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5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6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5.xml" ContentType="application/vnd.openxmlformats-officedocument.presentationml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omments/comment6.xml" ContentType="application/vnd.openxmlformats-officedocument.presentationml.comment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22"/>
  </p:notesMasterIdLst>
  <p:sldIdLst>
    <p:sldId id="256" r:id="rId3"/>
    <p:sldId id="271" r:id="rId4"/>
    <p:sldId id="278" r:id="rId5"/>
    <p:sldId id="279" r:id="rId6"/>
    <p:sldId id="261" r:id="rId7"/>
    <p:sldId id="260" r:id="rId8"/>
    <p:sldId id="263" r:id="rId9"/>
    <p:sldId id="272" r:id="rId10"/>
    <p:sldId id="273" r:id="rId11"/>
    <p:sldId id="274" r:id="rId12"/>
    <p:sldId id="275" r:id="rId13"/>
    <p:sldId id="264" r:id="rId14"/>
    <p:sldId id="280" r:id="rId15"/>
    <p:sldId id="281" r:id="rId16"/>
    <p:sldId id="266" r:id="rId17"/>
    <p:sldId id="268" r:id="rId18"/>
    <p:sldId id="269" r:id="rId19"/>
    <p:sldId id="265" r:id="rId20"/>
    <p:sldId id="277" r:id="rId21"/>
  </p:sldIdLst>
  <p:sldSz cx="12192000" cy="6858000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Libre Franklin" panose="020B060402020202020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idpw8KlypR1j5rQf0Ad5wepNmfe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uni Sharon" initials="GS" lastIdx="13" clrIdx="0">
    <p:extLst>
      <p:ext uri="{19B8F6BF-5375-455C-9EA6-DF929625EA0E}">
        <p15:presenceInfo xmlns:p15="http://schemas.microsoft.com/office/powerpoint/2012/main" userId="S::guni@tamu.edu::fad1fcbc-a203-42a6-b6e2-a56343780ca6" providerId="AD"/>
      </p:ext>
    </p:extLst>
  </p:cmAuthor>
  <p:cmAuthor id="2" name="James Ault" initials="JA" lastIdx="6" clrIdx="1">
    <p:extLst>
      <p:ext uri="{19B8F6BF-5375-455C-9EA6-DF929625EA0E}">
        <p15:presenceInfo xmlns:p15="http://schemas.microsoft.com/office/powerpoint/2012/main" userId="James Aul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ED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77070" autoAdjust="0"/>
  </p:normalViewPr>
  <p:slideViewPr>
    <p:cSldViewPr snapToGrid="0">
      <p:cViewPr varScale="1">
        <p:scale>
          <a:sx n="88" d="100"/>
          <a:sy n="88" d="100"/>
        </p:scale>
        <p:origin x="13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32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3-18T09:16:52.997" idx="1">
    <p:pos x="10" y="10"/>
    <p:text>You talk about person # yet there are no indexes in the figure.</p:text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3-18T09:19:46.463" idx="2">
    <p:pos x="10" y="10"/>
    <p:text>Good example!</p:text>
    <p:extLst>
      <p:ext uri="{C676402C-5697-4E1C-873F-D02D1690AC5C}">
        <p15:threadingInfo xmlns:p15="http://schemas.microsoft.com/office/powerpoint/2012/main" timeZoneBias="300"/>
      </p:ext>
    </p:extLst>
  </p:cm>
  <p:cm authorId="1" dt="2021-03-20T10:47:07.403" idx="9">
    <p:pos x="106" y="106"/>
    <p:text>Why use a syringe to represent test? Type "covid test" in Google images for a more relevant fig</p:text>
    <p:extLst>
      <p:ext uri="{C676402C-5697-4E1C-873F-D02D1690AC5C}">
        <p15:threadingInfo xmlns:p15="http://schemas.microsoft.com/office/powerpoint/2012/main" timeZoneBias="300"/>
      </p:ext>
    </p:extLst>
  </p:cm>
  <p:cm authorId="2" dt="2021-03-20T13:58:48.486" idx="3">
    <p:pos x="106" y="202"/>
    <p:text>better?</p:text>
    <p:extLst>
      <p:ext uri="{C676402C-5697-4E1C-873F-D02D1690AC5C}">
        <p15:threadingInfo xmlns:p15="http://schemas.microsoft.com/office/powerpoint/2012/main" timeZoneBias="300">
          <p15:parentCm authorId="1" idx="9"/>
        </p15:threadingInfo>
      </p:ext>
    </p:extLst>
  </p:cm>
  <p:cm authorId="1" dt="2021-03-20T10:49:13.715" idx="10">
    <p:pos x="202" y="202"/>
    <p:text>Say that 3 is exposed+symptomatic while 2 is exposed yet showing no symptoms </p:text>
    <p:extLst>
      <p:ext uri="{C676402C-5697-4E1C-873F-D02D1690AC5C}">
        <p15:threadingInfo xmlns:p15="http://schemas.microsoft.com/office/powerpoint/2012/main" timeZoneBias="300"/>
      </p:ext>
    </p:extLst>
  </p:cm>
  <p:cm authorId="2" dt="2021-03-20T13:58:54.120" idx="4">
    <p:pos x="202" y="298"/>
    <p:text>yep</p:text>
    <p:extLst>
      <p:ext uri="{C676402C-5697-4E1C-873F-D02D1690AC5C}">
        <p15:threadingInfo xmlns:p15="http://schemas.microsoft.com/office/powerpoint/2012/main" timeZoneBias="300">
          <p15:parentCm authorId="1" idx="10"/>
        </p15:threadingInfo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3-20T10:52:08.538" idx="11">
    <p:pos x="10" y="10"/>
    <p:text>Can you somehow designate the Grushka priorities next to each individual in the example? </p:text>
    <p:extLst>
      <p:ext uri="{C676402C-5697-4E1C-873F-D02D1690AC5C}">
        <p15:threadingInfo xmlns:p15="http://schemas.microsoft.com/office/powerpoint/2012/main" timeZoneBias="300"/>
      </p:ext>
    </p:extLst>
  </p:cm>
  <p:cm authorId="2" dt="2021-03-20T13:59:43.790" idx="5">
    <p:pos x="10" y="106"/>
    <p:text>changed person indices to letters, animation will bring out number labels for priorty as I talk about them</p:text>
    <p:extLst>
      <p:ext uri="{C676402C-5697-4E1C-873F-D02D1690AC5C}">
        <p15:threadingInfo xmlns:p15="http://schemas.microsoft.com/office/powerpoint/2012/main" timeZoneBias="300">
          <p15:parentCm authorId="1" idx="11"/>
        </p15:threadingInfo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3-18T09:21:08.735" idx="3">
    <p:pos x="10" y="10"/>
    <p:text>Goal is defined twice in this slide. Maybe remove firs "goal" (but leave "reduce...") </p:text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3-18T09:23:47.753" idx="4">
    <p:pos x="10" y="10"/>
    <p:text>Great! </p:text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3-18T09:24:53.858" idx="7">
    <p:pos x="10" y="10"/>
    <p:text>"Contact from known locations" -&gt; known home/work/school address .</p:text>
    <p:extLst>
      <p:ext uri="{C676402C-5697-4E1C-873F-D02D1690AC5C}">
        <p15:threadingInfo xmlns:p15="http://schemas.microsoft.com/office/powerpoint/2012/main" timeZoneBias="300"/>
      </p:ext>
    </p:extLst>
  </p:cm>
  <p:cm authorId="1" dt="2021-03-18T09:27:23.454" idx="8">
    <p:pos x="10" y="106"/>
    <p:text>Can you add a 3 person figure where two are traced and the third is only passive traced and explain in words how the contact tracing will be recorded.</p:text>
    <p:extLst>
      <p:ext uri="{C676402C-5697-4E1C-873F-D02D1690AC5C}">
        <p15:threadingInfo xmlns:p15="http://schemas.microsoft.com/office/powerpoint/2012/main" timeZoneBias="300">
          <p15:parentCm authorId="1" idx="7"/>
        </p15:threadingInfo>
      </p:ext>
    </p:extLst>
  </p:cm>
  <p:cm authorId="1" dt="2021-03-20T10:55:21.990" idx="13">
    <p:pos x="106" y="106"/>
    <p:text>How are you using the figure on the right to demonstrate the different tracing levels? I suggest having two that are traced, two not traced, 3 belonging to this office and one that is an untraced visitor. </p:text>
    <p:extLst>
      <p:ext uri="{C676402C-5697-4E1C-873F-D02D1690AC5C}">
        <p15:threadingInfo xmlns:p15="http://schemas.microsoft.com/office/powerpoint/2012/main" timeZoneBias="300"/>
      </p:ext>
    </p:extLst>
  </p:cm>
  <p:cm authorId="2" dt="2021-03-20T14:00:11.713" idx="6">
    <p:pos x="106" y="202"/>
    <p:text>Updated, hopefully its more clear now</p:text>
    <p:extLst>
      <p:ext uri="{C676402C-5697-4E1C-873F-D02D1690AC5C}">
        <p15:threadingInfo xmlns:p15="http://schemas.microsoft.com/office/powerpoint/2012/main" timeZoneBias="300">
          <p15:parentCm authorId="1" idx="13"/>
        </p15:threadingInfo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E79EFB-11EA-468F-BE4C-234229C86B46}" type="doc">
      <dgm:prSet loTypeId="urn:microsoft.com/office/officeart/2005/8/layout/hProcess3" loCatId="process" qsTypeId="urn:microsoft.com/office/officeart/2005/8/quickstyle/simple1" qsCatId="simple" csTypeId="urn:microsoft.com/office/officeart/2005/8/colors/colorful5" csCatId="colorful" phldr="1"/>
      <dgm:spPr/>
    </dgm:pt>
    <dgm:pt modelId="{4CAC368B-F0AE-4F2E-A6B3-0211EB41DD18}">
      <dgm:prSet phldrT="[Text]"/>
      <dgm:spPr/>
      <dgm:t>
        <a:bodyPr/>
        <a:lstStyle/>
        <a:p>
          <a:r>
            <a:rPr lang="en-US" dirty="0"/>
            <a:t>Recovery Rate</a:t>
          </a:r>
        </a:p>
      </dgm:t>
    </dgm:pt>
    <dgm:pt modelId="{E07C9F81-FF60-4937-8AD4-C246F92D5181}" type="parTrans" cxnId="{C0DEBDA1-5EAC-480A-982A-432DCECC94C9}">
      <dgm:prSet/>
      <dgm:spPr/>
      <dgm:t>
        <a:bodyPr/>
        <a:lstStyle/>
        <a:p>
          <a:endParaRPr lang="en-US"/>
        </a:p>
      </dgm:t>
    </dgm:pt>
    <dgm:pt modelId="{44F62F42-3884-4C75-ACC2-A66B2790799B}" type="sibTrans" cxnId="{C0DEBDA1-5EAC-480A-982A-432DCECC94C9}">
      <dgm:prSet/>
      <dgm:spPr/>
      <dgm:t>
        <a:bodyPr/>
        <a:lstStyle/>
        <a:p>
          <a:endParaRPr lang="en-US"/>
        </a:p>
      </dgm:t>
    </dgm:pt>
    <dgm:pt modelId="{77D06F6F-DD3D-4A5C-B091-C560B0B6C146}" type="pres">
      <dgm:prSet presAssocID="{B2E79EFB-11EA-468F-BE4C-234229C86B46}" presName="Name0" presStyleCnt="0">
        <dgm:presLayoutVars>
          <dgm:dir/>
          <dgm:animLvl val="lvl"/>
          <dgm:resizeHandles val="exact"/>
        </dgm:presLayoutVars>
      </dgm:prSet>
      <dgm:spPr/>
    </dgm:pt>
    <dgm:pt modelId="{EDB054D7-C417-4C38-87B7-65B8816629BF}" type="pres">
      <dgm:prSet presAssocID="{B2E79EFB-11EA-468F-BE4C-234229C86B46}" presName="dummy" presStyleCnt="0"/>
      <dgm:spPr/>
    </dgm:pt>
    <dgm:pt modelId="{823C978A-77CC-4403-ABDC-73E998CF3ADF}" type="pres">
      <dgm:prSet presAssocID="{B2E79EFB-11EA-468F-BE4C-234229C86B46}" presName="linH" presStyleCnt="0"/>
      <dgm:spPr/>
    </dgm:pt>
    <dgm:pt modelId="{D46A17BA-9C96-48B5-AD02-A0C9CF2014EB}" type="pres">
      <dgm:prSet presAssocID="{B2E79EFB-11EA-468F-BE4C-234229C86B46}" presName="padding1" presStyleCnt="0"/>
      <dgm:spPr/>
    </dgm:pt>
    <dgm:pt modelId="{3F799E26-B2FD-4282-ABCE-30D7691096C0}" type="pres">
      <dgm:prSet presAssocID="{4CAC368B-F0AE-4F2E-A6B3-0211EB41DD18}" presName="linV" presStyleCnt="0"/>
      <dgm:spPr/>
    </dgm:pt>
    <dgm:pt modelId="{D5AE1BE3-7431-4F55-8FCB-4C77CCC348DE}" type="pres">
      <dgm:prSet presAssocID="{4CAC368B-F0AE-4F2E-A6B3-0211EB41DD18}" presName="spVertical1" presStyleCnt="0"/>
      <dgm:spPr/>
    </dgm:pt>
    <dgm:pt modelId="{34DE2E4E-25F6-4CEC-B62D-275B8E2D364F}" type="pres">
      <dgm:prSet presAssocID="{4CAC368B-F0AE-4F2E-A6B3-0211EB41DD18}" presName="parTx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61424A2D-999A-4960-ACB5-2540DC243727}" type="pres">
      <dgm:prSet presAssocID="{4CAC368B-F0AE-4F2E-A6B3-0211EB41DD18}" presName="spVertical2" presStyleCnt="0"/>
      <dgm:spPr/>
    </dgm:pt>
    <dgm:pt modelId="{CEBB8A3C-818D-478D-BB10-09E34729DC9A}" type="pres">
      <dgm:prSet presAssocID="{4CAC368B-F0AE-4F2E-A6B3-0211EB41DD18}" presName="spVertical3" presStyleCnt="0"/>
      <dgm:spPr/>
    </dgm:pt>
    <dgm:pt modelId="{05B4FB89-B487-4E9D-95B0-314578B9166B}" type="pres">
      <dgm:prSet presAssocID="{B2E79EFB-11EA-468F-BE4C-234229C86B46}" presName="padding2" presStyleCnt="0"/>
      <dgm:spPr/>
    </dgm:pt>
    <dgm:pt modelId="{00DC3783-3857-4912-98AC-F6EAAD5CA944}" type="pres">
      <dgm:prSet presAssocID="{B2E79EFB-11EA-468F-BE4C-234229C86B46}" presName="negArrow" presStyleCnt="0"/>
      <dgm:spPr/>
    </dgm:pt>
    <dgm:pt modelId="{66EE5E50-3AB7-4BE2-9B19-104555D9AACF}" type="pres">
      <dgm:prSet presAssocID="{B2E79EFB-11EA-468F-BE4C-234229C86B46}" presName="backgroundArrow" presStyleLbl="node1" presStyleIdx="0" presStyleCnt="1" custLinFactNeighborX="-2460" custLinFactNeighborY="2413"/>
      <dgm:spPr/>
    </dgm:pt>
  </dgm:ptLst>
  <dgm:cxnLst>
    <dgm:cxn modelId="{EC69EE66-C038-4AC1-B34E-03902C9BDF0D}" type="presOf" srcId="{4CAC368B-F0AE-4F2E-A6B3-0211EB41DD18}" destId="{34DE2E4E-25F6-4CEC-B62D-275B8E2D364F}" srcOrd="0" destOrd="0" presId="urn:microsoft.com/office/officeart/2005/8/layout/hProcess3"/>
    <dgm:cxn modelId="{D278209A-F53B-43CB-9514-1B5CB84AA006}" type="presOf" srcId="{B2E79EFB-11EA-468F-BE4C-234229C86B46}" destId="{77D06F6F-DD3D-4A5C-B091-C560B0B6C146}" srcOrd="0" destOrd="0" presId="urn:microsoft.com/office/officeart/2005/8/layout/hProcess3"/>
    <dgm:cxn modelId="{C0DEBDA1-5EAC-480A-982A-432DCECC94C9}" srcId="{B2E79EFB-11EA-468F-BE4C-234229C86B46}" destId="{4CAC368B-F0AE-4F2E-A6B3-0211EB41DD18}" srcOrd="0" destOrd="0" parTransId="{E07C9F81-FF60-4937-8AD4-C246F92D5181}" sibTransId="{44F62F42-3884-4C75-ACC2-A66B2790799B}"/>
    <dgm:cxn modelId="{F99E49FF-77AC-4594-9570-697BE715CC37}" type="presParOf" srcId="{77D06F6F-DD3D-4A5C-B091-C560B0B6C146}" destId="{EDB054D7-C417-4C38-87B7-65B8816629BF}" srcOrd="0" destOrd="0" presId="urn:microsoft.com/office/officeart/2005/8/layout/hProcess3"/>
    <dgm:cxn modelId="{B259EEF8-94B0-4063-8D31-B3CF6305D7B0}" type="presParOf" srcId="{77D06F6F-DD3D-4A5C-B091-C560B0B6C146}" destId="{823C978A-77CC-4403-ABDC-73E998CF3ADF}" srcOrd="1" destOrd="0" presId="urn:microsoft.com/office/officeart/2005/8/layout/hProcess3"/>
    <dgm:cxn modelId="{4D01B38C-9CAA-4055-8759-DDB728C818BD}" type="presParOf" srcId="{823C978A-77CC-4403-ABDC-73E998CF3ADF}" destId="{D46A17BA-9C96-48B5-AD02-A0C9CF2014EB}" srcOrd="0" destOrd="0" presId="urn:microsoft.com/office/officeart/2005/8/layout/hProcess3"/>
    <dgm:cxn modelId="{6C6C6146-F2EA-4124-8D6A-E466A3FEFFDE}" type="presParOf" srcId="{823C978A-77CC-4403-ABDC-73E998CF3ADF}" destId="{3F799E26-B2FD-4282-ABCE-30D7691096C0}" srcOrd="1" destOrd="0" presId="urn:microsoft.com/office/officeart/2005/8/layout/hProcess3"/>
    <dgm:cxn modelId="{25758D2C-2C46-49A1-A9C6-2676B46CE34F}" type="presParOf" srcId="{3F799E26-B2FD-4282-ABCE-30D7691096C0}" destId="{D5AE1BE3-7431-4F55-8FCB-4C77CCC348DE}" srcOrd="0" destOrd="0" presId="urn:microsoft.com/office/officeart/2005/8/layout/hProcess3"/>
    <dgm:cxn modelId="{D3980686-0103-4E7B-BE4F-91051CC15F4D}" type="presParOf" srcId="{3F799E26-B2FD-4282-ABCE-30D7691096C0}" destId="{34DE2E4E-25F6-4CEC-B62D-275B8E2D364F}" srcOrd="1" destOrd="0" presId="urn:microsoft.com/office/officeart/2005/8/layout/hProcess3"/>
    <dgm:cxn modelId="{674D50A3-491D-4612-AE5D-40D92F1022BE}" type="presParOf" srcId="{3F799E26-B2FD-4282-ABCE-30D7691096C0}" destId="{61424A2D-999A-4960-ACB5-2540DC243727}" srcOrd="2" destOrd="0" presId="urn:microsoft.com/office/officeart/2005/8/layout/hProcess3"/>
    <dgm:cxn modelId="{677D6FA1-A299-45D1-953A-23434B9A500E}" type="presParOf" srcId="{3F799E26-B2FD-4282-ABCE-30D7691096C0}" destId="{CEBB8A3C-818D-478D-BB10-09E34729DC9A}" srcOrd="3" destOrd="0" presId="urn:microsoft.com/office/officeart/2005/8/layout/hProcess3"/>
    <dgm:cxn modelId="{F332E0CF-5B4E-4D6E-9733-4D3481867990}" type="presParOf" srcId="{823C978A-77CC-4403-ABDC-73E998CF3ADF}" destId="{05B4FB89-B487-4E9D-95B0-314578B9166B}" srcOrd="2" destOrd="0" presId="urn:microsoft.com/office/officeart/2005/8/layout/hProcess3"/>
    <dgm:cxn modelId="{C69594C9-8ADD-4602-BD17-3307F5501C79}" type="presParOf" srcId="{823C978A-77CC-4403-ABDC-73E998CF3ADF}" destId="{00DC3783-3857-4912-98AC-F6EAAD5CA944}" srcOrd="3" destOrd="0" presId="urn:microsoft.com/office/officeart/2005/8/layout/hProcess3"/>
    <dgm:cxn modelId="{6B9E6591-D6F2-40AD-BF19-01008332ED70}" type="presParOf" srcId="{823C978A-77CC-4403-ABDC-73E998CF3ADF}" destId="{66EE5E50-3AB7-4BE2-9B19-104555D9AACF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EE5E50-3AB7-4BE2-9B19-104555D9AACF}">
      <dsp:nvSpPr>
        <dsp:cNvPr id="0" name=""/>
        <dsp:cNvSpPr/>
      </dsp:nvSpPr>
      <dsp:spPr>
        <a:xfrm>
          <a:off x="0" y="48640"/>
          <a:ext cx="2463799" cy="1008000"/>
        </a:xfrm>
        <a:prstGeom prst="rightArrow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DE2E4E-25F6-4CEC-B62D-275B8E2D364F}">
      <dsp:nvSpPr>
        <dsp:cNvPr id="0" name=""/>
        <dsp:cNvSpPr/>
      </dsp:nvSpPr>
      <dsp:spPr>
        <a:xfrm>
          <a:off x="198740" y="276320"/>
          <a:ext cx="2018679" cy="50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0" bIns="1422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Recovery Rate</a:t>
          </a:r>
        </a:p>
      </dsp:txBody>
      <dsp:txXfrm>
        <a:off x="198740" y="276320"/>
        <a:ext cx="2018679" cy="504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7" name="Google Shape;1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8" name="Google Shape;188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households</a:t>
            </a:r>
          </a:p>
          <a:p>
            <a:r>
              <a:rPr lang="en-US" dirty="0"/>
              <a:t>Use arrows to display contacts</a:t>
            </a:r>
          </a:p>
          <a:p>
            <a:r>
              <a:rPr lang="en-US" dirty="0"/>
              <a:t>1 has friends that live somewhere else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9454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report symptomatic</a:t>
            </a:r>
          </a:p>
          <a:p>
            <a:r>
              <a:rPr lang="en-US" dirty="0"/>
              <a:t>Test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1583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Suppose person A and B live in the same household, then person B gets a positive test</a:t>
            </a:r>
          </a:p>
          <a:p>
            <a:r>
              <a:rPr lang="en-US" dirty="0"/>
              <a:t>Person 3 has reported to have symptoms, while no others in their household have</a:t>
            </a:r>
          </a:p>
          <a:p>
            <a:r>
              <a:rPr lang="en-US" dirty="0"/>
              <a:t>All of person 2’s recent contacts have reported symptoms as well</a:t>
            </a:r>
          </a:p>
          <a:p>
            <a:r>
              <a:rPr lang="en-US" dirty="0"/>
              <a:t>We have only a single test to give, who should get it?</a:t>
            </a:r>
          </a:p>
          <a:p>
            <a:r>
              <a:rPr lang="en-US" dirty="0"/>
              <a:t>Following </a:t>
            </a:r>
            <a:r>
              <a:rPr lang="en-US" dirty="0" err="1"/>
              <a:t>Grushka’s</a:t>
            </a:r>
            <a:r>
              <a:rPr lang="en-US" dirty="0"/>
              <a:t>, person 3, as they have both had exposure to a positive case and reported symptoms</a:t>
            </a:r>
          </a:p>
          <a:p>
            <a:r>
              <a:rPr lang="en-US" dirty="0"/>
              <a:t>Intuitively however we see that person 2 is more likely to have been infected, they’re in the same house!</a:t>
            </a:r>
          </a:p>
          <a:p>
            <a:r>
              <a:rPr lang="en-US" dirty="0"/>
              <a:t>Now scale this outside of the simple case of a household, into offices and schools where the decision is less clear</a:t>
            </a:r>
          </a:p>
          <a:p>
            <a:r>
              <a:rPr lang="en-US" dirty="0"/>
              <a:t>This is what we hoped to capture in this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941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88680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Various countries have used mobile devices to collect data</a:t>
            </a:r>
          </a:p>
          <a:p>
            <a:r>
              <a:rPr lang="en-US" dirty="0"/>
              <a:t>Can not test entire population every day</a:t>
            </a:r>
          </a:p>
          <a:p>
            <a:r>
              <a:rPr lang="en-US" dirty="0">
                <a:highlight>
                  <a:srgbClr val="FFFF00"/>
                </a:highlight>
              </a:rPr>
              <a:t>A complete lockdown </a:t>
            </a:r>
            <a:r>
              <a:rPr lang="en-US" dirty="0"/>
              <a:t>might be effective, but comes with extreme cost</a:t>
            </a:r>
          </a:p>
          <a:p>
            <a:r>
              <a:rPr lang="en-US" dirty="0"/>
              <a:t>Objective to offer a better way to allocate test and quarantine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60290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72809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05285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Evidence that assumption 1 doesn’t hold in the covid pandemic</a:t>
            </a:r>
          </a:p>
          <a:p>
            <a:r>
              <a:rPr lang="en-US" dirty="0"/>
              <a:t>Assumption 3 obviously is untrue outside of initial stages of a pandemic</a:t>
            </a:r>
          </a:p>
          <a:p>
            <a:r>
              <a:rPr lang="en-US" dirty="0"/>
              <a:t>However prediction is more important in the initial stages as well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22840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Assumption 1: there is a constant per day recovery rate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0503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that infection events are mutually exclusive over days, gives us proposition 3, 1 – sum of event probabilities</a:t>
            </a:r>
          </a:p>
          <a:p>
            <a:r>
              <a:rPr lang="en-US" dirty="0"/>
              <a:t>Lemma 1, prob. K days in past is product of current and recovery probability</a:t>
            </a:r>
          </a:p>
          <a:p>
            <a:r>
              <a:rPr lang="en-US" dirty="0"/>
              <a:t>Full proof in the paper</a:t>
            </a:r>
          </a:p>
          <a:p>
            <a:r>
              <a:rPr lang="en-US" dirty="0"/>
              <a:t>Take k to be 1, can be computed with 2 contact </a:t>
            </a:r>
            <a:r>
              <a:rPr lang="en-US" dirty="0" err="1"/>
              <a:t>matricies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95401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Simulator developed by Sony AI and UT Austin, which is now publicly available</a:t>
            </a:r>
          </a:p>
          <a:p>
            <a:r>
              <a:rPr lang="en-US" dirty="0"/>
              <a:t>Necessary because existing simulators don’t have the resolution to track individuals in the population </a:t>
            </a:r>
          </a:p>
          <a:p>
            <a:endParaRPr lang="en-US" dirty="0"/>
          </a:p>
          <a:p>
            <a:r>
              <a:rPr lang="en-US" dirty="0"/>
              <a:t>3 people work here</a:t>
            </a:r>
          </a:p>
          <a:p>
            <a:r>
              <a:rPr lang="en-US" dirty="0"/>
              <a:t>A visitor</a:t>
            </a:r>
          </a:p>
          <a:p>
            <a:r>
              <a:rPr lang="en-US" dirty="0"/>
              <a:t>Full trace: we know full contact information, length of contact</a:t>
            </a:r>
          </a:p>
          <a:p>
            <a:r>
              <a:rPr lang="en-US" dirty="0"/>
              <a:t>Half: still know the 2 participants did not contact,</a:t>
            </a:r>
          </a:p>
          <a:p>
            <a:r>
              <a:rPr lang="en-US" dirty="0"/>
              <a:t>Passive: we only know that these 4 work together and had some chance of contact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533530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lose most of the contact information, only have full information between participants</a:t>
            </a:r>
          </a:p>
          <a:p>
            <a:r>
              <a:rPr lang="en-US" dirty="0"/>
              <a:t>grey lines use estimate of location contact rate</a:t>
            </a:r>
          </a:p>
          <a:p>
            <a:r>
              <a:rPr lang="en-US" dirty="0"/>
              <a:t>No longer know visitor was ever there, no recorded contact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88381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have the estimated contact rate</a:t>
            </a:r>
          </a:p>
          <a:p>
            <a:r>
              <a:rPr lang="en-US" dirty="0"/>
              <a:t>Visitor unknown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75521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Quick explanation of each baseline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91488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64197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particularly compelling, however with updates and calibration of the simulator to match real world data..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04519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Preview/unpublished results</a:t>
            </a:r>
          </a:p>
          <a:p>
            <a:r>
              <a:rPr lang="en-US" dirty="0"/>
              <a:t>Sim went through improvements/calibration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15830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Asterisk denotes statistically significant results</a:t>
            </a:r>
          </a:p>
          <a:p>
            <a:r>
              <a:rPr lang="en-US" dirty="0"/>
              <a:t>If you have some time left, describe future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0215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1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11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 b="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11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James Ault</a:t>
            </a:r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6" name="Google Shape;26;p11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24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24"/>
          <p:cNvSpPr txBox="1"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4"/>
          <p:cNvSpPr txBox="1"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2" name="Google Shape;32;p24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4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James Ault</a:t>
            </a:r>
            <a:endParaRPr/>
          </a:p>
        </p:txBody>
      </p:sp>
      <p:sp>
        <p:nvSpPr>
          <p:cNvPr id="34" name="Google Shape;34;p24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5" name="Google Shape;35;p24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5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5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39" name="Google Shape;39;p25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5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James Ault</a:t>
            </a:r>
            <a:endParaRPr/>
          </a:p>
        </p:txBody>
      </p:sp>
      <p:sp>
        <p:nvSpPr>
          <p:cNvPr id="41" name="Google Shape;41;p25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6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6"/>
          <p:cNvSpPr txBox="1">
            <a:spLocks noGrp="1"/>
          </p:cNvSpPr>
          <p:nvPr>
            <p:ph type="body" idx="1"/>
          </p:nvPr>
        </p:nvSpPr>
        <p:spPr>
          <a:xfrm>
            <a:off x="1097279" y="1845734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5" name="Google Shape;45;p26"/>
          <p:cNvSpPr txBox="1">
            <a:spLocks noGrp="1"/>
          </p:cNvSpPr>
          <p:nvPr>
            <p:ph type="body" idx="2"/>
          </p:nvPr>
        </p:nvSpPr>
        <p:spPr>
          <a:xfrm>
            <a:off x="6217920" y="1845735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6" name="Google Shape;46;p26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6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James Ault</a:t>
            </a:r>
            <a:endParaRPr/>
          </a:p>
        </p:txBody>
      </p:sp>
      <p:sp>
        <p:nvSpPr>
          <p:cNvPr id="48" name="Google Shape;48;p26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7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7"/>
          <p:cNvSpPr txBox="1"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27"/>
          <p:cNvSpPr txBox="1">
            <a:spLocks noGrp="1"/>
          </p:cNvSpPr>
          <p:nvPr>
            <p:ph type="body" idx="2"/>
          </p:nvPr>
        </p:nvSpPr>
        <p:spPr>
          <a:xfrm>
            <a:off x="109728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3" name="Google Shape;53;p27"/>
          <p:cNvSpPr txBox="1">
            <a:spLocks noGrp="1"/>
          </p:cNvSpPr>
          <p:nvPr>
            <p:ph type="body" idx="3"/>
          </p:nvPr>
        </p:nvSpPr>
        <p:spPr>
          <a:xfrm>
            <a:off x="621792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27"/>
          <p:cNvSpPr txBox="1">
            <a:spLocks noGrp="1"/>
          </p:cNvSpPr>
          <p:nvPr>
            <p:ph type="body" idx="4"/>
          </p:nvPr>
        </p:nvSpPr>
        <p:spPr>
          <a:xfrm>
            <a:off x="621792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5" name="Google Shape;55;p27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7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James Ault</a:t>
            </a:r>
            <a:endParaRPr/>
          </a:p>
        </p:txBody>
      </p:sp>
      <p:sp>
        <p:nvSpPr>
          <p:cNvPr id="57" name="Google Shape;57;p27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8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8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8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James Ault</a:t>
            </a:r>
            <a:endParaRPr/>
          </a:p>
        </p:txBody>
      </p:sp>
      <p:sp>
        <p:nvSpPr>
          <p:cNvPr id="62" name="Google Shape;62;p28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9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29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29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9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James Ault</a:t>
            </a:r>
            <a:endParaRPr/>
          </a:p>
        </p:txBody>
      </p:sp>
      <p:sp>
        <p:nvSpPr>
          <p:cNvPr id="68" name="Google Shape;68;p29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0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30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30"/>
          <p:cNvSpPr txBox="1"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sz="36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0"/>
          <p:cNvSpPr txBox="1">
            <a:spLocks noGrp="1"/>
          </p:cNvSpPr>
          <p:nvPr>
            <p:ph type="body" idx="1"/>
          </p:nvPr>
        </p:nvSpPr>
        <p:spPr>
          <a:xfrm>
            <a:off x="4800600" y="731520"/>
            <a:ext cx="649224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74" name="Google Shape;74;p30"/>
          <p:cNvSpPr txBox="1">
            <a:spLocks noGrp="1"/>
          </p:cNvSpPr>
          <p:nvPr>
            <p:ph type="body" idx="2"/>
          </p:nvPr>
        </p:nvSpPr>
        <p:spPr>
          <a:xfrm>
            <a:off x="457200" y="2926080"/>
            <a:ext cx="3200400" cy="3379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5" name="Google Shape;75;p30"/>
          <p:cNvSpPr txBox="1">
            <a:spLocks noGrp="1"/>
          </p:cNvSpPr>
          <p:nvPr>
            <p:ph type="dt" idx="10"/>
          </p:nvPr>
        </p:nvSpPr>
        <p:spPr>
          <a:xfrm>
            <a:off x="465512" y="6459785"/>
            <a:ext cx="2618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0"/>
          <p:cNvSpPr txBox="1">
            <a:spLocks noGrp="1"/>
          </p:cNvSpPr>
          <p:nvPr>
            <p:ph type="ftr" idx="11"/>
          </p:nvPr>
        </p:nvSpPr>
        <p:spPr>
          <a:xfrm>
            <a:off x="4800600" y="6459785"/>
            <a:ext cx="4648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James Ault</a:t>
            </a:r>
            <a:endParaRPr/>
          </a:p>
        </p:txBody>
      </p:sp>
      <p:sp>
        <p:nvSpPr>
          <p:cNvPr id="77" name="Google Shape;77;p30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1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31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31"/>
          <p:cNvSpPr txBox="1"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sz="36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1"/>
          <p:cNvSpPr>
            <a:spLocks noGrp="1"/>
          </p:cNvSpPr>
          <p:nvPr>
            <p:ph type="pic" idx="2"/>
          </p:nvPr>
        </p:nvSpPr>
        <p:spPr>
          <a:xfrm>
            <a:off x="15" y="0"/>
            <a:ext cx="12191985" cy="4915076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00" tIns="4572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31"/>
          <p:cNvSpPr txBox="1">
            <a:spLocks noGrp="1"/>
          </p:cNvSpPr>
          <p:nvPr>
            <p:ph type="body" idx="1"/>
          </p:nvPr>
        </p:nvSpPr>
        <p:spPr>
          <a:xfrm>
            <a:off x="1097280" y="5907023"/>
            <a:ext cx="10113264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4" name="Google Shape;84;p31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31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James Ault</a:t>
            </a:r>
            <a:endParaRPr/>
          </a:p>
        </p:txBody>
      </p:sp>
      <p:sp>
        <p:nvSpPr>
          <p:cNvPr id="86" name="Google Shape;86;p31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2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32"/>
          <p:cNvSpPr txBox="1">
            <a:spLocks noGrp="1"/>
          </p:cNvSpPr>
          <p:nvPr>
            <p:ph type="body" idx="1"/>
          </p:nvPr>
        </p:nvSpPr>
        <p:spPr>
          <a:xfrm rot="5400000">
            <a:off x="4114800" y="-1171786"/>
            <a:ext cx="4023360" cy="100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0" name="Google Shape;90;p32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2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James Ault</a:t>
            </a:r>
            <a:endParaRPr/>
          </a:p>
        </p:txBody>
      </p:sp>
      <p:sp>
        <p:nvSpPr>
          <p:cNvPr id="92" name="Google Shape;92;p32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3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3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3"/>
          <p:cNvSpPr txBox="1">
            <a:spLocks noGrp="1"/>
          </p:cNvSpPr>
          <p:nvPr>
            <p:ph type="title"/>
          </p:nvPr>
        </p:nvSpPr>
        <p:spPr>
          <a:xfrm rot="5400000">
            <a:off x="7160640" y="1979039"/>
            <a:ext cx="5757421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33"/>
          <p:cNvSpPr txBox="1">
            <a:spLocks noGrp="1"/>
          </p:cNvSpPr>
          <p:nvPr>
            <p:ph type="body" idx="1"/>
          </p:nvPr>
        </p:nvSpPr>
        <p:spPr>
          <a:xfrm rot="5400000">
            <a:off x="1826639" y="-573661"/>
            <a:ext cx="5757422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8" name="Google Shape;98;p33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33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James Ault</a:t>
            </a:r>
            <a:endParaRPr/>
          </a:p>
        </p:txBody>
      </p:sp>
      <p:sp>
        <p:nvSpPr>
          <p:cNvPr id="100" name="Google Shape;100;p33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1pPr>
            <a:lvl2pPr marL="914400" lvl="1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3pPr>
            <a:lvl4pPr marL="1828800" lvl="3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5pPr>
            <a:lvl6pPr marL="2743200" lvl="5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marL="3657600" lvl="7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11" name="Google Shape;111;p13"/>
          <p:cNvSpPr txBox="1">
            <a:spLocks noGrp="1"/>
          </p:cNvSpPr>
          <p:nvPr>
            <p:ph type="dt" idx="10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3"/>
          <p:cNvSpPr txBox="1">
            <a:spLocks noGrp="1"/>
          </p:cNvSpPr>
          <p:nvPr>
            <p:ph type="ftr" idx="11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James Ault</a:t>
            </a:r>
            <a:endParaRPr/>
          </a:p>
        </p:txBody>
      </p:sp>
      <p:sp>
        <p:nvSpPr>
          <p:cNvPr id="113" name="Google Shape;113;p13"/>
          <p:cNvSpPr txBox="1">
            <a:spLocks noGrp="1"/>
          </p:cNvSpPr>
          <p:nvPr>
            <p:ph type="sldNum" idx="12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4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4"/>
          <p:cNvSpPr txBox="1"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7" name="Google Shape;117;p14"/>
          <p:cNvSpPr txBox="1">
            <a:spLocks noGrp="1"/>
          </p:cNvSpPr>
          <p:nvPr>
            <p:ph type="body" idx="2"/>
          </p:nvPr>
        </p:nvSpPr>
        <p:spPr>
          <a:xfrm>
            <a:off x="1371600" y="3305207"/>
            <a:ext cx="4443984" cy="2562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1pPr>
            <a:lvl2pPr marL="914400" lvl="1" indent="-355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>
                <a:solidFill>
                  <a:schemeClr val="dk2"/>
                </a:solidFill>
              </a:defRPr>
            </a:lvl3pPr>
            <a:lvl4pPr marL="1828800" lvl="3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>
                <a:solidFill>
                  <a:schemeClr val="dk2"/>
                </a:solidFill>
              </a:defRPr>
            </a:lvl4pPr>
            <a:lvl5pPr marL="2286000" lvl="4" indent="-330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marL="3657600" lvl="7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18" name="Google Shape;118;p14"/>
          <p:cNvSpPr txBox="1">
            <a:spLocks noGrp="1"/>
          </p:cNvSpPr>
          <p:nvPr>
            <p:ph type="body" idx="3"/>
          </p:nvPr>
        </p:nvSpPr>
        <p:spPr>
          <a:xfrm>
            <a:off x="6525014" y="2340864"/>
            <a:ext cx="4443984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9" name="Google Shape;119;p14"/>
          <p:cNvSpPr txBox="1">
            <a:spLocks noGrp="1"/>
          </p:cNvSpPr>
          <p:nvPr>
            <p:ph type="body" idx="4"/>
          </p:nvPr>
        </p:nvSpPr>
        <p:spPr>
          <a:xfrm>
            <a:off x="6525014" y="3305207"/>
            <a:ext cx="4443984" cy="2562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1pPr>
            <a:lvl2pPr marL="914400" lvl="1" indent="-355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>
                <a:solidFill>
                  <a:schemeClr val="dk2"/>
                </a:solidFill>
              </a:defRPr>
            </a:lvl3pPr>
            <a:lvl4pPr marL="1828800" lvl="3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>
                <a:solidFill>
                  <a:schemeClr val="dk2"/>
                </a:solidFill>
              </a:defRPr>
            </a:lvl4pPr>
            <a:lvl5pPr marL="2286000" lvl="4" indent="-330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marL="3657600" lvl="7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0" name="Google Shape;120;p14"/>
          <p:cNvSpPr txBox="1">
            <a:spLocks noGrp="1"/>
          </p:cNvSpPr>
          <p:nvPr>
            <p:ph type="dt" idx="10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4"/>
          <p:cNvSpPr txBox="1">
            <a:spLocks noGrp="1"/>
          </p:cNvSpPr>
          <p:nvPr>
            <p:ph type="ftr" idx="11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James Ault</a:t>
            </a:r>
            <a:endParaRPr/>
          </a:p>
        </p:txBody>
      </p:sp>
      <p:sp>
        <p:nvSpPr>
          <p:cNvPr id="122" name="Google Shape;122;p14"/>
          <p:cNvSpPr txBox="1">
            <a:spLocks noGrp="1"/>
          </p:cNvSpPr>
          <p:nvPr>
            <p:ph type="sldNum" idx="12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5"/>
          <p:cNvSpPr txBox="1"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Libre Franklin"/>
              <a:buNone/>
              <a:defRPr sz="7200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5"/>
          <p:cNvSpPr txBox="1"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None/>
              <a:defRPr sz="2300"/>
            </a:lvl1pPr>
            <a:lvl2pPr lvl="1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4pPr>
            <a:lvl5pPr lvl="4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5pPr>
            <a:lvl6pPr lvl="5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6pPr>
            <a:lvl7pPr lvl="6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7pPr>
            <a:lvl8pPr lvl="7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8pPr>
            <a:lvl9pPr lvl="8" algn="ctr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26" name="Google Shape;126;p15"/>
          <p:cNvSpPr txBox="1">
            <a:spLocks noGrp="1"/>
          </p:cNvSpPr>
          <p:nvPr>
            <p:ph type="dt" idx="10"/>
          </p:nvPr>
        </p:nvSpPr>
        <p:spPr>
          <a:xfrm>
            <a:off x="752858" y="6453386"/>
            <a:ext cx="1607944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5"/>
          <p:cNvSpPr txBox="1">
            <a:spLocks noGrp="1"/>
          </p:cNvSpPr>
          <p:nvPr>
            <p:ph type="ftr" idx="11"/>
          </p:nvPr>
        </p:nvSpPr>
        <p:spPr>
          <a:xfrm>
            <a:off x="2584054" y="6453386"/>
            <a:ext cx="7023377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James Ault</a:t>
            </a:r>
            <a:endParaRPr/>
          </a:p>
        </p:txBody>
      </p:sp>
      <p:sp>
        <p:nvSpPr>
          <p:cNvPr id="128" name="Google Shape;128;p15"/>
          <p:cNvSpPr txBox="1">
            <a:spLocks noGrp="1"/>
          </p:cNvSpPr>
          <p:nvPr>
            <p:ph type="sldNum" idx="12"/>
          </p:nvPr>
        </p:nvSpPr>
        <p:spPr>
          <a:xfrm>
            <a:off x="9830683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29" name="Google Shape;129;p15"/>
          <p:cNvGrpSpPr/>
          <p:nvPr/>
        </p:nvGrpSpPr>
        <p:grpSpPr>
          <a:xfrm>
            <a:off x="752858" y="744469"/>
            <a:ext cx="10674116" cy="5349671"/>
            <a:chOff x="752858" y="744469"/>
            <a:chExt cx="10674116" cy="5349671"/>
          </a:xfrm>
        </p:grpSpPr>
        <p:sp>
          <p:nvSpPr>
            <p:cNvPr id="130" name="Google Shape;130;p15"/>
            <p:cNvSpPr/>
            <p:nvPr/>
          </p:nvSpPr>
          <p:spPr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 extrusionOk="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131" name="Google Shape;131;p15"/>
            <p:cNvSpPr/>
            <p:nvPr/>
          </p:nvSpPr>
          <p:spPr>
            <a:xfrm rot="10800000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 extrusionOk="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solidFill>
          <a:schemeClr val="dk2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6"/>
          <p:cNvSpPr txBox="1"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Font typeface="Libre Franklin"/>
              <a:buNone/>
              <a:defRPr sz="7200" cap="none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6"/>
          <p:cNvSpPr txBox="1"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5" name="Google Shape;135;p16"/>
          <p:cNvSpPr txBox="1">
            <a:spLocks noGrp="1"/>
          </p:cNvSpPr>
          <p:nvPr>
            <p:ph type="dt" idx="10"/>
          </p:nvPr>
        </p:nvSpPr>
        <p:spPr>
          <a:xfrm>
            <a:off x="738908" y="6453386"/>
            <a:ext cx="1622409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6"/>
          <p:cNvSpPr txBox="1">
            <a:spLocks noGrp="1"/>
          </p:cNvSpPr>
          <p:nvPr>
            <p:ph type="ftr" idx="11"/>
          </p:nvPr>
        </p:nvSpPr>
        <p:spPr>
          <a:xfrm>
            <a:off x="2584312" y="6453386"/>
            <a:ext cx="7023377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James Ault</a:t>
            </a:r>
            <a:endParaRPr/>
          </a:p>
        </p:txBody>
      </p:sp>
      <p:sp>
        <p:nvSpPr>
          <p:cNvPr id="137" name="Google Shape;137;p16"/>
          <p:cNvSpPr txBox="1">
            <a:spLocks noGrp="1"/>
          </p:cNvSpPr>
          <p:nvPr>
            <p:ph type="sldNum" idx="12"/>
          </p:nvPr>
        </p:nvSpPr>
        <p:spPr>
          <a:xfrm>
            <a:off x="9830683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8" name="Google Shape;138;p16" title="Crop Mark"/>
          <p:cNvSpPr/>
          <p:nvPr/>
        </p:nvSpPr>
        <p:spPr>
          <a:xfrm>
            <a:off x="8151962" y="1685652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4125" h="5554" extrusionOk="0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7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17"/>
          <p:cNvSpPr txBox="1">
            <a:spLocks noGrp="1"/>
          </p:cNvSpPr>
          <p:nvPr>
            <p:ph type="body" idx="1"/>
          </p:nvPr>
        </p:nvSpPr>
        <p:spPr>
          <a:xfrm>
            <a:off x="1371600" y="2285999"/>
            <a:ext cx="4447786" cy="3581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1pPr>
            <a:lvl2pPr marL="914400" lvl="1" indent="-355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>
                <a:solidFill>
                  <a:schemeClr val="dk2"/>
                </a:solidFill>
              </a:defRPr>
            </a:lvl3pPr>
            <a:lvl4pPr marL="1828800" lvl="3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>
                <a:solidFill>
                  <a:schemeClr val="dk2"/>
                </a:solidFill>
              </a:defRPr>
            </a:lvl4pPr>
            <a:lvl5pPr marL="2286000" lvl="4" indent="-330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marL="3657600" lvl="7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42" name="Google Shape;142;p17"/>
          <p:cNvSpPr txBox="1">
            <a:spLocks noGrp="1"/>
          </p:cNvSpPr>
          <p:nvPr>
            <p:ph type="body" idx="2"/>
          </p:nvPr>
        </p:nvSpPr>
        <p:spPr>
          <a:xfrm>
            <a:off x="6525403" y="2285999"/>
            <a:ext cx="4447786" cy="3581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1pPr>
            <a:lvl2pPr marL="914400" lvl="1" indent="-355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>
                <a:solidFill>
                  <a:schemeClr val="dk2"/>
                </a:solidFill>
              </a:defRPr>
            </a:lvl3pPr>
            <a:lvl4pPr marL="1828800" lvl="3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>
                <a:solidFill>
                  <a:schemeClr val="dk2"/>
                </a:solidFill>
              </a:defRPr>
            </a:lvl4pPr>
            <a:lvl5pPr marL="2286000" lvl="4" indent="-330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marL="3657600" lvl="7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43" name="Google Shape;143;p17"/>
          <p:cNvSpPr txBox="1">
            <a:spLocks noGrp="1"/>
          </p:cNvSpPr>
          <p:nvPr>
            <p:ph type="dt" idx="10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7"/>
          <p:cNvSpPr txBox="1">
            <a:spLocks noGrp="1"/>
          </p:cNvSpPr>
          <p:nvPr>
            <p:ph type="ftr" idx="11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James Ault</a:t>
            </a:r>
            <a:endParaRPr/>
          </a:p>
        </p:txBody>
      </p:sp>
      <p:sp>
        <p:nvSpPr>
          <p:cNvPr id="145" name="Google Shape;145;p17"/>
          <p:cNvSpPr txBox="1">
            <a:spLocks noGrp="1"/>
          </p:cNvSpPr>
          <p:nvPr>
            <p:ph type="sldNum" idx="12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8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18"/>
          <p:cNvSpPr txBox="1">
            <a:spLocks noGrp="1"/>
          </p:cNvSpPr>
          <p:nvPr>
            <p:ph type="dt" idx="10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18"/>
          <p:cNvSpPr txBox="1">
            <a:spLocks noGrp="1"/>
          </p:cNvSpPr>
          <p:nvPr>
            <p:ph type="ftr" idx="11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James Ault</a:t>
            </a:r>
            <a:endParaRPr/>
          </a:p>
        </p:txBody>
      </p:sp>
      <p:sp>
        <p:nvSpPr>
          <p:cNvPr id="150" name="Google Shape;150;p18"/>
          <p:cNvSpPr txBox="1">
            <a:spLocks noGrp="1"/>
          </p:cNvSpPr>
          <p:nvPr>
            <p:ph type="sldNum" idx="12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9"/>
          <p:cNvSpPr txBox="1">
            <a:spLocks noGrp="1"/>
          </p:cNvSpPr>
          <p:nvPr>
            <p:ph type="dt" idx="10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9"/>
          <p:cNvSpPr txBox="1">
            <a:spLocks noGrp="1"/>
          </p:cNvSpPr>
          <p:nvPr>
            <p:ph type="ftr" idx="11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James Ault</a:t>
            </a:r>
            <a:endParaRPr/>
          </a:p>
        </p:txBody>
      </p:sp>
      <p:sp>
        <p:nvSpPr>
          <p:cNvPr id="154" name="Google Shape;154;p19"/>
          <p:cNvSpPr txBox="1">
            <a:spLocks noGrp="1"/>
          </p:cNvSpPr>
          <p:nvPr>
            <p:ph type="sldNum" idx="12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20"/>
          <p:cNvSpPr txBox="1"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Libre Franklin"/>
              <a:buNone/>
              <a:defRPr sz="48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0"/>
          <p:cNvSpPr txBox="1">
            <a:spLocks noGrp="1"/>
          </p:cNvSpPr>
          <p:nvPr>
            <p:ph type="body" idx="1"/>
          </p:nvPr>
        </p:nvSpPr>
        <p:spPr>
          <a:xfrm>
            <a:off x="6256020" y="685801"/>
            <a:ext cx="5212080" cy="5175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 sz="2000"/>
            </a:lvl1pPr>
            <a:lvl2pPr marL="914400" lvl="1" indent="-355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/>
            </a:lvl3pPr>
            <a:lvl4pPr marL="1828800" lvl="3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 sz="1800"/>
            </a:lvl4pPr>
            <a:lvl5pPr marL="2286000" lvl="4" indent="-330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/>
            </a:lvl5pPr>
            <a:lvl6pPr marL="2743200" lvl="5" indent="-330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–"/>
              <a:defRPr sz="1600"/>
            </a:lvl6pPr>
            <a:lvl7pPr marL="3200400" lvl="6" indent="-330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/>
            </a:lvl7pPr>
            <a:lvl8pPr marL="3657600" lvl="7" indent="-330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–"/>
              <a:defRPr sz="1600"/>
            </a:lvl8pPr>
            <a:lvl9pPr marL="4114800" lvl="8" indent="-3302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59" name="Google Shape;159;p20"/>
          <p:cNvSpPr txBox="1">
            <a:spLocks noGrp="1"/>
          </p:cNvSpPr>
          <p:nvPr>
            <p:ph type="body" idx="2"/>
          </p:nvPr>
        </p:nvSpPr>
        <p:spPr>
          <a:xfrm>
            <a:off x="723900" y="2856344"/>
            <a:ext cx="3855720" cy="3011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4000"/>
              </a:lnSpc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60" name="Google Shape;160;p20"/>
          <p:cNvSpPr txBox="1">
            <a:spLocks noGrp="1"/>
          </p:cNvSpPr>
          <p:nvPr>
            <p:ph type="dt" idx="10"/>
          </p:nvPr>
        </p:nvSpPr>
        <p:spPr>
          <a:xfrm>
            <a:off x="72390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0"/>
          <p:cNvSpPr txBox="1">
            <a:spLocks noGrp="1"/>
          </p:cNvSpPr>
          <p:nvPr>
            <p:ph type="ftr" idx="11"/>
          </p:nvPr>
        </p:nvSpPr>
        <p:spPr>
          <a:xfrm>
            <a:off x="2205945" y="6453386"/>
            <a:ext cx="2373675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James Ault</a:t>
            </a:r>
            <a:endParaRPr/>
          </a:p>
        </p:txBody>
      </p:sp>
      <p:sp>
        <p:nvSpPr>
          <p:cNvPr id="162" name="Google Shape;162;p20"/>
          <p:cNvSpPr txBox="1">
            <a:spLocks noGrp="1"/>
          </p:cNvSpPr>
          <p:nvPr>
            <p:ph type="sldNum" idx="12"/>
          </p:nvPr>
        </p:nvSpPr>
        <p:spPr>
          <a:xfrm>
            <a:off x="9883140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3" name="Google Shape;163;p20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1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21"/>
          <p:cNvSpPr txBox="1"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Libre Franklin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21"/>
          <p:cNvSpPr>
            <a:spLocks noGrp="1"/>
          </p:cNvSpPr>
          <p:nvPr>
            <p:ph type="pic" idx="2"/>
          </p:nvPr>
        </p:nvSpPr>
        <p:spPr>
          <a:xfrm>
            <a:off x="5532120" y="0"/>
            <a:ext cx="6659880" cy="6857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None/>
              <a:defRPr sz="2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None/>
              <a:defRPr sz="20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None/>
              <a:defRPr sz="2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None/>
              <a:defRPr sz="20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None/>
              <a:defRPr sz="2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None/>
              <a:defRPr sz="20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None/>
              <a:defRPr sz="2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None/>
              <a:defRPr sz="20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2000"/>
              <a:buFont typeface="Libre Franklin"/>
              <a:buNone/>
              <a:defRPr sz="2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68" name="Google Shape;168;p21"/>
          <p:cNvSpPr txBox="1">
            <a:spLocks noGrp="1"/>
          </p:cNvSpPr>
          <p:nvPr>
            <p:ph type="body" idx="1"/>
          </p:nvPr>
        </p:nvSpPr>
        <p:spPr>
          <a:xfrm>
            <a:off x="723900" y="2855968"/>
            <a:ext cx="3855720" cy="3011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4000"/>
              </a:lnSpc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69" name="Google Shape;169;p21"/>
          <p:cNvSpPr txBox="1">
            <a:spLocks noGrp="1"/>
          </p:cNvSpPr>
          <p:nvPr>
            <p:ph type="dt" idx="10"/>
          </p:nvPr>
        </p:nvSpPr>
        <p:spPr>
          <a:xfrm>
            <a:off x="72390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21"/>
          <p:cNvSpPr txBox="1">
            <a:spLocks noGrp="1"/>
          </p:cNvSpPr>
          <p:nvPr>
            <p:ph type="ftr" idx="11"/>
          </p:nvPr>
        </p:nvSpPr>
        <p:spPr>
          <a:xfrm>
            <a:off x="2205945" y="6453386"/>
            <a:ext cx="2373675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James Ault</a:t>
            </a:r>
            <a:endParaRPr/>
          </a:p>
        </p:txBody>
      </p:sp>
      <p:sp>
        <p:nvSpPr>
          <p:cNvPr id="171" name="Google Shape;171;p21"/>
          <p:cNvSpPr txBox="1">
            <a:spLocks noGrp="1"/>
          </p:cNvSpPr>
          <p:nvPr>
            <p:ph type="sldNum" idx="12"/>
          </p:nvPr>
        </p:nvSpPr>
        <p:spPr>
          <a:xfrm>
            <a:off x="9883140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2" name="Google Shape;172;p21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2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2"/>
          <p:cNvSpPr txBox="1">
            <a:spLocks noGrp="1"/>
          </p:cNvSpPr>
          <p:nvPr>
            <p:ph type="body" idx="1"/>
          </p:nvPr>
        </p:nvSpPr>
        <p:spPr>
          <a:xfrm rot="5400000">
            <a:off x="4386262" y="-719138"/>
            <a:ext cx="3571875" cy="96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1pPr>
            <a:lvl2pPr marL="914400" lvl="1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3pPr>
            <a:lvl4pPr marL="1828800" lvl="3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5pPr>
            <a:lvl6pPr marL="2743200" lvl="5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marL="3657600" lvl="7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76" name="Google Shape;176;p22"/>
          <p:cNvSpPr txBox="1">
            <a:spLocks noGrp="1"/>
          </p:cNvSpPr>
          <p:nvPr>
            <p:ph type="dt" idx="10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2"/>
          <p:cNvSpPr txBox="1">
            <a:spLocks noGrp="1"/>
          </p:cNvSpPr>
          <p:nvPr>
            <p:ph type="ftr" idx="11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James Ault</a:t>
            </a:r>
            <a:endParaRPr/>
          </a:p>
        </p:txBody>
      </p:sp>
      <p:sp>
        <p:nvSpPr>
          <p:cNvPr id="178" name="Google Shape;178;p22"/>
          <p:cNvSpPr txBox="1">
            <a:spLocks noGrp="1"/>
          </p:cNvSpPr>
          <p:nvPr>
            <p:ph type="sldNum" idx="12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3"/>
          <p:cNvSpPr txBox="1">
            <a:spLocks noGrp="1"/>
          </p:cNvSpPr>
          <p:nvPr>
            <p:ph type="title"/>
          </p:nvPr>
        </p:nvSpPr>
        <p:spPr>
          <a:xfrm rot="5400000">
            <a:off x="7757822" y="2462895"/>
            <a:ext cx="5243244" cy="156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23"/>
          <p:cNvSpPr txBox="1">
            <a:spLocks noGrp="1"/>
          </p:cNvSpPr>
          <p:nvPr>
            <p:ph type="body" idx="1"/>
          </p:nvPr>
        </p:nvSpPr>
        <p:spPr>
          <a:xfrm rot="5400000">
            <a:off x="2839798" y="-844042"/>
            <a:ext cx="5243244" cy="8179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1pPr>
            <a:lvl2pPr marL="914400" lvl="1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3pPr>
            <a:lvl4pPr marL="1828800" lvl="3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5pPr>
            <a:lvl6pPr marL="2743200" lvl="5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marL="3657600" lvl="7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82" name="Google Shape;182;p23"/>
          <p:cNvSpPr txBox="1">
            <a:spLocks noGrp="1"/>
          </p:cNvSpPr>
          <p:nvPr>
            <p:ph type="dt" idx="10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23"/>
          <p:cNvSpPr txBox="1">
            <a:spLocks noGrp="1"/>
          </p:cNvSpPr>
          <p:nvPr>
            <p:ph type="ftr" idx="11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James Ault</a:t>
            </a:r>
            <a:endParaRPr/>
          </a:p>
        </p:txBody>
      </p:sp>
      <p:sp>
        <p:nvSpPr>
          <p:cNvPr id="184" name="Google Shape;184;p23"/>
          <p:cNvSpPr txBox="1">
            <a:spLocks noGrp="1"/>
          </p:cNvSpPr>
          <p:nvPr>
            <p:ph type="sldNum" idx="12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10"/>
          <p:cNvSpPr/>
          <p:nvPr/>
        </p:nvSpPr>
        <p:spPr>
          <a:xfrm>
            <a:off x="0" y="6334316"/>
            <a:ext cx="12192000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James Ault</a:t>
            </a:r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7" name="Google Shape;17;p10"/>
          <p:cNvCxnSpPr/>
          <p:nvPr/>
        </p:nvCxnSpPr>
        <p:spPr>
          <a:xfrm>
            <a:off x="1193532" y="1737845"/>
            <a:ext cx="996696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2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  <a:defRPr sz="4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3" name="Google Shape;103;p12"/>
          <p:cNvSpPr txBox="1"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 rtl="0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Char char="■"/>
              <a:defRPr sz="2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556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Char char="–"/>
              <a:defRPr sz="20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sz="18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18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302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Libre Franklin"/>
              <a:buChar char="■"/>
              <a:defRPr sz="16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302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Libre Franklin"/>
              <a:buChar char="–"/>
              <a:defRPr sz="16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3175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ibre Franklin"/>
              <a:buChar char="■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3175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ibre Franklin"/>
              <a:buChar char="–"/>
              <a:defRPr sz="14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317500" algn="l" rtl="0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400"/>
              <a:buFont typeface="Libre Franklin"/>
              <a:buChar char="■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04" name="Google Shape;104;p12"/>
          <p:cNvSpPr txBox="1">
            <a:spLocks noGrp="1"/>
          </p:cNvSpPr>
          <p:nvPr>
            <p:ph type="dt" idx="10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05" name="Google Shape;105;p12"/>
          <p:cNvSpPr txBox="1">
            <a:spLocks noGrp="1"/>
          </p:cNvSpPr>
          <p:nvPr>
            <p:ph type="ftr" idx="11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r>
              <a:rPr lang="en-US"/>
              <a:t>James Ault</a:t>
            </a:r>
            <a:endParaRPr/>
          </a:p>
        </p:txBody>
      </p:sp>
      <p:sp>
        <p:nvSpPr>
          <p:cNvPr id="106" name="Google Shape;106;p12"/>
          <p:cNvSpPr txBox="1">
            <a:spLocks noGrp="1"/>
          </p:cNvSpPr>
          <p:nvPr>
            <p:ph type="sldNum" idx="12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7" name="Google Shape;107;p12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11" Type="http://schemas.openxmlformats.org/officeDocument/2006/relationships/comments" Target="../comments/comment2.xml"/><Relationship Id="rId5" Type="http://schemas.openxmlformats.org/officeDocument/2006/relationships/image" Target="../media/image13.png"/><Relationship Id="rId10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comments" Target="../comments/commen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8.xml"/><Relationship Id="rId16" Type="http://schemas.openxmlformats.org/officeDocument/2006/relationships/comments" Target="../comments/comment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7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1.png"/><Relationship Id="rId10" Type="http://schemas.openxmlformats.org/officeDocument/2006/relationships/image" Target="../media/image11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0.png"/><Relationship Id="rId14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13" Type="http://schemas.openxmlformats.org/officeDocument/2006/relationships/comments" Target="../comments/comment6.xml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svg"/><Relationship Id="rId11" Type="http://schemas.openxmlformats.org/officeDocument/2006/relationships/image" Target="../media/image34.sv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10.png"/><Relationship Id="rId9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7.png"/><Relationship Id="rId7" Type="http://schemas.openxmlformats.org/officeDocument/2006/relationships/image" Target="../media/image28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svg"/><Relationship Id="rId11" Type="http://schemas.openxmlformats.org/officeDocument/2006/relationships/image" Target="../media/image34.svg"/><Relationship Id="rId5" Type="http://schemas.openxmlformats.org/officeDocument/2006/relationships/image" Target="../media/image30.png"/><Relationship Id="rId10" Type="http://schemas.openxmlformats.org/officeDocument/2006/relationships/image" Target="../media/image33.png"/><Relationship Id="rId4" Type="http://schemas.openxmlformats.org/officeDocument/2006/relationships/image" Target="../media/image10.png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7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10" Type="http://schemas.openxmlformats.org/officeDocument/2006/relationships/image" Target="../media/image37.png"/><Relationship Id="rId4" Type="http://schemas.openxmlformats.org/officeDocument/2006/relationships/image" Target="../media/image10.png"/><Relationship Id="rId9" Type="http://schemas.openxmlformats.org/officeDocument/2006/relationships/image" Target="../media/image3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43.png"/><Relationship Id="rId9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DE3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7200"/>
              <a:buFont typeface="Calibri"/>
              <a:buNone/>
            </a:pPr>
            <a:r>
              <a:rPr lang="en-US" b="1" dirty="0"/>
              <a:t>Multiagent Epidemiologic Inference through Realtime Contact Tracing</a:t>
            </a:r>
            <a:endParaRPr dirty="0"/>
          </a:p>
        </p:txBody>
      </p:sp>
      <p:sp>
        <p:nvSpPr>
          <p:cNvPr id="192" name="Google Shape;192;p1"/>
          <p:cNvSpPr txBox="1"/>
          <p:nvPr/>
        </p:nvSpPr>
        <p:spPr>
          <a:xfrm>
            <a:off x="6096000" y="4259887"/>
            <a:ext cx="335682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Roberto Capobianco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en-US" sz="18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Sony AI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en-US" sz="1800" i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Sapienza University of Rome</a:t>
            </a:r>
            <a:endParaRPr sz="1800" i="1" dirty="0"/>
          </a:p>
        </p:txBody>
      </p:sp>
      <p:pic>
        <p:nvPicPr>
          <p:cNvPr id="195" name="Google Shape;19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91891" y="3172963"/>
            <a:ext cx="650233" cy="62637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92;p1">
            <a:extLst>
              <a:ext uri="{FF2B5EF4-FFF2-40B4-BE49-F238E27FC236}">
                <a16:creationId xmlns:a16="http://schemas.microsoft.com/office/drawing/2014/main" id="{3A01FCFB-37DA-4763-8384-4CE61CF371B5}"/>
              </a:ext>
            </a:extLst>
          </p:cNvPr>
          <p:cNvSpPr txBox="1"/>
          <p:nvPr/>
        </p:nvSpPr>
        <p:spPr>
          <a:xfrm>
            <a:off x="681774" y="1888769"/>
            <a:ext cx="335682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Guni Sharon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en-US" sz="18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Texas A&amp;M University</a:t>
            </a:r>
            <a:endParaRPr sz="1800" i="1" dirty="0"/>
          </a:p>
        </p:txBody>
      </p:sp>
      <p:sp>
        <p:nvSpPr>
          <p:cNvPr id="14" name="Google Shape;192;p1">
            <a:extLst>
              <a:ext uri="{FF2B5EF4-FFF2-40B4-BE49-F238E27FC236}">
                <a16:creationId xmlns:a16="http://schemas.microsoft.com/office/drawing/2014/main" id="{381114B7-3C49-456F-ACC8-EC20F54592E6}"/>
              </a:ext>
            </a:extLst>
          </p:cNvPr>
          <p:cNvSpPr txBox="1"/>
          <p:nvPr/>
        </p:nvSpPr>
        <p:spPr>
          <a:xfrm>
            <a:off x="3989329" y="1907375"/>
            <a:ext cx="335682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James Ault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en-US" sz="18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Texas A&amp;M University</a:t>
            </a:r>
          </a:p>
        </p:txBody>
      </p:sp>
      <p:sp>
        <p:nvSpPr>
          <p:cNvPr id="15" name="Google Shape;192;p1">
            <a:extLst>
              <a:ext uri="{FF2B5EF4-FFF2-40B4-BE49-F238E27FC236}">
                <a16:creationId xmlns:a16="http://schemas.microsoft.com/office/drawing/2014/main" id="{6F333D24-363B-4EE3-BC69-54CFD0FAB13C}"/>
              </a:ext>
            </a:extLst>
          </p:cNvPr>
          <p:cNvSpPr txBox="1"/>
          <p:nvPr/>
        </p:nvSpPr>
        <p:spPr>
          <a:xfrm>
            <a:off x="7759911" y="1888769"/>
            <a:ext cx="3627756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Peter Stone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en-US" sz="1800" i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The University of Texas at Austin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en-US" sz="1800" i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Sony AI</a:t>
            </a:r>
            <a:endParaRPr sz="1800" i="1" dirty="0"/>
          </a:p>
        </p:txBody>
      </p:sp>
      <p:sp>
        <p:nvSpPr>
          <p:cNvPr id="16" name="Google Shape;192;p1">
            <a:extLst>
              <a:ext uri="{FF2B5EF4-FFF2-40B4-BE49-F238E27FC236}">
                <a16:creationId xmlns:a16="http://schemas.microsoft.com/office/drawing/2014/main" id="{CCF3979C-3B69-4E63-8F3B-DE00204F9D5D}"/>
              </a:ext>
            </a:extLst>
          </p:cNvPr>
          <p:cNvSpPr txBox="1"/>
          <p:nvPr/>
        </p:nvSpPr>
        <p:spPr>
          <a:xfrm>
            <a:off x="2360185" y="4259887"/>
            <a:ext cx="335682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Varun Kompella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en-US" sz="18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Sony AI</a:t>
            </a:r>
          </a:p>
        </p:txBody>
      </p:sp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74B6FF11-79F6-4822-99D8-BBBE2EDC12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4019" y="5749208"/>
            <a:ext cx="1269153" cy="228448"/>
          </a:xfrm>
          <a:prstGeom prst="rect">
            <a:avLst/>
          </a:prstGeom>
        </p:spPr>
      </p:pic>
      <p:pic>
        <p:nvPicPr>
          <p:cNvPr id="20" name="Picture 19" descr="Shape&#10;&#10;Description automatically generated with medium confidence">
            <a:extLst>
              <a:ext uri="{FF2B5EF4-FFF2-40B4-BE49-F238E27FC236}">
                <a16:creationId xmlns:a16="http://schemas.microsoft.com/office/drawing/2014/main" id="{4771C24A-2F9D-4EC5-8602-532C56241A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994" y="5753085"/>
            <a:ext cx="1269153" cy="228448"/>
          </a:xfrm>
          <a:prstGeom prst="rect">
            <a:avLst/>
          </a:prstGeom>
        </p:spPr>
      </p:pic>
      <p:pic>
        <p:nvPicPr>
          <p:cNvPr id="21" name="Picture 20" descr="Shape&#10;&#10;Description automatically generated with medium confidence">
            <a:extLst>
              <a:ext uri="{FF2B5EF4-FFF2-40B4-BE49-F238E27FC236}">
                <a16:creationId xmlns:a16="http://schemas.microsoft.com/office/drawing/2014/main" id="{F2B5D649-9961-4595-9BE0-E4CB6FD01F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0130" y="3314776"/>
            <a:ext cx="1269153" cy="228448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1237ABA7-6E2E-432E-9D05-8774D5FE22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7396" y="3291065"/>
            <a:ext cx="1365617" cy="390176"/>
          </a:xfrm>
          <a:prstGeom prst="rect">
            <a:avLst/>
          </a:prstGeom>
        </p:spPr>
      </p:pic>
      <p:pic>
        <p:nvPicPr>
          <p:cNvPr id="18" name="Picture 17" descr="Text&#10;&#10;Description automatically generated with medium confidence">
            <a:extLst>
              <a:ext uri="{FF2B5EF4-FFF2-40B4-BE49-F238E27FC236}">
                <a16:creationId xmlns:a16="http://schemas.microsoft.com/office/drawing/2014/main" id="{D426FF2E-EF1C-41E9-9EBE-BFF823A9D03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1248" b="-41248"/>
          <a:stretch/>
        </p:blipFill>
        <p:spPr>
          <a:xfrm>
            <a:off x="7882025" y="5537866"/>
            <a:ext cx="1570798" cy="1043794"/>
          </a:xfrm>
          <a:prstGeom prst="rect">
            <a:avLst/>
          </a:prstGeom>
        </p:spPr>
      </p:pic>
      <p:pic>
        <p:nvPicPr>
          <p:cNvPr id="30" name="Google Shape;195;p1">
            <a:extLst>
              <a:ext uri="{FF2B5EF4-FFF2-40B4-BE49-F238E27FC236}">
                <a16:creationId xmlns:a16="http://schemas.microsoft.com/office/drawing/2014/main" id="{C406EEA9-FD40-458D-BD2D-1A41D25C987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35068" y="3115810"/>
            <a:ext cx="650233" cy="626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2BBE6E1-10BC-4235-8638-823F36564F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0503" y="3972069"/>
            <a:ext cx="561975" cy="42862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910DA9-069B-44A9-921E-287ACA45874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41E2A6-7ABE-4511-BBAF-7C468DF818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1031">
            <a:extLst>
              <a:ext uri="{FF2B5EF4-FFF2-40B4-BE49-F238E27FC236}">
                <a16:creationId xmlns:a16="http://schemas.microsoft.com/office/drawing/2014/main" id="{C2427775-6951-4B48-9A2E-3A3D5DF33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6163" y="3722077"/>
            <a:ext cx="3686175" cy="3143250"/>
          </a:xfrm>
          <a:prstGeom prst="rect">
            <a:avLst/>
          </a:prstGeom>
        </p:spPr>
      </p:pic>
      <p:pic>
        <p:nvPicPr>
          <p:cNvPr id="1029" name="Picture 1028">
            <a:extLst>
              <a:ext uri="{FF2B5EF4-FFF2-40B4-BE49-F238E27FC236}">
                <a16:creationId xmlns:a16="http://schemas.microsoft.com/office/drawing/2014/main" id="{6AD34F60-A9A2-47A2-9CE7-45489069EA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0525" y="903496"/>
            <a:ext cx="4181475" cy="35623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E4B03C-CA63-2046-A919-C8EFEF5C1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555916"/>
            <a:ext cx="9103596" cy="1485900"/>
          </a:xfrm>
        </p:spPr>
        <p:txBody>
          <a:bodyPr>
            <a:normAutofit/>
          </a:bodyPr>
          <a:lstStyle/>
          <a:p>
            <a:r>
              <a:rPr lang="en-US" sz="4000" dirty="0"/>
              <a:t>Who is most likely to be infected?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B6FC40-C0C6-3A4B-8678-30252B177CB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930036" y="1679773"/>
            <a:ext cx="4459646" cy="256219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latin typeface="+mn-lt"/>
              </a:rPr>
              <a:t>Thicker arrow → longer exposure</a:t>
            </a:r>
          </a:p>
        </p:txBody>
      </p:sp>
      <p:pic>
        <p:nvPicPr>
          <p:cNvPr id="11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A33A7890-187E-934A-AFB0-7F5C9FF7A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77006" y="2622145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86900466-A5B8-3846-B800-8207BB3FE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52797" y="2622145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FACC72CD-77C0-4842-ACAD-3CB054F18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84797" y="5061821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EEF46C3-906D-45E3-9475-6A075B30862B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6095999" y="3458442"/>
            <a:ext cx="0" cy="1603379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6C8C3A4-A520-4E09-AC39-8B9E1CF06827}"/>
              </a:ext>
            </a:extLst>
          </p:cNvPr>
          <p:cNvCxnSpPr>
            <a:cxnSpLocks/>
          </p:cNvCxnSpPr>
          <p:nvPr/>
        </p:nvCxnSpPr>
        <p:spPr>
          <a:xfrm flipH="1" flipV="1">
            <a:off x="4937035" y="3946268"/>
            <a:ext cx="934039" cy="134031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70ACD15-ABAF-4B23-847D-A5C465552B17}"/>
              </a:ext>
            </a:extLst>
          </p:cNvPr>
          <p:cNvCxnSpPr>
            <a:cxnSpLocks/>
          </p:cNvCxnSpPr>
          <p:nvPr/>
        </p:nvCxnSpPr>
        <p:spPr>
          <a:xfrm flipV="1">
            <a:off x="6257229" y="3327525"/>
            <a:ext cx="922795" cy="1734297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A4F96C-89AC-4401-A34D-F27AC04AE51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  <p:sp>
        <p:nvSpPr>
          <p:cNvPr id="27" name="Footer Placeholder 16">
            <a:extLst>
              <a:ext uri="{FF2B5EF4-FFF2-40B4-BE49-F238E27FC236}">
                <a16:creationId xmlns:a16="http://schemas.microsoft.com/office/drawing/2014/main" id="{F01026C1-0949-4FA4-BE7C-556721D8A22C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1210924" y="6517213"/>
            <a:ext cx="981076" cy="276959"/>
          </a:xfrm>
        </p:spPr>
        <p:txBody>
          <a:bodyPr>
            <a:spAutoFit/>
          </a:bodyPr>
          <a:lstStyle/>
          <a:p>
            <a:r>
              <a:rPr lang="en-US" dirty="0"/>
              <a:t>James Ault</a:t>
            </a:r>
          </a:p>
        </p:txBody>
      </p:sp>
      <p:pic>
        <p:nvPicPr>
          <p:cNvPr id="128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3E94C917-476B-4B5E-9C28-F41B10FA4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25591" y="5070124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B64DCFDC-1BD1-4FD2-8BAC-9B6B4380F2E0}"/>
              </a:ext>
            </a:extLst>
          </p:cNvPr>
          <p:cNvCxnSpPr>
            <a:cxnSpLocks/>
          </p:cNvCxnSpPr>
          <p:nvPr/>
        </p:nvCxnSpPr>
        <p:spPr>
          <a:xfrm>
            <a:off x="10005369" y="3239038"/>
            <a:ext cx="1102226" cy="0"/>
          </a:xfrm>
          <a:prstGeom prst="straightConnector1">
            <a:avLst/>
          </a:prstGeom>
          <a:ln w="60325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29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9DF3B296-5153-4849-9C63-51368AD3B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66960" y="2578096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25633AF4-0382-43EA-A68F-A4E3522AB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80024" y="2255967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B33EA92F-B6B7-49BB-9801-CC13978D7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78994" y="1862164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A2BBCF14-592D-450A-B7D1-8A28F2FB5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58914" y="2350165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249924E6-2107-4477-A28E-1DADA8958CA0}"/>
              </a:ext>
            </a:extLst>
          </p:cNvPr>
          <p:cNvCxnSpPr>
            <a:cxnSpLocks/>
          </p:cNvCxnSpPr>
          <p:nvPr/>
        </p:nvCxnSpPr>
        <p:spPr>
          <a:xfrm flipV="1">
            <a:off x="6134212" y="5854503"/>
            <a:ext cx="1412319" cy="1"/>
          </a:xfrm>
          <a:prstGeom prst="straightConnector1">
            <a:avLst/>
          </a:prstGeom>
          <a:ln w="60325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65A07F56-FDAB-4B2A-8895-1B7753AB3991}"/>
              </a:ext>
            </a:extLst>
          </p:cNvPr>
          <p:cNvCxnSpPr>
            <a:cxnSpLocks/>
          </p:cNvCxnSpPr>
          <p:nvPr/>
        </p:nvCxnSpPr>
        <p:spPr>
          <a:xfrm flipH="1">
            <a:off x="7652315" y="4127483"/>
            <a:ext cx="1582954" cy="13384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30AC896E-077B-4694-B079-5FE8163BC632}"/>
              </a:ext>
            </a:extLst>
          </p:cNvPr>
          <p:cNvCxnSpPr>
            <a:cxnSpLocks/>
          </p:cNvCxnSpPr>
          <p:nvPr/>
        </p:nvCxnSpPr>
        <p:spPr>
          <a:xfrm>
            <a:off x="9168656" y="3458442"/>
            <a:ext cx="1102226" cy="0"/>
          </a:xfrm>
          <a:prstGeom prst="straightConnector1">
            <a:avLst/>
          </a:prstGeom>
          <a:ln w="60325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7D441C90-64DB-46B7-829B-ADDCE492AA7C}"/>
              </a:ext>
            </a:extLst>
          </p:cNvPr>
          <p:cNvCxnSpPr>
            <a:cxnSpLocks/>
          </p:cNvCxnSpPr>
          <p:nvPr/>
        </p:nvCxnSpPr>
        <p:spPr>
          <a:xfrm flipV="1">
            <a:off x="9161151" y="3651976"/>
            <a:ext cx="1946444" cy="1"/>
          </a:xfrm>
          <a:prstGeom prst="straightConnector1">
            <a:avLst/>
          </a:prstGeom>
          <a:ln w="60325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8037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1031">
            <a:extLst>
              <a:ext uri="{FF2B5EF4-FFF2-40B4-BE49-F238E27FC236}">
                <a16:creationId xmlns:a16="http://schemas.microsoft.com/office/drawing/2014/main" id="{C2427775-6951-4B48-9A2E-3A3D5DF33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6163" y="3722077"/>
            <a:ext cx="3686175" cy="3143250"/>
          </a:xfrm>
          <a:prstGeom prst="rect">
            <a:avLst/>
          </a:prstGeom>
        </p:spPr>
      </p:pic>
      <p:pic>
        <p:nvPicPr>
          <p:cNvPr id="1029" name="Picture 1028">
            <a:extLst>
              <a:ext uri="{FF2B5EF4-FFF2-40B4-BE49-F238E27FC236}">
                <a16:creationId xmlns:a16="http://schemas.microsoft.com/office/drawing/2014/main" id="{6AD34F60-A9A2-47A2-9CE7-45489069EA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0525" y="903496"/>
            <a:ext cx="4181475" cy="3562350"/>
          </a:xfrm>
          <a:prstGeom prst="rect">
            <a:avLst/>
          </a:prstGeom>
        </p:spPr>
      </p:pic>
      <p:pic>
        <p:nvPicPr>
          <p:cNvPr id="11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A33A7890-187E-934A-AFB0-7F5C9FF7A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77006" y="2622145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86900466-A5B8-3846-B800-8207BB3FE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52797" y="2622145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FACC72CD-77C0-4842-ACAD-3CB054F18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84797" y="5061821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Human clipart yellow, Human yellow Transparent FREE for download on  WebStockReview 2021">
            <a:extLst>
              <a:ext uri="{FF2B5EF4-FFF2-40B4-BE49-F238E27FC236}">
                <a16:creationId xmlns:a16="http://schemas.microsoft.com/office/drawing/2014/main" id="{286CB8F5-9485-2340-96F6-68D21A7B2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99" y="1841625"/>
            <a:ext cx="762000" cy="161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Human clipart yellow, Human yellow Transparent FREE for download on  WebStockReview 2021">
            <a:extLst>
              <a:ext uri="{FF2B5EF4-FFF2-40B4-BE49-F238E27FC236}">
                <a16:creationId xmlns:a16="http://schemas.microsoft.com/office/drawing/2014/main" id="{DE4D5C38-EE8D-9A41-9AE7-8842779D5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4257" y="2260259"/>
            <a:ext cx="762000" cy="161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Human clipart yellow, Human yellow Transparent FREE for download on  WebStockReview 2021">
            <a:extLst>
              <a:ext uri="{FF2B5EF4-FFF2-40B4-BE49-F238E27FC236}">
                <a16:creationId xmlns:a16="http://schemas.microsoft.com/office/drawing/2014/main" id="{C7EAF421-02BA-480F-839F-B65A06C3A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972" y="2319357"/>
            <a:ext cx="762000" cy="161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EEF46C3-906D-45E3-9475-6A075B30862B}"/>
              </a:ext>
            </a:extLst>
          </p:cNvPr>
          <p:cNvCxnSpPr>
            <a:cxnSpLocks/>
            <a:stCxn id="14" idx="2"/>
            <a:endCxn id="13" idx="0"/>
          </p:cNvCxnSpPr>
          <p:nvPr/>
        </p:nvCxnSpPr>
        <p:spPr>
          <a:xfrm>
            <a:off x="6095999" y="3458442"/>
            <a:ext cx="0" cy="1603379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6C8C3A4-A520-4E09-AC39-8B9E1CF06827}"/>
              </a:ext>
            </a:extLst>
          </p:cNvPr>
          <p:cNvCxnSpPr>
            <a:cxnSpLocks/>
          </p:cNvCxnSpPr>
          <p:nvPr/>
        </p:nvCxnSpPr>
        <p:spPr>
          <a:xfrm flipH="1" flipV="1">
            <a:off x="4937035" y="3946268"/>
            <a:ext cx="934039" cy="134031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70ACD15-ABAF-4B23-847D-A5C465552B17}"/>
              </a:ext>
            </a:extLst>
          </p:cNvPr>
          <p:cNvCxnSpPr>
            <a:cxnSpLocks/>
          </p:cNvCxnSpPr>
          <p:nvPr/>
        </p:nvCxnSpPr>
        <p:spPr>
          <a:xfrm flipV="1">
            <a:off x="6257229" y="3327525"/>
            <a:ext cx="922795" cy="1734297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A4F96C-89AC-4401-A34D-F27AC04AE51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  <p:sp>
        <p:nvSpPr>
          <p:cNvPr id="27" name="Footer Placeholder 16">
            <a:extLst>
              <a:ext uri="{FF2B5EF4-FFF2-40B4-BE49-F238E27FC236}">
                <a16:creationId xmlns:a16="http://schemas.microsoft.com/office/drawing/2014/main" id="{F01026C1-0949-4FA4-BE7C-556721D8A22C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1210924" y="6517213"/>
            <a:ext cx="981076" cy="276959"/>
          </a:xfrm>
        </p:spPr>
        <p:txBody>
          <a:bodyPr>
            <a:spAutoFit/>
          </a:bodyPr>
          <a:lstStyle/>
          <a:p>
            <a:r>
              <a:rPr lang="en-US" dirty="0"/>
              <a:t>James Ault</a:t>
            </a:r>
          </a:p>
        </p:txBody>
      </p:sp>
      <p:pic>
        <p:nvPicPr>
          <p:cNvPr id="116" name="Picture 8" descr="Human clipart yellow, Human yellow Transparent FREE for download on  WebStockReview 2021">
            <a:extLst>
              <a:ext uri="{FF2B5EF4-FFF2-40B4-BE49-F238E27FC236}">
                <a16:creationId xmlns:a16="http://schemas.microsoft.com/office/drawing/2014/main" id="{2E65FEAC-41B8-4514-AED0-47ED4CC86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8981" y="2552571"/>
            <a:ext cx="762000" cy="161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30AC896E-077B-4694-B079-5FE8163BC632}"/>
              </a:ext>
            </a:extLst>
          </p:cNvPr>
          <p:cNvCxnSpPr>
            <a:cxnSpLocks/>
          </p:cNvCxnSpPr>
          <p:nvPr/>
        </p:nvCxnSpPr>
        <p:spPr>
          <a:xfrm>
            <a:off x="9168656" y="3458442"/>
            <a:ext cx="1102226" cy="0"/>
          </a:xfrm>
          <a:prstGeom prst="straightConnector1">
            <a:avLst/>
          </a:prstGeom>
          <a:ln w="60325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7D441C90-64DB-46B7-829B-ADDCE492AA7C}"/>
              </a:ext>
            </a:extLst>
          </p:cNvPr>
          <p:cNvCxnSpPr>
            <a:cxnSpLocks/>
          </p:cNvCxnSpPr>
          <p:nvPr/>
        </p:nvCxnSpPr>
        <p:spPr>
          <a:xfrm flipV="1">
            <a:off x="9161151" y="3651976"/>
            <a:ext cx="1946444" cy="1"/>
          </a:xfrm>
          <a:prstGeom prst="straightConnector1">
            <a:avLst/>
          </a:prstGeom>
          <a:ln w="60325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B64DCFDC-1BD1-4FD2-8BAC-9B6B4380F2E0}"/>
              </a:ext>
            </a:extLst>
          </p:cNvPr>
          <p:cNvCxnSpPr>
            <a:cxnSpLocks/>
          </p:cNvCxnSpPr>
          <p:nvPr/>
        </p:nvCxnSpPr>
        <p:spPr>
          <a:xfrm>
            <a:off x="10005369" y="3239038"/>
            <a:ext cx="1102226" cy="0"/>
          </a:xfrm>
          <a:prstGeom prst="straightConnector1">
            <a:avLst/>
          </a:prstGeom>
          <a:ln w="60325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53520048-9014-4FC0-AD94-72373380E371}"/>
              </a:ext>
            </a:extLst>
          </p:cNvPr>
          <p:cNvSpPr txBox="1">
            <a:spLocks/>
          </p:cNvSpPr>
          <p:nvPr/>
        </p:nvSpPr>
        <p:spPr>
          <a:xfrm>
            <a:off x="930036" y="1679773"/>
            <a:ext cx="4459646" cy="2562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Char char="■"/>
              <a:defRPr sz="2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556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Char char="–"/>
              <a:defRPr sz="20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sz="18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18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302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Libre Franklin"/>
              <a:buChar char="■"/>
              <a:defRPr sz="16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16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14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342900" algn="l" rtl="0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Font typeface="Libre Franklin"/>
              <a:buChar char="■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r>
              <a:rPr lang="en-US" dirty="0">
                <a:solidFill>
                  <a:schemeClr val="tx1"/>
                </a:solidFill>
                <a:latin typeface="+mn-lt"/>
              </a:rPr>
              <a:t>Thicker arrow → longer exposure</a:t>
            </a:r>
          </a:p>
          <a:p>
            <a:r>
              <a:rPr lang="en-US" dirty="0">
                <a:solidFill>
                  <a:srgbClr val="00B050"/>
                </a:solidFill>
              </a:rPr>
              <a:t>No Symptoms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Symptomatic</a:t>
            </a: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9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155D93A4-249E-4E16-A267-0C1599DF5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25591" y="5070124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249924E6-2107-4477-A28E-1DADA8958CA0}"/>
              </a:ext>
            </a:extLst>
          </p:cNvPr>
          <p:cNvCxnSpPr>
            <a:cxnSpLocks/>
          </p:cNvCxnSpPr>
          <p:nvPr/>
        </p:nvCxnSpPr>
        <p:spPr>
          <a:xfrm flipV="1">
            <a:off x="6134212" y="5854503"/>
            <a:ext cx="1412319" cy="1"/>
          </a:xfrm>
          <a:prstGeom prst="straightConnector1">
            <a:avLst/>
          </a:prstGeom>
          <a:ln w="60325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65A07F56-FDAB-4B2A-8895-1B7753AB3991}"/>
              </a:ext>
            </a:extLst>
          </p:cNvPr>
          <p:cNvCxnSpPr>
            <a:cxnSpLocks/>
          </p:cNvCxnSpPr>
          <p:nvPr/>
        </p:nvCxnSpPr>
        <p:spPr>
          <a:xfrm flipH="1">
            <a:off x="7652315" y="4127483"/>
            <a:ext cx="1582954" cy="13384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0A775B71-E319-40A0-AC5A-54D94C76DD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7397" y="4826854"/>
            <a:ext cx="158845" cy="46684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30FF228F-BC99-44CD-8994-57025A3D7E43}"/>
              </a:ext>
            </a:extLst>
          </p:cNvPr>
          <p:cNvSpPr txBox="1"/>
          <p:nvPr/>
        </p:nvSpPr>
        <p:spPr>
          <a:xfrm>
            <a:off x="5922172" y="5381690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52EBD60-1E06-4128-BD55-60C9631536CC}"/>
              </a:ext>
            </a:extLst>
          </p:cNvPr>
          <p:cNvSpPr txBox="1"/>
          <p:nvPr/>
        </p:nvSpPr>
        <p:spPr>
          <a:xfrm>
            <a:off x="7321430" y="5372765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B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D04860B-788E-4135-88E7-93D6D2245049}"/>
              </a:ext>
            </a:extLst>
          </p:cNvPr>
          <p:cNvSpPr txBox="1"/>
          <p:nvPr/>
        </p:nvSpPr>
        <p:spPr>
          <a:xfrm>
            <a:off x="8997484" y="296087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A092017F-8CE9-4099-87DF-523245062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555916"/>
            <a:ext cx="9103596" cy="1485900"/>
          </a:xfrm>
        </p:spPr>
        <p:txBody>
          <a:bodyPr>
            <a:normAutofit/>
          </a:bodyPr>
          <a:lstStyle/>
          <a:p>
            <a:r>
              <a:rPr lang="en-US" sz="4000" dirty="0"/>
              <a:t>Who is most likely to be infected? </a:t>
            </a:r>
          </a:p>
        </p:txBody>
      </p:sp>
    </p:spTree>
    <p:extLst>
      <p:ext uri="{BB962C8B-B14F-4D97-AF65-F5344CB8AC3E}">
        <p14:creationId xmlns:p14="http://schemas.microsoft.com/office/powerpoint/2010/main" val="82716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16263BED-E3F3-417C-8A03-8AF5D842CC32}"/>
              </a:ext>
            </a:extLst>
          </p:cNvPr>
          <p:cNvSpPr txBox="1">
            <a:spLocks/>
          </p:cNvSpPr>
          <p:nvPr/>
        </p:nvSpPr>
        <p:spPr>
          <a:xfrm>
            <a:off x="930036" y="1679773"/>
            <a:ext cx="4459646" cy="2562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Char char="■"/>
              <a:defRPr sz="2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556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Char char="–"/>
              <a:defRPr sz="20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sz="18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18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302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Libre Franklin"/>
              <a:buChar char="■"/>
              <a:defRPr sz="16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16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14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342900" algn="l" rtl="0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Font typeface="Libre Franklin"/>
              <a:buChar char="■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r>
              <a:rPr lang="en-US" dirty="0">
                <a:solidFill>
                  <a:schemeClr val="tx1"/>
                </a:solidFill>
                <a:latin typeface="+mn-lt"/>
              </a:rPr>
              <a:t>Thicker arrow → longer exposure</a:t>
            </a:r>
          </a:p>
          <a:p>
            <a:r>
              <a:rPr lang="en-US" dirty="0">
                <a:solidFill>
                  <a:srgbClr val="00B050"/>
                </a:solidFill>
              </a:rPr>
              <a:t>No Symptoms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Symptomatic</a:t>
            </a:r>
          </a:p>
          <a:p>
            <a:r>
              <a:rPr lang="en-US" dirty="0">
                <a:solidFill>
                  <a:srgbClr val="FF0000"/>
                </a:solidFill>
                <a:latin typeface="Libre Franklin" panose="020B0604020202020204" charset="0"/>
              </a:rPr>
              <a:t>Confirmed Infection</a:t>
            </a:r>
          </a:p>
          <a:p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32" name="Picture 1031">
            <a:extLst>
              <a:ext uri="{FF2B5EF4-FFF2-40B4-BE49-F238E27FC236}">
                <a16:creationId xmlns:a16="http://schemas.microsoft.com/office/drawing/2014/main" id="{C2427775-6951-4B48-9A2E-3A3D5DF33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6163" y="3722077"/>
            <a:ext cx="3686175" cy="3143250"/>
          </a:xfrm>
          <a:prstGeom prst="rect">
            <a:avLst/>
          </a:prstGeom>
        </p:spPr>
      </p:pic>
      <p:pic>
        <p:nvPicPr>
          <p:cNvPr id="1029" name="Picture 1028">
            <a:extLst>
              <a:ext uri="{FF2B5EF4-FFF2-40B4-BE49-F238E27FC236}">
                <a16:creationId xmlns:a16="http://schemas.microsoft.com/office/drawing/2014/main" id="{6AD34F60-A9A2-47A2-9CE7-45489069EA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0525" y="903496"/>
            <a:ext cx="4181475" cy="3562350"/>
          </a:xfrm>
          <a:prstGeom prst="rect">
            <a:avLst/>
          </a:prstGeom>
        </p:spPr>
      </p:pic>
      <p:pic>
        <p:nvPicPr>
          <p:cNvPr id="1030" name="Picture 6" descr="Red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C6EE4D6E-CD4F-454F-A46B-08F2E5687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014" y="5053316"/>
            <a:ext cx="68323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A33A7890-187E-934A-AFB0-7F5C9FF7A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77006" y="2622145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86900466-A5B8-3846-B800-8207BB3FE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52797" y="2622145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FACC72CD-77C0-4842-ACAD-3CB054F18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84797" y="5061821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Human clipart yellow, Human yellow Transparent FREE for download on  WebStockReview 2021">
            <a:extLst>
              <a:ext uri="{FF2B5EF4-FFF2-40B4-BE49-F238E27FC236}">
                <a16:creationId xmlns:a16="http://schemas.microsoft.com/office/drawing/2014/main" id="{286CB8F5-9485-2340-96F6-68D21A7B2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99" y="1841625"/>
            <a:ext cx="762000" cy="161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Human clipart yellow, Human yellow Transparent FREE for download on  WebStockReview 2021">
            <a:extLst>
              <a:ext uri="{FF2B5EF4-FFF2-40B4-BE49-F238E27FC236}">
                <a16:creationId xmlns:a16="http://schemas.microsoft.com/office/drawing/2014/main" id="{DE4D5C38-EE8D-9A41-9AE7-8842779D5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4257" y="2260259"/>
            <a:ext cx="762000" cy="161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Human clipart yellow, Human yellow Transparent FREE for download on  WebStockReview 2021">
            <a:extLst>
              <a:ext uri="{FF2B5EF4-FFF2-40B4-BE49-F238E27FC236}">
                <a16:creationId xmlns:a16="http://schemas.microsoft.com/office/drawing/2014/main" id="{C7EAF421-02BA-480F-839F-B65A06C3A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972" y="2319357"/>
            <a:ext cx="762000" cy="161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EEF46C3-906D-45E3-9475-6A075B30862B}"/>
              </a:ext>
            </a:extLst>
          </p:cNvPr>
          <p:cNvCxnSpPr>
            <a:cxnSpLocks/>
            <a:stCxn id="14" idx="2"/>
            <a:endCxn id="13" idx="0"/>
          </p:cNvCxnSpPr>
          <p:nvPr/>
        </p:nvCxnSpPr>
        <p:spPr>
          <a:xfrm>
            <a:off x="6095999" y="3458442"/>
            <a:ext cx="0" cy="1603379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6C8C3A4-A520-4E09-AC39-8B9E1CF06827}"/>
              </a:ext>
            </a:extLst>
          </p:cNvPr>
          <p:cNvCxnSpPr>
            <a:cxnSpLocks/>
          </p:cNvCxnSpPr>
          <p:nvPr/>
        </p:nvCxnSpPr>
        <p:spPr>
          <a:xfrm flipH="1" flipV="1">
            <a:off x="4937035" y="3946268"/>
            <a:ext cx="934039" cy="134031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70ACD15-ABAF-4B23-847D-A5C465552B17}"/>
              </a:ext>
            </a:extLst>
          </p:cNvPr>
          <p:cNvCxnSpPr>
            <a:cxnSpLocks/>
          </p:cNvCxnSpPr>
          <p:nvPr/>
        </p:nvCxnSpPr>
        <p:spPr>
          <a:xfrm flipV="1">
            <a:off x="6257229" y="3327525"/>
            <a:ext cx="922795" cy="1734297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A4F96C-89AC-4401-A34D-F27AC04AE51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  <p:sp>
        <p:nvSpPr>
          <p:cNvPr id="27" name="Footer Placeholder 16">
            <a:extLst>
              <a:ext uri="{FF2B5EF4-FFF2-40B4-BE49-F238E27FC236}">
                <a16:creationId xmlns:a16="http://schemas.microsoft.com/office/drawing/2014/main" id="{F01026C1-0949-4FA4-BE7C-556721D8A22C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1210924" y="6517213"/>
            <a:ext cx="981076" cy="276959"/>
          </a:xfrm>
        </p:spPr>
        <p:txBody>
          <a:bodyPr>
            <a:spAutoFit/>
          </a:bodyPr>
          <a:lstStyle/>
          <a:p>
            <a:r>
              <a:rPr lang="en-US" dirty="0"/>
              <a:t>James Ault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65A07F56-FDAB-4B2A-8895-1B7753AB3991}"/>
              </a:ext>
            </a:extLst>
          </p:cNvPr>
          <p:cNvCxnSpPr>
            <a:cxnSpLocks/>
          </p:cNvCxnSpPr>
          <p:nvPr/>
        </p:nvCxnSpPr>
        <p:spPr>
          <a:xfrm flipH="1">
            <a:off x="7652315" y="4127483"/>
            <a:ext cx="1582954" cy="13384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E95B282-2FCC-49CD-A4B2-43A392A1317B}"/>
              </a:ext>
            </a:extLst>
          </p:cNvPr>
          <p:cNvSpPr txBox="1"/>
          <p:nvPr/>
        </p:nvSpPr>
        <p:spPr>
          <a:xfrm>
            <a:off x="7321430" y="5372765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B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42DAC9B0-F4D9-4B75-BAF0-1DE471251560}"/>
              </a:ext>
            </a:extLst>
          </p:cNvPr>
          <p:cNvSpPr txBox="1"/>
          <p:nvPr/>
        </p:nvSpPr>
        <p:spPr>
          <a:xfrm>
            <a:off x="5922172" y="5381690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</a:t>
            </a:r>
          </a:p>
        </p:txBody>
      </p:sp>
      <p:pic>
        <p:nvPicPr>
          <p:cNvPr id="116" name="Picture 8" descr="Human clipart yellow, Human yellow Transparent FREE for download on  WebStockReview 2021">
            <a:extLst>
              <a:ext uri="{FF2B5EF4-FFF2-40B4-BE49-F238E27FC236}">
                <a16:creationId xmlns:a16="http://schemas.microsoft.com/office/drawing/2014/main" id="{2E65FEAC-41B8-4514-AED0-47ED4CC86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8981" y="2552571"/>
            <a:ext cx="762000" cy="161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id="{FC12F763-4503-4CB2-8CEF-54ABAA9885F0}"/>
              </a:ext>
            </a:extLst>
          </p:cNvPr>
          <p:cNvSpPr txBox="1"/>
          <p:nvPr/>
        </p:nvSpPr>
        <p:spPr>
          <a:xfrm>
            <a:off x="8997484" y="296087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</a:t>
            </a:r>
          </a:p>
        </p:txBody>
      </p: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249924E6-2107-4477-A28E-1DADA8958CA0}"/>
              </a:ext>
            </a:extLst>
          </p:cNvPr>
          <p:cNvCxnSpPr>
            <a:cxnSpLocks/>
          </p:cNvCxnSpPr>
          <p:nvPr/>
        </p:nvCxnSpPr>
        <p:spPr>
          <a:xfrm flipV="1">
            <a:off x="6134212" y="5854503"/>
            <a:ext cx="1412319" cy="1"/>
          </a:xfrm>
          <a:prstGeom prst="straightConnector1">
            <a:avLst/>
          </a:prstGeom>
          <a:ln w="60325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30AC896E-077B-4694-B079-5FE8163BC632}"/>
              </a:ext>
            </a:extLst>
          </p:cNvPr>
          <p:cNvCxnSpPr>
            <a:cxnSpLocks/>
          </p:cNvCxnSpPr>
          <p:nvPr/>
        </p:nvCxnSpPr>
        <p:spPr>
          <a:xfrm>
            <a:off x="9168656" y="3458442"/>
            <a:ext cx="1102226" cy="0"/>
          </a:xfrm>
          <a:prstGeom prst="straightConnector1">
            <a:avLst/>
          </a:prstGeom>
          <a:ln w="60325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7D441C90-64DB-46B7-829B-ADDCE492AA7C}"/>
              </a:ext>
            </a:extLst>
          </p:cNvPr>
          <p:cNvCxnSpPr>
            <a:cxnSpLocks/>
          </p:cNvCxnSpPr>
          <p:nvPr/>
        </p:nvCxnSpPr>
        <p:spPr>
          <a:xfrm flipV="1">
            <a:off x="9161151" y="3651976"/>
            <a:ext cx="1946444" cy="1"/>
          </a:xfrm>
          <a:prstGeom prst="straightConnector1">
            <a:avLst/>
          </a:prstGeom>
          <a:ln w="60325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41" name="Graphic 1040" descr="Badge Cross outline">
            <a:extLst>
              <a:ext uri="{FF2B5EF4-FFF2-40B4-BE49-F238E27FC236}">
                <a16:creationId xmlns:a16="http://schemas.microsoft.com/office/drawing/2014/main" id="{C94A7708-826C-4CDD-986C-6ADE04A78B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889640" y="2388326"/>
            <a:ext cx="610802" cy="610802"/>
          </a:xfrm>
          <a:prstGeom prst="rect">
            <a:avLst/>
          </a:prstGeom>
        </p:spPr>
      </p:pic>
      <p:pic>
        <p:nvPicPr>
          <p:cNvPr id="124" name="Graphic 123" descr="Badge Cross outline">
            <a:extLst>
              <a:ext uri="{FF2B5EF4-FFF2-40B4-BE49-F238E27FC236}">
                <a16:creationId xmlns:a16="http://schemas.microsoft.com/office/drawing/2014/main" id="{7C6B72CA-FDC6-4CEC-886F-68C233EED4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01819" y="4878999"/>
            <a:ext cx="610802" cy="610802"/>
          </a:xfrm>
          <a:prstGeom prst="rect">
            <a:avLst/>
          </a:prstGeom>
        </p:spPr>
      </p:pic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B64DCFDC-1BD1-4FD2-8BAC-9B6B4380F2E0}"/>
              </a:ext>
            </a:extLst>
          </p:cNvPr>
          <p:cNvCxnSpPr>
            <a:cxnSpLocks/>
          </p:cNvCxnSpPr>
          <p:nvPr/>
        </p:nvCxnSpPr>
        <p:spPr>
          <a:xfrm>
            <a:off x="10005369" y="3239038"/>
            <a:ext cx="1102226" cy="0"/>
          </a:xfrm>
          <a:prstGeom prst="straightConnector1">
            <a:avLst/>
          </a:prstGeom>
          <a:ln w="60325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4CC6C2C4-5D83-42BF-806D-2001B9B4458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57397" y="4826854"/>
            <a:ext cx="158845" cy="466848"/>
          </a:xfrm>
          <a:prstGeom prst="rect">
            <a:avLst/>
          </a:prstGeom>
        </p:spPr>
      </p:pic>
      <p:sp>
        <p:nvSpPr>
          <p:cNvPr id="33" name="Title 1">
            <a:extLst>
              <a:ext uri="{FF2B5EF4-FFF2-40B4-BE49-F238E27FC236}">
                <a16:creationId xmlns:a16="http://schemas.microsoft.com/office/drawing/2014/main" id="{C602F1F7-91AB-42D3-B646-C1F5994CD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555916"/>
            <a:ext cx="9103596" cy="1485900"/>
          </a:xfrm>
        </p:spPr>
        <p:txBody>
          <a:bodyPr>
            <a:normAutofit/>
          </a:bodyPr>
          <a:lstStyle/>
          <a:p>
            <a:r>
              <a:rPr lang="en-US" sz="4000" dirty="0"/>
              <a:t>Who is most likely to be infected? </a:t>
            </a:r>
          </a:p>
        </p:txBody>
      </p:sp>
    </p:spTree>
    <p:extLst>
      <p:ext uri="{BB962C8B-B14F-4D97-AF65-F5344CB8AC3E}">
        <p14:creationId xmlns:p14="http://schemas.microsoft.com/office/powerpoint/2010/main" val="834720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DFB0F-FD74-41BF-8402-78FC7FAC8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work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A1F7065-021B-0A4B-8DE3-31A501AA2D1F}"/>
              </a:ext>
            </a:extLst>
          </p:cNvPr>
          <p:cNvCxnSpPr/>
          <p:nvPr/>
        </p:nvCxnSpPr>
        <p:spPr>
          <a:xfrm flipV="1">
            <a:off x="2026508" y="3237470"/>
            <a:ext cx="0" cy="10503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6025FBF-B1A9-AA41-A97D-2A4F81231F59}"/>
              </a:ext>
            </a:extLst>
          </p:cNvPr>
          <p:cNvSpPr txBox="1"/>
          <p:nvPr/>
        </p:nvSpPr>
        <p:spPr>
          <a:xfrm>
            <a:off x="889415" y="3347133"/>
            <a:ext cx="11370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Higher Infection Likelihood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2EB398-E7F2-4A3B-8A2D-048DC28DD75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  <p:sp>
        <p:nvSpPr>
          <p:cNvPr id="10" name="Footer Placeholder 16">
            <a:extLst>
              <a:ext uri="{FF2B5EF4-FFF2-40B4-BE49-F238E27FC236}">
                <a16:creationId xmlns:a16="http://schemas.microsoft.com/office/drawing/2014/main" id="{4AFB1A69-8488-4437-9DB8-49D16E491E31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1210924" y="6517213"/>
            <a:ext cx="981076" cy="276959"/>
          </a:xfrm>
        </p:spPr>
        <p:txBody>
          <a:bodyPr>
            <a:spAutoFit/>
          </a:bodyPr>
          <a:lstStyle/>
          <a:p>
            <a:r>
              <a:rPr lang="en-US" dirty="0"/>
              <a:t>James Ault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7172947-1837-4516-A52D-E29FF46087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7548" y="8796"/>
            <a:ext cx="6164451" cy="480027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3D076-943D-47D0-AD37-E31AD674F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4508172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Grushka et al Method</a:t>
            </a:r>
          </a:p>
          <a:p>
            <a:pPr lvl="1"/>
            <a:r>
              <a:rPr lang="en-US" dirty="0">
                <a:latin typeface="+mn-lt"/>
              </a:rPr>
              <a:t>Correlation to positive COVID-19 test </a:t>
            </a:r>
          </a:p>
          <a:p>
            <a:pPr lvl="2">
              <a:buClr>
                <a:srgbClr val="002060"/>
              </a:buClr>
              <a:buFont typeface="+mj-lt"/>
              <a:buAutoNum type="arabicPeriod"/>
            </a:pPr>
            <a:r>
              <a:rPr lang="en-US" dirty="0">
                <a:latin typeface="+mn-lt"/>
              </a:rPr>
              <a:t>Positive tested</a:t>
            </a:r>
          </a:p>
          <a:p>
            <a:pPr lvl="2">
              <a:buClr>
                <a:srgbClr val="002060"/>
              </a:buClr>
              <a:buFont typeface="+mj-lt"/>
              <a:buAutoNum type="arabicPeriod"/>
            </a:pPr>
            <a:r>
              <a:rPr lang="en-US" dirty="0">
                <a:latin typeface="+mn-lt"/>
              </a:rPr>
              <a:t>Exposure &amp; symptomatic</a:t>
            </a:r>
          </a:p>
          <a:p>
            <a:pPr lvl="2">
              <a:buClr>
                <a:srgbClr val="002060"/>
              </a:buClr>
              <a:buFont typeface="+mj-lt"/>
              <a:buAutoNum type="arabicPeriod"/>
            </a:pPr>
            <a:r>
              <a:rPr lang="en-US" dirty="0">
                <a:latin typeface="+mn-lt"/>
              </a:rPr>
              <a:t>Exposure</a:t>
            </a:r>
          </a:p>
          <a:p>
            <a:pPr lvl="2">
              <a:buClr>
                <a:srgbClr val="002060"/>
              </a:buClr>
              <a:buFont typeface="+mj-lt"/>
              <a:buAutoNum type="arabicPeriod"/>
            </a:pPr>
            <a:r>
              <a:rPr lang="en-US" dirty="0">
                <a:latin typeface="+mn-lt"/>
              </a:rPr>
              <a:t>Symptomatic</a:t>
            </a:r>
          </a:p>
          <a:p>
            <a:pPr lvl="2">
              <a:buClr>
                <a:srgbClr val="002060"/>
              </a:buClr>
              <a:buFont typeface="+mj-lt"/>
              <a:buAutoNum type="arabicPeriod"/>
            </a:pPr>
            <a:r>
              <a:rPr lang="en-US" dirty="0">
                <a:latin typeface="+mn-lt"/>
              </a:rPr>
              <a:t>Non-symptomatic</a:t>
            </a:r>
          </a:p>
          <a:p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More information</a:t>
            </a:r>
          </a:p>
          <a:p>
            <a:pPr lvl="1"/>
            <a:r>
              <a:rPr lang="en-US" sz="1800" i="0" dirty="0">
                <a:latin typeface="+mn-lt"/>
              </a:rPr>
              <a:t>False positive/negative test rates</a:t>
            </a:r>
          </a:p>
          <a:p>
            <a:pPr lvl="1"/>
            <a:r>
              <a:rPr lang="en-US" sz="1800" i="0" dirty="0">
                <a:latin typeface="+mn-lt"/>
              </a:rPr>
              <a:t>Probability of transmission between contacts</a:t>
            </a:r>
          </a:p>
          <a:p>
            <a:pPr lvl="1"/>
            <a:r>
              <a:rPr lang="en-US" sz="1800" i="0" dirty="0">
                <a:latin typeface="+mn-lt"/>
              </a:rPr>
              <a:t>Symptomatic rate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A5DE79-D780-44E6-83F7-E9E453B02B6D}"/>
              </a:ext>
            </a:extLst>
          </p:cNvPr>
          <p:cNvSpPr/>
          <p:nvPr/>
        </p:nvSpPr>
        <p:spPr>
          <a:xfrm>
            <a:off x="8181973" y="3942887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E8F76F0-81EC-42AF-818A-23BF76887700}"/>
              </a:ext>
            </a:extLst>
          </p:cNvPr>
          <p:cNvSpPr/>
          <p:nvPr/>
        </p:nvSpPr>
        <p:spPr>
          <a:xfrm>
            <a:off x="7086799" y="3885737"/>
            <a:ext cx="569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5E1A64D-30C6-4D36-95E7-97DD54567BD4}"/>
              </a:ext>
            </a:extLst>
          </p:cNvPr>
          <p:cNvSpPr/>
          <p:nvPr/>
        </p:nvSpPr>
        <p:spPr>
          <a:xfrm>
            <a:off x="9545486" y="192537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365A986-A8F9-473D-BCA7-A3639E35130B}"/>
              </a:ext>
            </a:extLst>
          </p:cNvPr>
          <p:cNvSpPr/>
          <p:nvPr/>
        </p:nvSpPr>
        <p:spPr>
          <a:xfrm>
            <a:off x="8171099" y="1710035"/>
            <a:ext cx="569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4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909BEC3-A012-477D-ACBD-55C19D1DB71B}"/>
              </a:ext>
            </a:extLst>
          </p:cNvPr>
          <p:cNvSpPr/>
          <p:nvPr/>
        </p:nvSpPr>
        <p:spPr>
          <a:xfrm>
            <a:off x="7057261" y="1401154"/>
            <a:ext cx="569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4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FBF5DFC-5815-40DF-BD7F-3637E9F8B2D9}"/>
              </a:ext>
            </a:extLst>
          </p:cNvPr>
          <p:cNvSpPr/>
          <p:nvPr/>
        </p:nvSpPr>
        <p:spPr>
          <a:xfrm>
            <a:off x="6077977" y="1738610"/>
            <a:ext cx="569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4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5202D8A-E2B9-47D1-B517-022D1B33077F}"/>
              </a:ext>
            </a:extLst>
          </p:cNvPr>
          <p:cNvSpPr/>
          <p:nvPr/>
        </p:nvSpPr>
        <p:spPr>
          <a:xfrm>
            <a:off x="10341226" y="1947266"/>
            <a:ext cx="569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5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BCE4FF2-3FB1-4FB1-8C43-96511D3CBD91}"/>
              </a:ext>
            </a:extLst>
          </p:cNvPr>
          <p:cNvSpPr/>
          <p:nvPr/>
        </p:nvSpPr>
        <p:spPr>
          <a:xfrm>
            <a:off x="11090605" y="1963979"/>
            <a:ext cx="569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5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10460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25" grpId="0"/>
      <p:bldP spid="28" grpId="0"/>
      <p:bldP spid="29" grpId="0"/>
      <p:bldP spid="30" grpId="0"/>
      <p:bldP spid="31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DFB0F-FD74-41BF-8402-78FC7FAC8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3D076-943D-47D0-AD37-E31AD674F6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Reduce contagious disease spread</a:t>
            </a:r>
          </a:p>
          <a:p>
            <a:r>
              <a:rPr lang="en-US" dirty="0">
                <a:latin typeface="+mn-lt"/>
              </a:rPr>
              <a:t>Limited testing</a:t>
            </a:r>
          </a:p>
          <a:p>
            <a:r>
              <a:rPr lang="en-US" dirty="0">
                <a:latin typeface="+mn-lt"/>
              </a:rPr>
              <a:t>Limited quarantine</a:t>
            </a:r>
          </a:p>
          <a:p>
            <a:r>
              <a:rPr lang="en-US" dirty="0">
                <a:latin typeface="+mn-lt"/>
              </a:rPr>
              <a:t>Contact data via mobile devices (</a:t>
            </a:r>
            <a:r>
              <a:rPr lang="en-US" i="1" dirty="0">
                <a:latin typeface="+mn-lt"/>
              </a:rPr>
              <a:t>usually partial</a:t>
            </a:r>
            <a:r>
              <a:rPr lang="en-US" dirty="0">
                <a:latin typeface="+mn-lt"/>
              </a:rPr>
              <a:t>)</a:t>
            </a:r>
          </a:p>
          <a:p>
            <a:pPr lvl="1"/>
            <a:r>
              <a:rPr lang="en-US" dirty="0">
                <a:latin typeface="+mn-lt"/>
              </a:rPr>
              <a:t>Armenia, Ecuador, Israel, Russia, South Korea, Taiwan, Vietnam, etc.</a:t>
            </a:r>
          </a:p>
          <a:p>
            <a:r>
              <a:rPr lang="en-US" b="1" dirty="0">
                <a:latin typeface="+mn-lt"/>
              </a:rPr>
              <a:t>Our long-term goal</a:t>
            </a:r>
            <a:r>
              <a:rPr lang="en-US" dirty="0">
                <a:latin typeface="+mn-lt"/>
              </a:rPr>
              <a:t>: Optimized policy to assign test and quarantine orders</a:t>
            </a:r>
          </a:p>
          <a:p>
            <a:r>
              <a:rPr lang="en-US" b="1" dirty="0">
                <a:latin typeface="+mn-lt"/>
              </a:rPr>
              <a:t>This paper</a:t>
            </a:r>
            <a:r>
              <a:rPr lang="en-US" dirty="0">
                <a:latin typeface="+mn-lt"/>
              </a:rPr>
              <a:t>: identify most likely infected individuals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72287A-7753-49FD-9B00-FCC5F59535C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  <p:sp>
        <p:nvSpPr>
          <p:cNvPr id="9" name="Footer Placeholder 16">
            <a:extLst>
              <a:ext uri="{FF2B5EF4-FFF2-40B4-BE49-F238E27FC236}">
                <a16:creationId xmlns:a16="http://schemas.microsoft.com/office/drawing/2014/main" id="{CB269D62-E9A0-492A-908C-1000782FEB3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1210924" y="6517213"/>
            <a:ext cx="981076" cy="276959"/>
          </a:xfrm>
        </p:spPr>
        <p:txBody>
          <a:bodyPr>
            <a:spAutoFit/>
          </a:bodyPr>
          <a:lstStyle/>
          <a:p>
            <a:r>
              <a:rPr lang="en-US" dirty="0"/>
              <a:t>James Ault</a:t>
            </a:r>
          </a:p>
        </p:txBody>
      </p:sp>
    </p:spTree>
    <p:extLst>
      <p:ext uri="{BB962C8B-B14F-4D97-AF65-F5344CB8AC3E}">
        <p14:creationId xmlns:p14="http://schemas.microsoft.com/office/powerpoint/2010/main" val="677350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DFB0F-FD74-41BF-8402-78FC7FAC8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Approach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3D076-943D-47D0-AD37-E31AD674F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789680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+mn-lt"/>
              </a:rPr>
              <a:t>Hidden Markov model</a:t>
            </a:r>
          </a:p>
          <a:p>
            <a:r>
              <a:rPr lang="en-US" sz="1800" dirty="0">
                <a:latin typeface="+mn-lt"/>
              </a:rPr>
              <a:t>Update probabilities daily:</a:t>
            </a:r>
          </a:p>
          <a:p>
            <a:pPr lvl="1"/>
            <a:r>
              <a:rPr lang="en-US" sz="1800" i="0" dirty="0">
                <a:latin typeface="+mn-lt"/>
              </a:rPr>
              <a:t>test outcomes</a:t>
            </a:r>
          </a:p>
          <a:p>
            <a:pPr lvl="1"/>
            <a:r>
              <a:rPr lang="en-US" sz="1800" i="0" dirty="0">
                <a:latin typeface="+mn-lt"/>
              </a:rPr>
              <a:t>reported symptoms</a:t>
            </a:r>
          </a:p>
          <a:p>
            <a:pPr lvl="1"/>
            <a:r>
              <a:rPr lang="en-US" sz="1800" i="0" dirty="0">
                <a:latin typeface="+mn-lt"/>
              </a:rPr>
              <a:t>recorded contact</a:t>
            </a:r>
          </a:p>
          <a:p>
            <a:pPr lvl="1"/>
            <a:r>
              <a:rPr lang="en-US" sz="1800" i="0" dirty="0">
                <a:latin typeface="+mn-lt"/>
              </a:rPr>
              <a:t>recovery rate</a:t>
            </a:r>
            <a:endParaRPr lang="en-US" sz="1800" b="0" i="0" dirty="0">
              <a:solidFill>
                <a:srgbClr val="000000"/>
              </a:solidFill>
              <a:effectLst/>
              <a:latin typeface="+mn-lt"/>
            </a:endParaRPr>
          </a:p>
          <a:p>
            <a:r>
              <a:rPr lang="en-US" sz="1800" dirty="0">
                <a:latin typeface="+mn-lt"/>
              </a:rPr>
              <a:t>Markov property via compressed contact history</a:t>
            </a:r>
          </a:p>
          <a:p>
            <a:endParaRPr lang="en-US" sz="1800" dirty="0">
              <a:latin typeface="+mn-lt"/>
            </a:endParaRPr>
          </a:p>
          <a:p>
            <a:r>
              <a:rPr lang="en-US" sz="1800" dirty="0">
                <a:latin typeface="+mn-lt"/>
              </a:rPr>
              <a:t>Test and quarantine the highest probability individuals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2CBD5E-4B79-4311-9D41-AC44ABE64F3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292BA4DE-D483-48F5-9973-D6E2DE366CF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1210924" y="6517213"/>
            <a:ext cx="981076" cy="276959"/>
          </a:xfrm>
        </p:spPr>
        <p:txBody>
          <a:bodyPr>
            <a:spAutoFit/>
          </a:bodyPr>
          <a:lstStyle/>
          <a:p>
            <a:r>
              <a:rPr lang="en-US" dirty="0"/>
              <a:t>James Ault</a:t>
            </a:r>
          </a:p>
        </p:txBody>
      </p:sp>
    </p:spTree>
    <p:extLst>
      <p:ext uri="{BB962C8B-B14F-4D97-AF65-F5344CB8AC3E}">
        <p14:creationId xmlns:p14="http://schemas.microsoft.com/office/powerpoint/2010/main" val="1441615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DFB0F-FD74-41BF-8402-78FC7FAC8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Hidden Markov Model Definition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3D076-943D-47D0-AD37-E31AD674F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940560"/>
            <a:ext cx="9601200" cy="4490720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+mn-lt"/>
              </a:rPr>
              <a:t>State – Infection probabilities</a:t>
            </a:r>
          </a:p>
          <a:p>
            <a:r>
              <a:rPr lang="en-US" sz="1800" dirty="0">
                <a:latin typeface="+mn-lt"/>
              </a:rPr>
              <a:t>Initial Distribution – Initial disease prevalence</a:t>
            </a:r>
          </a:p>
          <a:p>
            <a:r>
              <a:rPr lang="en-US" sz="1800" dirty="0">
                <a:latin typeface="+mn-lt"/>
              </a:rPr>
              <a:t>Transitions</a:t>
            </a:r>
          </a:p>
          <a:p>
            <a:endParaRPr lang="en-US" sz="1800" dirty="0">
              <a:latin typeface="+mn-lt"/>
            </a:endParaRPr>
          </a:p>
          <a:p>
            <a:r>
              <a:rPr lang="en-US" sz="1800" dirty="0">
                <a:latin typeface="+mn-lt"/>
              </a:rPr>
              <a:t>Emissions</a:t>
            </a:r>
          </a:p>
          <a:p>
            <a:pPr lvl="1"/>
            <a:r>
              <a:rPr lang="en-US" sz="1800" dirty="0">
                <a:latin typeface="+mn-lt"/>
              </a:rPr>
              <a:t>Test results</a:t>
            </a:r>
          </a:p>
          <a:p>
            <a:pPr lvl="2"/>
            <a:r>
              <a:rPr lang="en-US" sz="1600" dirty="0">
                <a:latin typeface="+mn-lt"/>
              </a:rPr>
              <a:t>False positive</a:t>
            </a:r>
          </a:p>
          <a:p>
            <a:pPr lvl="2"/>
            <a:r>
              <a:rPr lang="en-US" sz="1600" dirty="0">
                <a:latin typeface="+mn-lt"/>
              </a:rPr>
              <a:t>False negative</a:t>
            </a:r>
          </a:p>
          <a:p>
            <a:pPr lvl="1"/>
            <a:r>
              <a:rPr lang="en-US" sz="1800" dirty="0">
                <a:latin typeface="+mn-lt"/>
              </a:rPr>
              <a:t>Reported symptoms</a:t>
            </a:r>
          </a:p>
          <a:p>
            <a:pPr lvl="2"/>
            <a:r>
              <a:rPr lang="en-US" sz="1600" dirty="0">
                <a:latin typeface="+mn-lt"/>
              </a:rPr>
              <a:t>False symptomatic rate</a:t>
            </a:r>
          </a:p>
          <a:p>
            <a:pPr lvl="2"/>
            <a:r>
              <a:rPr lang="en-US" sz="1600" dirty="0">
                <a:latin typeface="+mn-lt"/>
              </a:rPr>
              <a:t>Asymptomatic rate</a:t>
            </a:r>
          </a:p>
          <a:p>
            <a:pPr lvl="1"/>
            <a:r>
              <a:rPr lang="en-US" sz="1800" dirty="0">
                <a:latin typeface="+mn-lt"/>
              </a:rPr>
              <a:t>Recorded contacts</a:t>
            </a:r>
          </a:p>
          <a:p>
            <a:pPr lvl="2"/>
            <a:r>
              <a:rPr lang="en-US" sz="1600" u="sng" dirty="0">
                <a:latin typeface="+mn-lt"/>
              </a:rPr>
              <a:t>Probability of infection from contact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42940A-E5F5-47C7-B6F7-2D7B3C6893B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9E419C54-0DAC-4444-8D1E-26E1A4D6DD1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1210924" y="6517213"/>
            <a:ext cx="981076" cy="276959"/>
          </a:xfrm>
        </p:spPr>
        <p:txBody>
          <a:bodyPr>
            <a:spAutoFit/>
          </a:bodyPr>
          <a:lstStyle/>
          <a:p>
            <a:r>
              <a:rPr lang="en-US" dirty="0"/>
              <a:t>James Ault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26A3A830-CD17-4D8F-B976-67822D7D2D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2775898"/>
              </p:ext>
            </p:extLst>
          </p:nvPr>
        </p:nvGraphicFramePr>
        <p:xfrm>
          <a:off x="3256624" y="2712720"/>
          <a:ext cx="2463800" cy="1056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Picture 6" descr="Red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9E6B05E4-863D-4796-9F6C-500DDEB29C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890" y="4316352"/>
            <a:ext cx="351984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Red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6FBB125D-423C-4680-8CC3-ECB5D9E29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560" y="5830192"/>
            <a:ext cx="351984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67AD0EE6-520D-4332-86C1-077C41106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91327" y="5836920"/>
            <a:ext cx="351983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A4560A0-88E9-430A-A4D9-7C5B95E0FF4D}"/>
              </a:ext>
            </a:extLst>
          </p:cNvPr>
          <p:cNvCxnSpPr>
            <a:cxnSpLocks/>
            <a:stCxn id="14" idx="3"/>
            <a:endCxn id="13" idx="3"/>
          </p:cNvCxnSpPr>
          <p:nvPr/>
        </p:nvCxnSpPr>
        <p:spPr>
          <a:xfrm flipH="1" flipV="1">
            <a:off x="6991544" y="6242942"/>
            <a:ext cx="599783" cy="6728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8" name="Picture 8" descr="Human clipart yellow, Human yellow Transparent FREE for download on  WebStockReview 2021">
            <a:extLst>
              <a:ext uri="{FF2B5EF4-FFF2-40B4-BE49-F238E27FC236}">
                <a16:creationId xmlns:a16="http://schemas.microsoft.com/office/drawing/2014/main" id="{D78C9188-B1C2-4A49-B06F-60C2395BC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935" y="5024120"/>
            <a:ext cx="351984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Graphic 20" descr="Test tubes with solid fill">
            <a:extLst>
              <a:ext uri="{FF2B5EF4-FFF2-40B4-BE49-F238E27FC236}">
                <a16:creationId xmlns:a16="http://schemas.microsoft.com/office/drawing/2014/main" id="{4BAE14B2-4374-4EA2-ABF2-1ADC71E9E26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29494" y="3982159"/>
            <a:ext cx="656441" cy="656441"/>
          </a:xfrm>
          <a:prstGeom prst="rect">
            <a:avLst/>
          </a:prstGeom>
        </p:spPr>
      </p:pic>
      <p:pic>
        <p:nvPicPr>
          <p:cNvPr id="22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08883C73-EB76-4D7B-956F-762F9CF0E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39452" y="3334413"/>
            <a:ext cx="351983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Graphic 23" descr="Help outline">
            <a:extLst>
              <a:ext uri="{FF2B5EF4-FFF2-40B4-BE49-F238E27FC236}">
                <a16:creationId xmlns:a16="http://schemas.microsoft.com/office/drawing/2014/main" id="{03A3E1E0-5234-4876-8FAB-2E12FB7D06E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53380" y="3859152"/>
            <a:ext cx="914400" cy="914400"/>
          </a:xfrm>
          <a:prstGeom prst="rect">
            <a:avLst/>
          </a:prstGeom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63F30BB-ABAE-4565-8EA1-B5F4050310BE}"/>
              </a:ext>
            </a:extLst>
          </p:cNvPr>
          <p:cNvCxnSpPr>
            <a:cxnSpLocks/>
            <a:endCxn id="22" idx="3"/>
          </p:cNvCxnSpPr>
          <p:nvPr/>
        </p:nvCxnSpPr>
        <p:spPr>
          <a:xfrm flipV="1">
            <a:off x="6236109" y="3747163"/>
            <a:ext cx="703343" cy="5691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D7B58E9-C5FA-42A0-8DEA-E19DCF6C110D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6253717" y="4316352"/>
            <a:ext cx="694173" cy="4127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BF3AC20-4B5C-47B9-9A00-1947F616E384}"/>
              </a:ext>
            </a:extLst>
          </p:cNvPr>
          <p:cNvCxnSpPr>
            <a:cxnSpLocks/>
          </p:cNvCxnSpPr>
          <p:nvPr/>
        </p:nvCxnSpPr>
        <p:spPr>
          <a:xfrm>
            <a:off x="5156200" y="4310380"/>
            <a:ext cx="4216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1" name="Table 41">
            <a:extLst>
              <a:ext uri="{FF2B5EF4-FFF2-40B4-BE49-F238E27FC236}">
                <a16:creationId xmlns:a16="http://schemas.microsoft.com/office/drawing/2014/main" id="{63772AC5-117F-402B-8AA9-7098B1877B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0208343"/>
              </p:ext>
            </p:extLst>
          </p:nvPr>
        </p:nvGraphicFramePr>
        <p:xfrm>
          <a:off x="5156200" y="2024380"/>
          <a:ext cx="431653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6648">
                  <a:extLst>
                    <a:ext uri="{9D8B030D-6E8A-4147-A177-3AD203B41FA5}">
                      <a16:colId xmlns:a16="http://schemas.microsoft.com/office/drawing/2014/main" val="1323203019"/>
                    </a:ext>
                  </a:extLst>
                </a:gridCol>
                <a:gridCol w="616648">
                  <a:extLst>
                    <a:ext uri="{9D8B030D-6E8A-4147-A177-3AD203B41FA5}">
                      <a16:colId xmlns:a16="http://schemas.microsoft.com/office/drawing/2014/main" val="2032403535"/>
                    </a:ext>
                  </a:extLst>
                </a:gridCol>
                <a:gridCol w="616648">
                  <a:extLst>
                    <a:ext uri="{9D8B030D-6E8A-4147-A177-3AD203B41FA5}">
                      <a16:colId xmlns:a16="http://schemas.microsoft.com/office/drawing/2014/main" val="1483202633"/>
                    </a:ext>
                  </a:extLst>
                </a:gridCol>
                <a:gridCol w="616648">
                  <a:extLst>
                    <a:ext uri="{9D8B030D-6E8A-4147-A177-3AD203B41FA5}">
                      <a16:colId xmlns:a16="http://schemas.microsoft.com/office/drawing/2014/main" val="1393857199"/>
                    </a:ext>
                  </a:extLst>
                </a:gridCol>
                <a:gridCol w="616648">
                  <a:extLst>
                    <a:ext uri="{9D8B030D-6E8A-4147-A177-3AD203B41FA5}">
                      <a16:colId xmlns:a16="http://schemas.microsoft.com/office/drawing/2014/main" val="1844746884"/>
                    </a:ext>
                  </a:extLst>
                </a:gridCol>
                <a:gridCol w="616648">
                  <a:extLst>
                    <a:ext uri="{9D8B030D-6E8A-4147-A177-3AD203B41FA5}">
                      <a16:colId xmlns:a16="http://schemas.microsoft.com/office/drawing/2014/main" val="548739418"/>
                    </a:ext>
                  </a:extLst>
                </a:gridCol>
                <a:gridCol w="616648">
                  <a:extLst>
                    <a:ext uri="{9D8B030D-6E8A-4147-A177-3AD203B41FA5}">
                      <a16:colId xmlns:a16="http://schemas.microsoft.com/office/drawing/2014/main" val="4185427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690437"/>
                  </a:ext>
                </a:extLst>
              </a:tr>
            </a:tbl>
          </a:graphicData>
        </a:graphic>
      </p:graphicFrame>
      <p:pic>
        <p:nvPicPr>
          <p:cNvPr id="44" name="Picture 43">
            <a:extLst>
              <a:ext uri="{FF2B5EF4-FFF2-40B4-BE49-F238E27FC236}">
                <a16:creationId xmlns:a16="http://schemas.microsoft.com/office/drawing/2014/main" id="{D87D36F4-4EAF-420B-B922-BC038D204D8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919691" y="1490625"/>
            <a:ext cx="284193" cy="467339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D729CE7-AFBA-4698-BC4A-1E1E625551A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19830" y="1483360"/>
            <a:ext cx="284193" cy="467339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9832061C-A215-4FB5-8920-3EE1F98B681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45718" y="1490625"/>
            <a:ext cx="284193" cy="467339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30291F1-2D90-4C29-A55B-1ECBDAE3D0E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72371" y="1485029"/>
            <a:ext cx="284193" cy="467339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1952299-E067-4237-B107-55D407CF5A0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99024" y="1490625"/>
            <a:ext cx="284193" cy="467339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ECC54FEF-218F-4468-899A-534DC5B119F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94143" y="1483005"/>
            <a:ext cx="284193" cy="467339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24C483F1-CCEA-4675-B534-C557B16A29E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16680" y="1483370"/>
            <a:ext cx="284193" cy="46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265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DFB0F-FD74-41BF-8402-78FC7FAC8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3D076-943D-47D0-AD37-E31AD674F6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sz="1800" dirty="0">
                <a:latin typeface="+mn-lt"/>
              </a:rPr>
              <a:t>Recovery Rate Exists</a:t>
            </a:r>
            <a:endParaRPr lang="en-US" sz="1800" b="0" dirty="0">
              <a:solidFill>
                <a:srgbClr val="000000"/>
              </a:solidFill>
              <a:effectLst/>
              <a:latin typeface="+mn-lt"/>
            </a:endParaRPr>
          </a:p>
          <a:p>
            <a:pPr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latin typeface="+mn-lt"/>
              </a:rPr>
              <a:t>Infection events are mutually exclusive over days</a:t>
            </a:r>
          </a:p>
          <a:p>
            <a:pPr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latin typeface="+mn-lt"/>
              </a:rPr>
              <a:t>Probability any individual was sick and has recovered is near zero</a:t>
            </a:r>
          </a:p>
          <a:p>
            <a:pPr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latin typeface="+mn-lt"/>
              </a:rPr>
              <a:t>Daily a priori infection probability is equal in past days</a:t>
            </a:r>
            <a:br>
              <a:rPr lang="en-US" sz="1600" dirty="0"/>
            </a:br>
            <a:endParaRPr lang="en-US" sz="1800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4A7D07-1FB9-473F-8633-3FFEB59B66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2311D56F-A3DA-4A0E-BBB6-81BD94B20E46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1210924" y="6517213"/>
            <a:ext cx="981076" cy="276959"/>
          </a:xfrm>
        </p:spPr>
        <p:txBody>
          <a:bodyPr>
            <a:spAutoFit/>
          </a:bodyPr>
          <a:lstStyle/>
          <a:p>
            <a:r>
              <a:rPr lang="en-US" dirty="0"/>
              <a:t>James Ault</a:t>
            </a:r>
          </a:p>
        </p:txBody>
      </p:sp>
    </p:spTree>
    <p:extLst>
      <p:ext uri="{BB962C8B-B14F-4D97-AF65-F5344CB8AC3E}">
        <p14:creationId xmlns:p14="http://schemas.microsoft.com/office/powerpoint/2010/main" val="3148183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DFB0F-FD74-41BF-8402-78FC7FAC8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Infection Probability from Contact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4D176E-918F-49B3-BD52-37F3AC6B7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3313" y="1689572"/>
            <a:ext cx="6258798" cy="11145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D9AAA50-909A-4C19-934F-6F6E5599AC2E}"/>
              </a:ext>
            </a:extLst>
          </p:cNvPr>
          <p:cNvSpPr txBox="1"/>
          <p:nvPr/>
        </p:nvSpPr>
        <p:spPr>
          <a:xfrm>
            <a:off x="1003360" y="3143980"/>
            <a:ext cx="36679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Probability person j was infected on day t-k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21ED6E-2933-4E6F-876C-D8AAB9959C52}"/>
              </a:ext>
            </a:extLst>
          </p:cNvPr>
          <p:cNvSpPr txBox="1"/>
          <p:nvPr/>
        </p:nvSpPr>
        <p:spPr>
          <a:xfrm>
            <a:off x="3904436" y="3643993"/>
            <a:ext cx="4830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Probability person i and person j were in contact on day t-k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254D12-63CE-4198-B9A2-26B971AEFB48}"/>
              </a:ext>
            </a:extLst>
          </p:cNvPr>
          <p:cNvSpPr txBox="1"/>
          <p:nvPr/>
        </p:nvSpPr>
        <p:spPr>
          <a:xfrm>
            <a:off x="8200887" y="2945726"/>
            <a:ext cx="27719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Recovery probability over k days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EEF2D40-A5CF-4EDF-84FE-6F36DFE8957E}"/>
              </a:ext>
            </a:extLst>
          </p:cNvPr>
          <p:cNvCxnSpPr>
            <a:cxnSpLocks/>
          </p:cNvCxnSpPr>
          <p:nvPr/>
        </p:nvCxnSpPr>
        <p:spPr>
          <a:xfrm flipV="1">
            <a:off x="4178592" y="2594645"/>
            <a:ext cx="985520" cy="5625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019C438-DF87-4F84-ABF2-2ACE438D98CF}"/>
              </a:ext>
            </a:extLst>
          </p:cNvPr>
          <p:cNvCxnSpPr>
            <a:cxnSpLocks/>
          </p:cNvCxnSpPr>
          <p:nvPr/>
        </p:nvCxnSpPr>
        <p:spPr>
          <a:xfrm flipV="1">
            <a:off x="6029823" y="2701025"/>
            <a:ext cx="42889" cy="9184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637DAE4-63EF-4FAD-B9D3-7F6FA443AEDB}"/>
              </a:ext>
            </a:extLst>
          </p:cNvPr>
          <p:cNvCxnSpPr>
            <a:cxnSpLocks/>
          </p:cNvCxnSpPr>
          <p:nvPr/>
        </p:nvCxnSpPr>
        <p:spPr>
          <a:xfrm flipH="1" flipV="1">
            <a:off x="6720959" y="2662815"/>
            <a:ext cx="1478399" cy="3666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F2C8D008-0F23-460D-9029-A86F95C71A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7356" y="4225783"/>
            <a:ext cx="6134956" cy="1124107"/>
          </a:xfrm>
          <a:prstGeom prst="rect">
            <a:avLst/>
          </a:prstGeom>
        </p:spPr>
      </p:pic>
      <p:sp>
        <p:nvSpPr>
          <p:cNvPr id="25" name="Left Brace 24">
            <a:extLst>
              <a:ext uri="{FF2B5EF4-FFF2-40B4-BE49-F238E27FC236}">
                <a16:creationId xmlns:a16="http://schemas.microsoft.com/office/drawing/2014/main" id="{4AF4CF02-C780-46F3-8A6D-B2D72082A884}"/>
              </a:ext>
            </a:extLst>
          </p:cNvPr>
          <p:cNvSpPr/>
          <p:nvPr/>
        </p:nvSpPr>
        <p:spPr>
          <a:xfrm rot="16200000">
            <a:off x="6245675" y="4945546"/>
            <a:ext cx="246246" cy="802687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E9A8181-DBCE-4A60-A1D5-D9B321D3E315}"/>
              </a:ext>
            </a:extLst>
          </p:cNvPr>
          <p:cNvSpPr txBox="1"/>
          <p:nvPr/>
        </p:nvSpPr>
        <p:spPr>
          <a:xfrm>
            <a:off x="5357659" y="5470014"/>
            <a:ext cx="42049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Probability person i was not already sick on day t-k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D390FB35-E3CE-4770-9B98-4CA9D05B5E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6020478"/>
            <a:ext cx="9601200" cy="603383"/>
          </a:xfrm>
        </p:spPr>
        <p:txBody>
          <a:bodyPr>
            <a:normAutofit/>
          </a:bodyPr>
          <a:lstStyle/>
          <a:p>
            <a:r>
              <a:rPr lang="en-US" sz="1600" dirty="0"/>
              <a:t>Assumption 2: Infection events are mutually exclusive over days</a:t>
            </a:r>
          </a:p>
          <a:p>
            <a:pPr marL="114300" indent="0">
              <a:buNone/>
            </a:pPr>
            <a:endParaRPr lang="en-US" sz="1600" u="sng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7E5CAD-E12D-4EC4-87DE-17B628F7222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  <p:sp>
        <p:nvSpPr>
          <p:cNvPr id="18" name="Footer Placeholder 16">
            <a:extLst>
              <a:ext uri="{FF2B5EF4-FFF2-40B4-BE49-F238E27FC236}">
                <a16:creationId xmlns:a16="http://schemas.microsoft.com/office/drawing/2014/main" id="{89408179-286A-41BC-B9DC-D59E9852B0D4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1210924" y="6517213"/>
            <a:ext cx="981076" cy="276959"/>
          </a:xfrm>
        </p:spPr>
        <p:txBody>
          <a:bodyPr>
            <a:spAutoFit/>
          </a:bodyPr>
          <a:lstStyle/>
          <a:p>
            <a:r>
              <a:rPr lang="en-US" dirty="0"/>
              <a:t>James Ault</a:t>
            </a:r>
          </a:p>
        </p:txBody>
      </p:sp>
    </p:spTree>
    <p:extLst>
      <p:ext uri="{BB962C8B-B14F-4D97-AF65-F5344CB8AC3E}">
        <p14:creationId xmlns:p14="http://schemas.microsoft.com/office/powerpoint/2010/main" val="1999560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F56A4462-C721-45D5-A98B-E280E9B51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7446" y="4834869"/>
            <a:ext cx="6096000" cy="7715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6DFB0F-FD74-41BF-8402-78FC7FAC8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Infection Probability from Contact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2308B950-2ED1-4833-9CA9-1AAA79F2D86B}"/>
              </a:ext>
            </a:extLst>
          </p:cNvPr>
          <p:cNvSpPr txBox="1">
            <a:spLocks/>
          </p:cNvSpPr>
          <p:nvPr/>
        </p:nvSpPr>
        <p:spPr>
          <a:xfrm>
            <a:off x="1574800" y="1537885"/>
            <a:ext cx="9601200" cy="603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sz="2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20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sz="18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18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sz="16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16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14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342900" algn="l" rtl="0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Font typeface="Libre Franklin"/>
              <a:buChar char="■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r>
              <a:rPr lang="en-US" sz="1600" dirty="0"/>
              <a:t>Using proposition 2 and the probability that no mutually exclusive events happening:</a:t>
            </a:r>
          </a:p>
          <a:p>
            <a:pPr lvl="1"/>
            <a:r>
              <a:rPr lang="en-US" sz="1600" dirty="0"/>
              <a:t>Prop. 3: the probability that an individual is currently sick</a:t>
            </a:r>
          </a:p>
          <a:p>
            <a:pPr lvl="1"/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3A80E5-D1CD-4118-A0DD-97EE241FE6A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  <p:sp>
        <p:nvSpPr>
          <p:cNvPr id="11" name="Footer Placeholder 16">
            <a:extLst>
              <a:ext uri="{FF2B5EF4-FFF2-40B4-BE49-F238E27FC236}">
                <a16:creationId xmlns:a16="http://schemas.microsoft.com/office/drawing/2014/main" id="{198306B7-8FEC-4E5D-BFE0-6777358ABA83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1210924" y="6517213"/>
            <a:ext cx="981076" cy="276959"/>
          </a:xfrm>
        </p:spPr>
        <p:txBody>
          <a:bodyPr>
            <a:spAutoFit/>
          </a:bodyPr>
          <a:lstStyle/>
          <a:p>
            <a:r>
              <a:rPr lang="en-US" dirty="0"/>
              <a:t>James Ault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3BED9D-544D-4E62-9A4E-35F9A1479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3428" y="2516723"/>
            <a:ext cx="4181475" cy="9048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96DD87-C81B-453A-9BA4-5A1FCF8192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0742" y="2690910"/>
            <a:ext cx="1228725" cy="447675"/>
          </a:xfrm>
          <a:prstGeom prst="rect">
            <a:avLst/>
          </a:prstGeom>
        </p:spPr>
      </p:pic>
      <p:sp>
        <p:nvSpPr>
          <p:cNvPr id="20" name="Left Brace 19">
            <a:extLst>
              <a:ext uri="{FF2B5EF4-FFF2-40B4-BE49-F238E27FC236}">
                <a16:creationId xmlns:a16="http://schemas.microsoft.com/office/drawing/2014/main" id="{E0C6F761-63E5-436E-B2D1-3A6EF2FB5203}"/>
              </a:ext>
            </a:extLst>
          </p:cNvPr>
          <p:cNvSpPr/>
          <p:nvPr/>
        </p:nvSpPr>
        <p:spPr>
          <a:xfrm rot="5400000">
            <a:off x="6309587" y="1392240"/>
            <a:ext cx="314611" cy="2347067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FA9C750-CF1B-4DC1-824C-CC11F64AC2C9}"/>
              </a:ext>
            </a:extLst>
          </p:cNvPr>
          <p:cNvSpPr txBox="1"/>
          <p:nvPr/>
        </p:nvSpPr>
        <p:spPr>
          <a:xfrm>
            <a:off x="6158967" y="2145182"/>
            <a:ext cx="761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dirty="0"/>
              <a:t>Prop. 2</a:t>
            </a:r>
            <a:endParaRPr lang="en-US" i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BE53823-1BD2-43BB-AA0B-727D9B42F0CF}"/>
              </a:ext>
            </a:extLst>
          </p:cNvPr>
          <p:cNvSpPr txBox="1"/>
          <p:nvPr/>
        </p:nvSpPr>
        <p:spPr>
          <a:xfrm>
            <a:off x="2566602" y="3487285"/>
            <a:ext cx="13901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 contacts of </a:t>
            </a:r>
            <a:r>
              <a:rPr lang="en-US" i="1" dirty="0"/>
              <a:t>i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BBBF5E2-6BA1-4E92-82CB-10262F3C4C4E}"/>
              </a:ext>
            </a:extLst>
          </p:cNvPr>
          <p:cNvSpPr txBox="1"/>
          <p:nvPr/>
        </p:nvSpPr>
        <p:spPr>
          <a:xfrm>
            <a:off x="3910412" y="2107871"/>
            <a:ext cx="15776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k</a:t>
            </a:r>
            <a:r>
              <a:rPr lang="en-US" dirty="0"/>
              <a:t> days in the past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2F3B78E-3586-4E07-93BD-7224F88B8059}"/>
              </a:ext>
            </a:extLst>
          </p:cNvPr>
          <p:cNvCxnSpPr>
            <a:cxnSpLocks/>
            <a:stCxn id="31" idx="2"/>
          </p:cNvCxnSpPr>
          <p:nvPr/>
        </p:nvCxnSpPr>
        <p:spPr>
          <a:xfrm>
            <a:off x="4699250" y="2415648"/>
            <a:ext cx="309401" cy="3260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CF2C29D-B69C-49AD-9EFF-F27FB2863F9F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3261664" y="3095631"/>
            <a:ext cx="881379" cy="3916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7" name="Left Brace 76">
            <a:extLst>
              <a:ext uri="{FF2B5EF4-FFF2-40B4-BE49-F238E27FC236}">
                <a16:creationId xmlns:a16="http://schemas.microsoft.com/office/drawing/2014/main" id="{2C6D0BD4-F522-4024-9A55-0B5397CDC86C}"/>
              </a:ext>
            </a:extLst>
          </p:cNvPr>
          <p:cNvSpPr/>
          <p:nvPr/>
        </p:nvSpPr>
        <p:spPr>
          <a:xfrm rot="16200000">
            <a:off x="5651350" y="4786702"/>
            <a:ext cx="314611" cy="1619058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Left Brace 78">
            <a:extLst>
              <a:ext uri="{FF2B5EF4-FFF2-40B4-BE49-F238E27FC236}">
                <a16:creationId xmlns:a16="http://schemas.microsoft.com/office/drawing/2014/main" id="{D38FEF19-6300-4407-87DF-474CEEED7051}"/>
              </a:ext>
            </a:extLst>
          </p:cNvPr>
          <p:cNvSpPr/>
          <p:nvPr/>
        </p:nvSpPr>
        <p:spPr>
          <a:xfrm rot="16200000">
            <a:off x="7761439" y="4816442"/>
            <a:ext cx="314611" cy="1619058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 Placeholder 2">
            <a:extLst>
              <a:ext uri="{FF2B5EF4-FFF2-40B4-BE49-F238E27FC236}">
                <a16:creationId xmlns:a16="http://schemas.microsoft.com/office/drawing/2014/main" id="{EB380171-A826-44D6-B88B-683C1ED3A3DD}"/>
              </a:ext>
            </a:extLst>
          </p:cNvPr>
          <p:cNvSpPr txBox="1">
            <a:spLocks/>
          </p:cNvSpPr>
          <p:nvPr/>
        </p:nvSpPr>
        <p:spPr>
          <a:xfrm>
            <a:off x="1574800" y="4172136"/>
            <a:ext cx="9601200" cy="603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sz="2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20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sz="18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18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sz="16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16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14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342900" algn="l" rtl="0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Font typeface="Libre Franklin"/>
              <a:buChar char="■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r>
              <a:rPr lang="en-US" sz="1600" dirty="0"/>
              <a:t>Substitute w/ lemma 1 and distribute:</a:t>
            </a:r>
          </a:p>
          <a:p>
            <a:pPr lvl="1"/>
            <a:r>
              <a:rPr lang="en-US" sz="1600" dirty="0"/>
              <a:t>Prop. 4: the probability that an individual is sick in the next time step</a:t>
            </a:r>
          </a:p>
          <a:p>
            <a:pPr lvl="1"/>
            <a:endParaRPr lang="en-US" sz="1600" dirty="0"/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DD6F793A-7CD8-418C-9847-AD9F0DE84C0D}"/>
              </a:ext>
            </a:extLst>
          </p:cNvPr>
          <p:cNvCxnSpPr>
            <a:cxnSpLocks/>
          </p:cNvCxnSpPr>
          <p:nvPr/>
        </p:nvCxnSpPr>
        <p:spPr>
          <a:xfrm>
            <a:off x="5293359" y="3097844"/>
            <a:ext cx="374462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079A2778-7E70-496D-8F7C-54FD6F9702B0}"/>
              </a:ext>
            </a:extLst>
          </p:cNvPr>
          <p:cNvCxnSpPr>
            <a:cxnSpLocks/>
          </p:cNvCxnSpPr>
          <p:nvPr/>
        </p:nvCxnSpPr>
        <p:spPr>
          <a:xfrm>
            <a:off x="7265964" y="3095631"/>
            <a:ext cx="374462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8E42E95F-BEEE-4B44-8BCF-50CFE875C96E}"/>
              </a:ext>
            </a:extLst>
          </p:cNvPr>
          <p:cNvCxnSpPr>
            <a:cxnSpLocks/>
          </p:cNvCxnSpPr>
          <p:nvPr/>
        </p:nvCxnSpPr>
        <p:spPr>
          <a:xfrm>
            <a:off x="8879839" y="3094675"/>
            <a:ext cx="374462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CF4D3345-64AA-488A-8D29-A7E1F7AFB48E}"/>
              </a:ext>
            </a:extLst>
          </p:cNvPr>
          <p:cNvCxnSpPr>
            <a:cxnSpLocks/>
          </p:cNvCxnSpPr>
          <p:nvPr/>
        </p:nvCxnSpPr>
        <p:spPr>
          <a:xfrm>
            <a:off x="5721538" y="3094675"/>
            <a:ext cx="19390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5B058D88-2765-4F6D-9E74-1307B06A2F79}"/>
              </a:ext>
            </a:extLst>
          </p:cNvPr>
          <p:cNvCxnSpPr>
            <a:cxnSpLocks/>
          </p:cNvCxnSpPr>
          <p:nvPr/>
        </p:nvCxnSpPr>
        <p:spPr>
          <a:xfrm>
            <a:off x="9744898" y="3094675"/>
            <a:ext cx="19390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8E9C6512-7D21-4618-A220-0FB3FB285D49}"/>
              </a:ext>
            </a:extLst>
          </p:cNvPr>
          <p:cNvCxnSpPr>
            <a:cxnSpLocks/>
          </p:cNvCxnSpPr>
          <p:nvPr/>
        </p:nvCxnSpPr>
        <p:spPr>
          <a:xfrm>
            <a:off x="5398106" y="5467670"/>
            <a:ext cx="19390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6CF542DA-E5CC-4483-B025-311A86674135}"/>
              </a:ext>
            </a:extLst>
          </p:cNvPr>
          <p:cNvCxnSpPr>
            <a:cxnSpLocks/>
          </p:cNvCxnSpPr>
          <p:nvPr/>
        </p:nvCxnSpPr>
        <p:spPr>
          <a:xfrm>
            <a:off x="7486532" y="5467670"/>
            <a:ext cx="19390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DBB2A50D-692B-4B29-A0FA-F28A1CEA51A1}"/>
              </a:ext>
            </a:extLst>
          </p:cNvPr>
          <p:cNvSpPr txBox="1"/>
          <p:nvPr/>
        </p:nvSpPr>
        <p:spPr>
          <a:xfrm>
            <a:off x="4487620" y="5740025"/>
            <a:ext cx="26420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Double-decayed contact matrix</a:t>
            </a:r>
            <a:endParaRPr lang="en-US" i="1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3AFBDE97-ADEC-4B8E-B277-FA83754F2D9E}"/>
              </a:ext>
            </a:extLst>
          </p:cNvPr>
          <p:cNvSpPr txBox="1"/>
          <p:nvPr/>
        </p:nvSpPr>
        <p:spPr>
          <a:xfrm>
            <a:off x="7223054" y="5739418"/>
            <a:ext cx="25218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Triple-decayed contact matrix</a:t>
            </a:r>
            <a:endParaRPr lang="en-US" i="1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6C8395B-40A8-463D-B829-0200F416567F}"/>
              </a:ext>
            </a:extLst>
          </p:cNvPr>
          <p:cNvSpPr txBox="1"/>
          <p:nvPr/>
        </p:nvSpPr>
        <p:spPr>
          <a:xfrm>
            <a:off x="8728274" y="2382636"/>
            <a:ext cx="976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Libre Franklin" panose="020B0604020202020204" charset="0"/>
              </a:rPr>
              <a:t>Lemma 1:</a:t>
            </a:r>
          </a:p>
        </p:txBody>
      </p:sp>
    </p:spTree>
    <p:extLst>
      <p:ext uri="{BB962C8B-B14F-4D97-AF65-F5344CB8AC3E}">
        <p14:creationId xmlns:p14="http://schemas.microsoft.com/office/powerpoint/2010/main" val="2182529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DFB0F-FD74-41BF-8402-78FC7FAC8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Empirical Evaluation via Simulation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3D076-943D-47D0-AD37-E31AD674F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4100" y="1516380"/>
            <a:ext cx="9601200" cy="4858058"/>
          </a:xfrm>
        </p:spPr>
        <p:txBody>
          <a:bodyPr>
            <a:normAutofit fontScale="92500" lnSpcReduction="10000"/>
          </a:bodyPr>
          <a:lstStyle/>
          <a:p>
            <a:r>
              <a:rPr lang="en-US" sz="1800" i="0" dirty="0">
                <a:latin typeface="+mn-lt"/>
              </a:rPr>
              <a:t>Microscopic pandemic simulator with individual contact tracing</a:t>
            </a:r>
          </a:p>
          <a:p>
            <a:endParaRPr lang="en-US" sz="180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pPr lvl="1"/>
            <a:endParaRPr lang="en-US" sz="1800" i="0" dirty="0">
              <a:latin typeface="+mn-lt"/>
            </a:endParaRPr>
          </a:p>
          <a:p>
            <a:pPr lvl="1"/>
            <a:endParaRPr lang="en-US" sz="1800" i="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r>
              <a:rPr lang="en-US" sz="1800" i="0" dirty="0">
                <a:latin typeface="+mn-lt"/>
              </a:rPr>
              <a:t>Full Tracing</a:t>
            </a:r>
          </a:p>
          <a:p>
            <a:r>
              <a:rPr lang="en-US" sz="1800" i="0" dirty="0">
                <a:latin typeface="+mn-lt"/>
              </a:rPr>
              <a:t>Half Tracing</a:t>
            </a:r>
          </a:p>
          <a:p>
            <a:r>
              <a:rPr lang="en-US" sz="1800" i="0" dirty="0">
                <a:latin typeface="+mn-lt"/>
              </a:rPr>
              <a:t>Passive Tracing : Contact from home/work/school address</a:t>
            </a:r>
          </a:p>
          <a:p>
            <a:endParaRPr lang="en-US" sz="1800" i="0" dirty="0"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B66F49-5F59-4D28-B5C5-0AAD6749071C}"/>
              </a:ext>
            </a:extLst>
          </p:cNvPr>
          <p:cNvSpPr txBox="1"/>
          <p:nvPr/>
        </p:nvSpPr>
        <p:spPr>
          <a:xfrm>
            <a:off x="1229360" y="4721861"/>
            <a:ext cx="3799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github.com/SonyAI/PandemicSimulator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F22B62-406F-4452-8C97-1F2DF98D31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5320" y="2024013"/>
            <a:ext cx="6492240" cy="2697848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FC2BA6-B25C-4FFA-8C4D-5D2D874AAF6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 dirty="0"/>
          </a:p>
        </p:txBody>
      </p:sp>
      <p:sp>
        <p:nvSpPr>
          <p:cNvPr id="10" name="Footer Placeholder 16">
            <a:extLst>
              <a:ext uri="{FF2B5EF4-FFF2-40B4-BE49-F238E27FC236}">
                <a16:creationId xmlns:a16="http://schemas.microsoft.com/office/drawing/2014/main" id="{A1E82749-22DF-49A6-92ED-37F219FD4B17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1210924" y="6517213"/>
            <a:ext cx="981076" cy="276959"/>
          </a:xfrm>
        </p:spPr>
        <p:txBody>
          <a:bodyPr>
            <a:spAutoFit/>
          </a:bodyPr>
          <a:lstStyle/>
          <a:p>
            <a:r>
              <a:rPr lang="en-US" dirty="0"/>
              <a:t>James Ault</a:t>
            </a:r>
          </a:p>
        </p:txBody>
      </p:sp>
      <p:pic>
        <p:nvPicPr>
          <p:cNvPr id="8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E35B840D-2284-435F-BDE0-DA5534368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26665" y="4848594"/>
            <a:ext cx="351983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80CF6A6F-9B05-4377-AAE1-519A67BB4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03184" y="3416034"/>
            <a:ext cx="351983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Graphic 13" descr="Wireless router outline">
            <a:extLst>
              <a:ext uri="{FF2B5EF4-FFF2-40B4-BE49-F238E27FC236}">
                <a16:creationId xmlns:a16="http://schemas.microsoft.com/office/drawing/2014/main" id="{FFCD1A97-976B-436F-A60D-70BA7D6221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81856" y="4425942"/>
            <a:ext cx="422652" cy="422652"/>
          </a:xfrm>
          <a:prstGeom prst="rect">
            <a:avLst/>
          </a:prstGeom>
        </p:spPr>
      </p:pic>
      <p:pic>
        <p:nvPicPr>
          <p:cNvPr id="16" name="Graphic 15" descr="Building outline">
            <a:extLst>
              <a:ext uri="{FF2B5EF4-FFF2-40B4-BE49-F238E27FC236}">
                <a16:creationId xmlns:a16="http://schemas.microsoft.com/office/drawing/2014/main" id="{9BF0A526-4315-4E8D-8CDF-00CC4C049D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11986" y="4936720"/>
            <a:ext cx="1759027" cy="1759027"/>
          </a:xfrm>
          <a:prstGeom prst="rect">
            <a:avLst/>
          </a:prstGeom>
        </p:spPr>
      </p:pic>
      <p:pic>
        <p:nvPicPr>
          <p:cNvPr id="17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E4B27DB0-6475-4AEB-AAC3-1BB520FF5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32355" y="3446514"/>
            <a:ext cx="351983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Graphic 17" descr="Wireless router outline">
            <a:extLst>
              <a:ext uri="{FF2B5EF4-FFF2-40B4-BE49-F238E27FC236}">
                <a16:creationId xmlns:a16="http://schemas.microsoft.com/office/drawing/2014/main" id="{F6DEB021-B036-4E89-8D8B-4F71B373DC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96228" y="3023862"/>
            <a:ext cx="422652" cy="422652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EF5EC14-F571-4A27-A1CA-0F2D3A1BEEA9}"/>
              </a:ext>
            </a:extLst>
          </p:cNvPr>
          <p:cNvCxnSpPr>
            <a:cxnSpLocks/>
          </p:cNvCxnSpPr>
          <p:nvPr/>
        </p:nvCxnSpPr>
        <p:spPr>
          <a:xfrm flipV="1">
            <a:off x="8460263" y="4378962"/>
            <a:ext cx="493872" cy="7213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7" name="Graphic 26" descr="Wireless router outline">
            <a:extLst>
              <a:ext uri="{FF2B5EF4-FFF2-40B4-BE49-F238E27FC236}">
                <a16:creationId xmlns:a16="http://schemas.microsoft.com/office/drawing/2014/main" id="{6DF7D9D6-B01A-4788-BA03-D71CE1EED6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62686" y="2993382"/>
            <a:ext cx="422652" cy="422652"/>
          </a:xfrm>
          <a:prstGeom prst="rect">
            <a:avLst/>
          </a:prstGeom>
        </p:spPr>
      </p:pic>
      <p:pic>
        <p:nvPicPr>
          <p:cNvPr id="31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892CC330-5AE4-472B-94FE-FC611B3CB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01816" y="4890342"/>
            <a:ext cx="351983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Graphic 31" descr="Wireless router outline">
            <a:extLst>
              <a:ext uri="{FF2B5EF4-FFF2-40B4-BE49-F238E27FC236}">
                <a16:creationId xmlns:a16="http://schemas.microsoft.com/office/drawing/2014/main" id="{6203A621-CD9C-4155-B19E-E399CDA1C9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64225" y="4425942"/>
            <a:ext cx="422652" cy="422652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04C24BCE-1C3E-41A1-9379-B4475C4DA22E}"/>
              </a:ext>
            </a:extLst>
          </p:cNvPr>
          <p:cNvSpPr/>
          <p:nvPr/>
        </p:nvSpPr>
        <p:spPr>
          <a:xfrm>
            <a:off x="8954134" y="2893061"/>
            <a:ext cx="2849443" cy="286452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33CAD2AF-808E-4580-B216-67CA050C0D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48657" y="6078899"/>
            <a:ext cx="581106" cy="381053"/>
          </a:xfrm>
          <a:prstGeom prst="rect">
            <a:avLst/>
          </a:prstGeom>
        </p:spPr>
      </p:pic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6CBFC5F-8219-418D-A87C-680F973FEA2B}"/>
              </a:ext>
            </a:extLst>
          </p:cNvPr>
          <p:cNvCxnSpPr>
            <a:cxnSpLocks/>
          </p:cNvCxnSpPr>
          <p:nvPr/>
        </p:nvCxnSpPr>
        <p:spPr>
          <a:xfrm>
            <a:off x="9518880" y="4241534"/>
            <a:ext cx="1443760" cy="818881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BE0F4C8-7810-4F21-9FBE-96E5C3CEAA00}"/>
              </a:ext>
            </a:extLst>
          </p:cNvPr>
          <p:cNvCxnSpPr>
            <a:cxnSpLocks/>
          </p:cNvCxnSpPr>
          <p:nvPr/>
        </p:nvCxnSpPr>
        <p:spPr>
          <a:xfrm>
            <a:off x="9504508" y="5275580"/>
            <a:ext cx="1453920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5" name="Graphic 14" descr="Briefcase with solid fill">
            <a:extLst>
              <a:ext uri="{FF2B5EF4-FFF2-40B4-BE49-F238E27FC236}">
                <a16:creationId xmlns:a16="http://schemas.microsoft.com/office/drawing/2014/main" id="{05A18D1C-7199-4D3F-93F9-E9916B20BAA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017396" y="5281892"/>
            <a:ext cx="254478" cy="25447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BA634A4-9996-4196-B544-623151136EF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63393" y="2483303"/>
            <a:ext cx="1238423" cy="285790"/>
          </a:xfrm>
          <a:prstGeom prst="rect">
            <a:avLst/>
          </a:prstGeom>
        </p:spPr>
      </p:pic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2C99495-6408-420C-9D42-395248C0F1C7}"/>
              </a:ext>
            </a:extLst>
          </p:cNvPr>
          <p:cNvCxnSpPr>
            <a:cxnSpLocks/>
          </p:cNvCxnSpPr>
          <p:nvPr/>
        </p:nvCxnSpPr>
        <p:spPr>
          <a:xfrm>
            <a:off x="9526819" y="4065906"/>
            <a:ext cx="1453920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51565C9-33F8-4920-9501-2D8F29EF983F}"/>
              </a:ext>
            </a:extLst>
          </p:cNvPr>
          <p:cNvCxnSpPr>
            <a:cxnSpLocks/>
          </p:cNvCxnSpPr>
          <p:nvPr/>
        </p:nvCxnSpPr>
        <p:spPr>
          <a:xfrm rot="-3600000">
            <a:off x="9520465" y="4241533"/>
            <a:ext cx="1443760" cy="818881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AFF23FF-959D-4472-A3CE-18C17E986ADD}"/>
              </a:ext>
            </a:extLst>
          </p:cNvPr>
          <p:cNvCxnSpPr>
            <a:cxnSpLocks/>
          </p:cNvCxnSpPr>
          <p:nvPr/>
        </p:nvCxnSpPr>
        <p:spPr>
          <a:xfrm>
            <a:off x="10957871" y="4309033"/>
            <a:ext cx="1" cy="627687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E760E395-1A89-41A5-BA01-01E0ACFF45B1}"/>
              </a:ext>
            </a:extLst>
          </p:cNvPr>
          <p:cNvCxnSpPr>
            <a:cxnSpLocks/>
          </p:cNvCxnSpPr>
          <p:nvPr/>
        </p:nvCxnSpPr>
        <p:spPr>
          <a:xfrm>
            <a:off x="9560159" y="4309033"/>
            <a:ext cx="1" cy="627687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6567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DFB0F-FD74-41BF-8402-78FC7FAC8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Empirical Evaluation via Simulation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3D076-943D-47D0-AD37-E31AD674F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4100" y="1516380"/>
            <a:ext cx="9601200" cy="4858058"/>
          </a:xfrm>
        </p:spPr>
        <p:txBody>
          <a:bodyPr>
            <a:normAutofit fontScale="92500" lnSpcReduction="10000"/>
          </a:bodyPr>
          <a:lstStyle/>
          <a:p>
            <a:r>
              <a:rPr lang="en-US" sz="1800" i="0" dirty="0">
                <a:latin typeface="+mn-lt"/>
              </a:rPr>
              <a:t>Microscopic pandemic simulator with individual contact tracing</a:t>
            </a:r>
          </a:p>
          <a:p>
            <a:endParaRPr lang="en-US" sz="180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pPr lvl="1"/>
            <a:endParaRPr lang="en-US" sz="1800" i="0" dirty="0">
              <a:latin typeface="+mn-lt"/>
            </a:endParaRPr>
          </a:p>
          <a:p>
            <a:pPr lvl="1"/>
            <a:endParaRPr lang="en-US" sz="1800" i="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r>
              <a:rPr lang="en-US" sz="1800" i="0" dirty="0">
                <a:latin typeface="+mn-lt"/>
              </a:rPr>
              <a:t>Full Tracing</a:t>
            </a:r>
          </a:p>
          <a:p>
            <a:r>
              <a:rPr lang="en-US" sz="1800" i="0" dirty="0">
                <a:latin typeface="+mn-lt"/>
              </a:rPr>
              <a:t>Half Tracing</a:t>
            </a:r>
          </a:p>
          <a:p>
            <a:r>
              <a:rPr lang="en-US" sz="1800" i="0" dirty="0">
                <a:latin typeface="+mn-lt"/>
              </a:rPr>
              <a:t>Passive Tracing : Contact from home/work/school address</a:t>
            </a:r>
          </a:p>
          <a:p>
            <a:endParaRPr lang="en-US" sz="1800" i="0" dirty="0"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B66F49-5F59-4D28-B5C5-0AAD6749071C}"/>
              </a:ext>
            </a:extLst>
          </p:cNvPr>
          <p:cNvSpPr txBox="1"/>
          <p:nvPr/>
        </p:nvSpPr>
        <p:spPr>
          <a:xfrm>
            <a:off x="1229360" y="4721861"/>
            <a:ext cx="3799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github.com/SonyAI/PandemicSimulator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F22B62-406F-4452-8C97-1F2DF98D31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5320" y="2024013"/>
            <a:ext cx="6492240" cy="2697848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FC2BA6-B25C-4FFA-8C4D-5D2D874AAF6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 dirty="0"/>
          </a:p>
        </p:txBody>
      </p:sp>
      <p:sp>
        <p:nvSpPr>
          <p:cNvPr id="10" name="Footer Placeholder 16">
            <a:extLst>
              <a:ext uri="{FF2B5EF4-FFF2-40B4-BE49-F238E27FC236}">
                <a16:creationId xmlns:a16="http://schemas.microsoft.com/office/drawing/2014/main" id="{A1E82749-22DF-49A6-92ED-37F219FD4B17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1210924" y="6517213"/>
            <a:ext cx="981076" cy="276959"/>
          </a:xfrm>
        </p:spPr>
        <p:txBody>
          <a:bodyPr>
            <a:spAutoFit/>
          </a:bodyPr>
          <a:lstStyle/>
          <a:p>
            <a:r>
              <a:rPr lang="en-US" dirty="0"/>
              <a:t>James Ault</a:t>
            </a:r>
          </a:p>
        </p:txBody>
      </p:sp>
      <p:pic>
        <p:nvPicPr>
          <p:cNvPr id="8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E35B840D-2284-435F-BDE0-DA5534368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26665" y="4848594"/>
            <a:ext cx="351983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80CF6A6F-9B05-4377-AAE1-519A67BB4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03184" y="3416034"/>
            <a:ext cx="351983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Graphic 15" descr="Building outline">
            <a:extLst>
              <a:ext uri="{FF2B5EF4-FFF2-40B4-BE49-F238E27FC236}">
                <a16:creationId xmlns:a16="http://schemas.microsoft.com/office/drawing/2014/main" id="{9BF0A526-4315-4E8D-8CDF-00CC4C049D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11986" y="4936720"/>
            <a:ext cx="1759027" cy="1759027"/>
          </a:xfrm>
          <a:prstGeom prst="rect">
            <a:avLst/>
          </a:prstGeom>
        </p:spPr>
      </p:pic>
      <p:pic>
        <p:nvPicPr>
          <p:cNvPr id="17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E4B27DB0-6475-4AEB-AAC3-1BB520FF5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32355" y="3446514"/>
            <a:ext cx="351983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Graphic 17" descr="Wireless router outline">
            <a:extLst>
              <a:ext uri="{FF2B5EF4-FFF2-40B4-BE49-F238E27FC236}">
                <a16:creationId xmlns:a16="http://schemas.microsoft.com/office/drawing/2014/main" id="{F6DEB021-B036-4E89-8D8B-4F71B373DC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96228" y="3023862"/>
            <a:ext cx="422652" cy="422652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EF5EC14-F571-4A27-A1CA-0F2D3A1BEEA9}"/>
              </a:ext>
            </a:extLst>
          </p:cNvPr>
          <p:cNvCxnSpPr>
            <a:cxnSpLocks/>
          </p:cNvCxnSpPr>
          <p:nvPr/>
        </p:nvCxnSpPr>
        <p:spPr>
          <a:xfrm flipV="1">
            <a:off x="8460263" y="4378962"/>
            <a:ext cx="493872" cy="7213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7" name="Graphic 26" descr="Wireless router outline">
            <a:extLst>
              <a:ext uri="{FF2B5EF4-FFF2-40B4-BE49-F238E27FC236}">
                <a16:creationId xmlns:a16="http://schemas.microsoft.com/office/drawing/2014/main" id="{6DF7D9D6-B01A-4788-BA03-D71CE1EED6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962686" y="2993382"/>
            <a:ext cx="422652" cy="422652"/>
          </a:xfrm>
          <a:prstGeom prst="rect">
            <a:avLst/>
          </a:prstGeom>
        </p:spPr>
      </p:pic>
      <p:pic>
        <p:nvPicPr>
          <p:cNvPr id="31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892CC330-5AE4-472B-94FE-FC611B3CB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01816" y="4890342"/>
            <a:ext cx="351983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04C24BCE-1C3E-41A1-9379-B4475C4DA22E}"/>
              </a:ext>
            </a:extLst>
          </p:cNvPr>
          <p:cNvSpPr/>
          <p:nvPr/>
        </p:nvSpPr>
        <p:spPr>
          <a:xfrm>
            <a:off x="8954134" y="2893061"/>
            <a:ext cx="2849443" cy="286452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33CAD2AF-808E-4580-B216-67CA050C0D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48657" y="6078899"/>
            <a:ext cx="581106" cy="381053"/>
          </a:xfrm>
          <a:prstGeom prst="rect">
            <a:avLst/>
          </a:prstGeom>
        </p:spPr>
      </p:pic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6CBFC5F-8219-418D-A87C-680F973FEA2B}"/>
              </a:ext>
            </a:extLst>
          </p:cNvPr>
          <p:cNvCxnSpPr>
            <a:cxnSpLocks/>
          </p:cNvCxnSpPr>
          <p:nvPr/>
        </p:nvCxnSpPr>
        <p:spPr>
          <a:xfrm>
            <a:off x="9518880" y="4241534"/>
            <a:ext cx="1443760" cy="818881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5" name="Graphic 14" descr="Briefcase with solid fill">
            <a:extLst>
              <a:ext uri="{FF2B5EF4-FFF2-40B4-BE49-F238E27FC236}">
                <a16:creationId xmlns:a16="http://schemas.microsoft.com/office/drawing/2014/main" id="{05A18D1C-7199-4D3F-93F9-E9916B20BAA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017396" y="5281892"/>
            <a:ext cx="254478" cy="25447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691AAD2-EBB8-49E7-8CE0-F616425D1C6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68658" y="2511561"/>
            <a:ext cx="1400370" cy="276264"/>
          </a:xfrm>
          <a:prstGeom prst="rect">
            <a:avLst/>
          </a:prstGeom>
        </p:spPr>
      </p:pic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2C99495-6408-420C-9D42-395248C0F1C7}"/>
              </a:ext>
            </a:extLst>
          </p:cNvPr>
          <p:cNvCxnSpPr>
            <a:cxnSpLocks/>
          </p:cNvCxnSpPr>
          <p:nvPr/>
        </p:nvCxnSpPr>
        <p:spPr>
          <a:xfrm>
            <a:off x="9526819" y="4065906"/>
            <a:ext cx="1453920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AFF23FF-959D-4472-A3CE-18C17E986ADD}"/>
              </a:ext>
            </a:extLst>
          </p:cNvPr>
          <p:cNvCxnSpPr>
            <a:cxnSpLocks/>
          </p:cNvCxnSpPr>
          <p:nvPr/>
        </p:nvCxnSpPr>
        <p:spPr>
          <a:xfrm>
            <a:off x="10957871" y="4309033"/>
            <a:ext cx="1" cy="627687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01116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DFB0F-FD74-41BF-8402-78FC7FAC8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Empirical Evaluation via Simulation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3D076-943D-47D0-AD37-E31AD674F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4100" y="1516380"/>
            <a:ext cx="9601200" cy="4858058"/>
          </a:xfrm>
        </p:spPr>
        <p:txBody>
          <a:bodyPr>
            <a:normAutofit fontScale="92500" lnSpcReduction="10000"/>
          </a:bodyPr>
          <a:lstStyle/>
          <a:p>
            <a:r>
              <a:rPr lang="en-US" sz="1800" i="0" dirty="0">
                <a:latin typeface="+mn-lt"/>
              </a:rPr>
              <a:t>Microscopic pandemic simulator with individual contact tracing</a:t>
            </a:r>
          </a:p>
          <a:p>
            <a:endParaRPr lang="en-US" sz="180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pPr lvl="1"/>
            <a:endParaRPr lang="en-US" sz="1800" i="0" dirty="0">
              <a:latin typeface="+mn-lt"/>
            </a:endParaRPr>
          </a:p>
          <a:p>
            <a:pPr lvl="1"/>
            <a:endParaRPr lang="en-US" sz="1800" i="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r>
              <a:rPr lang="en-US" sz="1800" i="0" dirty="0">
                <a:latin typeface="+mn-lt"/>
              </a:rPr>
              <a:t>Full Tracing</a:t>
            </a:r>
          </a:p>
          <a:p>
            <a:r>
              <a:rPr lang="en-US" sz="1800" i="0" dirty="0">
                <a:latin typeface="+mn-lt"/>
              </a:rPr>
              <a:t>Half Tracing</a:t>
            </a:r>
          </a:p>
          <a:p>
            <a:r>
              <a:rPr lang="en-US" sz="1800" i="0" dirty="0">
                <a:latin typeface="+mn-lt"/>
              </a:rPr>
              <a:t>Passive Tracing : Contact from home/work/school address</a:t>
            </a:r>
          </a:p>
          <a:p>
            <a:endParaRPr lang="en-US" sz="1800" i="0" dirty="0"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B66F49-5F59-4D28-B5C5-0AAD6749071C}"/>
              </a:ext>
            </a:extLst>
          </p:cNvPr>
          <p:cNvSpPr txBox="1"/>
          <p:nvPr/>
        </p:nvSpPr>
        <p:spPr>
          <a:xfrm>
            <a:off x="1229360" y="4721861"/>
            <a:ext cx="3799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github.com/SonyAI/PandemicSimulator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F22B62-406F-4452-8C97-1F2DF98D31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5320" y="2024013"/>
            <a:ext cx="6492240" cy="2697848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FC2BA6-B25C-4FFA-8C4D-5D2D874AAF6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 dirty="0"/>
          </a:p>
        </p:txBody>
      </p:sp>
      <p:sp>
        <p:nvSpPr>
          <p:cNvPr id="10" name="Footer Placeholder 16">
            <a:extLst>
              <a:ext uri="{FF2B5EF4-FFF2-40B4-BE49-F238E27FC236}">
                <a16:creationId xmlns:a16="http://schemas.microsoft.com/office/drawing/2014/main" id="{A1E82749-22DF-49A6-92ED-37F219FD4B17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1210924" y="6517213"/>
            <a:ext cx="981076" cy="276959"/>
          </a:xfrm>
        </p:spPr>
        <p:txBody>
          <a:bodyPr>
            <a:spAutoFit/>
          </a:bodyPr>
          <a:lstStyle/>
          <a:p>
            <a:r>
              <a:rPr lang="en-US" dirty="0"/>
              <a:t>James Ault</a:t>
            </a:r>
          </a:p>
        </p:txBody>
      </p:sp>
      <p:pic>
        <p:nvPicPr>
          <p:cNvPr id="8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E35B840D-2284-435F-BDE0-DA5534368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26665" y="4848594"/>
            <a:ext cx="351983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80CF6A6F-9B05-4377-AAE1-519A67BB4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03184" y="3416034"/>
            <a:ext cx="351983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Graphic 15" descr="Building outline">
            <a:extLst>
              <a:ext uri="{FF2B5EF4-FFF2-40B4-BE49-F238E27FC236}">
                <a16:creationId xmlns:a16="http://schemas.microsoft.com/office/drawing/2014/main" id="{9BF0A526-4315-4E8D-8CDF-00CC4C049D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11986" y="4936720"/>
            <a:ext cx="1759027" cy="1759027"/>
          </a:xfrm>
          <a:prstGeom prst="rect">
            <a:avLst/>
          </a:prstGeom>
        </p:spPr>
      </p:pic>
      <p:pic>
        <p:nvPicPr>
          <p:cNvPr id="17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E4B27DB0-6475-4AEB-AAC3-1BB520FF5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32355" y="3446514"/>
            <a:ext cx="351983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EF5EC14-F571-4A27-A1CA-0F2D3A1BEEA9}"/>
              </a:ext>
            </a:extLst>
          </p:cNvPr>
          <p:cNvCxnSpPr>
            <a:cxnSpLocks/>
          </p:cNvCxnSpPr>
          <p:nvPr/>
        </p:nvCxnSpPr>
        <p:spPr>
          <a:xfrm flipV="1">
            <a:off x="8460263" y="4378962"/>
            <a:ext cx="493872" cy="7213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1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892CC330-5AE4-472B-94FE-FC611B3CB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01816" y="4890342"/>
            <a:ext cx="351983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04C24BCE-1C3E-41A1-9379-B4475C4DA22E}"/>
              </a:ext>
            </a:extLst>
          </p:cNvPr>
          <p:cNvSpPr/>
          <p:nvPr/>
        </p:nvSpPr>
        <p:spPr>
          <a:xfrm>
            <a:off x="8954134" y="2893061"/>
            <a:ext cx="2849443" cy="286452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33CAD2AF-808E-4580-B216-67CA050C0D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8657" y="6078899"/>
            <a:ext cx="581106" cy="381053"/>
          </a:xfrm>
          <a:prstGeom prst="rect">
            <a:avLst/>
          </a:prstGeom>
        </p:spPr>
      </p:pic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6CBFC5F-8219-418D-A87C-680F973FEA2B}"/>
              </a:ext>
            </a:extLst>
          </p:cNvPr>
          <p:cNvCxnSpPr>
            <a:cxnSpLocks/>
          </p:cNvCxnSpPr>
          <p:nvPr/>
        </p:nvCxnSpPr>
        <p:spPr>
          <a:xfrm>
            <a:off x="9518880" y="4241534"/>
            <a:ext cx="1443760" cy="818881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5" name="Graphic 14" descr="Briefcase with solid fill">
            <a:extLst>
              <a:ext uri="{FF2B5EF4-FFF2-40B4-BE49-F238E27FC236}">
                <a16:creationId xmlns:a16="http://schemas.microsoft.com/office/drawing/2014/main" id="{05A18D1C-7199-4D3F-93F9-E9916B20BA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017396" y="5281892"/>
            <a:ext cx="254478" cy="25447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3A45C67-9FFD-4891-A698-F8EA02851F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60159" y="2413259"/>
            <a:ext cx="1733792" cy="400106"/>
          </a:xfrm>
          <a:prstGeom prst="rect">
            <a:avLst/>
          </a:prstGeom>
        </p:spPr>
      </p:pic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2C99495-6408-420C-9D42-395248C0F1C7}"/>
              </a:ext>
            </a:extLst>
          </p:cNvPr>
          <p:cNvCxnSpPr>
            <a:cxnSpLocks/>
          </p:cNvCxnSpPr>
          <p:nvPr/>
        </p:nvCxnSpPr>
        <p:spPr>
          <a:xfrm>
            <a:off x="9526819" y="4065906"/>
            <a:ext cx="1453920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AFF23FF-959D-4472-A3CE-18C17E986ADD}"/>
              </a:ext>
            </a:extLst>
          </p:cNvPr>
          <p:cNvCxnSpPr>
            <a:cxnSpLocks/>
          </p:cNvCxnSpPr>
          <p:nvPr/>
        </p:nvCxnSpPr>
        <p:spPr>
          <a:xfrm>
            <a:off x="10957871" y="4309033"/>
            <a:ext cx="1" cy="627687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1122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DFB0F-FD74-41BF-8402-78FC7FAC8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Empirical Evaluation via Simulation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3D076-943D-47D0-AD37-E31AD674F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35426" y="2286968"/>
            <a:ext cx="4347271" cy="3581400"/>
          </a:xfrm>
        </p:spPr>
        <p:txBody>
          <a:bodyPr>
            <a:normAutofit/>
          </a:bodyPr>
          <a:lstStyle/>
          <a:p>
            <a:r>
              <a:rPr lang="en-US" sz="1800" i="0" dirty="0">
                <a:latin typeface="+mn-lt"/>
              </a:rPr>
              <a:t>Full Tracing: </a:t>
            </a:r>
            <a:r>
              <a:rPr lang="en-US" sz="1800" dirty="0">
                <a:latin typeface="+mn-lt"/>
              </a:rPr>
              <a:t>E</a:t>
            </a:r>
            <a:r>
              <a:rPr lang="en-US" sz="1800" i="0" dirty="0">
                <a:latin typeface="+mn-lt"/>
              </a:rPr>
              <a:t>ntire population participates</a:t>
            </a:r>
          </a:p>
          <a:p>
            <a:r>
              <a:rPr lang="en-US" sz="1800" i="0" dirty="0">
                <a:latin typeface="+mn-lt"/>
              </a:rPr>
              <a:t>95% confidence interval over 60 random trials shaded</a:t>
            </a:r>
          </a:p>
          <a:p>
            <a:r>
              <a:rPr lang="en-US" sz="1800" dirty="0">
                <a:latin typeface="+mn-lt"/>
              </a:rPr>
              <a:t>1% tested, 2% quarantine cap</a:t>
            </a:r>
          </a:p>
          <a:p>
            <a:r>
              <a:rPr lang="en-US" sz="1800" i="0" dirty="0">
                <a:latin typeface="+mn-lt"/>
              </a:rPr>
              <a:t>1,000-person population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016389-5FD8-44D6-B0EA-19A32EAF7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23" y="1606592"/>
            <a:ext cx="6440454" cy="471379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071909-FFE2-431A-9924-56D45011139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/>
          </a:p>
        </p:txBody>
      </p:sp>
      <p:sp>
        <p:nvSpPr>
          <p:cNvPr id="9" name="Footer Placeholder 16">
            <a:extLst>
              <a:ext uri="{FF2B5EF4-FFF2-40B4-BE49-F238E27FC236}">
                <a16:creationId xmlns:a16="http://schemas.microsoft.com/office/drawing/2014/main" id="{845F990D-8F18-4FCE-8DD2-770830138F26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1210924" y="6517213"/>
            <a:ext cx="981076" cy="276959"/>
          </a:xfrm>
        </p:spPr>
        <p:txBody>
          <a:bodyPr>
            <a:spAutoFit/>
          </a:bodyPr>
          <a:lstStyle/>
          <a:p>
            <a:r>
              <a:rPr lang="en-US" dirty="0"/>
              <a:t>James Ault</a:t>
            </a:r>
          </a:p>
        </p:txBody>
      </p:sp>
    </p:spTree>
    <p:extLst>
      <p:ext uri="{BB962C8B-B14F-4D97-AF65-F5344CB8AC3E}">
        <p14:creationId xmlns:p14="http://schemas.microsoft.com/office/powerpoint/2010/main" val="617280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432B4CE-0FA3-4383-B7EC-5A21FD58A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24" y="1606592"/>
            <a:ext cx="6440454" cy="4680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6DFB0F-FD74-41BF-8402-78FC7FAC8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Empirical Evaluation via Simulation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3D076-943D-47D0-AD37-E31AD674F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35426" y="2286968"/>
            <a:ext cx="4347271" cy="3581400"/>
          </a:xfrm>
        </p:spPr>
        <p:txBody>
          <a:bodyPr>
            <a:normAutofit/>
          </a:bodyPr>
          <a:lstStyle/>
          <a:p>
            <a:r>
              <a:rPr lang="en-US" sz="1800" i="0" dirty="0">
                <a:latin typeface="+mn-lt"/>
              </a:rPr>
              <a:t>Half Tracing: </a:t>
            </a:r>
            <a:r>
              <a:rPr lang="en-US" sz="1800" dirty="0">
                <a:latin typeface="+mn-lt"/>
              </a:rPr>
              <a:t>O</a:t>
            </a:r>
            <a:r>
              <a:rPr lang="en-US" sz="1800" i="0" dirty="0">
                <a:latin typeface="+mn-lt"/>
              </a:rPr>
              <a:t>nly 50% of </a:t>
            </a:r>
            <a:r>
              <a:rPr lang="en-US" sz="1800" dirty="0">
                <a:latin typeface="+mn-lt"/>
              </a:rPr>
              <a:t>the </a:t>
            </a:r>
            <a:r>
              <a:rPr lang="en-US" sz="1800" i="0" dirty="0">
                <a:latin typeface="+mn-lt"/>
              </a:rPr>
              <a:t>population participates </a:t>
            </a:r>
            <a:endParaRPr lang="en-US" sz="1800" dirty="0">
              <a:latin typeface="+mn-lt"/>
            </a:endParaRPr>
          </a:p>
          <a:p>
            <a:r>
              <a:rPr lang="en-US" sz="1800" dirty="0">
                <a:latin typeface="+mn-lt"/>
              </a:rPr>
              <a:t>Far less than 50% of contacts are recorded</a:t>
            </a:r>
            <a:endParaRPr lang="en-US" sz="1800" i="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F2AAE5-6547-4E22-8E2A-EA746F226D7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/>
          </a:p>
        </p:txBody>
      </p:sp>
      <p:sp>
        <p:nvSpPr>
          <p:cNvPr id="9" name="Footer Placeholder 16">
            <a:extLst>
              <a:ext uri="{FF2B5EF4-FFF2-40B4-BE49-F238E27FC236}">
                <a16:creationId xmlns:a16="http://schemas.microsoft.com/office/drawing/2014/main" id="{260B6490-1192-4505-B97D-DC2610C134E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1210924" y="6517213"/>
            <a:ext cx="981076" cy="276959"/>
          </a:xfrm>
        </p:spPr>
        <p:txBody>
          <a:bodyPr>
            <a:spAutoFit/>
          </a:bodyPr>
          <a:lstStyle/>
          <a:p>
            <a:r>
              <a:rPr lang="en-US" dirty="0"/>
              <a:t>James Ault</a:t>
            </a:r>
          </a:p>
        </p:txBody>
      </p:sp>
    </p:spTree>
    <p:extLst>
      <p:ext uri="{BB962C8B-B14F-4D97-AF65-F5344CB8AC3E}">
        <p14:creationId xmlns:p14="http://schemas.microsoft.com/office/powerpoint/2010/main" val="951918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D37914-FC18-45FF-B432-32159D5AF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23" y="1606593"/>
            <a:ext cx="6440454" cy="48153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6DFB0F-FD74-41BF-8402-78FC7FAC8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Empirical Evaluation via Simulation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3D076-943D-47D0-AD37-E31AD674F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35426" y="2286968"/>
            <a:ext cx="4594014" cy="3581400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+mn-lt"/>
              </a:rPr>
              <a:t>Passive Tracing: No active participants</a:t>
            </a:r>
          </a:p>
          <a:p>
            <a:r>
              <a:rPr lang="en-US" sz="1800" dirty="0">
                <a:latin typeface="+mn-lt"/>
              </a:rPr>
              <a:t>Assumes work/home/school known </a:t>
            </a:r>
          </a:p>
          <a:p>
            <a:r>
              <a:rPr lang="en-US" sz="1800" dirty="0">
                <a:latin typeface="+mn-lt"/>
              </a:rPr>
              <a:t>Contact rates for each estimated</a:t>
            </a:r>
            <a:endParaRPr lang="en-US" sz="1800" i="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B53C5A-29D8-45D0-87F0-818F1958D1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/>
          </a:p>
        </p:txBody>
      </p:sp>
      <p:sp>
        <p:nvSpPr>
          <p:cNvPr id="9" name="Footer Placeholder 16">
            <a:extLst>
              <a:ext uri="{FF2B5EF4-FFF2-40B4-BE49-F238E27FC236}">
                <a16:creationId xmlns:a16="http://schemas.microsoft.com/office/drawing/2014/main" id="{BD82BC88-2AD3-436D-B5FB-36399A7A3024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1210924" y="6517213"/>
            <a:ext cx="981076" cy="276959"/>
          </a:xfrm>
        </p:spPr>
        <p:txBody>
          <a:bodyPr>
            <a:spAutoFit/>
          </a:bodyPr>
          <a:lstStyle/>
          <a:p>
            <a:r>
              <a:rPr lang="en-US" dirty="0"/>
              <a:t>James Ault</a:t>
            </a:r>
          </a:p>
        </p:txBody>
      </p:sp>
    </p:spTree>
    <p:extLst>
      <p:ext uri="{BB962C8B-B14F-4D97-AF65-F5344CB8AC3E}">
        <p14:creationId xmlns:p14="http://schemas.microsoft.com/office/powerpoint/2010/main" val="15392015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DFB0F-FD74-41BF-8402-78FC7FAC8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Updated Simulation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3D076-943D-47D0-AD37-E31AD674F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13467" y="4919133"/>
            <a:ext cx="5342466" cy="1957917"/>
          </a:xfrm>
        </p:spPr>
        <p:txBody>
          <a:bodyPr>
            <a:normAutofit/>
          </a:bodyPr>
          <a:lstStyle/>
          <a:p>
            <a:r>
              <a:rPr lang="en-US" sz="1800" i="0" dirty="0">
                <a:latin typeface="+mn-lt"/>
              </a:rPr>
              <a:t>Calibrated to Sweden’s hospitalization data</a:t>
            </a:r>
          </a:p>
          <a:p>
            <a:r>
              <a:rPr lang="en-US" sz="1800" i="0" dirty="0">
                <a:latin typeface="+mn-lt"/>
              </a:rPr>
              <a:t>4,000-person population</a:t>
            </a:r>
          </a:p>
          <a:p>
            <a:r>
              <a:rPr lang="en-US" sz="1800" dirty="0">
                <a:latin typeface="+mn-lt"/>
              </a:rPr>
              <a:t>Continues to achieve better outcomes than baselines</a:t>
            </a:r>
            <a:endParaRPr lang="en-US" sz="1800" i="0" dirty="0">
              <a:latin typeface="+mn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3F2C285-8F39-4A3D-9720-898131241F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600" y="1428750"/>
            <a:ext cx="11455400" cy="32638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92103E-F696-BE4A-9E1F-7FCC653EDF0C}"/>
              </a:ext>
            </a:extLst>
          </p:cNvPr>
          <p:cNvSpPr txBox="1"/>
          <p:nvPr/>
        </p:nvSpPr>
        <p:spPr>
          <a:xfrm>
            <a:off x="8241957" y="5619235"/>
            <a:ext cx="3645243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Significant advantage also in Passive Tracing!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47FCDF2-3B9B-ED47-9ED4-50983053ABF9}"/>
              </a:ext>
            </a:extLst>
          </p:cNvPr>
          <p:cNvCxnSpPr>
            <a:cxnSpLocks/>
            <a:stCxn id="4" idx="0"/>
          </p:cNvCxnSpPr>
          <p:nvPr/>
        </p:nvCxnSpPr>
        <p:spPr>
          <a:xfrm flipV="1">
            <a:off x="10064579" y="4805856"/>
            <a:ext cx="213954" cy="8133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131687-5F67-4F80-834C-407937A43A9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18</a:t>
            </a:fld>
            <a:endParaRPr lang="en-US"/>
          </a:p>
        </p:txBody>
      </p:sp>
      <p:sp>
        <p:nvSpPr>
          <p:cNvPr id="12" name="Footer Placeholder 16">
            <a:extLst>
              <a:ext uri="{FF2B5EF4-FFF2-40B4-BE49-F238E27FC236}">
                <a16:creationId xmlns:a16="http://schemas.microsoft.com/office/drawing/2014/main" id="{61C87A60-1FA9-4AB6-B39F-AA3E48FD0911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1210924" y="6517213"/>
            <a:ext cx="981076" cy="276959"/>
          </a:xfrm>
        </p:spPr>
        <p:txBody>
          <a:bodyPr>
            <a:spAutoFit/>
          </a:bodyPr>
          <a:lstStyle/>
          <a:p>
            <a:r>
              <a:rPr lang="en-US" dirty="0"/>
              <a:t>James Ault</a:t>
            </a:r>
          </a:p>
        </p:txBody>
      </p:sp>
    </p:spTree>
    <p:extLst>
      <p:ext uri="{BB962C8B-B14F-4D97-AF65-F5344CB8AC3E}">
        <p14:creationId xmlns:p14="http://schemas.microsoft.com/office/powerpoint/2010/main" val="1376774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DFB0F-FD74-41BF-8402-78FC7FAC8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3D076-943D-47D0-AD37-E31AD674F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71700"/>
            <a:ext cx="7592953" cy="1838073"/>
          </a:xfrm>
        </p:spPr>
        <p:txBody>
          <a:bodyPr>
            <a:normAutofit/>
          </a:bodyPr>
          <a:lstStyle/>
          <a:p>
            <a:r>
              <a:rPr lang="en-US" sz="1800" i="0" dirty="0">
                <a:latin typeface="+mn-lt"/>
              </a:rPr>
              <a:t>Lower peak infections</a:t>
            </a:r>
          </a:p>
          <a:p>
            <a:r>
              <a:rPr lang="en-US" sz="1800" dirty="0">
                <a:latin typeface="+mn-lt"/>
              </a:rPr>
              <a:t>Full participation &gt; Half &gt; Passive </a:t>
            </a:r>
            <a:endParaRPr lang="en-US" sz="1800" i="0" dirty="0">
              <a:latin typeface="+mn-lt"/>
            </a:endParaRPr>
          </a:p>
          <a:p>
            <a:r>
              <a:rPr lang="en-US" sz="1800" i="0" dirty="0">
                <a:latin typeface="+mn-lt"/>
              </a:rPr>
              <a:t>Advantage up to 3.41</a:t>
            </a:r>
          </a:p>
          <a:p>
            <a:r>
              <a:rPr lang="en-US" sz="1800" i="0" dirty="0">
                <a:latin typeface="+mn-lt"/>
              </a:rPr>
              <a:t>Heavy quarantine (4%/day) reduces testing need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8CCCFB-A4E3-4259-8653-E48AE96D8F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2" t="2281" r="1161" b="1726"/>
          <a:stretch/>
        </p:blipFill>
        <p:spPr>
          <a:xfrm>
            <a:off x="2009497" y="4128667"/>
            <a:ext cx="6074324" cy="2155293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E4B10A-B3CA-45E3-B988-A2BF8CEF0EF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19</a:t>
            </a:fld>
            <a:endParaRPr lang="en-US"/>
          </a:p>
        </p:txBody>
      </p:sp>
      <p:sp>
        <p:nvSpPr>
          <p:cNvPr id="9" name="Footer Placeholder 16">
            <a:extLst>
              <a:ext uri="{FF2B5EF4-FFF2-40B4-BE49-F238E27FC236}">
                <a16:creationId xmlns:a16="http://schemas.microsoft.com/office/drawing/2014/main" id="{BFEBDEDB-E254-4215-A407-E719717A90F8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1210924" y="6517213"/>
            <a:ext cx="981076" cy="276959"/>
          </a:xfrm>
        </p:spPr>
        <p:txBody>
          <a:bodyPr>
            <a:spAutoFit/>
          </a:bodyPr>
          <a:lstStyle/>
          <a:p>
            <a:r>
              <a:rPr lang="en-US" dirty="0"/>
              <a:t>James Ault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805F88-27D1-4F5F-AD0A-39C622343C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3693" y="4986331"/>
            <a:ext cx="1486107" cy="146705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D0C68A8-2916-4D41-A957-6372EF821811}"/>
              </a:ext>
            </a:extLst>
          </p:cNvPr>
          <p:cNvSpPr/>
          <p:nvPr/>
        </p:nvSpPr>
        <p:spPr>
          <a:xfrm>
            <a:off x="4843459" y="5477510"/>
            <a:ext cx="406400" cy="193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Google Shape;192;p1">
            <a:extLst>
              <a:ext uri="{FF2B5EF4-FFF2-40B4-BE49-F238E27FC236}">
                <a16:creationId xmlns:a16="http://schemas.microsoft.com/office/drawing/2014/main" id="{97E1A83C-E9E5-4992-99E5-7A4ECB76A660}"/>
              </a:ext>
            </a:extLst>
          </p:cNvPr>
          <p:cNvSpPr txBox="1"/>
          <p:nvPr/>
        </p:nvSpPr>
        <p:spPr>
          <a:xfrm>
            <a:off x="8461271" y="294166"/>
            <a:ext cx="2517617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lang="en-US" i="1" strike="noStrike" cap="none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Guni Sharon</a:t>
            </a:r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endParaRPr lang="en-US" i="1" strike="noStrike" cap="none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endParaRPr lang="en-US" i="1" strike="noStrike" cap="none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endParaRPr lang="en-US" i="1" dirty="0">
              <a:solidFill>
                <a:schemeClr val="dk1"/>
              </a:solidFill>
              <a:latin typeface="+mj-lt"/>
              <a:cs typeface="Calibri"/>
              <a:sym typeface="Calibri"/>
            </a:endParaRPr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lang="en-US" i="1" dirty="0">
                <a:solidFill>
                  <a:schemeClr val="dk1"/>
                </a:solidFill>
                <a:latin typeface="+mj-lt"/>
                <a:cs typeface="Calibri"/>
                <a:sym typeface="Calibri"/>
              </a:rPr>
              <a:t>James Ault</a:t>
            </a:r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endParaRPr lang="en-US" i="1" dirty="0">
              <a:solidFill>
                <a:schemeClr val="dk1"/>
              </a:solidFill>
              <a:latin typeface="+mj-lt"/>
              <a:cs typeface="Calibri"/>
              <a:sym typeface="Calibri"/>
            </a:endParaRPr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endParaRPr lang="en-US" i="1" dirty="0">
              <a:solidFill>
                <a:schemeClr val="dk1"/>
              </a:solidFill>
              <a:latin typeface="+mj-lt"/>
              <a:cs typeface="Calibri"/>
              <a:sym typeface="Calibri"/>
            </a:endParaRPr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endParaRPr lang="en-US" i="1" dirty="0">
              <a:solidFill>
                <a:schemeClr val="dk1"/>
              </a:solidFill>
              <a:latin typeface="+mj-lt"/>
              <a:cs typeface="Calibri"/>
              <a:sym typeface="Calibri"/>
            </a:endParaRPr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lang="en-US" i="1" dirty="0">
                <a:solidFill>
                  <a:schemeClr val="dk1"/>
                </a:solidFill>
                <a:latin typeface="+mj-lt"/>
                <a:cs typeface="Calibri"/>
                <a:sym typeface="Calibri"/>
              </a:rPr>
              <a:t>Peter Stone</a:t>
            </a:r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endParaRPr lang="en-US" i="1" dirty="0">
              <a:solidFill>
                <a:schemeClr val="dk1"/>
              </a:solidFill>
              <a:latin typeface="+mj-lt"/>
              <a:cs typeface="Calibri"/>
              <a:sym typeface="Calibri"/>
            </a:endParaRPr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endParaRPr lang="en-US" i="1" dirty="0">
              <a:solidFill>
                <a:schemeClr val="dk1"/>
              </a:solidFill>
              <a:latin typeface="+mj-lt"/>
              <a:cs typeface="Calibri"/>
              <a:sym typeface="Calibri"/>
            </a:endParaRPr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endParaRPr lang="en-US" i="1" dirty="0">
              <a:solidFill>
                <a:schemeClr val="dk1"/>
              </a:solidFill>
              <a:latin typeface="+mj-lt"/>
              <a:cs typeface="Calibri"/>
              <a:sym typeface="Calibri"/>
            </a:endParaRPr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endParaRPr lang="en-US" i="1" dirty="0">
              <a:solidFill>
                <a:schemeClr val="dk1"/>
              </a:solidFill>
              <a:latin typeface="+mj-lt"/>
              <a:cs typeface="Calibri"/>
              <a:sym typeface="Calibri"/>
            </a:endParaRPr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lang="en-US" i="1" dirty="0">
                <a:solidFill>
                  <a:schemeClr val="dk1"/>
                </a:solidFill>
                <a:latin typeface="+mj-lt"/>
                <a:cs typeface="Calibri"/>
                <a:sym typeface="Calibri"/>
              </a:rPr>
              <a:t>Varun Kompella</a:t>
            </a:r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endParaRPr lang="en-US" i="1" dirty="0">
              <a:solidFill>
                <a:schemeClr val="dk1"/>
              </a:solidFill>
              <a:latin typeface="+mj-lt"/>
              <a:cs typeface="Calibri"/>
              <a:sym typeface="Calibri"/>
            </a:endParaRPr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endParaRPr lang="en-US" i="1" dirty="0">
              <a:solidFill>
                <a:schemeClr val="dk1"/>
              </a:solidFill>
              <a:latin typeface="+mj-lt"/>
              <a:cs typeface="Calibri"/>
              <a:sym typeface="Calibri"/>
            </a:endParaRPr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endParaRPr lang="en-US" i="1" dirty="0">
              <a:solidFill>
                <a:schemeClr val="dk1"/>
              </a:solidFill>
              <a:latin typeface="+mj-lt"/>
              <a:cs typeface="Calibri"/>
              <a:sym typeface="Calibri"/>
            </a:endParaRPr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lang="en-US" i="1" dirty="0">
                <a:solidFill>
                  <a:schemeClr val="dk1"/>
                </a:solidFill>
                <a:latin typeface="+mj-lt"/>
                <a:cs typeface="Calibri"/>
                <a:sym typeface="Calibri"/>
              </a:rPr>
              <a:t>Roberto Capobianco</a:t>
            </a:r>
          </a:p>
        </p:txBody>
      </p:sp>
      <p:pic>
        <p:nvPicPr>
          <p:cNvPr id="27" name="Picture 26" descr="Shape&#10;&#10;Description automatically generated with medium confidence">
            <a:extLst>
              <a:ext uri="{FF2B5EF4-FFF2-40B4-BE49-F238E27FC236}">
                <a16:creationId xmlns:a16="http://schemas.microsoft.com/office/drawing/2014/main" id="{150D4ABA-984C-43A3-86F5-B85EFB7F6E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6747" y="2299722"/>
            <a:ext cx="1000125" cy="180023"/>
          </a:xfrm>
          <a:prstGeom prst="rect">
            <a:avLst/>
          </a:prstGeom>
        </p:spPr>
      </p:pic>
      <p:pic>
        <p:nvPicPr>
          <p:cNvPr id="28" name="Picture 27" descr="Logo&#10;&#10;Description automatically generated">
            <a:extLst>
              <a:ext uri="{FF2B5EF4-FFF2-40B4-BE49-F238E27FC236}">
                <a16:creationId xmlns:a16="http://schemas.microsoft.com/office/drawing/2014/main" id="{FBC14FFB-668C-4EA6-BD12-4D96EF2135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6465" y="1832383"/>
            <a:ext cx="1166813" cy="333375"/>
          </a:xfrm>
          <a:prstGeom prst="rect">
            <a:avLst/>
          </a:prstGeom>
        </p:spPr>
      </p:pic>
      <p:pic>
        <p:nvPicPr>
          <p:cNvPr id="29" name="Picture 28" descr="Text&#10;&#10;Description automatically generated with medium confidence">
            <a:extLst>
              <a:ext uri="{FF2B5EF4-FFF2-40B4-BE49-F238E27FC236}">
                <a16:creationId xmlns:a16="http://schemas.microsoft.com/office/drawing/2014/main" id="{4B9761EA-E424-4230-91BD-47A3F8D324E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1248" b="-41248"/>
          <a:stretch/>
        </p:blipFill>
        <p:spPr>
          <a:xfrm>
            <a:off x="10798802" y="3747591"/>
            <a:ext cx="1391698" cy="924782"/>
          </a:xfrm>
          <a:prstGeom prst="rect">
            <a:avLst/>
          </a:prstGeom>
        </p:spPr>
      </p:pic>
      <p:pic>
        <p:nvPicPr>
          <p:cNvPr id="32" name="Picture 31" descr="Shape&#10;&#10;Description automatically generated with medium confidence">
            <a:extLst>
              <a:ext uri="{FF2B5EF4-FFF2-40B4-BE49-F238E27FC236}">
                <a16:creationId xmlns:a16="http://schemas.microsoft.com/office/drawing/2014/main" id="{05FE892B-C7B3-49CC-9C55-9E0EFBB5FB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48962" y="2840880"/>
            <a:ext cx="1000125" cy="180023"/>
          </a:xfrm>
          <a:prstGeom prst="rect">
            <a:avLst/>
          </a:prstGeom>
        </p:spPr>
      </p:pic>
      <p:pic>
        <p:nvPicPr>
          <p:cNvPr id="33" name="Picture 32" descr="Shape&#10;&#10;Description automatically generated with medium confidence">
            <a:extLst>
              <a:ext uri="{FF2B5EF4-FFF2-40B4-BE49-F238E27FC236}">
                <a16:creationId xmlns:a16="http://schemas.microsoft.com/office/drawing/2014/main" id="{EC6BE478-E6C1-4AF2-B487-9D9557867D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23153" y="3583772"/>
            <a:ext cx="1000125" cy="180023"/>
          </a:xfrm>
          <a:prstGeom prst="rect">
            <a:avLst/>
          </a:prstGeom>
        </p:spPr>
      </p:pic>
      <p:pic>
        <p:nvPicPr>
          <p:cNvPr id="34" name="Google Shape;195;p1">
            <a:extLst>
              <a:ext uri="{FF2B5EF4-FFF2-40B4-BE49-F238E27FC236}">
                <a16:creationId xmlns:a16="http://schemas.microsoft.com/office/drawing/2014/main" id="{1872AA0E-CCBC-4109-A5D4-38760375AFB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067943" y="930964"/>
            <a:ext cx="521147" cy="502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195;p1">
            <a:extLst>
              <a:ext uri="{FF2B5EF4-FFF2-40B4-BE49-F238E27FC236}">
                <a16:creationId xmlns:a16="http://schemas.microsoft.com/office/drawing/2014/main" id="{F0AFCEB9-85FF-4D8F-BDB6-1855517FF9F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067943" y="255842"/>
            <a:ext cx="521147" cy="502029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5F79FDED-7ED6-4D09-902E-A60AA5C17B7A}"/>
              </a:ext>
            </a:extLst>
          </p:cNvPr>
          <p:cNvSpPr txBox="1"/>
          <p:nvPr/>
        </p:nvSpPr>
        <p:spPr>
          <a:xfrm>
            <a:off x="10176165" y="4682303"/>
            <a:ext cx="18939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Check out the paper!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1D2B211B-4956-47D7-8659-1110FFAB9E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8360" y="1358448"/>
            <a:ext cx="2360867" cy="1188149"/>
          </a:xfrm>
          <a:prstGeom prst="rect">
            <a:avLst/>
          </a:prstGeom>
        </p:spPr>
      </p:pic>
      <p:sp>
        <p:nvSpPr>
          <p:cNvPr id="43" name="Oval 42">
            <a:extLst>
              <a:ext uri="{FF2B5EF4-FFF2-40B4-BE49-F238E27FC236}">
                <a16:creationId xmlns:a16="http://schemas.microsoft.com/office/drawing/2014/main" id="{EC05E339-4CB3-4A64-8816-CECCE312CC24}"/>
              </a:ext>
            </a:extLst>
          </p:cNvPr>
          <p:cNvSpPr/>
          <p:nvPr/>
        </p:nvSpPr>
        <p:spPr>
          <a:xfrm>
            <a:off x="3291840" y="5804757"/>
            <a:ext cx="2733040" cy="5763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88261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rop">
  <a:themeElements>
    <a:clrScheme name="Crop">
      <a:dk1>
        <a:srgbClr val="000000"/>
      </a:dk1>
      <a:lt1>
        <a:srgbClr val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3425</TotalTime>
  <Words>1184</Words>
  <Application>Microsoft Office PowerPoint</Application>
  <PresentationFormat>Widescreen</PresentationFormat>
  <Paragraphs>303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Libre Franklin</vt:lpstr>
      <vt:lpstr>Calibri</vt:lpstr>
      <vt:lpstr>Retrospect</vt:lpstr>
      <vt:lpstr>Crop</vt:lpstr>
      <vt:lpstr>Multiagent Epidemiologic Inference through Realtime Contact Tracing</vt:lpstr>
      <vt:lpstr>Who is most likely to be infected? </vt:lpstr>
      <vt:lpstr>Who is most likely to be infected? </vt:lpstr>
      <vt:lpstr>Who is most likely to be infected? </vt:lpstr>
      <vt:lpstr>Previous work</vt:lpstr>
      <vt:lpstr>Motivation</vt:lpstr>
      <vt:lpstr>Our Approach</vt:lpstr>
      <vt:lpstr>Hidden Markov Model Definition</vt:lpstr>
      <vt:lpstr>Assumptions</vt:lpstr>
      <vt:lpstr>Infection Probability from Contact</vt:lpstr>
      <vt:lpstr>Infection Probability from Contact</vt:lpstr>
      <vt:lpstr>Empirical Evaluation via Simulation</vt:lpstr>
      <vt:lpstr>Empirical Evaluation via Simulation</vt:lpstr>
      <vt:lpstr>Empirical Evaluation via Simulation</vt:lpstr>
      <vt:lpstr>Empirical Evaluation via Simulation</vt:lpstr>
      <vt:lpstr>Empirical Evaluation via Simulation</vt:lpstr>
      <vt:lpstr>Empirical Evaluation via Simulation</vt:lpstr>
      <vt:lpstr>Updated Simulation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Multiagent Epidemiologic Inference through Realtime Contact Tracing</dc:title>
  <dc:creator>James</dc:creator>
  <cp:lastModifiedBy>James Ault</cp:lastModifiedBy>
  <cp:revision>169</cp:revision>
  <dcterms:created xsi:type="dcterms:W3CDTF">2018-10-29T18:23:15Z</dcterms:created>
  <dcterms:modified xsi:type="dcterms:W3CDTF">2021-03-23T00:14:03Z</dcterms:modified>
</cp:coreProperties>
</file>