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7" r:id="rId2"/>
    <p:sldId id="948" r:id="rId3"/>
    <p:sldId id="775" r:id="rId4"/>
    <p:sldId id="776" r:id="rId5"/>
    <p:sldId id="777" r:id="rId6"/>
    <p:sldId id="781" r:id="rId7"/>
    <p:sldId id="778" r:id="rId8"/>
    <p:sldId id="782" r:id="rId9"/>
    <p:sldId id="783" r:id="rId10"/>
    <p:sldId id="784" r:id="rId11"/>
    <p:sldId id="785" r:id="rId12"/>
    <p:sldId id="882" r:id="rId13"/>
    <p:sldId id="914" r:id="rId14"/>
    <p:sldId id="915" r:id="rId15"/>
    <p:sldId id="916" r:id="rId16"/>
    <p:sldId id="917" r:id="rId17"/>
    <p:sldId id="920" r:id="rId18"/>
    <p:sldId id="883" r:id="rId19"/>
    <p:sldId id="918" r:id="rId20"/>
    <p:sldId id="919" r:id="rId21"/>
    <p:sldId id="921" r:id="rId22"/>
    <p:sldId id="923" r:id="rId23"/>
    <p:sldId id="926" r:id="rId24"/>
    <p:sldId id="927" r:id="rId25"/>
    <p:sldId id="925" r:id="rId26"/>
    <p:sldId id="934" r:id="rId27"/>
    <p:sldId id="932" r:id="rId28"/>
    <p:sldId id="933" r:id="rId29"/>
    <p:sldId id="935" r:id="rId30"/>
    <p:sldId id="936" r:id="rId31"/>
    <p:sldId id="937" r:id="rId32"/>
    <p:sldId id="928" r:id="rId33"/>
    <p:sldId id="929" r:id="rId34"/>
    <p:sldId id="930" r:id="rId35"/>
    <p:sldId id="922" r:id="rId36"/>
    <p:sldId id="939" r:id="rId37"/>
    <p:sldId id="94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08"/>
    <p:restoredTop sz="94694"/>
  </p:normalViewPr>
  <p:slideViewPr>
    <p:cSldViewPr snapToGrid="0" snapToObjects="1">
      <p:cViewPr varScale="1">
        <p:scale>
          <a:sx n="141" d="100"/>
          <a:sy n="141" d="100"/>
        </p:scale>
        <p:origin x="2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D02B5-4A39-8247-96DC-E31244863C66}" type="datetimeFigureOut">
              <a:rPr lang="en-US" smtClean="0"/>
              <a:t>10/1/24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B63D3-536D-CB41-98E2-884CC9085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1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python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pacman.py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PacmanQAgent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-x 50 -n 60 -l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mediumGrid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65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CEC3E-A1C4-3343-97F6-2D42341EA3B2}" type="datetime1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78E3-7D64-CD46-AAAE-67406C37F279}" type="datetime1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91106-B06F-EA4C-B948-21C93D72A3AF}" type="datetime1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484C-79B1-8245-B871-D5102D09C08B}" type="datetime1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FAEA2-BD74-6D4A-9102-FB51BE1E7566}" type="datetime1">
              <a:rPr lang="en-US" smtClean="0"/>
              <a:t>10/1/24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AA77F-8BDC-B441-BE94-A53684410120}" type="datetime1">
              <a:rPr lang="en-US" smtClean="0"/>
              <a:t>10/1/24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E7BF-7F67-334F-8264-645B83C5F1F3}" type="datetime1">
              <a:rPr lang="en-US" smtClean="0"/>
              <a:t>10/1/24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823B7-22BB-DF48-966B-520F11A5FB18}" type="datetime1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2F95-7709-9B42-BB52-035D9312A430}" type="datetime1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AC3CD-56EA-7843-A7E1-93061E9A970E}" type="datetime1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79ED-8A2C-6F4D-84BF-4FFDDD15E895}" type="datetime1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18B37-DC22-8F44-9C82-AB6051C34549}" type="datetime1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3.png"/><Relationship Id="rId4" Type="http://schemas.openxmlformats.org/officeDocument/2006/relationships/image" Target="../media/image5.png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.png"/><Relationship Id="rId7" Type="http://schemas.openxmlformats.org/officeDocument/2006/relationships/image" Target="../media/image51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23469"/>
            <a:ext cx="9569810" cy="195435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4900" dirty="0"/>
              <a:t>Chapter 9: On-policy Prediction with Approximation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</a:t>
            </a:r>
            <a:r>
              <a:rPr lang="en-US" sz="2800" dirty="0" err="1"/>
              <a:t>Guni</a:t>
            </a:r>
            <a:r>
              <a:rPr lang="en-US" sz="2800" dirty="0"/>
              <a:t> Sharon</a:t>
            </a:r>
          </a:p>
        </p:txBody>
      </p:sp>
      <p:pic>
        <p:nvPicPr>
          <p:cNvPr id="1026" name="Picture 2" descr="Image result for prediction&quot;">
            <a:extLst>
              <a:ext uri="{FF2B5EF4-FFF2-40B4-BE49-F238E27FC236}">
                <a16:creationId xmlns:a16="http://schemas.microsoft.com/office/drawing/2014/main" id="{03C9CE08-3540-1D4B-AC7C-59B1B372D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470" y="2430997"/>
            <a:ext cx="5045058" cy="33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8BFBC-D60A-8144-97DF-80C1E03B0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2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1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Generalizing value-based learning</a:t>
            </a:r>
          </a:p>
        </p:txBody>
      </p:sp>
      <p:sp>
        <p:nvSpPr>
          <p:cNvPr id="1799171" name="Rectangle 3"/>
          <p:cNvSpPr>
            <a:spLocks noGrp="1" noChangeArrowheads="1"/>
          </p:cNvSpPr>
          <p:nvPr>
            <p:ph idx="1"/>
          </p:nvPr>
        </p:nvSpPr>
        <p:spPr>
          <a:xfrm>
            <a:off x="330200" y="1733332"/>
            <a:ext cx="7392504" cy="452832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Tabular Learning keeps a table of all state values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dirty="0"/>
              <a:t>In realistic situations, we cannot possibly learn about every single state!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Too many states to visit them all during training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Too many states to hold a value table in memory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dirty="0"/>
              <a:t>Instead, we want to generalize: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Train on a small number of states from experience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Generalize that experience to new, similar situations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This is a fundamental idea in machine learning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7863" y="3906077"/>
            <a:ext cx="4243965" cy="2644145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192" y="1320003"/>
            <a:ext cx="2971800" cy="2108756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A5D88E-DAA4-B446-9C5C-D1600E86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5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4888" y="308912"/>
            <a:ext cx="10515600" cy="1325563"/>
          </a:xfrm>
        </p:spPr>
        <p:txBody>
          <a:bodyPr/>
          <a:lstStyle/>
          <a:p>
            <a:r>
              <a:rPr lang="en-US" dirty="0"/>
              <a:t>Example: Pacman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914400" y="3309730"/>
            <a:ext cx="2895600" cy="2835275"/>
            <a:chOff x="3408" y="912"/>
            <a:chExt cx="1584" cy="1551"/>
          </a:xfrm>
        </p:grpSpPr>
        <p:grpSp>
          <p:nvGrpSpPr>
            <p:cNvPr id="14358" name="Group 5"/>
            <p:cNvGrpSpPr>
              <a:grpSpLocks/>
            </p:cNvGrpSpPr>
            <p:nvPr/>
          </p:nvGrpSpPr>
          <p:grpSpPr bwMode="auto">
            <a:xfrm>
              <a:off x="3408" y="912"/>
              <a:ext cx="1584" cy="1551"/>
              <a:chOff x="3360" y="1008"/>
              <a:chExt cx="1584" cy="1551"/>
            </a:xfrm>
          </p:grpSpPr>
          <p:pic>
            <p:nvPicPr>
              <p:cNvPr id="14362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63" name="Picture 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9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80" y="187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92" y="216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04" y="216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648200" y="3309730"/>
            <a:ext cx="2895600" cy="2835275"/>
            <a:chOff x="3456" y="2592"/>
            <a:chExt cx="1584" cy="1551"/>
          </a:xfrm>
        </p:grpSpPr>
        <p:grpSp>
          <p:nvGrpSpPr>
            <p:cNvPr id="14352" name="Group 12"/>
            <p:cNvGrpSpPr>
              <a:grpSpLocks/>
            </p:cNvGrpSpPr>
            <p:nvPr/>
          </p:nvGrpSpPr>
          <p:grpSpPr bwMode="auto">
            <a:xfrm>
              <a:off x="3456" y="2592"/>
              <a:ext cx="1584" cy="1551"/>
              <a:chOff x="3360" y="1008"/>
              <a:chExt cx="1584" cy="1551"/>
            </a:xfrm>
          </p:grpSpPr>
          <p:pic>
            <p:nvPicPr>
              <p:cNvPr id="14356" name="Picture 1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7" name="Picture 1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3" name="Picture 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72" y="283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4" name="Picture 1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04" y="297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5" name="Picture 1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0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4" name="Text Box 28"/>
          <p:cNvSpPr txBox="1">
            <a:spLocks noChangeArrowheads="1"/>
          </p:cNvSpPr>
          <p:nvPr/>
        </p:nvSpPr>
        <p:spPr bwMode="auto">
          <a:xfrm>
            <a:off x="43873" y="6687641"/>
            <a:ext cx="12192000" cy="20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1200" dirty="0">
                <a:solidFill>
                  <a:srgbClr val="CC0000"/>
                </a:solidFill>
                <a:latin typeface="Calibri" pitchFamily="34" charset="0"/>
              </a:rPr>
              <a:t>Demo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2110519"/>
            <a:ext cx="2819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Let’s say we discover through experience that this state is bad: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43798" y="2152491"/>
            <a:ext cx="329777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In naïve tabular-learning, we know nothing about this state: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45946" y="2484890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Or even this one!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9E7E1B-EF70-E74F-965D-EAEA041B4C99}"/>
              </a:ext>
            </a:extLst>
          </p:cNvPr>
          <p:cNvGrpSpPr/>
          <p:nvPr/>
        </p:nvGrpSpPr>
        <p:grpSpPr>
          <a:xfrm>
            <a:off x="8458200" y="3309730"/>
            <a:ext cx="2895600" cy="2835275"/>
            <a:chOff x="8458200" y="2971800"/>
            <a:chExt cx="2895600" cy="2835275"/>
          </a:xfrm>
        </p:grpSpPr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8458200" y="2971800"/>
              <a:ext cx="2895600" cy="2835275"/>
              <a:chOff x="3744" y="3190"/>
              <a:chExt cx="1056" cy="1034"/>
            </a:xfrm>
          </p:grpSpPr>
          <p:grpSp>
            <p:nvGrpSpPr>
              <p:cNvPr id="14345" name="Group 19"/>
              <p:cNvGrpSpPr>
                <a:grpSpLocks/>
              </p:cNvGrpSpPr>
              <p:nvPr/>
            </p:nvGrpSpPr>
            <p:grpSpPr bwMode="auto">
              <a:xfrm>
                <a:off x="3744" y="3190"/>
                <a:ext cx="1056" cy="1034"/>
                <a:chOff x="3360" y="1008"/>
                <a:chExt cx="1584" cy="1551"/>
              </a:xfrm>
            </p:grpSpPr>
            <p:pic>
              <p:nvPicPr>
                <p:cNvPr id="14350" name="Picture 20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r="73026"/>
                <a:stretch>
                  <a:fillRect/>
                </a:stretch>
              </p:blipFill>
              <p:spPr bwMode="auto">
                <a:xfrm>
                  <a:off x="3360" y="1008"/>
                  <a:ext cx="768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1" name="Picture 2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l="72498" r="-1158"/>
                <a:stretch>
                  <a:fillRect/>
                </a:stretch>
              </p:blipFill>
              <p:spPr bwMode="auto">
                <a:xfrm>
                  <a:off x="4128" y="1008"/>
                  <a:ext cx="816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4346" name="Picture 2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792" y="3830"/>
                <a:ext cx="144" cy="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47" name="Picture 2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000" y="4022"/>
                <a:ext cx="13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48" name="Picture 2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808" y="4022"/>
                <a:ext cx="144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49" name="Rectangle 25"/>
              <p:cNvSpPr>
                <a:spLocks noChangeArrowheads="1"/>
              </p:cNvSpPr>
              <p:nvPr/>
            </p:nvSpPr>
            <p:spPr bwMode="auto">
              <a:xfrm>
                <a:off x="4512" y="3264"/>
                <a:ext cx="96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C617F05-25F2-6B4F-8AF9-DD5B29EB9B34}"/>
                </a:ext>
              </a:extLst>
            </p:cNvPr>
            <p:cNvSpPr/>
            <p:nvPr/>
          </p:nvSpPr>
          <p:spPr>
            <a:xfrm>
              <a:off x="10549837" y="3152802"/>
              <a:ext cx="291742" cy="3363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22C902-F715-8C45-A433-E4B98803E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0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1CB0-F967-4949-91EE-4EB53B88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naiveQ">
            <a:hlinkClick r:id="" action="ppaction://media"/>
            <a:extLst>
              <a:ext uri="{FF2B5EF4-FFF2-40B4-BE49-F238E27FC236}">
                <a16:creationId xmlns:a16="http://schemas.microsoft.com/office/drawing/2014/main" id="{024130C7-60B2-4F49-81D7-E7B6BF81C36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32218" y="26747"/>
            <a:ext cx="7259782" cy="6831253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A5591E-0DF5-E646-AD55-7BA442C1952C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4200144" cy="4301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Naïve Q-learning</a:t>
            </a:r>
          </a:p>
          <a:p>
            <a:r>
              <a:rPr lang="en-US" dirty="0"/>
              <a:t>After 50 training episodes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69589E-6606-7F40-81CB-9663A0187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8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A7039-E0C4-A04B-8CE0-DEC06BE28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an approximation function</a:t>
            </a:r>
          </a:p>
        </p:txBody>
      </p:sp>
      <p:pic>
        <p:nvPicPr>
          <p:cNvPr id="2050" name="Picture 2" descr="Image result for happy sad index&quot;">
            <a:extLst>
              <a:ext uri="{FF2B5EF4-FFF2-40B4-BE49-F238E27FC236}">
                <a16:creationId xmlns:a16="http://schemas.microsoft.com/office/drawing/2014/main" id="{CAC2891D-6E5F-1045-8DAC-57FC0E370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789" y="5185809"/>
            <a:ext cx="2600463" cy="130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0D29133-73F5-F34A-9458-9587BC2F08A5}"/>
              </a:ext>
            </a:extLst>
          </p:cNvPr>
          <p:cNvGrpSpPr>
            <a:grpSpLocks/>
          </p:cNvGrpSpPr>
          <p:nvPr/>
        </p:nvGrpSpPr>
        <p:grpSpPr bwMode="auto">
          <a:xfrm>
            <a:off x="2597662" y="2378768"/>
            <a:ext cx="2011680" cy="2011680"/>
            <a:chOff x="3408" y="912"/>
            <a:chExt cx="1584" cy="15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2C09946-4476-1044-810A-B0C5B5F82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912"/>
              <a:ext cx="1584" cy="1551"/>
              <a:chOff x="3360" y="1008"/>
              <a:chExt cx="1584" cy="1551"/>
            </a:xfrm>
          </p:grpSpPr>
          <p:pic>
            <p:nvPicPr>
              <p:cNvPr id="10" name="Picture 6">
                <a:extLst>
                  <a:ext uri="{FF2B5EF4-FFF2-40B4-BE49-F238E27FC236}">
                    <a16:creationId xmlns:a16="http://schemas.microsoft.com/office/drawing/2014/main" id="{3351BA8F-924C-5C4C-98CF-6900969E06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7">
                <a:extLst>
                  <a:ext uri="{FF2B5EF4-FFF2-40B4-BE49-F238E27FC236}">
                    <a16:creationId xmlns:a16="http://schemas.microsoft.com/office/drawing/2014/main" id="{7052DEE0-B37B-5A47-B6CE-C042120245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6956ADC0-D5FA-B44C-B67A-C383E970F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80" y="187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1A69B046-DEA8-3649-A98E-63ACC110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92" y="216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E0F472EA-7D39-944E-8556-BBEE95A4FC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04" y="216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556207-50D9-2746-AA5D-3867B2295B24}"/>
              </a:ext>
            </a:extLst>
          </p:cNvPr>
          <p:cNvGrpSpPr>
            <a:grpSpLocks/>
          </p:cNvGrpSpPr>
          <p:nvPr/>
        </p:nvGrpSpPr>
        <p:grpSpPr bwMode="auto">
          <a:xfrm>
            <a:off x="6951747" y="2378768"/>
            <a:ext cx="2011680" cy="2011680"/>
            <a:chOff x="3456" y="2592"/>
            <a:chExt cx="1584" cy="155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0768F69-6012-7A41-B4AB-6A11CB7152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2592"/>
              <a:ext cx="1584" cy="1551"/>
              <a:chOff x="3360" y="1008"/>
              <a:chExt cx="1584" cy="1551"/>
            </a:xfrm>
          </p:grpSpPr>
          <p:pic>
            <p:nvPicPr>
              <p:cNvPr id="17" name="Picture 13">
                <a:extLst>
                  <a:ext uri="{FF2B5EF4-FFF2-40B4-BE49-F238E27FC236}">
                    <a16:creationId xmlns:a16="http://schemas.microsoft.com/office/drawing/2014/main" id="{3AD78B5C-2A4A-D643-A861-77D2F854BD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14">
                <a:extLst>
                  <a:ext uri="{FF2B5EF4-FFF2-40B4-BE49-F238E27FC236}">
                    <a16:creationId xmlns:a16="http://schemas.microsoft.com/office/drawing/2014/main" id="{3A1DA660-FCC3-1543-B0D8-0DF5CAD26D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B926FE94-9DF8-E646-B344-172C2423AB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72" y="283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6">
              <a:extLst>
                <a:ext uri="{FF2B5EF4-FFF2-40B4-BE49-F238E27FC236}">
                  <a16:creationId xmlns:a16="http://schemas.microsoft.com/office/drawing/2014/main" id="{73D1D1BA-A393-E44D-9761-903E7DC8AA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04" y="297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8170CE79-47E8-6447-8A8C-4B640D0620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0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7899002-2192-FA4C-9E04-4F178EA90972}"/>
              </a:ext>
            </a:extLst>
          </p:cNvPr>
          <p:cNvGrpSpPr/>
          <p:nvPr/>
        </p:nvGrpSpPr>
        <p:grpSpPr>
          <a:xfrm>
            <a:off x="9843475" y="2378768"/>
            <a:ext cx="2011680" cy="2011680"/>
            <a:chOff x="8458200" y="2971800"/>
            <a:chExt cx="2895600" cy="2835275"/>
          </a:xfrm>
        </p:grpSpPr>
        <p:grpSp>
          <p:nvGrpSpPr>
            <p:cNvPr id="20" name="Group 18">
              <a:extLst>
                <a:ext uri="{FF2B5EF4-FFF2-40B4-BE49-F238E27FC236}">
                  <a16:creationId xmlns:a16="http://schemas.microsoft.com/office/drawing/2014/main" id="{DA17036E-7F77-6146-8BE1-6E626079A3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58200" y="2971800"/>
              <a:ext cx="2895600" cy="2835275"/>
              <a:chOff x="3744" y="3190"/>
              <a:chExt cx="1056" cy="1034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EBD57633-09A8-BE45-A893-F21849C208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4" y="3190"/>
                <a:ext cx="1056" cy="1034"/>
                <a:chOff x="3360" y="1008"/>
                <a:chExt cx="1584" cy="1551"/>
              </a:xfrm>
            </p:grpSpPr>
            <p:pic>
              <p:nvPicPr>
                <p:cNvPr id="27" name="Picture 20">
                  <a:extLst>
                    <a:ext uri="{FF2B5EF4-FFF2-40B4-BE49-F238E27FC236}">
                      <a16:creationId xmlns:a16="http://schemas.microsoft.com/office/drawing/2014/main" id="{FE067A8C-35EE-724A-9BD7-A0CECD4135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r="73026"/>
                <a:stretch>
                  <a:fillRect/>
                </a:stretch>
              </p:blipFill>
              <p:spPr bwMode="auto">
                <a:xfrm>
                  <a:off x="3360" y="1008"/>
                  <a:ext cx="768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412ECC42-2273-014F-A17A-819E39FA66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l="72498" r="-1158"/>
                <a:stretch>
                  <a:fillRect/>
                </a:stretch>
              </p:blipFill>
              <p:spPr bwMode="auto">
                <a:xfrm>
                  <a:off x="4128" y="1008"/>
                  <a:ext cx="816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66716E9-605E-984B-89D0-6D28440EA8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792" y="3830"/>
                <a:ext cx="144" cy="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6A52B32E-7FFE-5444-9CD5-EA100E1227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000" y="4022"/>
                <a:ext cx="13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F5FF444E-15B9-9D4E-88D1-BCF3238CB3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808" y="4022"/>
                <a:ext cx="144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F3081DC-607E-FC45-8EAE-F9528578B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2" y="3264"/>
                <a:ext cx="96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AF6139E-089B-4E4F-8F12-BED30C1D7750}"/>
                </a:ext>
              </a:extLst>
            </p:cNvPr>
            <p:cNvSpPr/>
            <p:nvPr/>
          </p:nvSpPr>
          <p:spPr>
            <a:xfrm>
              <a:off x="10549837" y="3152802"/>
              <a:ext cx="291742" cy="3363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2" descr="Image result for happy sad index&quot;">
            <a:extLst>
              <a:ext uri="{FF2B5EF4-FFF2-40B4-BE49-F238E27FC236}">
                <a16:creationId xmlns:a16="http://schemas.microsoft.com/office/drawing/2014/main" id="{1BDF258E-D8B3-ED43-82C7-208476DB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875" y="5185809"/>
            <a:ext cx="2600463" cy="130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happy sad index&quot;">
            <a:extLst>
              <a:ext uri="{FF2B5EF4-FFF2-40B4-BE49-F238E27FC236}">
                <a16:creationId xmlns:a16="http://schemas.microsoft.com/office/drawing/2014/main" id="{B7E6581E-647A-C849-AC96-E95D68FD8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03" y="5177291"/>
            <a:ext cx="2600463" cy="130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92AB8D6-C0A5-8847-BB0D-302B09519B8A}"/>
              </a:ext>
            </a:extLst>
          </p:cNvPr>
          <p:cNvCxnSpPr>
            <a:cxnSpLocks/>
            <a:endCxn id="2050" idx="0"/>
          </p:cNvCxnSpPr>
          <p:nvPr/>
        </p:nvCxnSpPr>
        <p:spPr>
          <a:xfrm>
            <a:off x="3573019" y="4390448"/>
            <a:ext cx="2" cy="79536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092876E-C1D8-5E4E-9F86-8DCBA81FA8EA}"/>
              </a:ext>
            </a:extLst>
          </p:cNvPr>
          <p:cNvCxnSpPr>
            <a:cxnSpLocks/>
          </p:cNvCxnSpPr>
          <p:nvPr/>
        </p:nvCxnSpPr>
        <p:spPr>
          <a:xfrm flipH="1">
            <a:off x="2584471" y="4783869"/>
            <a:ext cx="97535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73C670C-0BCA-C34A-A628-35E98E4737AE}"/>
                  </a:ext>
                </a:extLst>
              </p:cNvPr>
              <p:cNvSpPr txBox="1"/>
              <p:nvPr/>
            </p:nvSpPr>
            <p:spPr>
              <a:xfrm>
                <a:off x="748975" y="4547023"/>
                <a:ext cx="16225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73C670C-0BCA-C34A-A628-35E98E473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75" y="4547023"/>
                <a:ext cx="1622559" cy="369332"/>
              </a:xfrm>
              <a:prstGeom prst="rect">
                <a:avLst/>
              </a:prstGeom>
              <a:blipFill>
                <a:blip r:embed="rId7"/>
                <a:stretch>
                  <a:fillRect l="-1550" t="-13333" r="-310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493786A-19CB-1140-B71F-4C97C96ADE8D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7927107" y="4390448"/>
            <a:ext cx="0" cy="79536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1D00AB6-EDA3-F347-976C-0B916213657B}"/>
              </a:ext>
            </a:extLst>
          </p:cNvPr>
          <p:cNvCxnSpPr>
            <a:cxnSpLocks/>
          </p:cNvCxnSpPr>
          <p:nvPr/>
        </p:nvCxnSpPr>
        <p:spPr>
          <a:xfrm>
            <a:off x="10818834" y="4390448"/>
            <a:ext cx="12105" cy="7868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Up Arrow 39">
            <a:extLst>
              <a:ext uri="{FF2B5EF4-FFF2-40B4-BE49-F238E27FC236}">
                <a16:creationId xmlns:a16="http://schemas.microsoft.com/office/drawing/2014/main" id="{30B6ECCB-845E-3046-B6A0-EA636B6566E0}"/>
              </a:ext>
            </a:extLst>
          </p:cNvPr>
          <p:cNvSpPr/>
          <p:nvPr/>
        </p:nvSpPr>
        <p:spPr>
          <a:xfrm>
            <a:off x="2885634" y="6200013"/>
            <a:ext cx="216535" cy="318052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Up Arrow 42">
            <a:extLst>
              <a:ext uri="{FF2B5EF4-FFF2-40B4-BE49-F238E27FC236}">
                <a16:creationId xmlns:a16="http://schemas.microsoft.com/office/drawing/2014/main" id="{D3B0BD00-D94A-234B-9B82-C7EADAC8F36F}"/>
              </a:ext>
            </a:extLst>
          </p:cNvPr>
          <p:cNvSpPr/>
          <p:nvPr/>
        </p:nvSpPr>
        <p:spPr>
          <a:xfrm>
            <a:off x="7702800" y="6200013"/>
            <a:ext cx="216535" cy="318052"/>
          </a:xfrm>
          <a:custGeom>
            <a:avLst/>
            <a:gdLst>
              <a:gd name="connsiteX0" fmla="*/ 0 w 216535"/>
              <a:gd name="connsiteY0" fmla="*/ 108268 h 318052"/>
              <a:gd name="connsiteX1" fmla="*/ 108268 w 216535"/>
              <a:gd name="connsiteY1" fmla="*/ 0 h 318052"/>
              <a:gd name="connsiteX2" fmla="*/ 216535 w 216535"/>
              <a:gd name="connsiteY2" fmla="*/ 108268 h 318052"/>
              <a:gd name="connsiteX3" fmla="*/ 162401 w 216535"/>
              <a:gd name="connsiteY3" fmla="*/ 108268 h 318052"/>
              <a:gd name="connsiteX4" fmla="*/ 162401 w 216535"/>
              <a:gd name="connsiteY4" fmla="*/ 318052 h 318052"/>
              <a:gd name="connsiteX5" fmla="*/ 54134 w 216535"/>
              <a:gd name="connsiteY5" fmla="*/ 318052 h 318052"/>
              <a:gd name="connsiteX6" fmla="*/ 54134 w 216535"/>
              <a:gd name="connsiteY6" fmla="*/ 108268 h 318052"/>
              <a:gd name="connsiteX7" fmla="*/ 0 w 216535"/>
              <a:gd name="connsiteY7" fmla="*/ 108268 h 31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535" h="318052" fill="none" extrusionOk="0">
                <a:moveTo>
                  <a:pt x="0" y="108268"/>
                </a:moveTo>
                <a:cubicBezTo>
                  <a:pt x="41551" y="56019"/>
                  <a:pt x="72165" y="49265"/>
                  <a:pt x="108268" y="0"/>
                </a:cubicBezTo>
                <a:cubicBezTo>
                  <a:pt x="151835" y="21029"/>
                  <a:pt x="168000" y="76693"/>
                  <a:pt x="216535" y="108268"/>
                </a:cubicBezTo>
                <a:cubicBezTo>
                  <a:pt x="192013" y="114697"/>
                  <a:pt x="187497" y="106459"/>
                  <a:pt x="162401" y="108268"/>
                </a:cubicBezTo>
                <a:cubicBezTo>
                  <a:pt x="178579" y="204951"/>
                  <a:pt x="140097" y="226382"/>
                  <a:pt x="162401" y="318052"/>
                </a:cubicBezTo>
                <a:cubicBezTo>
                  <a:pt x="136109" y="329707"/>
                  <a:pt x="86755" y="317701"/>
                  <a:pt x="54134" y="318052"/>
                </a:cubicBezTo>
                <a:cubicBezTo>
                  <a:pt x="30719" y="223262"/>
                  <a:pt x="78967" y="185045"/>
                  <a:pt x="54134" y="108268"/>
                </a:cubicBezTo>
                <a:cubicBezTo>
                  <a:pt x="41913" y="110502"/>
                  <a:pt x="22298" y="106611"/>
                  <a:pt x="0" y="108268"/>
                </a:cubicBezTo>
                <a:close/>
              </a:path>
              <a:path w="216535" h="318052" stroke="0" extrusionOk="0">
                <a:moveTo>
                  <a:pt x="0" y="108268"/>
                </a:moveTo>
                <a:cubicBezTo>
                  <a:pt x="11153" y="74611"/>
                  <a:pt x="88117" y="44436"/>
                  <a:pt x="108268" y="0"/>
                </a:cubicBezTo>
                <a:cubicBezTo>
                  <a:pt x="142252" y="25992"/>
                  <a:pt x="152161" y="64605"/>
                  <a:pt x="216535" y="108268"/>
                </a:cubicBezTo>
                <a:cubicBezTo>
                  <a:pt x="192454" y="111055"/>
                  <a:pt x="189142" y="102461"/>
                  <a:pt x="162401" y="108268"/>
                </a:cubicBezTo>
                <a:cubicBezTo>
                  <a:pt x="172543" y="194284"/>
                  <a:pt x="138766" y="242301"/>
                  <a:pt x="162401" y="318052"/>
                </a:cubicBezTo>
                <a:cubicBezTo>
                  <a:pt x="128717" y="320427"/>
                  <a:pt x="103084" y="317995"/>
                  <a:pt x="54134" y="318052"/>
                </a:cubicBezTo>
                <a:cubicBezTo>
                  <a:pt x="37947" y="265999"/>
                  <a:pt x="58708" y="152413"/>
                  <a:pt x="54134" y="108268"/>
                </a:cubicBezTo>
                <a:cubicBezTo>
                  <a:pt x="38910" y="109837"/>
                  <a:pt x="16306" y="107917"/>
                  <a:pt x="0" y="1082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5578872">
                  <a:prstGeom prst="up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Up Arrow 44">
            <a:extLst>
              <a:ext uri="{FF2B5EF4-FFF2-40B4-BE49-F238E27FC236}">
                <a16:creationId xmlns:a16="http://schemas.microsoft.com/office/drawing/2014/main" id="{9D0774AB-6CD2-9046-B19B-930B4B4758F3}"/>
              </a:ext>
            </a:extLst>
          </p:cNvPr>
          <p:cNvSpPr/>
          <p:nvPr/>
        </p:nvSpPr>
        <p:spPr>
          <a:xfrm>
            <a:off x="10222112" y="6200013"/>
            <a:ext cx="216535" cy="318052"/>
          </a:xfrm>
          <a:custGeom>
            <a:avLst/>
            <a:gdLst>
              <a:gd name="connsiteX0" fmla="*/ 0 w 216535"/>
              <a:gd name="connsiteY0" fmla="*/ 108268 h 318052"/>
              <a:gd name="connsiteX1" fmla="*/ 108268 w 216535"/>
              <a:gd name="connsiteY1" fmla="*/ 0 h 318052"/>
              <a:gd name="connsiteX2" fmla="*/ 216535 w 216535"/>
              <a:gd name="connsiteY2" fmla="*/ 108268 h 318052"/>
              <a:gd name="connsiteX3" fmla="*/ 162401 w 216535"/>
              <a:gd name="connsiteY3" fmla="*/ 108268 h 318052"/>
              <a:gd name="connsiteX4" fmla="*/ 162401 w 216535"/>
              <a:gd name="connsiteY4" fmla="*/ 318052 h 318052"/>
              <a:gd name="connsiteX5" fmla="*/ 54134 w 216535"/>
              <a:gd name="connsiteY5" fmla="*/ 318052 h 318052"/>
              <a:gd name="connsiteX6" fmla="*/ 54134 w 216535"/>
              <a:gd name="connsiteY6" fmla="*/ 108268 h 318052"/>
              <a:gd name="connsiteX7" fmla="*/ 0 w 216535"/>
              <a:gd name="connsiteY7" fmla="*/ 108268 h 31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535" h="318052" fill="none" extrusionOk="0">
                <a:moveTo>
                  <a:pt x="0" y="108268"/>
                </a:moveTo>
                <a:cubicBezTo>
                  <a:pt x="24173" y="76392"/>
                  <a:pt x="77770" y="37338"/>
                  <a:pt x="108268" y="0"/>
                </a:cubicBezTo>
                <a:cubicBezTo>
                  <a:pt x="148428" y="33603"/>
                  <a:pt x="190089" y="84952"/>
                  <a:pt x="216535" y="108268"/>
                </a:cubicBezTo>
                <a:cubicBezTo>
                  <a:pt x="193866" y="112279"/>
                  <a:pt x="179918" y="107122"/>
                  <a:pt x="162401" y="108268"/>
                </a:cubicBezTo>
                <a:cubicBezTo>
                  <a:pt x="182639" y="177389"/>
                  <a:pt x="138339" y="272417"/>
                  <a:pt x="162401" y="318052"/>
                </a:cubicBezTo>
                <a:cubicBezTo>
                  <a:pt x="134217" y="329666"/>
                  <a:pt x="90709" y="310611"/>
                  <a:pt x="54134" y="318052"/>
                </a:cubicBezTo>
                <a:cubicBezTo>
                  <a:pt x="30128" y="222831"/>
                  <a:pt x="61341" y="157297"/>
                  <a:pt x="54134" y="108268"/>
                </a:cubicBezTo>
                <a:cubicBezTo>
                  <a:pt x="29904" y="112908"/>
                  <a:pt x="14458" y="105862"/>
                  <a:pt x="0" y="108268"/>
                </a:cubicBezTo>
                <a:close/>
              </a:path>
              <a:path w="216535" h="318052" stroke="0" extrusionOk="0">
                <a:moveTo>
                  <a:pt x="0" y="108268"/>
                </a:moveTo>
                <a:cubicBezTo>
                  <a:pt x="21334" y="71863"/>
                  <a:pt x="59975" y="56865"/>
                  <a:pt x="108268" y="0"/>
                </a:cubicBezTo>
                <a:cubicBezTo>
                  <a:pt x="154371" y="25732"/>
                  <a:pt x="182841" y="89351"/>
                  <a:pt x="216535" y="108268"/>
                </a:cubicBezTo>
                <a:cubicBezTo>
                  <a:pt x="205260" y="110916"/>
                  <a:pt x="186365" y="104807"/>
                  <a:pt x="162401" y="108268"/>
                </a:cubicBezTo>
                <a:cubicBezTo>
                  <a:pt x="175207" y="186772"/>
                  <a:pt x="151321" y="231511"/>
                  <a:pt x="162401" y="318052"/>
                </a:cubicBezTo>
                <a:cubicBezTo>
                  <a:pt x="133647" y="320423"/>
                  <a:pt x="84341" y="311913"/>
                  <a:pt x="54134" y="318052"/>
                </a:cubicBezTo>
                <a:cubicBezTo>
                  <a:pt x="52606" y="229334"/>
                  <a:pt x="57533" y="163379"/>
                  <a:pt x="54134" y="108268"/>
                </a:cubicBezTo>
                <a:cubicBezTo>
                  <a:pt x="37509" y="114620"/>
                  <a:pt x="26391" y="106439"/>
                  <a:pt x="0" y="1082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up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14FDDAE-0348-E746-9736-692CE59EA51E}"/>
              </a:ext>
            </a:extLst>
          </p:cNvPr>
          <p:cNvSpPr txBox="1"/>
          <p:nvPr/>
        </p:nvSpPr>
        <p:spPr>
          <a:xfrm>
            <a:off x="3124819" y="1814294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Learn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69D6E3B-DAE1-E74C-B57E-69C651CC2A4C}"/>
              </a:ext>
            </a:extLst>
          </p:cNvPr>
          <p:cNvSpPr txBox="1"/>
          <p:nvPr/>
        </p:nvSpPr>
        <p:spPr>
          <a:xfrm>
            <a:off x="4940793" y="2522737"/>
            <a:ext cx="1533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Generalize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DD0947-0EBA-F948-9B91-4C15FA5880DC}"/>
              </a:ext>
            </a:extLst>
          </p:cNvPr>
          <p:cNvSpPr txBox="1"/>
          <p:nvPr/>
        </p:nvSpPr>
        <p:spPr>
          <a:xfrm>
            <a:off x="8849618" y="1814294"/>
            <a:ext cx="1085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Predict</a:t>
            </a:r>
          </a:p>
        </p:txBody>
      </p:sp>
      <p:sp>
        <p:nvSpPr>
          <p:cNvPr id="49" name="Striped Right Arrow 48">
            <a:extLst>
              <a:ext uri="{FF2B5EF4-FFF2-40B4-BE49-F238E27FC236}">
                <a16:creationId xmlns:a16="http://schemas.microsoft.com/office/drawing/2014/main" id="{D8D9B417-A4DB-6B4C-86BC-2878CA564293}"/>
              </a:ext>
            </a:extLst>
          </p:cNvPr>
          <p:cNvSpPr/>
          <p:nvPr/>
        </p:nvSpPr>
        <p:spPr>
          <a:xfrm>
            <a:off x="5013956" y="3107694"/>
            <a:ext cx="1533177" cy="73411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Box 28">
            <a:extLst>
              <a:ext uri="{FF2B5EF4-FFF2-40B4-BE49-F238E27FC236}">
                <a16:creationId xmlns:a16="http://schemas.microsoft.com/office/drawing/2014/main" id="{49D65FA5-C505-8041-9E71-056AA6CF2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81" y="7029820"/>
            <a:ext cx="12192000" cy="6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</a:rPr>
              <a:t>Demo: python3 </a:t>
            </a:r>
            <a:r>
              <a:rPr lang="en-US" sz="1200" dirty="0" err="1">
                <a:solidFill>
                  <a:srgbClr val="FF0000"/>
                </a:solidFill>
              </a:rPr>
              <a:t>pacman.py</a:t>
            </a:r>
            <a:r>
              <a:rPr lang="en-US" sz="1200" dirty="0">
                <a:solidFill>
                  <a:srgbClr val="FF0000"/>
                </a:solidFill>
              </a:rPr>
              <a:t> -p </a:t>
            </a:r>
            <a:r>
              <a:rPr lang="en-US" sz="1200" dirty="0" err="1">
                <a:solidFill>
                  <a:srgbClr val="FF0000"/>
                </a:solidFill>
              </a:rPr>
              <a:t>PacmanQAgent</a:t>
            </a:r>
            <a:r>
              <a:rPr lang="en-US" sz="1200" dirty="0">
                <a:solidFill>
                  <a:srgbClr val="FF0000"/>
                </a:solidFill>
              </a:rPr>
              <a:t> -x 50 -n 60 -l </a:t>
            </a:r>
            <a:r>
              <a:rPr lang="en-US" sz="1200" dirty="0" err="1">
                <a:solidFill>
                  <a:srgbClr val="FF0000"/>
                </a:solidFill>
              </a:rPr>
              <a:t>mediumGrid</a:t>
            </a:r>
            <a:r>
              <a:rPr lang="en-US" sz="1200" dirty="0">
                <a:solidFill>
                  <a:srgbClr val="FF0000"/>
                </a:solidFill>
              </a:rPr>
              <a:t> ; python3 </a:t>
            </a:r>
            <a:r>
              <a:rPr lang="en-US" sz="1200" dirty="0" err="1">
                <a:solidFill>
                  <a:srgbClr val="FF0000"/>
                </a:solidFill>
              </a:rPr>
              <a:t>pacman.py</a:t>
            </a:r>
            <a:r>
              <a:rPr lang="en-US" sz="1200" dirty="0">
                <a:solidFill>
                  <a:srgbClr val="FF0000"/>
                </a:solidFill>
              </a:rPr>
              <a:t> -p </a:t>
            </a:r>
            <a:r>
              <a:rPr lang="en-US" sz="1200" dirty="0" err="1">
                <a:solidFill>
                  <a:srgbClr val="FF0000"/>
                </a:solidFill>
              </a:rPr>
              <a:t>ApproximateQAgent</a:t>
            </a:r>
            <a:r>
              <a:rPr lang="en-US" sz="1200" dirty="0">
                <a:solidFill>
                  <a:srgbClr val="FF0000"/>
                </a:solidFill>
              </a:rPr>
              <a:t> -a extractor=</a:t>
            </a:r>
            <a:r>
              <a:rPr lang="en-US" sz="1200" dirty="0" err="1">
                <a:solidFill>
                  <a:srgbClr val="FF0000"/>
                </a:solidFill>
              </a:rPr>
              <a:t>SimpleExtractor</a:t>
            </a:r>
            <a:r>
              <a:rPr lang="en-US" sz="1200" dirty="0">
                <a:solidFill>
                  <a:srgbClr val="FF0000"/>
                </a:solidFill>
              </a:rPr>
              <a:t> -x 50 -n 60 -l </a:t>
            </a:r>
            <a:r>
              <a:rPr lang="en-US" sz="1200" dirty="0" err="1">
                <a:solidFill>
                  <a:srgbClr val="FF0000"/>
                </a:solidFill>
              </a:rPr>
              <a:t>mediumGrid</a:t>
            </a:r>
            <a:r>
              <a:rPr lang="en-US" sz="1200" dirty="0">
                <a:solidFill>
                  <a:srgbClr val="FF0000"/>
                </a:solidFill>
              </a:rPr>
              <a:t> ; python3 </a:t>
            </a:r>
            <a:r>
              <a:rPr lang="en-US" sz="1200" dirty="0" err="1">
                <a:solidFill>
                  <a:srgbClr val="FF0000"/>
                </a:solidFill>
              </a:rPr>
              <a:t>pacman.py</a:t>
            </a:r>
            <a:r>
              <a:rPr lang="en-US" sz="1200" dirty="0">
                <a:solidFill>
                  <a:srgbClr val="FF0000"/>
                </a:solidFill>
              </a:rPr>
              <a:t> -p </a:t>
            </a:r>
            <a:r>
              <a:rPr lang="en-US" sz="1200" dirty="0" err="1">
                <a:solidFill>
                  <a:srgbClr val="FF0000"/>
                </a:solidFill>
              </a:rPr>
              <a:t>ApproximateQAgent</a:t>
            </a:r>
            <a:r>
              <a:rPr lang="en-US" sz="1200" dirty="0">
                <a:solidFill>
                  <a:srgbClr val="FF0000"/>
                </a:solidFill>
              </a:rPr>
              <a:t> -n 10 -l </a:t>
            </a:r>
            <a:r>
              <a:rPr lang="en-US" sz="1200" dirty="0" err="1">
                <a:solidFill>
                  <a:srgbClr val="FF0000"/>
                </a:solidFill>
              </a:rPr>
              <a:t>smallClassic</a:t>
            </a:r>
            <a:r>
              <a:rPr lang="en-US" sz="1200" dirty="0">
                <a:solidFill>
                  <a:srgbClr val="FF0000"/>
                </a:solidFill>
              </a:rPr>
              <a:t> -a </a:t>
            </a:r>
            <a:r>
              <a:rPr lang="en-US" sz="1200" dirty="0" err="1">
                <a:solidFill>
                  <a:srgbClr val="FF0000"/>
                </a:solidFill>
              </a:rPr>
              <a:t>numTraining</a:t>
            </a:r>
            <a:r>
              <a:rPr lang="en-US" sz="1200" dirty="0">
                <a:solidFill>
                  <a:srgbClr val="FF0000"/>
                </a:solidFill>
              </a:rPr>
              <a:t>=10 -a extractor=</a:t>
            </a:r>
            <a:r>
              <a:rPr lang="en-US" sz="1200" dirty="0" err="1">
                <a:solidFill>
                  <a:srgbClr val="FF0000"/>
                </a:solidFill>
              </a:rPr>
              <a:t>SimpleExtractor</a:t>
            </a:r>
            <a:endParaRPr lang="en-US" sz="1200" dirty="0">
              <a:solidFill>
                <a:srgbClr val="FF0000"/>
              </a:solidFill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1200" dirty="0">
                <a:solidFill>
                  <a:srgbClr val="CC0000"/>
                </a:solidFill>
                <a:latin typeface="Calibri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1650A41-BB77-C748-B9F1-8917E3F9EC7E}"/>
                  </a:ext>
                </a:extLst>
              </p:cNvPr>
              <p:cNvSpPr txBox="1"/>
              <p:nvPr/>
            </p:nvSpPr>
            <p:spPr>
              <a:xfrm>
                <a:off x="6951747" y="4547023"/>
                <a:ext cx="9643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1650A41-BB77-C748-B9F1-8917E3F9E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747" y="4547023"/>
                <a:ext cx="964302" cy="369332"/>
              </a:xfrm>
              <a:prstGeom prst="rect">
                <a:avLst/>
              </a:prstGeom>
              <a:blipFill>
                <a:blip r:embed="rId8"/>
                <a:stretch>
                  <a:fillRect l="-2597" t="-1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C867EED-2E4A-ED46-AC68-A3C1EF534790}"/>
                  </a:ext>
                </a:extLst>
              </p:cNvPr>
              <p:cNvSpPr txBox="1"/>
              <p:nvPr/>
            </p:nvSpPr>
            <p:spPr>
              <a:xfrm>
                <a:off x="9854531" y="4538620"/>
                <a:ext cx="9643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C867EED-2E4A-ED46-AC68-A3C1EF534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4531" y="4538620"/>
                <a:ext cx="964302" cy="369332"/>
              </a:xfrm>
              <a:prstGeom prst="rect">
                <a:avLst/>
              </a:prstGeom>
              <a:blipFill>
                <a:blip r:embed="rId9"/>
                <a:stretch>
                  <a:fillRect l="-2597" t="-1000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C83515-359D-A84C-B64D-25ABDDE81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7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50" grpId="0"/>
      <p:bldP spid="51" grpId="0"/>
      <p:bldP spid="49" grpId="0" animBg="1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2B6D2-6645-9B40-A1D8-D95BB3DA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7F4BF-5AF0-9547-BCB0-5ACA77669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906982" cy="4301681"/>
          </a:xfrm>
        </p:spPr>
        <p:txBody>
          <a:bodyPr/>
          <a:lstStyle/>
          <a:p>
            <a:r>
              <a:rPr lang="en-US" dirty="0"/>
              <a:t>Q-learning  with function approximator</a:t>
            </a:r>
          </a:p>
        </p:txBody>
      </p:sp>
      <p:pic>
        <p:nvPicPr>
          <p:cNvPr id="4" name="Online Media 3" descr="funcapprox">
            <a:hlinkClick r:id="" action="ppaction://media"/>
            <a:extLst>
              <a:ext uri="{FF2B5EF4-FFF2-40B4-BE49-F238E27FC236}">
                <a16:creationId xmlns:a16="http://schemas.microsoft.com/office/drawing/2014/main" id="{5E564593-87AD-384B-860A-F45C50D51A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89418" y="23025"/>
            <a:ext cx="6802582" cy="68349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B70FCA-5E73-1C40-9AD2-E5CB13043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6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113A-ACEA-AB45-ADCA-2EF3770A6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Parametrized function approximator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A4A349-C69C-B640-8310-8021FEF94E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Assume that each state is vector of features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e.g.,</a:t>
                </a:r>
              </a:p>
              <a:p>
                <a:pPr lvl="1"/>
                <a:r>
                  <a:rPr lang="en-US" dirty="0" err="1"/>
                  <a:t>Packman_location</a:t>
                </a:r>
                <a:r>
                  <a:rPr lang="en-US" dirty="0"/>
                  <a:t>, Ghost1_location , Ghost2_location, </a:t>
                </a:r>
                <a:r>
                  <a:rPr lang="en-US" dirty="0" err="1"/>
                  <a:t>food_location</a:t>
                </a:r>
                <a:endParaRPr lang="en-US" dirty="0"/>
              </a:p>
              <a:p>
                <a:pPr lvl="1"/>
                <a:r>
                  <a:rPr lang="en-US" dirty="0"/>
                  <a:t>Or even screen pixels</a:t>
                </a:r>
              </a:p>
              <a:p>
                <a:r>
                  <a:rPr lang="en-US" dirty="0"/>
                  <a:t>A parametrized value approximator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might look like this: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or this: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nary>
                  </m:oMath>
                </a14:m>
                <a:r>
                  <a:rPr lang="en-US" dirty="0"/>
                  <a:t> or even this:</a:t>
                </a:r>
              </a:p>
              <a:p>
                <a:r>
                  <a:rPr lang="en-US" dirty="0"/>
                  <a:t> Assume we know the true value for a set</a:t>
                </a:r>
              </a:p>
              <a:p>
                <a:pPr marL="0" indent="0">
                  <a:lnSpc>
                    <a:spcPct val="50000"/>
                  </a:lnSpc>
                  <a:buNone/>
                </a:pPr>
                <a:r>
                  <a:rPr lang="en-US" dirty="0"/>
                  <a:t>of states: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00000"/>
                  </a:lnSpc>
                </a:pPr>
                <a:r>
                  <a:rPr lang="en-US" dirty="0"/>
                  <a:t>How can we update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to reflect this information?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A4A349-C69C-B640-8310-8021FEF94E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0153E91D-AE84-BA4F-A82C-350246D59F90}"/>
              </a:ext>
            </a:extLst>
          </p:cNvPr>
          <p:cNvGrpSpPr/>
          <p:nvPr/>
        </p:nvGrpSpPr>
        <p:grpSpPr>
          <a:xfrm>
            <a:off x="7978703" y="3513038"/>
            <a:ext cx="4179625" cy="2146617"/>
            <a:chOff x="7978703" y="3513038"/>
            <a:chExt cx="4179625" cy="2146617"/>
          </a:xfrm>
        </p:grpSpPr>
        <p:pic>
          <p:nvPicPr>
            <p:cNvPr id="3074" name="Picture 2" descr="Image result for neural net&quot;">
              <a:extLst>
                <a:ext uri="{FF2B5EF4-FFF2-40B4-BE49-F238E27FC236}">
                  <a16:creationId xmlns:a16="http://schemas.microsoft.com/office/drawing/2014/main" id="{2E1FD0B2-0467-5E4B-8C2C-074110CA4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8703" y="3609473"/>
              <a:ext cx="4179625" cy="2050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FE973AF2-FE8D-914C-A4B7-6DA27F035FD4}"/>
                    </a:ext>
                  </a:extLst>
                </p:cNvPr>
                <p:cNvSpPr/>
                <p:nvPr/>
              </p:nvSpPr>
              <p:spPr>
                <a:xfrm>
                  <a:off x="8102230" y="3902017"/>
                  <a:ext cx="4570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FE973AF2-FE8D-914C-A4B7-6DA27F035F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2230" y="3902017"/>
                  <a:ext cx="457048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10F22E2E-0C2F-464F-9164-4E644BBE1FC1}"/>
                    </a:ext>
                  </a:extLst>
                </p:cNvPr>
                <p:cNvSpPr/>
                <p:nvPr/>
              </p:nvSpPr>
              <p:spPr>
                <a:xfrm>
                  <a:off x="8102229" y="4296287"/>
                  <a:ext cx="46301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10F22E2E-0C2F-464F-9164-4E644BBE1F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2229" y="4296287"/>
                  <a:ext cx="463012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14A3B759-D2BD-BA49-AB97-2F8D09A6871F}"/>
                    </a:ext>
                  </a:extLst>
                </p:cNvPr>
                <p:cNvSpPr/>
                <p:nvPr/>
              </p:nvSpPr>
              <p:spPr>
                <a:xfrm>
                  <a:off x="8111853" y="4662046"/>
                  <a:ext cx="46301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14A3B759-D2BD-BA49-AB97-2F8D09A687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1853" y="4662046"/>
                  <a:ext cx="463012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BA416FA-EEF4-074B-88D0-442D01DD6F1D}"/>
                    </a:ext>
                  </a:extLst>
                </p:cNvPr>
                <p:cNvSpPr/>
                <p:nvPr/>
              </p:nvSpPr>
              <p:spPr>
                <a:xfrm>
                  <a:off x="8463531" y="3569946"/>
                  <a:ext cx="84555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1−12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BA416FA-EEF4-074B-88D0-442D01DD6F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3531" y="3569946"/>
                  <a:ext cx="845552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64B73CA-6E87-F34D-86D5-DEEC2DFBC0E2}"/>
                    </a:ext>
                  </a:extLst>
                </p:cNvPr>
                <p:cNvSpPr/>
                <p:nvPr/>
              </p:nvSpPr>
              <p:spPr>
                <a:xfrm>
                  <a:off x="9594442" y="3513038"/>
                  <a:ext cx="95455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13−28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64B73CA-6E87-F34D-86D5-DEEC2DFBC0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4442" y="3513038"/>
                  <a:ext cx="954557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134A31C-5381-124B-B83F-1134258F7C7E}"/>
                    </a:ext>
                  </a:extLst>
                </p:cNvPr>
                <p:cNvSpPr/>
                <p:nvPr/>
              </p:nvSpPr>
              <p:spPr>
                <a:xfrm>
                  <a:off x="10803568" y="3689692"/>
                  <a:ext cx="95410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29−32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134A31C-5381-124B-B83F-1134258F7C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03568" y="3689692"/>
                  <a:ext cx="954107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57CD887E-841A-014A-A016-855054BFD41D}"/>
                    </a:ext>
                  </a:extLst>
                </p:cNvPr>
                <p:cNvSpPr/>
                <p:nvPr/>
              </p:nvSpPr>
              <p:spPr>
                <a:xfrm>
                  <a:off x="11477326" y="4274563"/>
                  <a:ext cx="38933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57CD887E-841A-014A-A016-855054BFD4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77326" y="4274563"/>
                  <a:ext cx="389337" cy="400110"/>
                </a:xfrm>
                <a:prstGeom prst="rect">
                  <a:avLst/>
                </a:prstGeom>
                <a:blipFill>
                  <a:blip r:embed="rId10"/>
                  <a:stretch>
                    <a:fillRect t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0B0DC92-3BE9-004C-860C-92974369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FB56-816B-7346-B7B7-47C1FDAA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7E9F56-0A94-1C44-8E48-42137D787B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want to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Not possible in the general case, why?</a:t>
                </a:r>
              </a:p>
              <a:p>
                <a:pPr lvl="1"/>
                <a:r>
                  <a:rPr lang="en-US" dirty="0"/>
                  <a:t>Instead we’ll try to minimize the errors: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loss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US" b="0" dirty="0"/>
              </a:p>
              <a:p>
                <a:pPr lvl="1"/>
                <a:r>
                  <a:rPr lang="en-US" b="0" dirty="0"/>
                  <a:t>Partial derivative of the loss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/>
                  <a:t>= how to change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0" dirty="0"/>
                  <a:t> such that loss will increase the most</a:t>
                </a:r>
              </a:p>
              <a:p>
                <a:pPr lvl="1"/>
                <a:r>
                  <a:rPr lang="en-US" dirty="0"/>
                  <a:t>Go the other way -&gt; decrease loss</a:t>
                </a:r>
                <a:endParaRPr lang="en-US" b="0" dirty="0"/>
              </a:p>
              <a:p>
                <a:pPr lvl="1"/>
                <a:r>
                  <a:rPr lang="en-US" dirty="0" err="1"/>
                  <a:t>Ooops</a:t>
                </a:r>
                <a:r>
                  <a:rPr lang="en-US" dirty="0"/>
                  <a:t>! Absolute value is not differentiable -&gt; can’t compute gradients</a:t>
                </a:r>
              </a:p>
              <a:p>
                <a:pPr lvl="1"/>
                <a:r>
                  <a:rPr lang="en-US" dirty="0"/>
                  <a:t>Simple fix: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loss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= squared loss function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7E9F56-0A94-1C44-8E48-42137D787B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75CD5-07E4-6A45-B735-497C1C70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FB56-816B-7346-B7B7-47C1FDAA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7E9F56-0A94-1C44-8E48-42137D787B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loss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For each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Push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towards a direction that minimizes loss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𝑙𝑜𝑠𝑠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More generally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𝑙𝑜𝑠𝑠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𝑙𝑜𝑠𝑠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𝑙𝑜𝑠𝑠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𝑙𝑜𝑠𝑠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,…,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𝑙𝑜𝑠𝑠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the learning rate, requires tuning per domain, too large causes divergence to small results in slow learning or even premature convergence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7E9F56-0A94-1C44-8E48-42137D787B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 3">
            <a:extLst>
              <a:ext uri="{FF2B5EF4-FFF2-40B4-BE49-F238E27FC236}">
                <a16:creationId xmlns:a16="http://schemas.microsoft.com/office/drawing/2014/main" id="{AFC3E14E-FDE8-6B4D-A87E-AB1A2CB689AE}"/>
              </a:ext>
            </a:extLst>
          </p:cNvPr>
          <p:cNvSpPr/>
          <p:nvPr/>
        </p:nvSpPr>
        <p:spPr>
          <a:xfrm>
            <a:off x="9684381" y="1047141"/>
            <a:ext cx="2174789" cy="1556967"/>
          </a:xfrm>
          <a:custGeom>
            <a:avLst/>
            <a:gdLst>
              <a:gd name="connsiteX0" fmla="*/ 0 w 2174789"/>
              <a:gd name="connsiteY0" fmla="*/ 24714 h 1556967"/>
              <a:gd name="connsiteX1" fmla="*/ 1112108 w 2174789"/>
              <a:gd name="connsiteY1" fmla="*/ 1556951 h 1556967"/>
              <a:gd name="connsiteX2" fmla="*/ 2174789 w 2174789"/>
              <a:gd name="connsiteY2" fmla="*/ 0 h 155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4789" h="1556967">
                <a:moveTo>
                  <a:pt x="0" y="24714"/>
                </a:moveTo>
                <a:cubicBezTo>
                  <a:pt x="374821" y="792892"/>
                  <a:pt x="749643" y="1561070"/>
                  <a:pt x="1112108" y="1556951"/>
                </a:cubicBezTo>
                <a:cubicBezTo>
                  <a:pt x="1474573" y="1552832"/>
                  <a:pt x="1824681" y="776416"/>
                  <a:pt x="217478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8D6A2F-0C3F-4845-8ED1-6C47BE10BD85}"/>
              </a:ext>
            </a:extLst>
          </p:cNvPr>
          <p:cNvCxnSpPr>
            <a:cxnSpLocks/>
          </p:cNvCxnSpPr>
          <p:nvPr/>
        </p:nvCxnSpPr>
        <p:spPr>
          <a:xfrm flipV="1">
            <a:off x="10265149" y="1825624"/>
            <a:ext cx="1268627" cy="33980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1C316A-C7E4-FF4D-B5B7-2EFE03F3D35B}"/>
              </a:ext>
            </a:extLst>
          </p:cNvPr>
          <p:cNvCxnSpPr>
            <a:cxnSpLocks/>
          </p:cNvCxnSpPr>
          <p:nvPr/>
        </p:nvCxnSpPr>
        <p:spPr>
          <a:xfrm flipH="1" flipV="1">
            <a:off x="10001538" y="1643062"/>
            <a:ext cx="1375719" cy="18256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DAEA4F-2B9A-EB47-9E62-2517BA78FEA2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10166295" y="1047141"/>
            <a:ext cx="1692875" cy="500448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>
            <a:extLst>
              <a:ext uri="{FF2B5EF4-FFF2-40B4-BE49-F238E27FC236}">
                <a16:creationId xmlns:a16="http://schemas.microsoft.com/office/drawing/2014/main" id="{4208A2D5-98C1-8C46-B4FD-DCA8E996796B}"/>
              </a:ext>
            </a:extLst>
          </p:cNvPr>
          <p:cNvSpPr/>
          <p:nvPr/>
        </p:nvSpPr>
        <p:spPr>
          <a:xfrm>
            <a:off x="7713478" y="2008187"/>
            <a:ext cx="2174789" cy="1556967"/>
          </a:xfrm>
          <a:custGeom>
            <a:avLst/>
            <a:gdLst>
              <a:gd name="connsiteX0" fmla="*/ 0 w 2174789"/>
              <a:gd name="connsiteY0" fmla="*/ 24714 h 1556967"/>
              <a:gd name="connsiteX1" fmla="*/ 1112108 w 2174789"/>
              <a:gd name="connsiteY1" fmla="*/ 1556951 h 1556967"/>
              <a:gd name="connsiteX2" fmla="*/ 2174789 w 2174789"/>
              <a:gd name="connsiteY2" fmla="*/ 0 h 155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4789" h="1556967">
                <a:moveTo>
                  <a:pt x="0" y="24714"/>
                </a:moveTo>
                <a:cubicBezTo>
                  <a:pt x="374821" y="792892"/>
                  <a:pt x="749643" y="1561070"/>
                  <a:pt x="1112108" y="1556951"/>
                </a:cubicBezTo>
                <a:cubicBezTo>
                  <a:pt x="1474573" y="1552832"/>
                  <a:pt x="1824681" y="776416"/>
                  <a:pt x="217478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9F503E-3EB2-5F48-A428-9BB80C0BC380}"/>
              </a:ext>
            </a:extLst>
          </p:cNvPr>
          <p:cNvCxnSpPr>
            <a:cxnSpLocks/>
          </p:cNvCxnSpPr>
          <p:nvPr/>
        </p:nvCxnSpPr>
        <p:spPr>
          <a:xfrm>
            <a:off x="7824688" y="2214866"/>
            <a:ext cx="199768" cy="38417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CA1CB6-3C72-EC48-A55F-30C6869932DE}"/>
              </a:ext>
            </a:extLst>
          </p:cNvPr>
          <p:cNvCxnSpPr>
            <a:cxnSpLocks/>
          </p:cNvCxnSpPr>
          <p:nvPr/>
        </p:nvCxnSpPr>
        <p:spPr>
          <a:xfrm>
            <a:off x="8024456" y="2599037"/>
            <a:ext cx="111210" cy="20667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9DC0E8-3306-724B-9083-B8E102E55635}"/>
              </a:ext>
            </a:extLst>
          </p:cNvPr>
          <p:cNvCxnSpPr>
            <a:cxnSpLocks/>
          </p:cNvCxnSpPr>
          <p:nvPr/>
        </p:nvCxnSpPr>
        <p:spPr>
          <a:xfrm>
            <a:off x="8135666" y="2805716"/>
            <a:ext cx="96795" cy="18256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C1E5826-71B6-1344-A890-3D3B0B17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4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FB56-816B-7346-B7B7-47C1FDAA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7E9F56-0A94-1C44-8E48-42137D787B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loss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Gradient Decent: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𝑙𝑜𝑠𝑠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acc>
                          <m:accPr>
                            <m:chr m:val="̂"/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𝑙𝑜𝑠𝑠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  <m:r>
                          <m:rPr>
                            <m:sty m:val="p"/>
                          </m:r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7E9F56-0A94-1C44-8E48-42137D787B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70BBE796-D11A-C249-A97F-19D78D535985}"/>
              </a:ext>
            </a:extLst>
          </p:cNvPr>
          <p:cNvSpPr/>
          <p:nvPr/>
        </p:nvSpPr>
        <p:spPr>
          <a:xfrm rot="16200000">
            <a:off x="5625297" y="3103866"/>
            <a:ext cx="520861" cy="983848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0FBBB6-F5D3-464C-A9BD-79EB97A0847D}"/>
                  </a:ext>
                </a:extLst>
              </p:cNvPr>
              <p:cNvSpPr txBox="1"/>
              <p:nvPr/>
            </p:nvSpPr>
            <p:spPr>
              <a:xfrm>
                <a:off x="5592498" y="3894279"/>
                <a:ext cx="2743200" cy="707886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Change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dirty="0"/>
                  <a:t> such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000" dirty="0"/>
                  <a:t>(s) is increased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0FBBB6-F5D3-464C-A9BD-79EB97A08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498" y="3894279"/>
                <a:ext cx="2743200" cy="707886"/>
              </a:xfrm>
              <a:prstGeom prst="rect">
                <a:avLst/>
              </a:prstGeom>
              <a:blipFill>
                <a:blip r:embed="rId3"/>
                <a:stretch>
                  <a:fillRect t="-5263" b="-1228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8985113A-A956-2840-B409-268EF24970A3}"/>
              </a:ext>
            </a:extLst>
          </p:cNvPr>
          <p:cNvSpPr/>
          <p:nvPr/>
        </p:nvSpPr>
        <p:spPr>
          <a:xfrm rot="16200000">
            <a:off x="4068500" y="2646668"/>
            <a:ext cx="520861" cy="1898246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2282697-9157-8C43-A27F-CEDB0FEA1466}"/>
                  </a:ext>
                </a:extLst>
              </p:cNvPr>
              <p:cNvSpPr txBox="1"/>
              <p:nvPr/>
            </p:nvSpPr>
            <p:spPr>
              <a:xfrm>
                <a:off x="2905243" y="3917752"/>
                <a:ext cx="2227162" cy="40011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The error in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2282697-9157-8C43-A27F-CEDB0FEA1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243" y="3917752"/>
                <a:ext cx="2227162" cy="400110"/>
              </a:xfrm>
              <a:prstGeom prst="rect">
                <a:avLst/>
              </a:prstGeom>
              <a:blipFill>
                <a:blip r:embed="rId4"/>
                <a:stretch>
                  <a:fillRect l="-1695" t="-5882" b="-2058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>
            <a:extLst>
              <a:ext uri="{FF2B5EF4-FFF2-40B4-BE49-F238E27FC236}">
                <a16:creationId xmlns:a16="http://schemas.microsoft.com/office/drawing/2014/main" id="{B70CC2E7-7D18-094D-960F-BD44160F4D36}"/>
              </a:ext>
            </a:extLst>
          </p:cNvPr>
          <p:cNvSpPr/>
          <p:nvPr/>
        </p:nvSpPr>
        <p:spPr>
          <a:xfrm rot="16200000">
            <a:off x="5017623" y="3976028"/>
            <a:ext cx="520861" cy="1898246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36B25A7-CE5F-C34A-BF62-FFB0A7487AD2}"/>
                  </a:ext>
                </a:extLst>
              </p:cNvPr>
              <p:cNvSpPr txBox="1"/>
              <p:nvPr/>
            </p:nvSpPr>
            <p:spPr>
              <a:xfrm>
                <a:off x="3719328" y="5258734"/>
                <a:ext cx="3117449" cy="707886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Change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dirty="0"/>
                  <a:t> such that the error in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2000" dirty="0"/>
                  <a:t> is decreased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36B25A7-CE5F-C34A-BF62-FFB0A7487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328" y="5258734"/>
                <a:ext cx="3117449" cy="707886"/>
              </a:xfrm>
              <a:prstGeom prst="rect">
                <a:avLst/>
              </a:prstGeom>
              <a:blipFill>
                <a:blip r:embed="rId5"/>
                <a:stretch>
                  <a:fillRect l="-1619" t="-3448" r="-2834" b="-1206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1CBE4A2-4DF9-F44A-A38C-BDBD48A077BB}"/>
              </a:ext>
            </a:extLst>
          </p:cNvPr>
          <p:cNvSpPr txBox="1"/>
          <p:nvPr/>
        </p:nvSpPr>
        <p:spPr>
          <a:xfrm>
            <a:off x="6477000" y="1468376"/>
            <a:ext cx="145264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Chain rule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56A282-2FCB-C047-B102-9DBEF1FBB29F}"/>
              </a:ext>
            </a:extLst>
          </p:cNvPr>
          <p:cNvCxnSpPr/>
          <p:nvPr/>
        </p:nvCxnSpPr>
        <p:spPr>
          <a:xfrm>
            <a:off x="7249886" y="1948543"/>
            <a:ext cx="1085812" cy="5442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4E1F2CC-555E-AE46-8982-F27203944C8C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5715001" y="1930041"/>
            <a:ext cx="1488320" cy="5627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C236E77-2C8E-4341-BC30-AF190EC3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2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3994" y="1609189"/>
            <a:ext cx="10058400" cy="4930776"/>
          </a:xfrm>
        </p:spPr>
        <p:txBody>
          <a:bodyPr/>
          <a:lstStyle/>
          <a:p>
            <a:r>
              <a:rPr lang="en-US" sz="2400" dirty="0"/>
              <a:t>Idea: </a:t>
            </a:r>
          </a:p>
          <a:p>
            <a:pPr lvl="1"/>
            <a:r>
              <a:rPr lang="en-US" sz="2400" dirty="0"/>
              <a:t>Start somewhere</a:t>
            </a:r>
          </a:p>
          <a:p>
            <a:pPr lvl="1"/>
            <a:r>
              <a:rPr lang="en-US" sz="2400" dirty="0"/>
              <a:t>Repeat:  Take a step in the (-) gradient direction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</a:t>
            </a:r>
          </a:p>
        </p:txBody>
      </p:sp>
      <p:pic>
        <p:nvPicPr>
          <p:cNvPr id="8" name="Picture 7" descr="grad_descen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9"/>
          <a:stretch/>
        </p:blipFill>
        <p:spPr>
          <a:xfrm>
            <a:off x="2778736" y="2921000"/>
            <a:ext cx="6069795" cy="3937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43616" y="6539965"/>
            <a:ext cx="2397557" cy="3231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1500" dirty="0"/>
              <a:t>Figure source: </a:t>
            </a:r>
            <a:r>
              <a:rPr lang="en-US" sz="1500" dirty="0" err="1"/>
              <a:t>Mathworks</a:t>
            </a: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59FA0-951A-C744-9DAD-BD655D81B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2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Batch Gradient Decent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B9D1863-7187-9F45-855D-460B7F9618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19400" y="3962400"/>
                <a:ext cx="6324600" cy="2260599"/>
              </a:xfrm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 sz="2800" dirty="0">
                    <a:latin typeface="Courier" pitchFamily="2" charset="0"/>
                  </a:rPr>
                  <a:t>init </a:t>
                </a:r>
              </a:p>
              <a:p>
                <a:r>
                  <a:rPr lang="en-US" sz="2800" dirty="0">
                    <a:latin typeface="Courier" pitchFamily="2" charset="0"/>
                  </a:rPr>
                  <a:t>for </a:t>
                </a:r>
                <a:r>
                  <a:rPr lang="en-US" sz="2800" dirty="0" err="1">
                    <a:latin typeface="Courier" pitchFamily="2" charset="0"/>
                  </a:rPr>
                  <a:t>iter</a:t>
                </a:r>
                <a:r>
                  <a:rPr lang="en-US" sz="2800" dirty="0">
                    <a:latin typeface="Courier" pitchFamily="2" charset="0"/>
                  </a:rPr>
                  <a:t> = 1, 2, </a:t>
                </a:r>
                <a:r>
                  <a:rPr lang="is-IS" sz="2800" dirty="0">
                    <a:latin typeface="Courier" pitchFamily="2" charset="0"/>
                  </a:rPr>
                  <a:t>…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  <m:r>
                          <m:rPr>
                            <m:sty m:val="p"/>
                          </m:r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B9D1863-7187-9F45-855D-460B7F9618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19400" y="3962400"/>
                <a:ext cx="6324600" cy="2260599"/>
              </a:xfrm>
              <a:blipFill>
                <a:blip r:embed="rId2"/>
                <a:stretch>
                  <a:fillRect l="-1397" t="-3315" b="-5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7109BF-BCEA-B54B-8A9B-483FCA84F750}"/>
                  </a:ext>
                </a:extLst>
              </p:cNvPr>
              <p:cNvSpPr txBox="1"/>
              <p:nvPr/>
            </p:nvSpPr>
            <p:spPr>
              <a:xfrm>
                <a:off x="2049213" y="1775486"/>
                <a:ext cx="7864974" cy="700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Minimize squared loss: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d>
                                  <m:dPr>
                                    <m:ctrlP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7109BF-BCEA-B54B-8A9B-483FCA84F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213" y="1775486"/>
                <a:ext cx="7864974" cy="700705"/>
              </a:xfrm>
              <a:prstGeom prst="rect">
                <a:avLst/>
              </a:prstGeom>
              <a:blipFill>
                <a:blip r:embed="rId3"/>
                <a:stretch>
                  <a:fillRect l="-1449" t="-82143" b="-130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E2FAF0-5163-9C42-B063-9E6803A60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0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Stochastic Gradient Decent (SGD)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B9D1863-7187-9F45-855D-460B7F9618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7000" y="3657600"/>
                <a:ext cx="6629400" cy="2514600"/>
              </a:xfrm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 sz="2800" dirty="0">
                    <a:latin typeface="Courier" pitchFamily="2" charset="0"/>
                  </a:rPr>
                  <a:t>init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 dirty="0">
                    <a:latin typeface="Courier" pitchFamily="2" charset="0"/>
                  </a:rPr>
                  <a:t> </a:t>
                </a:r>
              </a:p>
              <a:p>
                <a:r>
                  <a:rPr lang="en-US" sz="2800" dirty="0">
                    <a:latin typeface="Courier" pitchFamily="2" charset="0"/>
                  </a:rPr>
                  <a:t>for </a:t>
                </a:r>
                <a:r>
                  <a:rPr lang="en-US" sz="2800" dirty="0" err="1">
                    <a:latin typeface="Courier" pitchFamily="2" charset="0"/>
                  </a:rPr>
                  <a:t>iter</a:t>
                </a:r>
                <a:r>
                  <a:rPr lang="en-US" sz="2800" dirty="0">
                    <a:latin typeface="Courier" pitchFamily="2" charset="0"/>
                  </a:rPr>
                  <a:t> = 1, 2, </a:t>
                </a:r>
                <a:r>
                  <a:rPr lang="is-IS" sz="2800" dirty="0">
                    <a:latin typeface="Courier" pitchFamily="2" charset="0"/>
                  </a:rPr>
                  <a:t>…</a:t>
                </a:r>
              </a:p>
              <a:p>
                <a:pPr lvl="1"/>
                <a:r>
                  <a:rPr lang="is-IS" sz="2400" dirty="0">
                    <a:latin typeface="Courier" pitchFamily="2" charset="0"/>
                  </a:rPr>
                  <a:t>pick random j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B9D1863-7187-9F45-855D-460B7F9618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7000" y="3657600"/>
                <a:ext cx="6629400" cy="2514600"/>
              </a:xfrm>
              <a:blipFill>
                <a:blip r:embed="rId2"/>
                <a:stretch>
                  <a:fillRect l="-1333" t="-29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424DD82-AD13-E043-B4EE-872F14DB2407}"/>
              </a:ext>
            </a:extLst>
          </p:cNvPr>
          <p:cNvSpPr txBox="1"/>
          <p:nvPr/>
        </p:nvSpPr>
        <p:spPr>
          <a:xfrm>
            <a:off x="1600200" y="25146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Observation: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once gradient on one training example has been computed, might as well incorporate before computing next 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F22CC3-6859-054B-9DD0-F0A6B3DEE44D}"/>
                  </a:ext>
                </a:extLst>
              </p:cNvPr>
              <p:cNvSpPr txBox="1"/>
              <p:nvPr/>
            </p:nvSpPr>
            <p:spPr>
              <a:xfrm>
                <a:off x="2049213" y="1775486"/>
                <a:ext cx="7864974" cy="700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Minimize squared loss: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d>
                                  <m:dPr>
                                    <m:ctrlP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F22CC3-6859-054B-9DD0-F0A6B3DEE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213" y="1775486"/>
                <a:ext cx="7864974" cy="700705"/>
              </a:xfrm>
              <a:prstGeom prst="rect">
                <a:avLst/>
              </a:prstGeom>
              <a:blipFill>
                <a:blip r:embed="rId3"/>
                <a:stretch>
                  <a:fillRect l="-1449" t="-82143" b="-130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24D30D-A1B5-D043-AF63-AC907F466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7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Mini-Batch Gradient Decent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B9D1863-7187-9F45-855D-460B7F9618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14500" y="3819646"/>
                <a:ext cx="8763000" cy="2514600"/>
              </a:xfrm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 sz="2800" dirty="0">
                    <a:latin typeface="Courier" pitchFamily="2" charset="0"/>
                  </a:rPr>
                  <a:t>init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>
                    <a:latin typeface="Courier" pitchFamily="2" charset="0"/>
                  </a:rPr>
                  <a:t> </a:t>
                </a:r>
              </a:p>
              <a:p>
                <a:r>
                  <a:rPr lang="en-US" sz="2800" dirty="0">
                    <a:latin typeface="Courier" pitchFamily="2" charset="0"/>
                  </a:rPr>
                  <a:t>for </a:t>
                </a:r>
                <a:r>
                  <a:rPr lang="en-US" sz="2800" dirty="0" err="1">
                    <a:latin typeface="Courier" pitchFamily="2" charset="0"/>
                  </a:rPr>
                  <a:t>iter</a:t>
                </a:r>
                <a:r>
                  <a:rPr lang="en-US" sz="2800" dirty="0">
                    <a:latin typeface="Courier" pitchFamily="2" charset="0"/>
                  </a:rPr>
                  <a:t> = 1, 2, </a:t>
                </a:r>
                <a:r>
                  <a:rPr lang="is-IS" sz="2800" dirty="0">
                    <a:latin typeface="Courier" pitchFamily="2" charset="0"/>
                  </a:rPr>
                  <a:t>…</a:t>
                </a:r>
              </a:p>
              <a:p>
                <a:pPr lvl="1"/>
                <a:r>
                  <a:rPr lang="is-IS" sz="2400" dirty="0">
                    <a:latin typeface="Courier" pitchFamily="2" charset="0"/>
                  </a:rPr>
                  <a:t>pick random subset of training examples J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  <m:r>
                          <m:rPr>
                            <m:sty m:val="p"/>
                          </m:r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B9D1863-7187-9F45-855D-460B7F9618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4500" y="3819646"/>
                <a:ext cx="8763000" cy="2514600"/>
              </a:xfrm>
              <a:blipFill>
                <a:blip r:embed="rId2"/>
                <a:stretch>
                  <a:fillRect l="-1010" t="-3500" b="-6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424DD82-AD13-E043-B4EE-872F14DB2407}"/>
              </a:ext>
            </a:extLst>
          </p:cNvPr>
          <p:cNvSpPr txBox="1"/>
          <p:nvPr/>
        </p:nvSpPr>
        <p:spPr>
          <a:xfrm>
            <a:off x="1600200" y="2514600"/>
            <a:ext cx="929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Observation: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gradient over small set of training examples (=mini-batch) can be computed in parallel, might as well do that instead of a single 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1E2238-1288-1248-99CC-DA919A0DBA33}"/>
                  </a:ext>
                </a:extLst>
              </p:cNvPr>
              <p:cNvSpPr txBox="1"/>
              <p:nvPr/>
            </p:nvSpPr>
            <p:spPr>
              <a:xfrm>
                <a:off x="2049213" y="1775486"/>
                <a:ext cx="7864974" cy="700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Minimize squared loss: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d>
                                  <m:dPr>
                                    <m:ctrlP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1E2238-1288-1248-99CC-DA919A0DB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213" y="1775486"/>
                <a:ext cx="7864974" cy="700705"/>
              </a:xfrm>
              <a:prstGeom prst="rect">
                <a:avLst/>
              </a:prstGeom>
              <a:blipFill>
                <a:blip r:embed="rId3"/>
                <a:stretch>
                  <a:fillRect l="-1449" t="-82143" b="-130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5615E0-295D-5340-8514-2E8B1E93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D3D99-B923-A148-BED2-7779796B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SGD for Monte Carlo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54535A-4CCB-DE40-8CEF-3EB4D65EFD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/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Guaranteed to converge to a local optimum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an unbiased estimate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54535A-4CCB-DE40-8CEF-3EB4D65EFD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77346AA-1EFB-BF40-B2C2-37601B01F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58" y="1825625"/>
            <a:ext cx="11879484" cy="34539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13E478-688B-4C44-8CFF-BEED55422124}"/>
              </a:ext>
            </a:extLst>
          </p:cNvPr>
          <p:cNvSpPr/>
          <p:nvPr/>
        </p:nvSpPr>
        <p:spPr>
          <a:xfrm>
            <a:off x="1216152" y="4626864"/>
            <a:ext cx="4315968" cy="3657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EB1305-204D-0D4D-9669-6021936CDA8B}"/>
              </a:ext>
            </a:extLst>
          </p:cNvPr>
          <p:cNvSpPr txBox="1"/>
          <p:nvPr/>
        </p:nvSpPr>
        <p:spPr>
          <a:xfrm>
            <a:off x="8607552" y="3689989"/>
            <a:ext cx="274624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w are the tunable parameters of the value approximation function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CCAEE-6C8B-4D4F-B9CB-09BE4C86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44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064FA-25E1-C147-9A59-6B26FBD36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C2AD0-C3B6-7845-9504-3AFF3ECC4A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29177" y="2090801"/>
                <a:ext cx="833827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</m:oMath>
                </a14:m>
                <a:r>
                  <a:rPr lang="en-US" b="0" dirty="0"/>
                  <a:t>=distance to ghost 1,2,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=distance to food</a:t>
                </a:r>
                <a:endParaRPr lang="en-US" b="0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init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0,0,0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0,0,0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+0.1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10−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0,0,0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2,2,1</m:t>
                            </m:r>
                          </m:e>
                        </m:d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2,2,1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2,2,1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2,4,1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2,2,1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C2AD0-C3B6-7845-9504-3AFF3ECC4A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29177" y="2090801"/>
                <a:ext cx="8338270" cy="4351338"/>
              </a:xfrm>
              <a:blipFill>
                <a:blip r:embed="rId2"/>
                <a:stretch>
                  <a:fillRect l="-1216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4A12E300-ECC6-3041-BDC5-98661E80E5C6}"/>
              </a:ext>
            </a:extLst>
          </p:cNvPr>
          <p:cNvGrpSpPr>
            <a:grpSpLocks/>
          </p:cNvGrpSpPr>
          <p:nvPr/>
        </p:nvGrpSpPr>
        <p:grpSpPr bwMode="auto">
          <a:xfrm>
            <a:off x="670036" y="2496956"/>
            <a:ext cx="1899944" cy="1738312"/>
            <a:chOff x="3408" y="912"/>
            <a:chExt cx="1584" cy="1551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07ABCB6D-411E-FD4D-B0E7-133AC03DCF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912"/>
              <a:ext cx="1584" cy="1551"/>
              <a:chOff x="3360" y="1008"/>
              <a:chExt cx="1584" cy="1551"/>
            </a:xfrm>
          </p:grpSpPr>
          <p:pic>
            <p:nvPicPr>
              <p:cNvPr id="9" name="Picture 6">
                <a:extLst>
                  <a:ext uri="{FF2B5EF4-FFF2-40B4-BE49-F238E27FC236}">
                    <a16:creationId xmlns:a16="http://schemas.microsoft.com/office/drawing/2014/main" id="{7B79AB3F-8603-4B45-86B6-8A212D4B5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7">
                <a:extLst>
                  <a:ext uri="{FF2B5EF4-FFF2-40B4-BE49-F238E27FC236}">
                    <a16:creationId xmlns:a16="http://schemas.microsoft.com/office/drawing/2014/main" id="{4FEB539F-5EEC-B846-B2FA-BD6C71FFCD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61CF43C3-C547-184C-A75B-3058BAC256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80" y="187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51FB1E5B-0086-E646-8A93-38A179AC0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92" y="216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0">
              <a:extLst>
                <a:ext uri="{FF2B5EF4-FFF2-40B4-BE49-F238E27FC236}">
                  <a16:creationId xmlns:a16="http://schemas.microsoft.com/office/drawing/2014/main" id="{75CAC09A-5AAE-AF49-B94C-8CC26FD59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04" y="216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2E65C3B-4631-B740-B03F-54FC422FCB58}"/>
              </a:ext>
            </a:extLst>
          </p:cNvPr>
          <p:cNvGrpSpPr>
            <a:grpSpLocks/>
          </p:cNvGrpSpPr>
          <p:nvPr/>
        </p:nvGrpSpPr>
        <p:grpSpPr bwMode="auto">
          <a:xfrm>
            <a:off x="10117836" y="2496956"/>
            <a:ext cx="1916341" cy="1738312"/>
            <a:chOff x="3456" y="2592"/>
            <a:chExt cx="1584" cy="1551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8B2A868-95B9-1247-967D-C41CD948D7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2592"/>
              <a:ext cx="1584" cy="1551"/>
              <a:chOff x="3360" y="1008"/>
              <a:chExt cx="1584" cy="1551"/>
            </a:xfrm>
          </p:grpSpPr>
          <p:pic>
            <p:nvPicPr>
              <p:cNvPr id="16" name="Picture 13">
                <a:extLst>
                  <a:ext uri="{FF2B5EF4-FFF2-40B4-BE49-F238E27FC236}">
                    <a16:creationId xmlns:a16="http://schemas.microsoft.com/office/drawing/2014/main" id="{6F68EE28-4DDC-EB4E-BF41-9F66F128C6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" name="Picture 14">
                <a:extLst>
                  <a:ext uri="{FF2B5EF4-FFF2-40B4-BE49-F238E27FC236}">
                    <a16:creationId xmlns:a16="http://schemas.microsoft.com/office/drawing/2014/main" id="{5115A30C-E47E-EF4D-BF55-4EC189D93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2AB87246-E430-264B-A32B-EF2AED409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72" y="283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9AF5480A-B371-EE4F-AE2E-F7AA353A4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04" y="297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7">
              <a:extLst>
                <a:ext uri="{FF2B5EF4-FFF2-40B4-BE49-F238E27FC236}">
                  <a16:creationId xmlns:a16="http://schemas.microsoft.com/office/drawing/2014/main" id="{0E25130E-3C4A-7844-8D9B-5F296A6EA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0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Freeform 18">
            <a:extLst>
              <a:ext uri="{FF2B5EF4-FFF2-40B4-BE49-F238E27FC236}">
                <a16:creationId xmlns:a16="http://schemas.microsoft.com/office/drawing/2014/main" id="{53B2A286-133B-9B42-99F4-D72AA5E329A4}"/>
              </a:ext>
            </a:extLst>
          </p:cNvPr>
          <p:cNvSpPr/>
          <p:nvPr/>
        </p:nvSpPr>
        <p:spPr>
          <a:xfrm>
            <a:off x="1145671" y="4236334"/>
            <a:ext cx="579092" cy="1504708"/>
          </a:xfrm>
          <a:custGeom>
            <a:avLst/>
            <a:gdLst>
              <a:gd name="connsiteX0" fmla="*/ 405337 w 579092"/>
              <a:gd name="connsiteY0" fmla="*/ 0 h 1504708"/>
              <a:gd name="connsiteX1" fmla="*/ 393762 w 579092"/>
              <a:gd name="connsiteY1" fmla="*/ 104172 h 1504708"/>
              <a:gd name="connsiteX2" fmla="*/ 359038 w 579092"/>
              <a:gd name="connsiteY2" fmla="*/ 138896 h 1504708"/>
              <a:gd name="connsiteX3" fmla="*/ 289590 w 579092"/>
              <a:gd name="connsiteY3" fmla="*/ 173620 h 1504708"/>
              <a:gd name="connsiteX4" fmla="*/ 254866 w 579092"/>
              <a:gd name="connsiteY4" fmla="*/ 196769 h 1504708"/>
              <a:gd name="connsiteX5" fmla="*/ 185418 w 579092"/>
              <a:gd name="connsiteY5" fmla="*/ 219919 h 1504708"/>
              <a:gd name="connsiteX6" fmla="*/ 115970 w 579092"/>
              <a:gd name="connsiteY6" fmla="*/ 266217 h 1504708"/>
              <a:gd name="connsiteX7" fmla="*/ 104395 w 579092"/>
              <a:gd name="connsiteY7" fmla="*/ 416688 h 1504708"/>
              <a:gd name="connsiteX8" fmla="*/ 127544 w 579092"/>
              <a:gd name="connsiteY8" fmla="*/ 439838 h 1504708"/>
              <a:gd name="connsiteX9" fmla="*/ 196992 w 579092"/>
              <a:gd name="connsiteY9" fmla="*/ 462987 h 1504708"/>
              <a:gd name="connsiteX10" fmla="*/ 335888 w 579092"/>
              <a:gd name="connsiteY10" fmla="*/ 486136 h 1504708"/>
              <a:gd name="connsiteX11" fmla="*/ 463210 w 579092"/>
              <a:gd name="connsiteY11" fmla="*/ 532435 h 1504708"/>
              <a:gd name="connsiteX12" fmla="*/ 497934 w 579092"/>
              <a:gd name="connsiteY12" fmla="*/ 544010 h 1504708"/>
              <a:gd name="connsiteX13" fmla="*/ 567382 w 579092"/>
              <a:gd name="connsiteY13" fmla="*/ 590308 h 1504708"/>
              <a:gd name="connsiteX14" fmla="*/ 578957 w 579092"/>
              <a:gd name="connsiteY14" fmla="*/ 625032 h 1504708"/>
              <a:gd name="connsiteX15" fmla="*/ 509509 w 579092"/>
              <a:gd name="connsiteY15" fmla="*/ 729205 h 1504708"/>
              <a:gd name="connsiteX16" fmla="*/ 474785 w 579092"/>
              <a:gd name="connsiteY16" fmla="*/ 752354 h 1504708"/>
              <a:gd name="connsiteX17" fmla="*/ 382187 w 579092"/>
              <a:gd name="connsiteY17" fmla="*/ 787078 h 1504708"/>
              <a:gd name="connsiteX18" fmla="*/ 335888 w 579092"/>
              <a:gd name="connsiteY18" fmla="*/ 810227 h 1504708"/>
              <a:gd name="connsiteX19" fmla="*/ 266440 w 579092"/>
              <a:gd name="connsiteY19" fmla="*/ 833377 h 1504708"/>
              <a:gd name="connsiteX20" fmla="*/ 231716 w 579092"/>
              <a:gd name="connsiteY20" fmla="*/ 844951 h 1504708"/>
              <a:gd name="connsiteX21" fmla="*/ 162268 w 579092"/>
              <a:gd name="connsiteY21" fmla="*/ 856526 h 1504708"/>
              <a:gd name="connsiteX22" fmla="*/ 115970 w 579092"/>
              <a:gd name="connsiteY22" fmla="*/ 868101 h 1504708"/>
              <a:gd name="connsiteX23" fmla="*/ 34947 w 579092"/>
              <a:gd name="connsiteY23" fmla="*/ 879675 h 1504708"/>
              <a:gd name="connsiteX24" fmla="*/ 11797 w 579092"/>
              <a:gd name="connsiteY24" fmla="*/ 902825 h 1504708"/>
              <a:gd name="connsiteX25" fmla="*/ 23372 w 579092"/>
              <a:gd name="connsiteY25" fmla="*/ 1006997 h 1504708"/>
              <a:gd name="connsiteX26" fmla="*/ 46521 w 579092"/>
              <a:gd name="connsiteY26" fmla="*/ 1041721 h 1504708"/>
              <a:gd name="connsiteX27" fmla="*/ 58096 w 579092"/>
              <a:gd name="connsiteY27" fmla="*/ 1076445 h 1504708"/>
              <a:gd name="connsiteX28" fmla="*/ 104395 w 579092"/>
              <a:gd name="connsiteY28" fmla="*/ 1134319 h 1504708"/>
              <a:gd name="connsiteX29" fmla="*/ 220142 w 579092"/>
              <a:gd name="connsiteY29" fmla="*/ 1157468 h 1504708"/>
              <a:gd name="connsiteX30" fmla="*/ 324314 w 579092"/>
              <a:gd name="connsiteY30" fmla="*/ 1180617 h 1504708"/>
              <a:gd name="connsiteX31" fmla="*/ 324314 w 579092"/>
              <a:gd name="connsiteY31" fmla="*/ 1377387 h 1504708"/>
              <a:gd name="connsiteX32" fmla="*/ 312739 w 579092"/>
              <a:gd name="connsiteY32" fmla="*/ 1435260 h 1504708"/>
              <a:gd name="connsiteX33" fmla="*/ 312739 w 579092"/>
              <a:gd name="connsiteY33" fmla="*/ 1504708 h 150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9092" h="1504708">
                <a:moveTo>
                  <a:pt x="405337" y="0"/>
                </a:moveTo>
                <a:cubicBezTo>
                  <a:pt x="401479" y="34724"/>
                  <a:pt x="404810" y="71027"/>
                  <a:pt x="393762" y="104172"/>
                </a:cubicBezTo>
                <a:cubicBezTo>
                  <a:pt x="388586" y="119701"/>
                  <a:pt x="371613" y="128417"/>
                  <a:pt x="359038" y="138896"/>
                </a:cubicBezTo>
                <a:cubicBezTo>
                  <a:pt x="309283" y="180358"/>
                  <a:pt x="341790" y="147520"/>
                  <a:pt x="289590" y="173620"/>
                </a:cubicBezTo>
                <a:cubicBezTo>
                  <a:pt x="277148" y="179841"/>
                  <a:pt x="267578" y="191119"/>
                  <a:pt x="254866" y="196769"/>
                </a:cubicBezTo>
                <a:cubicBezTo>
                  <a:pt x="232568" y="206679"/>
                  <a:pt x="205721" y="206384"/>
                  <a:pt x="185418" y="219919"/>
                </a:cubicBezTo>
                <a:lnTo>
                  <a:pt x="115970" y="266217"/>
                </a:lnTo>
                <a:cubicBezTo>
                  <a:pt x="93152" y="334669"/>
                  <a:pt x="79352" y="341559"/>
                  <a:pt x="104395" y="416688"/>
                </a:cubicBezTo>
                <a:cubicBezTo>
                  <a:pt x="107846" y="427041"/>
                  <a:pt x="117783" y="434958"/>
                  <a:pt x="127544" y="439838"/>
                </a:cubicBezTo>
                <a:cubicBezTo>
                  <a:pt x="149369" y="450751"/>
                  <a:pt x="172922" y="458975"/>
                  <a:pt x="196992" y="462987"/>
                </a:cubicBezTo>
                <a:lnTo>
                  <a:pt x="335888" y="486136"/>
                </a:lnTo>
                <a:cubicBezTo>
                  <a:pt x="416424" y="518351"/>
                  <a:pt x="374044" y="502713"/>
                  <a:pt x="463210" y="532435"/>
                </a:cubicBezTo>
                <a:cubicBezTo>
                  <a:pt x="474785" y="536293"/>
                  <a:pt x="487782" y="537242"/>
                  <a:pt x="497934" y="544010"/>
                </a:cubicBezTo>
                <a:lnTo>
                  <a:pt x="567382" y="590308"/>
                </a:lnTo>
                <a:cubicBezTo>
                  <a:pt x="571240" y="601883"/>
                  <a:pt x="580304" y="612906"/>
                  <a:pt x="578957" y="625032"/>
                </a:cubicBezTo>
                <a:cubicBezTo>
                  <a:pt x="571247" y="694422"/>
                  <a:pt x="558300" y="694354"/>
                  <a:pt x="509509" y="729205"/>
                </a:cubicBezTo>
                <a:cubicBezTo>
                  <a:pt x="498189" y="737291"/>
                  <a:pt x="486863" y="745452"/>
                  <a:pt x="474785" y="752354"/>
                </a:cubicBezTo>
                <a:cubicBezTo>
                  <a:pt x="392759" y="799225"/>
                  <a:pt x="465046" y="756006"/>
                  <a:pt x="382187" y="787078"/>
                </a:cubicBezTo>
                <a:cubicBezTo>
                  <a:pt x="366031" y="793136"/>
                  <a:pt x="351908" y="803819"/>
                  <a:pt x="335888" y="810227"/>
                </a:cubicBezTo>
                <a:cubicBezTo>
                  <a:pt x="313232" y="819290"/>
                  <a:pt x="289589" y="825661"/>
                  <a:pt x="266440" y="833377"/>
                </a:cubicBezTo>
                <a:cubicBezTo>
                  <a:pt x="254865" y="837235"/>
                  <a:pt x="243751" y="842945"/>
                  <a:pt x="231716" y="844951"/>
                </a:cubicBezTo>
                <a:cubicBezTo>
                  <a:pt x="208567" y="848809"/>
                  <a:pt x="185281" y="851923"/>
                  <a:pt x="162268" y="856526"/>
                </a:cubicBezTo>
                <a:cubicBezTo>
                  <a:pt x="146669" y="859646"/>
                  <a:pt x="131621" y="865255"/>
                  <a:pt x="115970" y="868101"/>
                </a:cubicBezTo>
                <a:cubicBezTo>
                  <a:pt x="89128" y="872981"/>
                  <a:pt x="61955" y="875817"/>
                  <a:pt x="34947" y="879675"/>
                </a:cubicBezTo>
                <a:cubicBezTo>
                  <a:pt x="27230" y="887392"/>
                  <a:pt x="17412" y="893467"/>
                  <a:pt x="11797" y="902825"/>
                </a:cubicBezTo>
                <a:cubicBezTo>
                  <a:pt x="-9220" y="937853"/>
                  <a:pt x="-182" y="971665"/>
                  <a:pt x="23372" y="1006997"/>
                </a:cubicBezTo>
                <a:cubicBezTo>
                  <a:pt x="31088" y="1018572"/>
                  <a:pt x="40300" y="1029279"/>
                  <a:pt x="46521" y="1041721"/>
                </a:cubicBezTo>
                <a:cubicBezTo>
                  <a:pt x="51977" y="1052634"/>
                  <a:pt x="52640" y="1065532"/>
                  <a:pt x="58096" y="1076445"/>
                </a:cubicBezTo>
                <a:cubicBezTo>
                  <a:pt x="64856" y="1089964"/>
                  <a:pt x="89015" y="1125091"/>
                  <a:pt x="104395" y="1134319"/>
                </a:cubicBezTo>
                <a:cubicBezTo>
                  <a:pt x="129800" y="1149562"/>
                  <a:pt x="205754" y="1155254"/>
                  <a:pt x="220142" y="1157468"/>
                </a:cubicBezTo>
                <a:cubicBezTo>
                  <a:pt x="295803" y="1169109"/>
                  <a:pt x="270352" y="1162631"/>
                  <a:pt x="324314" y="1180617"/>
                </a:cubicBezTo>
                <a:cubicBezTo>
                  <a:pt x="346843" y="1270739"/>
                  <a:pt x="341045" y="1226805"/>
                  <a:pt x="324314" y="1377387"/>
                </a:cubicBezTo>
                <a:cubicBezTo>
                  <a:pt x="322142" y="1396940"/>
                  <a:pt x="314520" y="1415668"/>
                  <a:pt x="312739" y="1435260"/>
                </a:cubicBezTo>
                <a:cubicBezTo>
                  <a:pt x="310643" y="1458314"/>
                  <a:pt x="312739" y="1481559"/>
                  <a:pt x="312739" y="1504708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45C603-2DF5-2D4C-A8BD-B3B47FE98862}"/>
              </a:ext>
            </a:extLst>
          </p:cNvPr>
          <p:cNvSpPr txBox="1"/>
          <p:nvPr/>
        </p:nvSpPr>
        <p:spPr>
          <a:xfrm>
            <a:off x="1225864" y="574104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5CE3F25-3E34-C94C-994D-CD529D91798E}"/>
                  </a:ext>
                </a:extLst>
              </p:cNvPr>
              <p:cNvSpPr/>
              <p:nvPr/>
            </p:nvSpPr>
            <p:spPr>
              <a:xfrm>
                <a:off x="-234025" y="1939727"/>
                <a:ext cx="333848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2,2,1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5CE3F25-3E34-C94C-994D-CD529D9179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4025" y="1939727"/>
                <a:ext cx="3338483" cy="523220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1814E40-874E-8047-92B3-C43EE08B20D5}"/>
                  </a:ext>
                </a:extLst>
              </p:cNvPr>
              <p:cNvSpPr/>
              <p:nvPr/>
            </p:nvSpPr>
            <p:spPr>
              <a:xfrm>
                <a:off x="9377729" y="1943410"/>
                <a:ext cx="333848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2,4,1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1814E40-874E-8047-92B3-C43EE08B20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7729" y="1943410"/>
                <a:ext cx="3338483" cy="523220"/>
              </a:xfrm>
              <a:prstGeom prst="rect">
                <a:avLst/>
              </a:prstGeom>
              <a:blipFill>
                <a:blip r:embed="rId8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0DD453C-3F7A-7642-89B3-9A903DD3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620A-9D50-CC4E-AD86-E41D24F0E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B410E-EA4F-624D-A049-601150ABF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care about on-policy value approximation?</a:t>
            </a:r>
          </a:p>
          <a:p>
            <a:pPr lvl="1"/>
            <a:r>
              <a:rPr lang="en-US" dirty="0"/>
              <a:t>Once the policy changes the approximated values become irrelevant</a:t>
            </a:r>
          </a:p>
          <a:p>
            <a:r>
              <a:rPr lang="en-US" dirty="0"/>
              <a:t>Yes! This will be useful for Actor-Critic methods which will be discussed later</a:t>
            </a:r>
          </a:p>
        </p:txBody>
      </p:sp>
      <p:pic>
        <p:nvPicPr>
          <p:cNvPr id="1026" name="Picture 2" descr="Image result for side note&quot;">
            <a:extLst>
              <a:ext uri="{FF2B5EF4-FFF2-40B4-BE49-F238E27FC236}">
                <a16:creationId xmlns:a16="http://schemas.microsoft.com/office/drawing/2014/main" id="{92278672-676C-EF40-BB54-AA3150A82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114" y="4351304"/>
            <a:ext cx="2339292" cy="232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B4D2A-8413-C248-96A2-255CB1E4F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2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46433-EB8B-1D46-AAAF-C4AA4A2AD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approximation with bootstrapping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7AD5BF-458F-3D45-8763-B02293B514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Can we update the value approximation function at every step?</a:t>
                </a:r>
              </a:p>
              <a:p>
                <a:r>
                  <a:rPr lang="en-US" dirty="0"/>
                  <a:t>Yes, define SGD as a function of the TD error</a:t>
                </a:r>
              </a:p>
              <a:p>
                <a:pPr lvl="1"/>
                <a:r>
                  <a:rPr lang="en-US" dirty="0"/>
                  <a:t>Tabular TD learning: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Approximation TD learning: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Known as Semi-gradient methods</a:t>
                </a:r>
              </a:p>
              <a:p>
                <a:r>
                  <a:rPr lang="en-US" b="1" dirty="0"/>
                  <a:t>NOT</a:t>
                </a:r>
                <a:r>
                  <a:rPr lang="en-US" dirty="0"/>
                  <a:t> guaranteed to converge to a local optimum because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is a biased estimate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Semi-gradient (bootstrapping) methods do not converge as robustly as (full) gradient methods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7AD5BF-458F-3D45-8763-B02293B514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A68A8-227E-E44F-8FFA-6EBAD9A4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6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33FE-AB16-A644-ACD6-3BBEB94A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Semi-gradient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89E66-5DEF-CD47-A9E0-06D33B582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They do converge reliably in important cases such as the linear approximation case</a:t>
            </a:r>
          </a:p>
          <a:p>
            <a:r>
              <a:rPr lang="en-US" dirty="0"/>
              <a:t>They offer important advantages that make them often clearly preferred</a:t>
            </a:r>
          </a:p>
          <a:p>
            <a:r>
              <a:rPr lang="en-US" dirty="0"/>
              <a:t>They typically enable significantly faster learning, as we have seen in Chapters 6 and 7 </a:t>
            </a:r>
          </a:p>
          <a:p>
            <a:r>
              <a:rPr lang="en-US" dirty="0"/>
              <a:t>They enable learning to be continual and online, without waiting for the end of an episode</a:t>
            </a:r>
          </a:p>
          <a:p>
            <a:r>
              <a:rPr lang="en-US" dirty="0"/>
              <a:t>This enables them to be used on continuing problems and provides computational advantages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E7EA3-E45E-944D-8F4D-333BF9AEA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1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78D8-E7AF-A643-A9B7-800345D1C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Semi-gradient TD(0)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458F-D311-1F4B-A5CC-8948147B5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580B19-9567-3043-ABDF-DB9975E5A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185" y="1932041"/>
            <a:ext cx="10291629" cy="41385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594A41-B731-2D46-83D8-D9EAAE61BB5A}"/>
              </a:ext>
            </a:extLst>
          </p:cNvPr>
          <p:cNvSpPr txBox="1"/>
          <p:nvPr/>
        </p:nvSpPr>
        <p:spPr>
          <a:xfrm>
            <a:off x="8164286" y="4001293"/>
            <a:ext cx="266855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What’s the difference from the tabular case?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77110-9DC2-7143-92C1-A2B00B25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05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78D8-E7AF-A643-A9B7-800345D1C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Semi-gradient TD(0)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458F-D311-1F4B-A5CC-8948147B5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580B19-9567-3043-ABDF-DB9975E5A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185" y="1932041"/>
            <a:ext cx="10291629" cy="41385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594A41-B731-2D46-83D8-D9EAAE61BB5A}"/>
              </a:ext>
            </a:extLst>
          </p:cNvPr>
          <p:cNvSpPr txBox="1"/>
          <p:nvPr/>
        </p:nvSpPr>
        <p:spPr>
          <a:xfrm>
            <a:off x="8164286" y="4001293"/>
            <a:ext cx="266855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What’s the difference from the tabular case?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9C454B-EC5B-A14E-BD8D-037CBD63C174}"/>
              </a:ext>
            </a:extLst>
          </p:cNvPr>
          <p:cNvSpPr/>
          <p:nvPr/>
        </p:nvSpPr>
        <p:spPr>
          <a:xfrm>
            <a:off x="1884785" y="4935894"/>
            <a:ext cx="4739951" cy="3172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C440703-A5F6-C642-B211-66BEBFEFB1A1}"/>
                  </a:ext>
                </a:extLst>
              </p:cNvPr>
              <p:cNvSpPr/>
              <p:nvPr/>
            </p:nvSpPr>
            <p:spPr>
              <a:xfrm>
                <a:off x="6736721" y="4909848"/>
                <a:ext cx="38715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d>
                            <m:d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C440703-A5F6-C642-B211-66BEBFEFB1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721" y="4909848"/>
                <a:ext cx="3871508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8519FA-CF8B-2141-8AD3-2DE815D7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2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064FA-25E1-C147-9A59-6B26FBD36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C2AD0-C3B6-7845-9504-3AFF3ECC4A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37737" y="1825625"/>
                <a:ext cx="833827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</m:oMath>
                </a14:m>
                <a:r>
                  <a:rPr lang="en-US" b="0" dirty="0"/>
                  <a:t>=distance to ghost 1,2,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=distance to food</a:t>
                </a:r>
                <a:endParaRPr lang="en-US" b="0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init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0,0,0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′;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0,0,0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+0.1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0+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1,2,1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0,0,0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2,3,1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0,0,0</m:t>
                            </m:r>
                          </m:e>
                        </m:d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2,3,1</m:t>
                        </m:r>
                      </m:e>
                    </m:d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2,3,1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2,4,1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2,3,1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=17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C2AD0-C3B6-7845-9504-3AFF3ECC4A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37737" y="1825625"/>
                <a:ext cx="8338270" cy="4351338"/>
              </a:xfrm>
              <a:blipFill>
                <a:blip r:embed="rId2"/>
                <a:stretch>
                  <a:fillRect l="-1368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4A12E300-ECC6-3041-BDC5-98661E80E5C6}"/>
              </a:ext>
            </a:extLst>
          </p:cNvPr>
          <p:cNvGrpSpPr>
            <a:grpSpLocks/>
          </p:cNvGrpSpPr>
          <p:nvPr/>
        </p:nvGrpSpPr>
        <p:grpSpPr bwMode="auto">
          <a:xfrm>
            <a:off x="670036" y="2148164"/>
            <a:ext cx="1899944" cy="1738312"/>
            <a:chOff x="3408" y="912"/>
            <a:chExt cx="1584" cy="1551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07ABCB6D-411E-FD4D-B0E7-133AC03DCF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912"/>
              <a:ext cx="1584" cy="1551"/>
              <a:chOff x="3360" y="1008"/>
              <a:chExt cx="1584" cy="1551"/>
            </a:xfrm>
          </p:grpSpPr>
          <p:pic>
            <p:nvPicPr>
              <p:cNvPr id="9" name="Picture 6">
                <a:extLst>
                  <a:ext uri="{FF2B5EF4-FFF2-40B4-BE49-F238E27FC236}">
                    <a16:creationId xmlns:a16="http://schemas.microsoft.com/office/drawing/2014/main" id="{7B79AB3F-8603-4B45-86B6-8A212D4B5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7">
                <a:extLst>
                  <a:ext uri="{FF2B5EF4-FFF2-40B4-BE49-F238E27FC236}">
                    <a16:creationId xmlns:a16="http://schemas.microsoft.com/office/drawing/2014/main" id="{4FEB539F-5EEC-B846-B2FA-BD6C71FFCD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61CF43C3-C547-184C-A75B-3058BAC256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80" y="1714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51FB1E5B-0086-E646-8A93-38A179AC0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92" y="216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0">
              <a:extLst>
                <a:ext uri="{FF2B5EF4-FFF2-40B4-BE49-F238E27FC236}">
                  <a16:creationId xmlns:a16="http://schemas.microsoft.com/office/drawing/2014/main" id="{75CAC09A-5AAE-AF49-B94C-8CC26FD59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04" y="216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2E65C3B-4631-B740-B03F-54FC422FCB58}"/>
              </a:ext>
            </a:extLst>
          </p:cNvPr>
          <p:cNvGrpSpPr>
            <a:grpSpLocks/>
          </p:cNvGrpSpPr>
          <p:nvPr/>
        </p:nvGrpSpPr>
        <p:grpSpPr bwMode="auto">
          <a:xfrm>
            <a:off x="10013200" y="1690688"/>
            <a:ext cx="1916341" cy="1738312"/>
            <a:chOff x="3456" y="2592"/>
            <a:chExt cx="1584" cy="1551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8B2A868-95B9-1247-967D-C41CD948D7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2592"/>
              <a:ext cx="1584" cy="1551"/>
              <a:chOff x="3360" y="1008"/>
              <a:chExt cx="1584" cy="1551"/>
            </a:xfrm>
          </p:grpSpPr>
          <p:pic>
            <p:nvPicPr>
              <p:cNvPr id="16" name="Picture 13">
                <a:extLst>
                  <a:ext uri="{FF2B5EF4-FFF2-40B4-BE49-F238E27FC236}">
                    <a16:creationId xmlns:a16="http://schemas.microsoft.com/office/drawing/2014/main" id="{6F68EE28-4DDC-EB4E-BF41-9F66F128C6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" name="Picture 14">
                <a:extLst>
                  <a:ext uri="{FF2B5EF4-FFF2-40B4-BE49-F238E27FC236}">
                    <a16:creationId xmlns:a16="http://schemas.microsoft.com/office/drawing/2014/main" id="{5115A30C-E47E-EF4D-BF55-4EC189D93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2AB87246-E430-264B-A32B-EF2AED409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72" y="283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9AF5480A-B371-EE4F-AE2E-F7AA353A4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04" y="297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7">
              <a:extLst>
                <a:ext uri="{FF2B5EF4-FFF2-40B4-BE49-F238E27FC236}">
                  <a16:creationId xmlns:a16="http://schemas.microsoft.com/office/drawing/2014/main" id="{0E25130E-3C4A-7844-8D9B-5F296A6EA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0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5CE3F25-3E34-C94C-994D-CD529D91798E}"/>
                  </a:ext>
                </a:extLst>
              </p:cNvPr>
              <p:cNvSpPr/>
              <p:nvPr/>
            </p:nvSpPr>
            <p:spPr>
              <a:xfrm>
                <a:off x="-78021" y="1680586"/>
                <a:ext cx="333848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2,3,1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5CE3F25-3E34-C94C-994D-CD529D9179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8021" y="1680586"/>
                <a:ext cx="3338483" cy="400110"/>
              </a:xfrm>
              <a:prstGeom prst="rect">
                <a:avLst/>
              </a:prstGeom>
              <a:blipFill>
                <a:blip r:embed="rId7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1814E40-874E-8047-92B3-C43EE08B20D5}"/>
                  </a:ext>
                </a:extLst>
              </p:cNvPr>
              <p:cNvSpPr/>
              <p:nvPr/>
            </p:nvSpPr>
            <p:spPr>
              <a:xfrm>
                <a:off x="9270573" y="1140570"/>
                <a:ext cx="333848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2,4,1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1814E40-874E-8047-92B3-C43EE08B20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573" y="1140570"/>
                <a:ext cx="3338483" cy="523220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B407D2B0-B45E-5C48-938C-99A78A9E1BC1}"/>
              </a:ext>
            </a:extLst>
          </p:cNvPr>
          <p:cNvGrpSpPr/>
          <p:nvPr/>
        </p:nvGrpSpPr>
        <p:grpSpPr>
          <a:xfrm>
            <a:off x="670036" y="4926026"/>
            <a:ext cx="1899944" cy="1738312"/>
            <a:chOff x="670036" y="4926026"/>
            <a:chExt cx="1899944" cy="1738312"/>
          </a:xfrm>
        </p:grpSpPr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75738D57-706C-0E4D-9059-A94C5DB76A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0036" y="4926026"/>
              <a:ext cx="1899944" cy="1738312"/>
              <a:chOff x="3408" y="912"/>
              <a:chExt cx="1584" cy="1551"/>
            </a:xfrm>
          </p:grpSpPr>
          <p:grpSp>
            <p:nvGrpSpPr>
              <p:cNvPr id="24" name="Group 5">
                <a:extLst>
                  <a:ext uri="{FF2B5EF4-FFF2-40B4-BE49-F238E27FC236}">
                    <a16:creationId xmlns:a16="http://schemas.microsoft.com/office/drawing/2014/main" id="{E7E28067-E528-2945-B7C9-1FE1F64D4B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08" y="912"/>
                <a:ext cx="1584" cy="1551"/>
                <a:chOff x="3360" y="1008"/>
                <a:chExt cx="1584" cy="1551"/>
              </a:xfrm>
            </p:grpSpPr>
            <p:pic>
              <p:nvPicPr>
                <p:cNvPr id="28" name="Picture 6">
                  <a:extLst>
                    <a:ext uri="{FF2B5EF4-FFF2-40B4-BE49-F238E27FC236}">
                      <a16:creationId xmlns:a16="http://schemas.microsoft.com/office/drawing/2014/main" id="{336EDF13-C2D4-E14E-A576-2CD61D14AD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r="73026"/>
                <a:stretch>
                  <a:fillRect/>
                </a:stretch>
              </p:blipFill>
              <p:spPr bwMode="auto">
                <a:xfrm>
                  <a:off x="3360" y="1008"/>
                  <a:ext cx="768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" name="Picture 7">
                  <a:extLst>
                    <a:ext uri="{FF2B5EF4-FFF2-40B4-BE49-F238E27FC236}">
                      <a16:creationId xmlns:a16="http://schemas.microsoft.com/office/drawing/2014/main" id="{8804CF07-A73A-334C-B2F5-984EF4B46F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l="72498" r="-1158"/>
                <a:stretch>
                  <a:fillRect/>
                </a:stretch>
              </p:blipFill>
              <p:spPr bwMode="auto">
                <a:xfrm>
                  <a:off x="4128" y="1008"/>
                  <a:ext cx="816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6" name="Picture 9">
                <a:extLst>
                  <a:ext uri="{FF2B5EF4-FFF2-40B4-BE49-F238E27FC236}">
                    <a16:creationId xmlns:a16="http://schemas.microsoft.com/office/drawing/2014/main" id="{B1A91200-D5BB-B641-8B15-EE90593BE0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641" y="2160"/>
                <a:ext cx="197" cy="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" name="Picture 10">
                <a:extLst>
                  <a:ext uri="{FF2B5EF4-FFF2-40B4-BE49-F238E27FC236}">
                    <a16:creationId xmlns:a16="http://schemas.microsoft.com/office/drawing/2014/main" id="{0AEAC893-CD20-AB4D-AB8F-817391E982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488" y="2016"/>
                <a:ext cx="216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Picture 8">
                <a:extLst>
                  <a:ext uri="{FF2B5EF4-FFF2-40B4-BE49-F238E27FC236}">
                    <a16:creationId xmlns:a16="http://schemas.microsoft.com/office/drawing/2014/main" id="{DD0D4170-0C74-EA41-82AA-E75A2BB6C1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80" y="1872"/>
                <a:ext cx="216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6C21498-CF9C-D84D-99D0-3E448005141E}"/>
                </a:ext>
              </a:extLst>
            </p:cNvPr>
            <p:cNvSpPr/>
            <p:nvPr/>
          </p:nvSpPr>
          <p:spPr>
            <a:xfrm>
              <a:off x="781753" y="6370405"/>
              <a:ext cx="187966" cy="1639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45F30E4-5565-5048-B304-BBAB7DED7F92}"/>
                  </a:ext>
                </a:extLst>
              </p:cNvPr>
              <p:cNvSpPr/>
              <p:nvPr/>
            </p:nvSpPr>
            <p:spPr>
              <a:xfrm>
                <a:off x="-74391" y="4503086"/>
                <a:ext cx="333848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1,2,1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45F30E4-5565-5048-B304-BBAB7DED7F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391" y="4503086"/>
                <a:ext cx="3338483" cy="400110"/>
              </a:xfrm>
              <a:prstGeom prst="rect">
                <a:avLst/>
              </a:prstGeom>
              <a:blipFill>
                <a:blip r:embed="rId9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C7F3F8F-A6BE-BB4C-B3DF-9253BF7F3598}"/>
              </a:ext>
            </a:extLst>
          </p:cNvPr>
          <p:cNvCxnSpPr>
            <a:endCxn id="31" idx="0"/>
          </p:cNvCxnSpPr>
          <p:nvPr/>
        </p:nvCxnSpPr>
        <p:spPr>
          <a:xfrm>
            <a:off x="1591220" y="3886476"/>
            <a:ext cx="3631" cy="6166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631BBB-E5E4-E54C-BB3E-918E6B0AE02D}"/>
                  </a:ext>
                </a:extLst>
              </p:cNvPr>
              <p:cNvSpPr txBox="1"/>
              <p:nvPr/>
            </p:nvSpPr>
            <p:spPr>
              <a:xfrm>
                <a:off x="506285" y="4039164"/>
                <a:ext cx="112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=+10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631BBB-E5E4-E54C-BB3E-918E6B0AE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85" y="4039164"/>
                <a:ext cx="112274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9F539EB-3879-814C-B04E-039B0933E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898664A-27DD-4149-9A19-7B9F1AEE21B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-step return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898664A-27DD-4149-9A19-7B9F1AEE21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B058B-CE96-504D-B0C9-BCCC3F3D6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7324" y="1825625"/>
            <a:ext cx="294013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Again, only a simple modification over the tabular setting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25FCC-9083-1341-9F4E-2CCAC6C3E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35" y="1620675"/>
            <a:ext cx="8532289" cy="52373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F1C1E3-AF33-BB44-8299-549635EF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15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898664A-27DD-4149-9A19-7B9F1AEE21B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-step return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898664A-27DD-4149-9A19-7B9F1AEE21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B058B-CE96-504D-B0C9-BCCC3F3D6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7324" y="1825625"/>
            <a:ext cx="294013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Again, only a simple modification over the tabular setting</a:t>
            </a:r>
          </a:p>
          <a:p>
            <a:r>
              <a:rPr lang="en-US" sz="2400" dirty="0"/>
              <a:t>Weight update instead of tabular entry update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25FCC-9083-1341-9F4E-2CCAC6C3E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35" y="1620675"/>
            <a:ext cx="8532289" cy="5237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DACB64-3324-9B46-A266-13EEA0BEADEB}"/>
              </a:ext>
            </a:extLst>
          </p:cNvPr>
          <p:cNvSpPr/>
          <p:nvPr/>
        </p:nvSpPr>
        <p:spPr>
          <a:xfrm>
            <a:off x="1564850" y="6158109"/>
            <a:ext cx="3167406" cy="2426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E4694-8843-C140-B2CA-FBAA025C3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8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9073-32B6-1942-89C6-5EED2F3A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optimization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043D54-1836-6D48-B320-B21BD73873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076552" cy="4351338"/>
              </a:xfrm>
            </p:spPr>
            <p:txBody>
              <a:bodyPr/>
              <a:lstStyle/>
              <a:p>
                <a:r>
                  <a:rPr lang="en-US" dirty="0"/>
                  <a:t>Approach1: Gradient decent</a:t>
                </a:r>
              </a:p>
              <a:p>
                <a:pPr lvl="1"/>
                <a:r>
                  <a:rPr lang="en-US" dirty="0"/>
                  <a:t>Update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in iterations</a:t>
                </a:r>
              </a:p>
              <a:p>
                <a:pPr lvl="1"/>
                <a:r>
                  <a:rPr lang="en-US" dirty="0"/>
                  <a:t>Find a fixed point</a:t>
                </a:r>
              </a:p>
              <a:p>
                <a:pPr lvl="1"/>
                <a:r>
                  <a:rPr lang="en-US" dirty="0"/>
                  <a:t>If: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b="0" dirty="0"/>
              </a:p>
              <a:p>
                <a:pPr lvl="2"/>
                <a:r>
                  <a:rPr lang="en-US" dirty="0"/>
                  <a:t>Then: converged to a local optimum</a:t>
                </a:r>
              </a:p>
              <a:p>
                <a:r>
                  <a:rPr lang="en-US" b="0" dirty="0"/>
                  <a:t>Approach2: Compute the fixed point directly </a:t>
                </a:r>
              </a:p>
              <a:p>
                <a:pPr lvl="1"/>
                <a:r>
                  <a:rPr lang="en-US" b="0" dirty="0"/>
                  <a:t>Solve: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043D54-1836-6D48-B320-B21BD73873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076552" cy="4351338"/>
              </a:xfrm>
              <a:blipFill>
                <a:blip r:embed="rId2"/>
                <a:stretch>
                  <a:fillRect l="-2250" t="-2326" r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grad_descent.jpg">
            <a:extLst>
              <a:ext uri="{FF2B5EF4-FFF2-40B4-BE49-F238E27FC236}">
                <a16:creationId xmlns:a16="http://schemas.microsoft.com/office/drawing/2014/main" id="{0C8F0470-F1DD-DA4F-96E3-9B5B9F500A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9"/>
          <a:stretch/>
        </p:blipFill>
        <p:spPr>
          <a:xfrm>
            <a:off x="5914752" y="2032794"/>
            <a:ext cx="6069795" cy="3937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62D3B-F442-6342-92EB-155DF3A41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2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0DE7A55-B23F-DC40-8FCE-8E1B8F2B08D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Compute fixed point over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0DE7A55-B23F-DC40-8FCE-8E1B8F2B08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21369-17A5-BD4A-A3E1-515E5C66C4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56769" cy="451730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Assume a linear function approximator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TD update: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Where: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Fixed point at: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A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A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21369-17A5-BD4A-A3E1-515E5C66C4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56769" cy="4517302"/>
              </a:xfrm>
              <a:blipFill>
                <a:blip r:embed="rId3"/>
                <a:stretch>
                  <a:fillRect l="-943" t="-2535" b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286141CD-D7BE-8D47-90A9-B19A7787C3AE}"/>
              </a:ext>
            </a:extLst>
          </p:cNvPr>
          <p:cNvSpPr/>
          <p:nvPr/>
        </p:nvSpPr>
        <p:spPr>
          <a:xfrm rot="16200000">
            <a:off x="9242611" y="2392900"/>
            <a:ext cx="377072" cy="100732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0506550-B0CC-E745-937C-DBE65984C992}"/>
                  </a:ext>
                </a:extLst>
              </p:cNvPr>
              <p:cNvSpPr/>
              <p:nvPr/>
            </p:nvSpPr>
            <p:spPr>
              <a:xfrm>
                <a:off x="9012667" y="2995271"/>
                <a:ext cx="9561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0506550-B0CC-E745-937C-DBE65984C9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667" y="2995271"/>
                <a:ext cx="956159" cy="461665"/>
              </a:xfrm>
              <a:prstGeom prst="rect">
                <a:avLst/>
              </a:prstGeom>
              <a:blipFill>
                <a:blip r:embed="rId4"/>
                <a:stretch>
                  <a:fillRect l="-1316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3A30B91-647F-F341-BB8C-658E16F2C086}"/>
              </a:ext>
            </a:extLst>
          </p:cNvPr>
          <p:cNvSpPr txBox="1"/>
          <p:nvPr/>
        </p:nvSpPr>
        <p:spPr>
          <a:xfrm>
            <a:off x="10192486" y="2937467"/>
            <a:ext cx="1932972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a linear approximator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8B54E4F-3DDD-4145-B2E1-9C866EDC83C6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9862746" y="3281064"/>
            <a:ext cx="329740" cy="10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CAA737C-C08D-2E44-AC3D-E3F509716BCE}"/>
              </a:ext>
            </a:extLst>
          </p:cNvPr>
          <p:cNvSpPr/>
          <p:nvPr/>
        </p:nvSpPr>
        <p:spPr>
          <a:xfrm>
            <a:off x="6829063" y="1725413"/>
            <a:ext cx="3194612" cy="577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7ECF448-A7B8-5C47-943D-421C27491206}"/>
              </a:ext>
            </a:extLst>
          </p:cNvPr>
          <p:cNvCxnSpPr>
            <a:cxnSpLocks/>
          </p:cNvCxnSpPr>
          <p:nvPr/>
        </p:nvCxnSpPr>
        <p:spPr>
          <a:xfrm flipH="1">
            <a:off x="6562846" y="2330152"/>
            <a:ext cx="1813215" cy="550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E7CA9000-7AFB-FF4C-89ED-67AF114725AD}"/>
              </a:ext>
            </a:extLst>
          </p:cNvPr>
          <p:cNvSpPr/>
          <p:nvPr/>
        </p:nvSpPr>
        <p:spPr>
          <a:xfrm rot="5400000">
            <a:off x="5291989" y="1427860"/>
            <a:ext cx="116967" cy="3084804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97AEA-AA99-274F-8B87-3B77DF74B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C3FC8D-7B32-19CD-7894-1E1B236D09AD}"/>
              </a:ext>
            </a:extLst>
          </p:cNvPr>
          <p:cNvSpPr txBox="1"/>
          <p:nvPr/>
        </p:nvSpPr>
        <p:spPr>
          <a:xfrm>
            <a:off x="3417500" y="5158152"/>
            <a:ext cx="1932972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TD-error =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A01DF4-6AC0-824D-53E9-3BE3678C922A}"/>
              </a:ext>
            </a:extLst>
          </p:cNvPr>
          <p:cNvSpPr txBox="1"/>
          <p:nvPr/>
        </p:nvSpPr>
        <p:spPr>
          <a:xfrm>
            <a:off x="2079812" y="3792070"/>
            <a:ext cx="79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Vector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3FF73D-A128-BC5E-618B-F9280842509D}"/>
              </a:ext>
            </a:extLst>
          </p:cNvPr>
          <p:cNvSpPr txBox="1"/>
          <p:nvPr/>
        </p:nvSpPr>
        <p:spPr>
          <a:xfrm>
            <a:off x="3080400" y="3792070"/>
            <a:ext cx="79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Matrix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D91F83-94DD-ADB9-FE52-1D3446783AF4}"/>
              </a:ext>
            </a:extLst>
          </p:cNvPr>
          <p:cNvCxnSpPr>
            <a:cxnSpLocks/>
          </p:cNvCxnSpPr>
          <p:nvPr/>
        </p:nvCxnSpPr>
        <p:spPr>
          <a:xfrm flipV="1">
            <a:off x="2641938" y="3778647"/>
            <a:ext cx="74368" cy="131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85D6DB-E88A-C0A4-5F51-E4ED9CF14CFE}"/>
              </a:ext>
            </a:extLst>
          </p:cNvPr>
          <p:cNvCxnSpPr>
            <a:cxnSpLocks/>
          </p:cNvCxnSpPr>
          <p:nvPr/>
        </p:nvCxnSpPr>
        <p:spPr>
          <a:xfrm flipH="1" flipV="1">
            <a:off x="3352800" y="3778647"/>
            <a:ext cx="83651" cy="131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1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3" grpId="0" animBg="1"/>
      <p:bldP spid="18" grpId="0" animBg="1"/>
      <p:bldP spid="8" grpId="0" animBg="1"/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A403-4B03-5C46-93CC-45640209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TD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6FEA76-16AF-A843-B94F-616FD435DC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Approximate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dirty="0"/>
                  <a:t> online, solve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Where: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But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dirty="0"/>
                  <a:t> is not guaranteed to be invertible (it might have ‘0’ on diagonal) </a:t>
                </a:r>
              </a:p>
              <a:p>
                <a:r>
                  <a:rPr lang="en-US" dirty="0"/>
                  <a:t>So add a small constant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) to the diagonal 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6FEA76-16AF-A843-B94F-616FD435DC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568" b="-1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93D5E-4356-9246-8DEC-10D200F6C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67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1D22-4613-194B-8246-D963C106F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TD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B2F16-51F4-4B40-93FD-1B12E5D08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0C6300-1446-3F4E-9BBA-4262B7C14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41" y="1560449"/>
            <a:ext cx="9949118" cy="5083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11F803-D1B5-C347-B573-E640C3F7B5EA}"/>
              </a:ext>
            </a:extLst>
          </p:cNvPr>
          <p:cNvSpPr txBox="1"/>
          <p:nvPr/>
        </p:nvSpPr>
        <p:spPr>
          <a:xfrm>
            <a:off x="4425697" y="2655626"/>
            <a:ext cx="243230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Store the inverse of A instead of A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64C2A12-ECB8-C14A-8366-06F2865ED736}"/>
              </a:ext>
            </a:extLst>
          </p:cNvPr>
          <p:cNvCxnSpPr>
            <a:stCxn id="5" idx="1"/>
          </p:cNvCxnSpPr>
          <p:nvPr/>
        </p:nvCxnSpPr>
        <p:spPr>
          <a:xfrm flipH="1" flipV="1">
            <a:off x="2816352" y="2816352"/>
            <a:ext cx="1609345" cy="1624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35005-B0CF-9F47-9179-E68A0CD01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59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1D22-4613-194B-8246-D963C106F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TD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B2F16-51F4-4B40-93FD-1B12E5D08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0C6300-1446-3F4E-9BBA-4262B7C14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41" y="1560449"/>
            <a:ext cx="9949118" cy="5083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11F803-D1B5-C347-B573-E640C3F7B5EA}"/>
              </a:ext>
            </a:extLst>
          </p:cNvPr>
          <p:cNvSpPr txBox="1"/>
          <p:nvPr/>
        </p:nvSpPr>
        <p:spPr>
          <a:xfrm>
            <a:off x="7705345" y="4974385"/>
            <a:ext cx="2432304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Incremental updates (no need to store all previous transitions)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64C2A12-ECB8-C14A-8366-06F2865ED736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6096000" y="5297551"/>
            <a:ext cx="1609345" cy="1384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Brace 5">
            <a:extLst>
              <a:ext uri="{FF2B5EF4-FFF2-40B4-BE49-F238E27FC236}">
                <a16:creationId xmlns:a16="http://schemas.microsoft.com/office/drawing/2014/main" id="{E30F5006-B150-4043-A78D-253413318686}"/>
              </a:ext>
            </a:extLst>
          </p:cNvPr>
          <p:cNvSpPr/>
          <p:nvPr/>
        </p:nvSpPr>
        <p:spPr>
          <a:xfrm>
            <a:off x="5762357" y="4974385"/>
            <a:ext cx="192024" cy="59436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081761-D252-F74F-B480-3499D7B6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18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730E7-3AEB-DB4B-9C63-25BB13B33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TD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195B24-CF31-D24F-90CA-7B5218D7A8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Directly computing the TD fixed point</a:t>
                </a:r>
              </a:p>
              <a:p>
                <a:r>
                  <a:rPr lang="en-US" dirty="0"/>
                  <a:t>Most data efficient form of linear TD(0), but it is also more expensive computationally</a:t>
                </a:r>
              </a:p>
              <a:p>
                <a:pPr lvl="1"/>
                <a:r>
                  <a:rPr lang="en-US" dirty="0"/>
                  <a:t>Semi-gradient linear TD(0) requires memory and per-step computation that is only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is the number of state features</a:t>
                </a:r>
              </a:p>
              <a:p>
                <a:r>
                  <a:rPr lang="en-US" dirty="0"/>
                  <a:t>In the incremental update version,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dirty="0"/>
                  <a:t> is an outer product (a column vector times a row vector) and thus requires a matrix update </a:t>
                </a:r>
              </a:p>
              <a:p>
                <a:r>
                  <a:rPr lang="en-US" dirty="0"/>
                  <a:t>The update computational complexity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and the memory complexity is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195B24-CF31-D24F-90CA-7B5218D7A8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83557-915C-B549-BDF9-6658D103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2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BE9B0-1C9E-D74B-9844-8A4728433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selection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9D5DED-5124-2B44-BEAF-F27A9A2542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a linear function approximator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relevant features should represent states?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9D5DED-5124-2B44-BEAF-F27A9A2542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A36F4DC-167C-634D-95ED-867E500B3EC4}"/>
              </a:ext>
            </a:extLst>
          </p:cNvPr>
          <p:cNvGrpSpPr/>
          <p:nvPr/>
        </p:nvGrpSpPr>
        <p:grpSpPr>
          <a:xfrm>
            <a:off x="838200" y="3120272"/>
            <a:ext cx="2534239" cy="2406241"/>
            <a:chOff x="5943600" y="1524000"/>
            <a:chExt cx="2514600" cy="2462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E921256-89AB-8F48-A077-B4C0EA8FD5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43600" y="1524000"/>
              <a:ext cx="2514600" cy="2462213"/>
              <a:chOff x="3744" y="960"/>
              <a:chExt cx="1584" cy="1551"/>
            </a:xfrm>
          </p:grpSpPr>
          <p:grpSp>
            <p:nvGrpSpPr>
              <p:cNvPr id="7" name="Group 5">
                <a:extLst>
                  <a:ext uri="{FF2B5EF4-FFF2-40B4-BE49-F238E27FC236}">
                    <a16:creationId xmlns:a16="http://schemas.microsoft.com/office/drawing/2014/main" id="{32D69ACA-ED05-794B-929C-DA1E21DB26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4" y="960"/>
                <a:ext cx="1584" cy="1551"/>
                <a:chOff x="3408" y="912"/>
                <a:chExt cx="1584" cy="1551"/>
              </a:xfrm>
            </p:grpSpPr>
            <p:grpSp>
              <p:nvGrpSpPr>
                <p:cNvPr id="11" name="Group 6">
                  <a:extLst>
                    <a:ext uri="{FF2B5EF4-FFF2-40B4-BE49-F238E27FC236}">
                      <a16:creationId xmlns:a16="http://schemas.microsoft.com/office/drawing/2014/main" id="{DD7ABC96-6A02-7044-961B-07C6CB3B5C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08" y="912"/>
                  <a:ext cx="1584" cy="1551"/>
                  <a:chOff x="3360" y="1008"/>
                  <a:chExt cx="1584" cy="1551"/>
                </a:xfrm>
              </p:grpSpPr>
              <p:pic>
                <p:nvPicPr>
                  <p:cNvPr id="15" name="Picture 7">
                    <a:extLst>
                      <a:ext uri="{FF2B5EF4-FFF2-40B4-BE49-F238E27FC236}">
                        <a16:creationId xmlns:a16="http://schemas.microsoft.com/office/drawing/2014/main" id="{64554A4E-8C09-1144-84BB-5B3664E3BDC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r="73026"/>
                  <a:stretch>
                    <a:fillRect/>
                  </a:stretch>
                </p:blipFill>
                <p:spPr bwMode="auto">
                  <a:xfrm>
                    <a:off x="3360" y="1008"/>
                    <a:ext cx="768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6" name="Picture 8">
                    <a:extLst>
                      <a:ext uri="{FF2B5EF4-FFF2-40B4-BE49-F238E27FC236}">
                        <a16:creationId xmlns:a16="http://schemas.microsoft.com/office/drawing/2014/main" id="{637A793B-8B74-2E43-A00A-2F1DCA3EB3D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72498" r="-1158"/>
                  <a:stretch>
                    <a:fillRect/>
                  </a:stretch>
                </p:blipFill>
                <p:spPr bwMode="auto">
                  <a:xfrm>
                    <a:off x="4128" y="1008"/>
                    <a:ext cx="816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pic>
              <p:nvPicPr>
                <p:cNvPr id="12" name="Picture 9">
                  <a:extLst>
                    <a:ext uri="{FF2B5EF4-FFF2-40B4-BE49-F238E27FC236}">
                      <a16:creationId xmlns:a16="http://schemas.microsoft.com/office/drawing/2014/main" id="{E5E4B03A-014D-E242-B912-6423AB901C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480" y="1872"/>
                  <a:ext cx="216" cy="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" name="Picture 10">
                  <a:extLst>
                    <a:ext uri="{FF2B5EF4-FFF2-40B4-BE49-F238E27FC236}">
                      <a16:creationId xmlns:a16="http://schemas.microsoft.com/office/drawing/2014/main" id="{51C755F7-BFC1-8E4B-93D5-0096B04359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792" y="2160"/>
                  <a:ext cx="197" cy="1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" name="Picture 11">
                  <a:extLst>
                    <a:ext uri="{FF2B5EF4-FFF2-40B4-BE49-F238E27FC236}">
                      <a16:creationId xmlns:a16="http://schemas.microsoft.com/office/drawing/2014/main" id="{27F65B96-9847-8946-B383-5F9EBE1E3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3504" y="2160"/>
                  <a:ext cx="216" cy="1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12">
                <a:extLst>
                  <a:ext uri="{FF2B5EF4-FFF2-40B4-BE49-F238E27FC236}">
                    <a16:creationId xmlns:a16="http://schemas.microsoft.com/office/drawing/2014/main" id="{63BAC2CA-DBAF-F043-82F2-5DF6EAD63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2208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13655CB1-4876-A249-BE48-7540807976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96" cy="38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E9380AB5-864D-474F-98DD-BB4BA635C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528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Rectangle 15">
              <a:extLst>
                <a:ext uri="{FF2B5EF4-FFF2-40B4-BE49-F238E27FC236}">
                  <a16:creationId xmlns:a16="http://schemas.microsoft.com/office/drawing/2014/main" id="{2DA58417-2FAF-9B40-8385-96B81D335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3352800"/>
              <a:ext cx="228600" cy="1524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026" name="Picture 2" descr="Image result for atari game&quot;">
            <a:extLst>
              <a:ext uri="{FF2B5EF4-FFF2-40B4-BE49-F238E27FC236}">
                <a16:creationId xmlns:a16="http://schemas.microsoft.com/office/drawing/2014/main" id="{D9A58E6E-C8BB-C244-9AD9-00C8EEC85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484" y="3340077"/>
            <a:ext cx="3332923" cy="193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tari game&quot;">
            <a:extLst>
              <a:ext uri="{FF2B5EF4-FFF2-40B4-BE49-F238E27FC236}">
                <a16:creationId xmlns:a16="http://schemas.microsoft.com/office/drawing/2014/main" id="{FDE3AA73-6A1F-6B4C-9633-4A2F28A28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452" y="3126306"/>
            <a:ext cx="2951546" cy="240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9CE874B-223E-BF4B-A3A9-3A398E40D6E5}"/>
              </a:ext>
            </a:extLst>
          </p:cNvPr>
          <p:cNvSpPr txBox="1"/>
          <p:nvPr/>
        </p:nvSpPr>
        <p:spPr>
          <a:xfrm>
            <a:off x="4014853" y="5851158"/>
            <a:ext cx="4162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Features are domain depended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requiring expert knowledge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D8277D3A-C556-3E4E-B544-6410104DC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2645" y="166238"/>
            <a:ext cx="1812709" cy="1524450"/>
          </a:xfrm>
          <a:prstGeom prst="rect">
            <a:avLst/>
          </a:prstGeom>
          <a:noFill/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D1B630C-B241-154F-A51C-0E26B4099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7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BDCA-D689-554E-9631-E6D4A431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features extraction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AAA909-BAD6-C546-9E56-08A6E6023F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a game state as a pixel matrix</a:t>
                </a:r>
              </a:p>
              <a:p>
                <a:r>
                  <a:rPr lang="en-US" dirty="0"/>
                  <a:t>Raw data of type: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𝑝𝑖𝑥𝑒𝑙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7,3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0,0,0</m:t>
                        </m:r>
                      </m:e>
                    </m:d>
                  </m:oMath>
                </a14:m>
                <a:r>
                  <a:rPr lang="en-US" dirty="0"/>
                  <a:t>  (black)</a:t>
                </a:r>
              </a:p>
              <a:p>
                <a:r>
                  <a:rPr lang="en-US" dirty="0"/>
                  <a:t>Desired features = {ball location, ball speed, ball direction, pan location…}</a:t>
                </a:r>
              </a:p>
              <a:p>
                <a:r>
                  <a:rPr lang="en-US" dirty="0"/>
                  <a:t>How can we translate pixels to the relevant features?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AAA909-BAD6-C546-9E56-08A6E6023F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Image result for atari game&quot;">
            <a:extLst>
              <a:ext uri="{FF2B5EF4-FFF2-40B4-BE49-F238E27FC236}">
                <a16:creationId xmlns:a16="http://schemas.microsoft.com/office/drawing/2014/main" id="{8E6E5010-1A5B-1941-9538-1BE92F001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948" y="4722829"/>
            <a:ext cx="2346103" cy="19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774AA7-992B-C647-9025-145226D52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07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BDCA-D689-554E-9631-E6D4A431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features extraction for linear approximator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AAA909-BAD6-C546-9E56-08A6E6023F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b="1" dirty="0"/>
                  <a:t>Polynomials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where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an integer in the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0,1,…,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for an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These features makeup the order-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polynomial basis for dimension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which contains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+ 1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different features</a:t>
                </a:r>
              </a:p>
              <a:p>
                <a:r>
                  <a:rPr lang="en-US" b="1" dirty="0"/>
                  <a:t>Fourier Basis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∈{0,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…,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1,…,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0,…,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This defines a feature for each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possible integer vectors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The inner product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/>
                  <a:t> has the effect of assigning an integer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0,…,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to each dimension of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This integer determines the feature’s frequency along that dimension</a:t>
                </a:r>
              </a:p>
              <a:p>
                <a:pPr lvl="1"/>
                <a:r>
                  <a:rPr lang="en-US" dirty="0"/>
                  <a:t>The features can be shifted and scaled to suit the bounded state space of a particular application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AAA909-BAD6-C546-9E56-08A6E6023F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15698" r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CAF88-B8AC-EE4C-A162-AC21AB8B2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3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6C579-8C5A-F640-A1A6-FDB3C1D77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features extraction for linear approximator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BEDD4-E52A-5F4F-B8CF-4D179348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approaches include: Coarse Coding, Tile Coding, Radial Basis Functions (See chapter 9.5 in textbook)</a:t>
            </a:r>
          </a:p>
          <a:p>
            <a:r>
              <a:rPr lang="en-US" dirty="0"/>
              <a:t>Each of these approaches defines a set of features, some useful yet most are not </a:t>
            </a:r>
          </a:p>
          <a:p>
            <a:pPr lvl="1"/>
            <a:r>
              <a:rPr lang="en-US" dirty="0"/>
              <a:t>E.g., is there a polynomial/Fourier function that translates pixels to pan location?</a:t>
            </a:r>
          </a:p>
          <a:p>
            <a:pPr lvl="1"/>
            <a:r>
              <a:rPr lang="en-US" dirty="0"/>
              <a:t>Probably but it’s a needle in a (combinatorial) haystack</a:t>
            </a:r>
          </a:p>
          <a:p>
            <a:r>
              <a:rPr lang="en-US" dirty="0"/>
              <a:t> Can we do better (generically) </a:t>
            </a:r>
          </a:p>
          <a:p>
            <a:pPr lvl="1"/>
            <a:r>
              <a:rPr lang="en-US" dirty="0"/>
              <a:t>Yes, using deep neural networks…</a:t>
            </a:r>
          </a:p>
        </p:txBody>
      </p:sp>
      <p:pic>
        <p:nvPicPr>
          <p:cNvPr id="4" name="Picture 4" descr="Image result for atari game&quot;">
            <a:extLst>
              <a:ext uri="{FF2B5EF4-FFF2-40B4-BE49-F238E27FC236}">
                <a16:creationId xmlns:a16="http://schemas.microsoft.com/office/drawing/2014/main" id="{FA7D9CA9-9D93-B143-8074-641BDDAB9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293" y="4369050"/>
            <a:ext cx="2810173" cy="229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66F1D-6D4B-C44C-8060-41FB3939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7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400BC-3D9C-F841-A886-66872AE7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36418-88FE-6043-B247-0800E091E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Reinforcement learning must generalize on observed experience if it is to be applicable to real world domains</a:t>
            </a:r>
          </a:p>
          <a:p>
            <a:r>
              <a:rPr lang="en-US" dirty="0"/>
              <a:t>We can use parameterized function approximation to represent our knowledge about the domain state/action values</a:t>
            </a:r>
          </a:p>
          <a:p>
            <a:r>
              <a:rPr lang="en-US" dirty="0"/>
              <a:t>Use stochastic gradient descend to update the tunable parameters such that the observed (TD, rollout) error is reduced</a:t>
            </a:r>
          </a:p>
          <a:p>
            <a:r>
              <a:rPr lang="en-US" dirty="0"/>
              <a:t>When using a linear approximator, the Least squares TD method provides the most sample efficient approximation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9096B-1698-BB41-A250-3D5E583F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82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Lecture</a:t>
            </a:r>
            <a:r>
              <a:rPr lang="en-US" dirty="0"/>
              <a:t>: Deep Neural Networks as function approximators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Value Iteration, by September-23, EOD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Asynchronous Value Iteration, by September-23, EOD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Policy Iteration, by September-23, EOD</a:t>
            </a:r>
          </a:p>
          <a:p>
            <a:pPr lvl="1"/>
            <a:r>
              <a:rPr lang="en-US" dirty="0"/>
              <a:t>Monte-Carlo Control by September-30, EOD</a:t>
            </a:r>
          </a:p>
          <a:p>
            <a:pPr lvl="1"/>
            <a:r>
              <a:rPr lang="en-US" dirty="0"/>
              <a:t>Monte-Carlo Control with Importance Sampling by September-30, EOD</a:t>
            </a:r>
          </a:p>
          <a:p>
            <a:pPr lvl="1"/>
            <a:r>
              <a:rPr lang="en-US" dirty="0"/>
              <a:t>Tabular Q-Learning, by Oct. 7, EOD</a:t>
            </a:r>
          </a:p>
          <a:p>
            <a:pPr lvl="1"/>
            <a:r>
              <a:rPr lang="en-US" dirty="0"/>
              <a:t>SARSA, by Oct. 7, EOD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Q-Learning with Approximation, by Oct. 14, EOD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n-step Bootstrapping, by Sep. 23, EOD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Value approximation, </a:t>
            </a:r>
            <a:r>
              <a:rPr lang="en-US">
                <a:solidFill>
                  <a:srgbClr val="00B050"/>
                </a:solidFill>
              </a:rPr>
              <a:t>by Sep. </a:t>
            </a:r>
            <a:r>
              <a:rPr lang="en-US" dirty="0">
                <a:solidFill>
                  <a:srgbClr val="00B050"/>
                </a:solidFill>
              </a:rPr>
              <a:t>30, EOD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Project proposal, by Sep. 30 EOD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73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2026</Words>
  <Application>Microsoft Macintosh PowerPoint</Application>
  <PresentationFormat>Widescreen</PresentationFormat>
  <Paragraphs>297</Paragraphs>
  <Slides>37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Courier</vt:lpstr>
      <vt:lpstr>Office Theme</vt:lpstr>
      <vt:lpstr>CSCE-642 Reinforcement Learning  Chapter 9: On-policy Prediction with Approximation</vt:lpstr>
      <vt:lpstr>CSCE-689, Reinforcement Learning</vt:lpstr>
      <vt:lpstr>Generalizing value-based learning</vt:lpstr>
      <vt:lpstr>Example: Pacman</vt:lpstr>
      <vt:lpstr>PowerPoint Presentation</vt:lpstr>
      <vt:lpstr>Learn an approximation function</vt:lpstr>
      <vt:lpstr>PowerPoint Presentation</vt:lpstr>
      <vt:lpstr>Parametrized function approximator</vt:lpstr>
      <vt:lpstr>Gradient Decent</vt:lpstr>
      <vt:lpstr>Gradient Decent</vt:lpstr>
      <vt:lpstr>Gradient Decent</vt:lpstr>
      <vt:lpstr>Gradient Descent </vt:lpstr>
      <vt:lpstr>Batch Gradient Decent</vt:lpstr>
      <vt:lpstr>Stochastic Gradient Decent (SGD)</vt:lpstr>
      <vt:lpstr>Mini-Batch Gradient Decent</vt:lpstr>
      <vt:lpstr>SGD for Monte Carlo estimation</vt:lpstr>
      <vt:lpstr>Example</vt:lpstr>
      <vt:lpstr>Side note</vt:lpstr>
      <vt:lpstr>Learning approximation with bootstrapping </vt:lpstr>
      <vt:lpstr>Semi-gradient methods</vt:lpstr>
      <vt:lpstr>Semi-gradient TD(0)</vt:lpstr>
      <vt:lpstr>Semi-gradient TD(0)</vt:lpstr>
      <vt:lpstr>Example</vt:lpstr>
      <vt:lpstr>n-step return</vt:lpstr>
      <vt:lpstr>n-step return</vt:lpstr>
      <vt:lpstr>Another optimization approach</vt:lpstr>
      <vt:lpstr>Compute fixed point over θ</vt:lpstr>
      <vt:lpstr>Least squares TD </vt:lpstr>
      <vt:lpstr>Least squares TD </vt:lpstr>
      <vt:lpstr>Least squares TD </vt:lpstr>
      <vt:lpstr>Least squares TD </vt:lpstr>
      <vt:lpstr>Feature selection</vt:lpstr>
      <vt:lpstr>Automatic features extraction</vt:lpstr>
      <vt:lpstr>Automatic features extraction for linear approximator</vt:lpstr>
      <vt:lpstr>Automatic features extraction for linear approximator</vt:lpstr>
      <vt:lpstr>What did we learn? 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92</cp:revision>
  <dcterms:created xsi:type="dcterms:W3CDTF">2019-10-14T16:33:14Z</dcterms:created>
  <dcterms:modified xsi:type="dcterms:W3CDTF">2024-10-01T17:23:17Z</dcterms:modified>
</cp:coreProperties>
</file>