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7" r:id="rId2"/>
    <p:sldId id="956" r:id="rId3"/>
    <p:sldId id="259" r:id="rId4"/>
    <p:sldId id="258" r:id="rId5"/>
    <p:sldId id="260" r:id="rId6"/>
    <p:sldId id="261" r:id="rId7"/>
    <p:sldId id="262" r:id="rId8"/>
    <p:sldId id="288" r:id="rId9"/>
    <p:sldId id="286" r:id="rId10"/>
    <p:sldId id="289" r:id="rId11"/>
    <p:sldId id="290" r:id="rId12"/>
    <p:sldId id="263" r:id="rId13"/>
    <p:sldId id="287" r:id="rId14"/>
    <p:sldId id="291" r:id="rId15"/>
    <p:sldId id="292" r:id="rId16"/>
    <p:sldId id="265" r:id="rId17"/>
    <p:sldId id="266" r:id="rId18"/>
    <p:sldId id="267" r:id="rId19"/>
    <p:sldId id="268" r:id="rId20"/>
    <p:sldId id="270" r:id="rId21"/>
    <p:sldId id="269" r:id="rId22"/>
    <p:sldId id="271" r:id="rId23"/>
    <p:sldId id="272" r:id="rId24"/>
    <p:sldId id="273" r:id="rId25"/>
    <p:sldId id="274" r:id="rId26"/>
    <p:sldId id="275" r:id="rId27"/>
    <p:sldId id="276" r:id="rId28"/>
    <p:sldId id="279" r:id="rId29"/>
    <p:sldId id="280" r:id="rId30"/>
    <p:sldId id="282" r:id="rId31"/>
    <p:sldId id="283" r:id="rId32"/>
    <p:sldId id="293" r:id="rId33"/>
    <p:sldId id="281" r:id="rId34"/>
    <p:sldId id="284" r:id="rId35"/>
    <p:sldId id="285" r:id="rId36"/>
    <p:sldId id="949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6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10BA7-A273-3D4F-89F0-87CC619878E7}" type="datetimeFigureOut">
              <a:rPr lang="en-US" smtClean="0"/>
              <a:t>9/19/24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7E859-C5DB-3948-B5CA-38D986131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93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A7DA-7B5E-A64D-A2CE-76DCD68A1CB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ACAA0-73E9-5C43-89BD-FA93DE51151D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4088-7FC5-0D4B-81C2-88777D1D594A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F85BA-58DF-464C-A680-DCD24A519C5B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8BF7-214E-C544-8CFE-A83CDE3B21AF}" type="datetime1">
              <a:rPr lang="en-US" smtClean="0"/>
              <a:t>9/19/24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DE9C-DE91-3643-81EC-BFFAC0939269}" type="datetime1">
              <a:rPr lang="en-US" smtClean="0"/>
              <a:t>9/19/24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FC9D4-3FC9-5747-B8F9-6FA129A9C367}" type="datetime1">
              <a:rPr lang="en-US" smtClean="0"/>
              <a:t>9/19/24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77A-3708-EE40-9183-A5AB6528811E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AD2A1-FCEE-5247-B98B-7DCFCAA438AB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61F81-3100-7C4A-BDAE-3E6B840FCAE9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3ABBA-45BC-2044-8184-AE7E71262D9C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E7C0B-45B5-2D4D-A9FB-CBE8309D4062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wmf"/><Relationship Id="rId7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CSCE-642 Reinforcement Learning </a:t>
            </a:r>
            <a:br>
              <a:rPr lang="en-US" dirty="0"/>
            </a:br>
            <a:r>
              <a:rPr lang="en-US" sz="4900" dirty="0"/>
              <a:t>Chapter 8: Planning and learning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</p:txBody>
      </p:sp>
      <p:pic>
        <p:nvPicPr>
          <p:cNvPr id="1028" name="Picture 4" descr="Image result for learning robot cartoon&quot;">
            <a:extLst>
              <a:ext uri="{FF2B5EF4-FFF2-40B4-BE49-F238E27FC236}">
                <a16:creationId xmlns:a16="http://schemas.microsoft.com/office/drawing/2014/main" id="{AC7C012F-F728-934E-BE5B-B36690428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655" y="2404556"/>
            <a:ext cx="7978092" cy="327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D593F-ACA7-794D-8840-C88F20091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977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BBD54-4A2D-8937-70A0-119C7C69A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TODOs: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4405F-0C41-BC4B-9A42-45CC4B701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Quizzes:</a:t>
            </a:r>
          </a:p>
          <a:p>
            <a:pPr lvl="1"/>
            <a:r>
              <a:rPr lang="en-US" dirty="0"/>
              <a:t>Monte-Carlo Control, by Sunday, Sep24, EOD</a:t>
            </a:r>
          </a:p>
          <a:p>
            <a:pPr lvl="1"/>
            <a:r>
              <a:rPr lang="en-US" dirty="0"/>
              <a:t>TD learning, by Thursday Sep. 28, EOD</a:t>
            </a:r>
          </a:p>
          <a:p>
            <a:pPr lvl="1"/>
            <a:r>
              <a:rPr lang="en-US" dirty="0"/>
              <a:t>n-step Bootstrapping, by Thursday Sep. 28, EOD</a:t>
            </a:r>
          </a:p>
          <a:p>
            <a:r>
              <a:rPr lang="en-US" dirty="0"/>
              <a:t>Assignments:</a:t>
            </a:r>
          </a:p>
          <a:p>
            <a:pPr lvl="1"/>
            <a:r>
              <a:rPr lang="en-US" dirty="0"/>
              <a:t>Value Iteration, by Monday, September-25, EOD</a:t>
            </a:r>
          </a:p>
          <a:p>
            <a:pPr lvl="1"/>
            <a:r>
              <a:rPr lang="en-US" dirty="0"/>
              <a:t>Asynchronous Value Iteration, by Monday, September-25, EOD</a:t>
            </a:r>
          </a:p>
          <a:p>
            <a:pPr lvl="1"/>
            <a:r>
              <a:rPr lang="en-US" dirty="0"/>
              <a:t>Policy Iteration, by Monday, September-25, EOD</a:t>
            </a:r>
          </a:p>
          <a:p>
            <a:pPr lvl="1"/>
            <a:r>
              <a:rPr lang="en-US" dirty="0"/>
              <a:t>Monte-Carlo Control, Monday, Oct 2, EOD</a:t>
            </a:r>
          </a:p>
          <a:p>
            <a:pPr lvl="1"/>
            <a:r>
              <a:rPr lang="en-US" dirty="0"/>
              <a:t>Monte-Carlo Control with Importance Sampling, Monday, Oct 2, EOD</a:t>
            </a:r>
          </a:p>
          <a:p>
            <a:pPr lvl="1"/>
            <a:r>
              <a:rPr lang="en-US" dirty="0"/>
              <a:t>Tabular Q-Learning, by Monday Oct. 9, EOD</a:t>
            </a:r>
          </a:p>
          <a:p>
            <a:pPr lvl="1"/>
            <a:r>
              <a:rPr lang="en-US" dirty="0"/>
              <a:t>SARSA, by Monday Oct. 9, EOD</a:t>
            </a:r>
          </a:p>
          <a:p>
            <a:r>
              <a:rPr lang="en-US" dirty="0"/>
              <a:t>Project:</a:t>
            </a:r>
          </a:p>
          <a:p>
            <a:pPr lvl="1"/>
            <a:r>
              <a:rPr lang="en-US" dirty="0"/>
              <a:t>Project proposal, by Monday, October 2 EOD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F7EE3-BE4A-D369-7848-ED672828F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04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C248-844C-B84E-BDA6-323D3AF9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MDPs so far…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F37211-48D8-E949-A442-2DA6FAB2D243}"/>
              </a:ext>
            </a:extLst>
          </p:cNvPr>
          <p:cNvSpPr txBox="1"/>
          <p:nvPr/>
        </p:nvSpPr>
        <p:spPr>
          <a:xfrm>
            <a:off x="838199" y="1962188"/>
            <a:ext cx="5085523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Dynamic programming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Off policy  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local learning, propagating values from neighbors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assumes the model is known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75D93-F1EC-AD46-A2E8-ECA6A55788CF}"/>
              </a:ext>
            </a:extLst>
          </p:cNvPr>
          <p:cNvSpPr txBox="1"/>
          <p:nvPr/>
        </p:nvSpPr>
        <p:spPr>
          <a:xfrm>
            <a:off x="6562041" y="1962188"/>
            <a:ext cx="5043607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Monte-Carlo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On-policy (though important sampling can be used)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Requires a full episode to train on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Model free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9A4F85-C56A-3749-90AD-661CDAD96A0E}"/>
              </a:ext>
            </a:extLst>
          </p:cNvPr>
          <p:cNvSpPr txBox="1"/>
          <p:nvPr/>
        </p:nvSpPr>
        <p:spPr>
          <a:xfrm>
            <a:off x="838198" y="4362559"/>
            <a:ext cx="5085523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TD Learning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Off policy 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local learning, propagating values from neighbors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Slow value propagation</a:t>
            </a:r>
          </a:p>
          <a:p>
            <a:pPr marL="342900" indent="-342900">
              <a:buFont typeface=".Apple Color Emoji UI"/>
              <a:buChar char="✅"/>
            </a:pPr>
            <a:r>
              <a:rPr lang="en-US" sz="2400" dirty="0"/>
              <a:t>  Model free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FF319A8-6682-BC45-8A0A-27A7B9125C29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>
            <a:off x="9083845" y="3901180"/>
            <a:ext cx="50381" cy="64604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0BC7339-E178-424C-B1AE-19FC1B00BF0C}"/>
              </a:ext>
            </a:extLst>
          </p:cNvPr>
          <p:cNvCxnSpPr>
            <a:cxnSpLocks/>
            <a:stCxn id="4" idx="2"/>
            <a:endCxn id="14" idx="0"/>
          </p:cNvCxnSpPr>
          <p:nvPr/>
        </p:nvCxnSpPr>
        <p:spPr>
          <a:xfrm flipH="1">
            <a:off x="3380960" y="3901180"/>
            <a:ext cx="1" cy="46137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3D0509C-4E59-D74F-9022-E278616431E5}"/>
              </a:ext>
            </a:extLst>
          </p:cNvPr>
          <p:cNvSpPr txBox="1"/>
          <p:nvPr/>
        </p:nvSpPr>
        <p:spPr>
          <a:xfrm>
            <a:off x="6662804" y="4547225"/>
            <a:ext cx="4942844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n-step TD Learning</a:t>
            </a:r>
          </a:p>
          <a:p>
            <a:pPr marL="342900" indent="-342900">
              <a:buFont typeface=".Apple Color Emoji UI"/>
              <a:buChar char="❌"/>
            </a:pPr>
            <a:r>
              <a:rPr lang="en-US" sz="2400" dirty="0"/>
              <a:t>  On-policy (though important sampling can be used) 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 local learning (flexible locality) </a:t>
            </a:r>
          </a:p>
          <a:p>
            <a:pPr marL="342900" indent="-342900">
              <a:buFont typeface=".Apple Color Emoji UI"/>
              <a:buChar char="✅"/>
            </a:pPr>
            <a:r>
              <a:rPr lang="en-US" sz="2400" dirty="0"/>
              <a:t>  Model free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0A86FAD-4ABD-3B4E-B516-EEE1219A6793}"/>
              </a:ext>
            </a:extLst>
          </p:cNvPr>
          <p:cNvCxnSpPr>
            <a:cxnSpLocks/>
            <a:stCxn id="14" idx="3"/>
            <a:endCxn id="9" idx="1"/>
          </p:cNvCxnSpPr>
          <p:nvPr/>
        </p:nvCxnSpPr>
        <p:spPr>
          <a:xfrm>
            <a:off x="5923721" y="5516721"/>
            <a:ext cx="73908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DA6729-5085-224F-A6D6-B960CFDE0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37CEEE-3434-C104-865D-ABF78D4603AD}"/>
              </a:ext>
            </a:extLst>
          </p:cNvPr>
          <p:cNvSpPr txBox="1"/>
          <p:nvPr/>
        </p:nvSpPr>
        <p:spPr>
          <a:xfrm>
            <a:off x="4426687" y="3710615"/>
            <a:ext cx="3590473" cy="95410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Must online solvers be Model free?</a:t>
            </a:r>
          </a:p>
        </p:txBody>
      </p:sp>
    </p:spTree>
    <p:extLst>
      <p:ext uri="{BB962C8B-B14F-4D97-AF65-F5344CB8AC3E}">
        <p14:creationId xmlns:p14="http://schemas.microsoft.com/office/powerpoint/2010/main" val="313325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9F7B0-F0F8-0243-924F-E43D1BE70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value of a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D73A3-5C9A-D740-ACA0-1D914089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74794" cy="4351338"/>
          </a:xfrm>
        </p:spPr>
        <p:txBody>
          <a:bodyPr>
            <a:normAutofit/>
          </a:bodyPr>
          <a:lstStyle/>
          <a:p>
            <a:r>
              <a:rPr lang="en-US" dirty="0"/>
              <a:t>Having a model is useful</a:t>
            </a:r>
          </a:p>
          <a:p>
            <a:pPr lvl="1"/>
            <a:r>
              <a:rPr lang="en-US" dirty="0"/>
              <a:t>We can simulate episodes cheaply</a:t>
            </a:r>
          </a:p>
          <a:p>
            <a:pPr lvl="1"/>
            <a:r>
              <a:rPr lang="en-US" dirty="0"/>
              <a:t>Compute optimal policy offline (no growing pains)</a:t>
            </a:r>
          </a:p>
          <a:p>
            <a:r>
              <a:rPr lang="en-US" dirty="0"/>
              <a:t>Sounds great! We should use Model-based approaches</a:t>
            </a:r>
          </a:p>
          <a:p>
            <a:r>
              <a:rPr lang="en-US" dirty="0"/>
              <a:t>For most practical applications, the model is unknown</a:t>
            </a:r>
          </a:p>
          <a:p>
            <a:r>
              <a:rPr lang="en-US" dirty="0"/>
              <a:t>Can we learn the model (transition and reward functions)?</a:t>
            </a:r>
          </a:p>
          <a:p>
            <a:pPr lvl="1"/>
            <a:r>
              <a:rPr lang="en-US" dirty="0"/>
              <a:t>Sure, we just need to observe enough relevant transitions </a:t>
            </a:r>
          </a:p>
        </p:txBody>
      </p:sp>
      <p:pic>
        <p:nvPicPr>
          <p:cNvPr id="2050" name="Picture 2" descr="Image result for simulation meme&quot;">
            <a:extLst>
              <a:ext uri="{FF2B5EF4-FFF2-40B4-BE49-F238E27FC236}">
                <a16:creationId xmlns:a16="http://schemas.microsoft.com/office/drawing/2014/main" id="{8FD31580-4F76-0B4A-8614-FDABFA860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928" y="3316010"/>
            <a:ext cx="3002348" cy="214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25820-18CF-CE4E-9018-F9D11D47D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79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C77FA-457A-9344-BF80-DA6B3BC2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a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AAB37-FA1E-9043-AC66-4E9C7CDC85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Observe transitions of type: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Learn the transition probs: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dirty="0"/>
                  <a:t> is the number of observations that include events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𝐚𝐧𝐝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𝐚𝐧𝐝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Learn a reward function: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AVG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Now solve offline!</a:t>
                </a:r>
              </a:p>
              <a:p>
                <a:pPr lvl="1"/>
                <a:r>
                  <a:rPr lang="en-US" dirty="0"/>
                  <a:t>What’s the problem(s)?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AAB37-FA1E-9043-AC66-4E9C7CDC85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">
            <a:extLst>
              <a:ext uri="{FF2B5EF4-FFF2-40B4-BE49-F238E27FC236}">
                <a16:creationId xmlns:a16="http://schemas.microsoft.com/office/drawing/2014/main" id="{AC0AB007-289E-BA41-9511-44330AFD8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6734" y="4797287"/>
            <a:ext cx="4665266" cy="2060713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92B449-A6CC-B449-BD58-FA262F0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464E39-EBBA-F18C-BEBC-D3A38516FD44}"/>
              </a:ext>
            </a:extLst>
          </p:cNvPr>
          <p:cNvSpPr txBox="1"/>
          <p:nvPr/>
        </p:nvSpPr>
        <p:spPr>
          <a:xfrm>
            <a:off x="8640347" y="2246243"/>
            <a:ext cx="2438040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Unbiased estimations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58E2F3D-7EEC-0AF9-57F8-879CC5C15F55}"/>
              </a:ext>
            </a:extLst>
          </p:cNvPr>
          <p:cNvCxnSpPr/>
          <p:nvPr/>
        </p:nvCxnSpPr>
        <p:spPr>
          <a:xfrm flipH="1">
            <a:off x="8120270" y="2683565"/>
            <a:ext cx="490330" cy="2087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BF1646B-D664-E6F8-1FEC-435648FDD551}"/>
              </a:ext>
            </a:extLst>
          </p:cNvPr>
          <p:cNvCxnSpPr>
            <a:cxnSpLocks/>
          </p:cNvCxnSpPr>
          <p:nvPr/>
        </p:nvCxnSpPr>
        <p:spPr>
          <a:xfrm flipH="1">
            <a:off x="7166113" y="2646353"/>
            <a:ext cx="1474234" cy="1565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57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BC227-30EA-294C-B804-E1FD8EEC6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D1342-6C82-F342-82D0-40FD53F38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97672" cy="4351338"/>
          </a:xfrm>
        </p:spPr>
        <p:txBody>
          <a:bodyPr>
            <a:normAutofit fontScale="92500" lnSpcReduction="10000"/>
          </a:bodyPr>
          <a:lstStyle/>
          <a:p>
            <a:pPr>
              <a:buFont typeface=".Apple Color Emoji UI"/>
              <a:buChar char="✅"/>
            </a:pPr>
            <a:r>
              <a:rPr lang="en-US" dirty="0"/>
              <a:t>  A model allows offline planning</a:t>
            </a:r>
          </a:p>
          <a:p>
            <a:pPr>
              <a:buFont typeface=".Apple Color Emoji UI"/>
              <a:buChar char="❌"/>
            </a:pPr>
            <a:r>
              <a:rPr lang="en-US" dirty="0"/>
              <a:t>  Learning a model is done online</a:t>
            </a:r>
          </a:p>
          <a:p>
            <a:r>
              <a:rPr lang="en-US" dirty="0"/>
              <a:t>How many samples are required to learn an accurate model?</a:t>
            </a:r>
          </a:p>
          <a:p>
            <a:pPr lvl="1"/>
            <a:r>
              <a:rPr lang="en-US" dirty="0"/>
              <a:t>Can be arbitrarily large</a:t>
            </a:r>
          </a:p>
          <a:p>
            <a:r>
              <a:rPr lang="en-US" dirty="0"/>
              <a:t>How many samples are required to learn a useful model?</a:t>
            </a:r>
          </a:p>
          <a:p>
            <a:pPr lvl="1"/>
            <a:r>
              <a:rPr lang="en-US" dirty="0"/>
              <a:t>Depends on the model and reward distribution</a:t>
            </a:r>
          </a:p>
          <a:p>
            <a:pPr lvl="1"/>
            <a:r>
              <a:rPr lang="en-US" dirty="0"/>
              <a:t>E.g., what’s the expected reward from buying a Powerball ticket</a:t>
            </a:r>
          </a:p>
          <a:p>
            <a:r>
              <a:rPr lang="en-US" dirty="0"/>
              <a:t>Eventually, a model is just a model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1E49E46-97CA-724E-B5D1-CDFC7FCDB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60294" y="4001294"/>
            <a:ext cx="3144852" cy="1828402"/>
          </a:xfrm>
          <a:prstGeom prst="rect">
            <a:avLst/>
          </a:prstGeom>
          <a:noFill/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6C11BC05-CE94-F444-91D9-7A46724F9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2398" y="1600200"/>
            <a:ext cx="3420645" cy="1828800"/>
          </a:xfrm>
          <a:prstGeom prst="rect">
            <a:avLst/>
          </a:prstGeom>
          <a:noFill/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2185F-3EA2-F94B-9F14-3D725E347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00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C476A-B1AC-CC44-8CCC-4C85535A5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train models for free?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D176A5-2E9C-0940-A2AF-660F8030C9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8087139" cy="4351338"/>
              </a:xfrm>
            </p:spPr>
            <p:txBody>
              <a:bodyPr/>
              <a:lstStyle/>
              <a:p>
                <a:r>
                  <a:rPr lang="en-US" dirty="0"/>
                  <a:t>Training a model might require many transition observations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Any online learning method (e.g., Q-learning) generates such observations</a:t>
                </a:r>
              </a:p>
              <a:p>
                <a:r>
                  <a:rPr lang="en-US" dirty="0"/>
                  <a:t>Let’s use these observations to learn a model</a:t>
                </a:r>
              </a:p>
              <a:p>
                <a:pPr lvl="1"/>
                <a:r>
                  <a:rPr lang="en-US" dirty="0"/>
                  <a:t>Its free!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D176A5-2E9C-0940-A2AF-660F8030C9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8087139" cy="4351338"/>
              </a:xfrm>
              <a:blipFill>
                <a:blip r:embed="rId2"/>
                <a:stretch>
                  <a:fillRect l="-1413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Image result for free meme&quot;">
            <a:extLst>
              <a:ext uri="{FF2B5EF4-FFF2-40B4-BE49-F238E27FC236}">
                <a16:creationId xmlns:a16="http://schemas.microsoft.com/office/drawing/2014/main" id="{80B86D4E-D799-6949-86B1-B916906C9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015" y="2567306"/>
            <a:ext cx="2849649" cy="284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653B82-B100-244C-8193-B4F09193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948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24E4B-5FF7-4A46-8C30-EAF037DE4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Off-policy learning with approx.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8F1419-5105-4F47-8716-E76DEB1C4B9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Generalization of learned models, trained on samples from a data-collecting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dirty="0"/>
                  <a:t>, to the state distributions of a target policy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Increasing the training set size not only improves performance on the training distribution, but also on nearby distributions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8F1419-5105-4F47-8716-E76DEB1C4B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7026A-65A1-C34B-AFC8-37B589793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C13BE-8C9E-4046-8079-7C213EF5A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763" y="4044709"/>
            <a:ext cx="8114474" cy="2494203"/>
          </a:xfrm>
          <a:prstGeom prst="rect">
            <a:avLst/>
          </a:prstGeom>
        </p:spPr>
      </p:pic>
      <p:pic>
        <p:nvPicPr>
          <p:cNvPr id="1026" name="Picture 2" descr="Hopper2D task build atop MuJoCo [7] and DART [6] simulation engines.... |  Download Scientific Diagram">
            <a:extLst>
              <a:ext uri="{FF2B5EF4-FFF2-40B4-BE49-F238E27FC236}">
                <a16:creationId xmlns:a16="http://schemas.microsoft.com/office/drawing/2014/main" id="{878C32EC-B7E5-6AB8-12FF-4D368148B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60" y="4461025"/>
            <a:ext cx="1855803" cy="166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nic: A Deep Reinforcement Learning Library for Fast Prototyping and  Benchmarking">
            <a:extLst>
              <a:ext uri="{FF2B5EF4-FFF2-40B4-BE49-F238E27FC236}">
                <a16:creationId xmlns:a16="http://schemas.microsoft.com/office/drawing/2014/main" id="{0E6E8BEF-C6F1-950B-FE52-1C28A6F80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607" y="4503978"/>
            <a:ext cx="1983433" cy="148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29D7C3-F026-D3FF-9547-3A652E2699E8}"/>
              </a:ext>
            </a:extLst>
          </p:cNvPr>
          <p:cNvSpPr txBox="1"/>
          <p:nvPr/>
        </p:nvSpPr>
        <p:spPr>
          <a:xfrm>
            <a:off x="0" y="6448151"/>
            <a:ext cx="2350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Results by Sergey Levin</a:t>
            </a:r>
          </a:p>
        </p:txBody>
      </p:sp>
    </p:spTree>
    <p:extLst>
      <p:ext uri="{BB962C8B-B14F-4D97-AF65-F5344CB8AC3E}">
        <p14:creationId xmlns:p14="http://schemas.microsoft.com/office/powerpoint/2010/main" val="327822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A6EE8-36D6-5549-923A-BC3CA6527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Relaying on past experience is dangerous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4FA94-8944-F94B-AD79-5E377951C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practice many (on-policy) algorithms re-use trajectories from old policies for improved sample-efficiency</a:t>
            </a:r>
          </a:p>
          <a:p>
            <a:pPr lvl="1"/>
            <a:r>
              <a:rPr lang="en-US" dirty="0"/>
              <a:t>Introduces off-policy learning errors</a:t>
            </a:r>
          </a:p>
          <a:p>
            <a:r>
              <a:rPr lang="en-US" dirty="0"/>
              <a:t>A model allows us to cheaply draw on-policy (simulated) trajectories</a:t>
            </a:r>
          </a:p>
          <a:p>
            <a:r>
              <a:rPr lang="en-US" dirty="0"/>
              <a:t>Sample efficient + no need for off-policy training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68379EB-E095-0847-A778-598FD8AA4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060" y="4362752"/>
            <a:ext cx="4343879" cy="222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B17F6-8EF8-3843-9809-AC32DDF1D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84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04441-E1FE-4D41-8AAD-9ED501B8D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approx. looks promising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FC3BD-D08D-624D-9975-81D7869CB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so fast…</a:t>
            </a:r>
          </a:p>
          <a:p>
            <a:r>
              <a:rPr lang="en-US" dirty="0"/>
              <a:t>The results suggest that a single-step predictive accuracy of a learned model can be reliable under policy shift</a:t>
            </a:r>
          </a:p>
          <a:p>
            <a:r>
              <a:rPr lang="en-US" dirty="0"/>
              <a:t>The catch is that most model-based algorithms rely on models for much more than a single-step</a:t>
            </a:r>
          </a:p>
          <a:p>
            <a:r>
              <a:rPr lang="en-US" dirty="0"/>
              <a:t>When predictions are strung together, small errors compound over the prediction horizon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A6F31-83C0-1E4E-A407-7588CD90B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3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F36EE7F-DA58-7A4B-B45C-7748FDC02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518" y="3512219"/>
            <a:ext cx="9152964" cy="364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196D8C-5634-7147-AE16-13EB675D0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accumulation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75E46-6668-0C4D-BC36-7712DB1F8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450-step action sequence rolled out under a learned probabilistic model</a:t>
            </a:r>
          </a:p>
          <a:p>
            <a:r>
              <a:rPr lang="en-US" sz="2400" dirty="0"/>
              <a:t>Depicting the mean prediction and one standard deviation away from the mean colored regions </a:t>
            </a:r>
          </a:p>
          <a:p>
            <a:r>
              <a:rPr lang="en-US" sz="2400" dirty="0"/>
              <a:t>The growing uncertainty and deterioration of a recognizable sinusoidal motion underscore accumulation of model errors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688D-C76F-3348-BD03-D7E8308D6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9F9DD4-76BB-721B-15A8-CFDE9282F6A9}"/>
              </a:ext>
            </a:extLst>
          </p:cNvPr>
          <p:cNvSpPr txBox="1"/>
          <p:nvPr/>
        </p:nvSpPr>
        <p:spPr>
          <a:xfrm>
            <a:off x="0" y="6448151"/>
            <a:ext cx="2246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Demo by Sergey Levin</a:t>
            </a:r>
          </a:p>
        </p:txBody>
      </p:sp>
    </p:spTree>
    <p:extLst>
      <p:ext uri="{BB962C8B-B14F-4D97-AF65-F5344CB8AC3E}">
        <p14:creationId xmlns:p14="http://schemas.microsoft.com/office/powerpoint/2010/main" val="2672403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8D3DD-52DB-5A40-BBBF-86917D50C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from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82DD4-C67C-1048-BF70-29AA8AA8E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9444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Observations from the real world might be costly and dangerous</a:t>
            </a:r>
          </a:p>
          <a:p>
            <a:r>
              <a:rPr lang="en-US" dirty="0"/>
              <a:t>If we have a model, we can generate simulated observations</a:t>
            </a:r>
          </a:p>
          <a:p>
            <a:r>
              <a:rPr lang="en-US" dirty="0"/>
              <a:t>Simulated observations are faster, cheaper, and safer to obtain</a:t>
            </a:r>
          </a:p>
          <a:p>
            <a:r>
              <a:rPr lang="en-US" dirty="0"/>
              <a:t>Use the simulated experience to train the policy with any online method</a:t>
            </a:r>
          </a:p>
          <a:p>
            <a:r>
              <a:rPr lang="en-US" dirty="0"/>
              <a:t>Be careful: Modeling errors can cause diverging TD updates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4B13C2-636B-D04C-9CFC-28F2F6B2A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617" y="2158191"/>
            <a:ext cx="4408673" cy="342385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0C2F1-B579-9242-AED8-89E07FB49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A6EE8-36D6-5549-923A-BC3CA6527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model-based and model-free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24FA94-8944-F94B-AD79-5E377951CB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A model-based system consults a predictive model of the world </a:t>
                </a:r>
              </a:p>
              <a:p>
                <a:pPr lvl="1"/>
                <a:r>
                  <a:rPr lang="en-US" dirty="0"/>
                  <a:t>Ask questions of the form “what will happen if I do </a:t>
                </a:r>
                <a:r>
                  <a:rPr lang="en-US" i="1" dirty="0"/>
                  <a:t>x</a:t>
                </a:r>
                <a:r>
                  <a:rPr lang="en-US" dirty="0"/>
                  <a:t>?”</a:t>
                </a:r>
              </a:p>
              <a:p>
                <a:r>
                  <a:rPr lang="en-US" dirty="0"/>
                  <a:t>Using model-generated data allows for simple modification of the sampling distribution</a:t>
                </a:r>
              </a:p>
              <a:p>
                <a:r>
                  <a:rPr lang="en-US" dirty="0"/>
                  <a:t>Must train an approximated model  </a:t>
                </a:r>
              </a:p>
              <a:p>
                <a:r>
                  <a:rPr lang="en-US" dirty="0"/>
                  <a:t>Incorporating model data into policy optimization amounts to swapping out the true dynamics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with an approximation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The approximated model (learned using an old policy) allows us to generate samples from a target policy, effectively circumventing the off-policy error</a:t>
                </a:r>
              </a:p>
              <a:p>
                <a:r>
                  <a:rPr lang="en-US" dirty="0"/>
                  <a:t>Model usage can be viewed as trading off-policy error with model bias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24FA94-8944-F94B-AD79-5E377951CB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16" r="-1206" b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25A6D2-6BA1-9D40-8925-EB3813F16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6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7DEF0-56F0-F747-9719-B8DDE436E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Simulated trajectory (rollout)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5303B-B183-4640-B42A-FEA2EEA0D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 tension involving the model rollout length</a:t>
            </a:r>
          </a:p>
          <a:p>
            <a:r>
              <a:rPr lang="en-US" dirty="0"/>
              <a:t>The model serves to reduce off-policy error over entire episodes</a:t>
            </a:r>
            <a:endParaRPr lang="en-US" i="1" dirty="0"/>
          </a:p>
          <a:p>
            <a:r>
              <a:rPr lang="en-US" dirty="0"/>
              <a:t>However, increasing the rollout length also brings about increased discrepancy proportional to the model error</a:t>
            </a:r>
          </a:p>
          <a:p>
            <a:r>
              <a:rPr lang="en-US" dirty="0"/>
              <a:t>Predictive models can generalize well enough for the incurred model bias to be worth the reduction in off-policy error, but</a:t>
            </a:r>
          </a:p>
          <a:p>
            <a:r>
              <a:rPr lang="en-US" dirty="0"/>
              <a:t>Compounding errors make long-horizon model rollouts unreliable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3A6D8-6FE4-1D45-8233-907B42544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2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AB719-4852-2B4B-AB66-AAEBD19C7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what should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DBF20-7229-3C44-B8E3-384A93F8B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observe that a one step rollout is mostly accurate</a:t>
            </a:r>
          </a:p>
          <a:p>
            <a:r>
              <a:rPr lang="en-US" dirty="0"/>
              <a:t>A simple recipe is to use the model only to perform short rollouts from previously encountered (real) states instead of full-length rollouts from the initial state distribution</a:t>
            </a:r>
          </a:p>
          <a:p>
            <a:r>
              <a:rPr lang="en-US" dirty="0"/>
              <a:t>This is the main idea behind the Dyna-Q algorithm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CE5B7-B217-3E4D-B208-ABEBE4EAB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16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D2D73-91F9-E046-9175-7EF00547F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Dyna-Q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1735B-AD95-F545-BC01-7FFED4A71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4362710-340E-B64A-A6AB-39D371F6D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78" y="2318003"/>
            <a:ext cx="10724322" cy="3858960"/>
          </a:xfrm>
          <a:prstGeom prst="rect">
            <a:avLst/>
          </a:prstGeom>
        </p:spPr>
      </p:pic>
      <p:sp>
        <p:nvSpPr>
          <p:cNvPr id="15" name="Right Brace 14">
            <a:extLst>
              <a:ext uri="{FF2B5EF4-FFF2-40B4-BE49-F238E27FC236}">
                <a16:creationId xmlns:a16="http://schemas.microsoft.com/office/drawing/2014/main" id="{FE6DB079-97CD-F941-BFD0-32399B52F6F4}"/>
              </a:ext>
            </a:extLst>
          </p:cNvPr>
          <p:cNvSpPr/>
          <p:nvPr/>
        </p:nvSpPr>
        <p:spPr>
          <a:xfrm>
            <a:off x="7219120" y="3344729"/>
            <a:ext cx="457200" cy="1118816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4682D2-3B2E-7047-964B-C8B48FE09510}"/>
              </a:ext>
            </a:extLst>
          </p:cNvPr>
          <p:cNvSpPr txBox="1"/>
          <p:nvPr/>
        </p:nvSpPr>
        <p:spPr>
          <a:xfrm>
            <a:off x="7679724" y="3673304"/>
            <a:ext cx="150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Q-learning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8FBC75-4BC0-234F-86AA-F2752735E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28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D2D73-91F9-E046-9175-7EF00547F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Dyna-Q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1735B-AD95-F545-BC01-7FFED4A71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4362710-340E-B64A-A6AB-39D371F6D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78" y="2322212"/>
            <a:ext cx="10724322" cy="3858960"/>
          </a:xfrm>
          <a:prstGeom prst="rect">
            <a:avLst/>
          </a:prstGeom>
        </p:spPr>
      </p:pic>
      <p:sp>
        <p:nvSpPr>
          <p:cNvPr id="15" name="Right Brace 14">
            <a:extLst>
              <a:ext uri="{FF2B5EF4-FFF2-40B4-BE49-F238E27FC236}">
                <a16:creationId xmlns:a16="http://schemas.microsoft.com/office/drawing/2014/main" id="{FE6DB079-97CD-F941-BFD0-32399B52F6F4}"/>
              </a:ext>
            </a:extLst>
          </p:cNvPr>
          <p:cNvSpPr/>
          <p:nvPr/>
        </p:nvSpPr>
        <p:spPr>
          <a:xfrm>
            <a:off x="7222524" y="4442240"/>
            <a:ext cx="457200" cy="309521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4682D2-3B2E-7047-964B-C8B48FE09510}"/>
              </a:ext>
            </a:extLst>
          </p:cNvPr>
          <p:cNvSpPr txBox="1"/>
          <p:nvPr/>
        </p:nvSpPr>
        <p:spPr>
          <a:xfrm>
            <a:off x="7768549" y="4366167"/>
            <a:ext cx="2332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Update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8C593-5942-124E-A412-E228EBCD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6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D2D73-91F9-E046-9175-7EF00547F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Dyna-Q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1735B-AD95-F545-BC01-7FFED4A71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4362710-340E-B64A-A6AB-39D371F6D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78" y="2318003"/>
            <a:ext cx="10724322" cy="3858960"/>
          </a:xfrm>
          <a:prstGeom prst="rect">
            <a:avLst/>
          </a:prstGeom>
        </p:spPr>
      </p:pic>
      <p:sp>
        <p:nvSpPr>
          <p:cNvPr id="15" name="Right Brace 14">
            <a:extLst>
              <a:ext uri="{FF2B5EF4-FFF2-40B4-BE49-F238E27FC236}">
                <a16:creationId xmlns:a16="http://schemas.microsoft.com/office/drawing/2014/main" id="{FE6DB079-97CD-F941-BFD0-32399B52F6F4}"/>
              </a:ext>
            </a:extLst>
          </p:cNvPr>
          <p:cNvSpPr/>
          <p:nvPr/>
        </p:nvSpPr>
        <p:spPr>
          <a:xfrm>
            <a:off x="7176142" y="4821483"/>
            <a:ext cx="457200" cy="1226689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4682D2-3B2E-7047-964B-C8B48FE09510}"/>
              </a:ext>
            </a:extLst>
          </p:cNvPr>
          <p:cNvSpPr txBox="1"/>
          <p:nvPr/>
        </p:nvSpPr>
        <p:spPr>
          <a:xfrm>
            <a:off x="7719480" y="5019328"/>
            <a:ext cx="3147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Simulate transitions and perform Q-learning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0A7103-2E2D-2441-BF95-B4672320D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11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D2D73-91F9-E046-9175-7EF00547F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Dyna-Q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1735B-AD95-F545-BC01-7FFED4A71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4362710-340E-B64A-A6AB-39D371F6D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78" y="2318003"/>
            <a:ext cx="10724322" cy="3858960"/>
          </a:xfrm>
          <a:prstGeom prst="rect">
            <a:avLst/>
          </a:prstGeom>
        </p:spPr>
      </p:pic>
      <p:sp>
        <p:nvSpPr>
          <p:cNvPr id="15" name="Right Brace 14">
            <a:extLst>
              <a:ext uri="{FF2B5EF4-FFF2-40B4-BE49-F238E27FC236}">
                <a16:creationId xmlns:a16="http://schemas.microsoft.com/office/drawing/2014/main" id="{FE6DB079-97CD-F941-BFD0-32399B52F6F4}"/>
              </a:ext>
            </a:extLst>
          </p:cNvPr>
          <p:cNvSpPr/>
          <p:nvPr/>
        </p:nvSpPr>
        <p:spPr>
          <a:xfrm>
            <a:off x="5763039" y="4925050"/>
            <a:ext cx="457200" cy="516835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4682D2-3B2E-7047-964B-C8B48FE09510}"/>
              </a:ext>
            </a:extLst>
          </p:cNvPr>
          <p:cNvSpPr txBox="1"/>
          <p:nvPr/>
        </p:nvSpPr>
        <p:spPr>
          <a:xfrm>
            <a:off x="6318062" y="4767968"/>
            <a:ext cx="3713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simulate only previously observed (S,A)?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5E3C8B-6A51-C247-B184-B5FB15FF7EB6}"/>
              </a:ext>
            </a:extLst>
          </p:cNvPr>
          <p:cNvSpPr txBox="1"/>
          <p:nvPr/>
        </p:nvSpPr>
        <p:spPr>
          <a:xfrm>
            <a:off x="5745978" y="6176963"/>
            <a:ext cx="4388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*Else we don’t have a reliable approximation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FCD662-0E57-B748-8AE5-1639289AC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585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D2D73-91F9-E046-9175-7EF00547F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Dyna-Q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1735B-AD95-F545-BC01-7FFED4A71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4362710-340E-B64A-A6AB-39D371F6D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78" y="2318003"/>
            <a:ext cx="10724322" cy="3858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54682D2-3B2E-7047-964B-C8B48FE09510}"/>
                  </a:ext>
                </a:extLst>
              </p:cNvPr>
              <p:cNvSpPr txBox="1"/>
              <p:nvPr/>
            </p:nvSpPr>
            <p:spPr>
              <a:xfrm>
                <a:off x="6930103" y="4694217"/>
                <a:ext cx="37138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How should we set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54682D2-3B2E-7047-964B-C8B48FE09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103" y="4694217"/>
                <a:ext cx="3713833" cy="461665"/>
              </a:xfrm>
              <a:prstGeom prst="rect">
                <a:avLst/>
              </a:prstGeom>
              <a:blipFill>
                <a:blip r:embed="rId3"/>
                <a:stretch>
                  <a:fillRect l="-2389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F5E3C8B-6A51-C247-B184-B5FB15FF7EB6}"/>
              </a:ext>
            </a:extLst>
          </p:cNvPr>
          <p:cNvSpPr txBox="1"/>
          <p:nvPr/>
        </p:nvSpPr>
        <p:spPr>
          <a:xfrm>
            <a:off x="629478" y="6234130"/>
            <a:ext cx="7105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*take into account model accuracy and cost of real vs simulated transition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BB8859D-2B2B-D648-AE02-E0163A6D421A}"/>
              </a:ext>
            </a:extLst>
          </p:cNvPr>
          <p:cNvCxnSpPr>
            <a:stCxn id="16" idx="1"/>
          </p:cNvCxnSpPr>
          <p:nvPr/>
        </p:nvCxnSpPr>
        <p:spPr>
          <a:xfrm flipH="1" flipV="1">
            <a:off x="3150704" y="4820478"/>
            <a:ext cx="3779399" cy="1045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027040-E9AA-0848-A878-DD5EED51A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339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DD222-A3BF-D74A-89BC-C8CF368B4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Dyna-Q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58974A-2D11-5A42-B9A8-02AF444EF8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a 4-connected grid</a:t>
                </a:r>
              </a:p>
              <a:p>
                <a:r>
                  <a:rPr lang="en-US" dirty="0"/>
                  <a:t>Deterministic action outcomes (N,E,S,W)</a:t>
                </a:r>
              </a:p>
              <a:p>
                <a:r>
                  <a:rPr lang="en-US" dirty="0"/>
                  <a:t>+1 reward for moving into G </a:t>
                </a:r>
              </a:p>
              <a:p>
                <a:r>
                  <a:rPr lang="en-US" dirty="0"/>
                  <a:t>+0 otherwise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=0.95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For Dyna-Q: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varying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58974A-2D11-5A42-B9A8-02AF444EF8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0DD0884-E6A4-1F4A-9006-6CAE584A8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9849" y="2765960"/>
            <a:ext cx="3751755" cy="247066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DE7031-A444-0E4E-A94A-3F8E83AC4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41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E51596-4651-9E43-AD14-A711301D8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295" y="1417638"/>
            <a:ext cx="7102610" cy="51673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ADD222-A3BF-D74A-89BC-C8CF368B4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Dyna-Q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8974A-2D11-5A42-B9A8-02AF444EF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01825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How accurate is the learned model?</a:t>
            </a:r>
          </a:p>
          <a:p>
            <a:r>
              <a:rPr lang="en-US" dirty="0"/>
              <a:t>What would happen if the model wasn’t accurate?</a:t>
            </a:r>
          </a:p>
          <a:p>
            <a:r>
              <a:rPr lang="en-US" dirty="0"/>
              <a:t>What’s more common in stochastic environments?</a:t>
            </a:r>
          </a:p>
          <a:p>
            <a:r>
              <a:rPr lang="en-US" dirty="0"/>
              <a:t>What can we do about it?</a:t>
            </a:r>
          </a:p>
          <a:p>
            <a:pPr lvl="1"/>
            <a:r>
              <a:rPr lang="en-US" dirty="0"/>
              <a:t>Constantly explore!</a:t>
            </a:r>
          </a:p>
          <a:p>
            <a:pPr lvl="1"/>
            <a:r>
              <a:rPr lang="en-US" dirty="0"/>
              <a:t>See Dyna-Q+ </a:t>
            </a:r>
          </a:p>
          <a:p>
            <a:pPr lvl="2"/>
            <a:r>
              <a:rPr lang="en-US" dirty="0"/>
              <a:t>(Ch. 8.3 in the textbook)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8BEB7-D9D9-474D-8846-FA5C2FCD8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8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17BCA-B3F6-C942-A584-19D5ECEB9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1420"/>
            <a:ext cx="4918301" cy="1325563"/>
          </a:xfrm>
        </p:spPr>
        <p:txBody>
          <a:bodyPr/>
          <a:lstStyle/>
          <a:p>
            <a:r>
              <a:rPr lang="en-US" dirty="0"/>
              <a:t>Simulating what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168C0-9313-AF44-A811-4900093D6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CF9A14-C618-F544-B161-7B0BAEFC6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78" y="2891831"/>
            <a:ext cx="10724322" cy="3858960"/>
          </a:xfrm>
          <a:prstGeom prst="rect">
            <a:avLst/>
          </a:prstGeom>
        </p:spPr>
      </p:pic>
      <p:sp>
        <p:nvSpPr>
          <p:cNvPr id="5" name="Right Brace 4">
            <a:extLst>
              <a:ext uri="{FF2B5EF4-FFF2-40B4-BE49-F238E27FC236}">
                <a16:creationId xmlns:a16="http://schemas.microsoft.com/office/drawing/2014/main" id="{AA01CD9E-E10A-7A42-9922-044B3EF85FA6}"/>
              </a:ext>
            </a:extLst>
          </p:cNvPr>
          <p:cNvSpPr/>
          <p:nvPr/>
        </p:nvSpPr>
        <p:spPr>
          <a:xfrm>
            <a:off x="5756501" y="5491580"/>
            <a:ext cx="457200" cy="516835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E89094-8E2B-FE4A-87E2-A2EDA93FFCB1}"/>
              </a:ext>
            </a:extLst>
          </p:cNvPr>
          <p:cNvSpPr txBox="1"/>
          <p:nvPr/>
        </p:nvSpPr>
        <p:spPr>
          <a:xfrm>
            <a:off x="6213701" y="5334498"/>
            <a:ext cx="3713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Do some (S,A) pairs matter more than others?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7272CF-0D17-9746-B15A-EB98B0224979}"/>
              </a:ext>
            </a:extLst>
          </p:cNvPr>
          <p:cNvGrpSpPr/>
          <p:nvPr/>
        </p:nvGrpSpPr>
        <p:grpSpPr>
          <a:xfrm>
            <a:off x="8719132" y="397522"/>
            <a:ext cx="2845905" cy="2305878"/>
            <a:chOff x="6947452" y="1371600"/>
            <a:chExt cx="4634949" cy="3518551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80D534BD-47D1-4640-B7E8-151498ABC6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47452" y="1371600"/>
              <a:ext cx="4539083" cy="3518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FA30DCB5-86E9-4D40-88B6-A289F0373B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00397" y="1373299"/>
              <a:ext cx="4482004" cy="3227780"/>
            </a:xfrm>
            <a:prstGeom prst="rect">
              <a:avLst/>
            </a:prstGeom>
            <a:noFill/>
          </p:spPr>
        </p:pic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2EFD22F0-461C-A84A-A856-A47F345A86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206398" y="3896549"/>
              <a:ext cx="461602" cy="246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5A9B2847-F3C5-2545-A693-4C5138DDC5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062895" y="3886199"/>
              <a:ext cx="514524" cy="220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C3527563-9AFD-5142-8894-60FE322ABA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673228" y="2895600"/>
              <a:ext cx="437494" cy="788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 descr="C:\Users\Dan\Dropbox\Office\CS 188\Ketrina Art\MDPs\AgentTopDown.png">
              <a:extLst>
                <a:ext uri="{FF2B5EF4-FFF2-40B4-BE49-F238E27FC236}">
                  <a16:creationId xmlns:a16="http://schemas.microsoft.com/office/drawing/2014/main" id="{4175E4E3-CBF0-4B44-AF5A-9D1BE8514D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463570" y="3581400"/>
              <a:ext cx="823430" cy="769336"/>
            </a:xfrm>
            <a:prstGeom prst="rect">
              <a:avLst/>
            </a:prstGeom>
            <a:noFill/>
          </p:spPr>
        </p:pic>
      </p:grpSp>
      <p:pic>
        <p:nvPicPr>
          <p:cNvPr id="14" name="Picture 13" descr="Screen Shot 2014-08-10 at 7.47.51 PM.png">
            <a:extLst>
              <a:ext uri="{FF2B5EF4-FFF2-40B4-BE49-F238E27FC236}">
                <a16:creationId xmlns:a16="http://schemas.microsoft.com/office/drawing/2014/main" id="{907F9AC5-3560-2D43-BB41-A6D9A397D2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4530"/>
            <a:ext cx="2545116" cy="2354792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F0E2A5F-5DB2-8A49-A609-E4914BA9B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407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034C6-8E8D-2744-AAEB-B0661B379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Prioritizing experience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5D0DB6-6947-9645-8278-9146B8A6D2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Which should have a higher priority?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,→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,→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Larger updates (|TD error|) -&gt; higher priority</a:t>
                </a:r>
              </a:p>
              <a:p>
                <a:r>
                  <a:rPr lang="en-US" dirty="0"/>
                  <a:t>Prioritize updates according to TD error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</m:d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smtClean="0">
                        <a:latin typeface="Cambria Math" panose="02040503050406030204" pitchFamily="18" charset="0"/>
                      </a:rPr>
                      <m:t>δ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𝑃𝑟𝑖𝑜𝑟𝑖𝑡𝑦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)=|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δ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𝑃𝑟𝑖𝑜𝑟𝑖𝑡𝑦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𝑃𝑟𝑖𝑜𝑟𝑖𝑡𝑦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,→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5D0DB6-6947-9645-8278-9146B8A6D2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 b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D27F03D8-7CA4-F54F-9163-03C2F7813773}"/>
              </a:ext>
            </a:extLst>
          </p:cNvPr>
          <p:cNvSpPr>
            <a:spLocks noChangeAspect="1"/>
          </p:cNvSpPr>
          <p:nvPr/>
        </p:nvSpPr>
        <p:spPr>
          <a:xfrm>
            <a:off x="9362661" y="3513346"/>
            <a:ext cx="606286" cy="6062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207586A-BF68-0245-B0AB-0E9F8A8117EA}"/>
              </a:ext>
            </a:extLst>
          </p:cNvPr>
          <p:cNvSpPr>
            <a:spLocks noChangeAspect="1"/>
          </p:cNvSpPr>
          <p:nvPr/>
        </p:nvSpPr>
        <p:spPr>
          <a:xfrm>
            <a:off x="10855187" y="3513346"/>
            <a:ext cx="606286" cy="6062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10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F854AE8-5579-F847-9B05-8C10677FF0F6}"/>
              </a:ext>
            </a:extLst>
          </p:cNvPr>
          <p:cNvCxnSpPr>
            <a:stCxn id="4" idx="6"/>
            <a:endCxn id="5" idx="2"/>
          </p:cNvCxnSpPr>
          <p:nvPr/>
        </p:nvCxnSpPr>
        <p:spPr>
          <a:xfrm>
            <a:off x="9968947" y="3816489"/>
            <a:ext cx="88624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90ABEB5-A957-B249-A0C6-E1E71F54F2DD}"/>
              </a:ext>
            </a:extLst>
          </p:cNvPr>
          <p:cNvSpPr txBox="1"/>
          <p:nvPr/>
        </p:nvSpPr>
        <p:spPr>
          <a:xfrm>
            <a:off x="10258838" y="34471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0BB663A-A424-0346-9FA7-740C28E580AC}"/>
              </a:ext>
            </a:extLst>
          </p:cNvPr>
          <p:cNvSpPr>
            <a:spLocks noChangeAspect="1"/>
          </p:cNvSpPr>
          <p:nvPr/>
        </p:nvSpPr>
        <p:spPr>
          <a:xfrm>
            <a:off x="9362661" y="4833768"/>
            <a:ext cx="606286" cy="6062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94B48FF-DC65-3042-8924-AF8082FCB991}"/>
              </a:ext>
            </a:extLst>
          </p:cNvPr>
          <p:cNvSpPr>
            <a:spLocks noChangeAspect="1"/>
          </p:cNvSpPr>
          <p:nvPr/>
        </p:nvSpPr>
        <p:spPr>
          <a:xfrm>
            <a:off x="10855187" y="4833768"/>
            <a:ext cx="606286" cy="6062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10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1D81EAF-1FF9-E94A-BC86-3BAB89B5404B}"/>
              </a:ext>
            </a:extLst>
          </p:cNvPr>
          <p:cNvCxnSpPr>
            <a:stCxn id="11" idx="6"/>
            <a:endCxn id="12" idx="2"/>
          </p:cNvCxnSpPr>
          <p:nvPr/>
        </p:nvCxnSpPr>
        <p:spPr>
          <a:xfrm>
            <a:off x="9968947" y="5136911"/>
            <a:ext cx="88624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1F23409-C35A-3841-9388-D162B5CF029A}"/>
              </a:ext>
            </a:extLst>
          </p:cNvPr>
          <p:cNvSpPr txBox="1"/>
          <p:nvPr/>
        </p:nvSpPr>
        <p:spPr>
          <a:xfrm>
            <a:off x="10258838" y="476757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FB777D-7E2F-9A4C-BA11-FB6E417CD7A2}"/>
              </a:ext>
            </a:extLst>
          </p:cNvPr>
          <p:cNvSpPr txBox="1"/>
          <p:nvPr/>
        </p:nvSpPr>
        <p:spPr>
          <a:xfrm>
            <a:off x="9504657" y="3051681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3D0A12-7C02-314F-8516-8178A8A24884}"/>
              </a:ext>
            </a:extLst>
          </p:cNvPr>
          <p:cNvSpPr txBox="1"/>
          <p:nvPr/>
        </p:nvSpPr>
        <p:spPr>
          <a:xfrm>
            <a:off x="11014619" y="3051681"/>
            <a:ext cx="324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03DD97-D88F-574A-9C55-F8C9F6D23F2D}"/>
              </a:ext>
            </a:extLst>
          </p:cNvPr>
          <p:cNvSpPr txBox="1"/>
          <p:nvPr/>
        </p:nvSpPr>
        <p:spPr>
          <a:xfrm>
            <a:off x="9528512" y="4385975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z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046F06-4A1F-1D40-B72F-25B9A641DA42}"/>
              </a:ext>
            </a:extLst>
          </p:cNvPr>
          <p:cNvSpPr txBox="1"/>
          <p:nvPr/>
        </p:nvSpPr>
        <p:spPr>
          <a:xfrm>
            <a:off x="10955676" y="4385975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CD70DF5-520D-7E42-B396-F4626B2FC9D4}"/>
                  </a:ext>
                </a:extLst>
              </p:cNvPr>
              <p:cNvSpPr/>
              <p:nvPr/>
            </p:nvSpPr>
            <p:spPr>
              <a:xfrm>
                <a:off x="10077570" y="2461564"/>
                <a:ext cx="66422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2400" dirty="0"/>
                  <a:t>=1</a:t>
                </a: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CD70DF5-520D-7E42-B396-F4626B2FC9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7570" y="2461564"/>
                <a:ext cx="664221" cy="461665"/>
              </a:xfrm>
              <a:prstGeom prst="rect">
                <a:avLst/>
              </a:prstGeom>
              <a:blipFill>
                <a:blip r:embed="rId3"/>
                <a:stretch>
                  <a:fillRect l="-1887" t="-5405" r="-1132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5C8F9-5A35-6746-8381-8F29538F6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1D5139-39A5-894C-84E3-7C4EE8E6DC47}"/>
              </a:ext>
            </a:extLst>
          </p:cNvPr>
          <p:cNvSpPr/>
          <p:nvPr/>
        </p:nvSpPr>
        <p:spPr>
          <a:xfrm>
            <a:off x="3792354" y="5136910"/>
            <a:ext cx="490888" cy="1013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5C99A-119C-5145-95B3-E29B3C67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Prioritized sweeping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4475C-8594-F24D-BAA5-3DCFF80CE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063A6-BE88-A642-A007-2E9DCA4E1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03592"/>
            <a:ext cx="10681252" cy="54544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DD3AC0-DDA8-414B-9E7A-A1946D2981E3}"/>
              </a:ext>
            </a:extLst>
          </p:cNvPr>
          <p:cNvSpPr txBox="1"/>
          <p:nvPr/>
        </p:nvSpPr>
        <p:spPr>
          <a:xfrm>
            <a:off x="8102919" y="3690366"/>
            <a:ext cx="32508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Store each observed transition in reply buffer with the affiliated priority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122944A-BD6F-1842-A071-115DEA971A76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7653130" y="4152031"/>
            <a:ext cx="44978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AE870D-D40E-5749-B9F8-0DD255A9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77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5C99A-119C-5145-95B3-E29B3C67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Prioritized sweeping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4475C-8594-F24D-BAA5-3DCFF80CE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063A6-BE88-A642-A007-2E9DCA4E1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03592"/>
            <a:ext cx="10681252" cy="54544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DD3AC0-DDA8-414B-9E7A-A1946D2981E3}"/>
              </a:ext>
            </a:extLst>
          </p:cNvPr>
          <p:cNvSpPr txBox="1"/>
          <p:nvPr/>
        </p:nvSpPr>
        <p:spPr>
          <a:xfrm>
            <a:off x="8227158" y="4698214"/>
            <a:ext cx="3250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Get max priority transition and update the relevant Q value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71D7B273-07D1-2344-8B32-625B064E8581}"/>
              </a:ext>
            </a:extLst>
          </p:cNvPr>
          <p:cNvSpPr/>
          <p:nvPr/>
        </p:nvSpPr>
        <p:spPr>
          <a:xfrm>
            <a:off x="7728545" y="4553125"/>
            <a:ext cx="457200" cy="936511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65108-FF10-214D-983C-3C656F184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757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5C99A-119C-5145-95B3-E29B3C67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Prioritized sweeping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4475C-8594-F24D-BAA5-3DCFF80CE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063A6-BE88-A642-A007-2E9DCA4E1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03592"/>
            <a:ext cx="10681252" cy="54544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DD3AC0-DDA8-414B-9E7A-A1946D2981E3}"/>
              </a:ext>
            </a:extLst>
          </p:cNvPr>
          <p:cNvSpPr txBox="1"/>
          <p:nvPr/>
        </p:nvSpPr>
        <p:spPr>
          <a:xfrm>
            <a:off x="8268571" y="5231614"/>
            <a:ext cx="34068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Once S was updated check if and by how much all predecessor states need to be updated. Insert relevant transitions to reply buffer with the relevant priority 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71D7B273-07D1-2344-8B32-625B064E8581}"/>
              </a:ext>
            </a:extLst>
          </p:cNvPr>
          <p:cNvSpPr/>
          <p:nvPr/>
        </p:nvSpPr>
        <p:spPr>
          <a:xfrm>
            <a:off x="7835434" y="5635796"/>
            <a:ext cx="457200" cy="936511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0AF8C-B4D0-2D4C-A332-6A5D676AF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4364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5C99A-119C-5145-95B3-E29B3C67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Prioritized sweeping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94475C-8594-F24D-BAA5-3DCFF80CE3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4-connected grid with varying resolution</a:t>
                </a:r>
              </a:p>
              <a:p>
                <a:r>
                  <a:rPr lang="en-US" dirty="0"/>
                  <a:t>Deterministic action outcomes (N,E,S,W)</a:t>
                </a:r>
              </a:p>
              <a:p>
                <a:r>
                  <a:rPr lang="en-US" dirty="0"/>
                  <a:t>+1 reward for moving into G </a:t>
                </a:r>
              </a:p>
              <a:p>
                <a:r>
                  <a:rPr lang="en-US" dirty="0"/>
                  <a:t>+0 otherwise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=0.95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Hyper parameters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5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94475C-8594-F24D-BAA5-3DCFF80CE3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735651E-9025-8E4E-914E-ABCF2780E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5079" y="1102157"/>
            <a:ext cx="4697973" cy="36947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21303F-FF1D-6B43-AC0D-DC5CF402E0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3647" y="4292127"/>
            <a:ext cx="2862159" cy="188483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AD94E3-4D07-1D4C-BF5D-449D3C213F15}"/>
              </a:ext>
            </a:extLst>
          </p:cNvPr>
          <p:cNvCxnSpPr/>
          <p:nvPr/>
        </p:nvCxnSpPr>
        <p:spPr>
          <a:xfrm>
            <a:off x="5865586" y="5813460"/>
            <a:ext cx="0" cy="3111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E5E8E8D-D32D-9F4B-B6A8-D0B3F3018F2B}"/>
              </a:ext>
            </a:extLst>
          </p:cNvPr>
          <p:cNvCxnSpPr/>
          <p:nvPr/>
        </p:nvCxnSpPr>
        <p:spPr>
          <a:xfrm>
            <a:off x="6113236" y="5813460"/>
            <a:ext cx="0" cy="3111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CA73E4D-5437-CC46-A652-B7ADEB1EA06E}"/>
              </a:ext>
            </a:extLst>
          </p:cNvPr>
          <p:cNvCxnSpPr/>
          <p:nvPr/>
        </p:nvCxnSpPr>
        <p:spPr>
          <a:xfrm>
            <a:off x="6214836" y="5813460"/>
            <a:ext cx="0" cy="3111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DD73B2-867E-124F-8CF9-8F389E11245B}"/>
              </a:ext>
            </a:extLst>
          </p:cNvPr>
          <p:cNvCxnSpPr>
            <a:cxnSpLocks/>
          </p:cNvCxnSpPr>
          <p:nvPr/>
        </p:nvCxnSpPr>
        <p:spPr>
          <a:xfrm>
            <a:off x="5719536" y="5969035"/>
            <a:ext cx="28996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94686F-813C-F64C-8717-2474B290C5E8}"/>
              </a:ext>
            </a:extLst>
          </p:cNvPr>
          <p:cNvCxnSpPr>
            <a:cxnSpLocks/>
          </p:cNvCxnSpPr>
          <p:nvPr/>
        </p:nvCxnSpPr>
        <p:spPr>
          <a:xfrm>
            <a:off x="6017986" y="5924585"/>
            <a:ext cx="28996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2EC3E92-57E3-3A45-8BE6-70C0D4024DF0}"/>
              </a:ext>
            </a:extLst>
          </p:cNvPr>
          <p:cNvCxnSpPr>
            <a:cxnSpLocks/>
          </p:cNvCxnSpPr>
          <p:nvPr/>
        </p:nvCxnSpPr>
        <p:spPr>
          <a:xfrm>
            <a:off x="6017986" y="6026185"/>
            <a:ext cx="28996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F35F8-2EF5-AE44-86DD-079C21B6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77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B8378-D422-BD4F-A08D-E47BF584B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environments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064D5-F578-474D-853B-C7E2FB946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2081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002D1-E64A-7F49-BA89-AC332A703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60048"/>
            <a:ext cx="10681252" cy="545440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EA9A29-F73C-1B47-934D-3017853BF637}"/>
              </a:ext>
            </a:extLst>
          </p:cNvPr>
          <p:cNvCxnSpPr/>
          <p:nvPr/>
        </p:nvCxnSpPr>
        <p:spPr>
          <a:xfrm>
            <a:off x="3951514" y="1614486"/>
            <a:ext cx="1393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294BA80-50A3-9844-B35A-056AD51B06CF}"/>
              </a:ext>
            </a:extLst>
          </p:cNvPr>
          <p:cNvSpPr txBox="1"/>
          <p:nvPr/>
        </p:nvSpPr>
        <p:spPr>
          <a:xfrm>
            <a:off x="8145666" y="3947508"/>
            <a:ext cx="3208134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adjustments are required for a stochastic environment?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1503BF-73EA-D243-8B15-2247F3193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15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B8378-D422-BD4F-A08D-E47BF584B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environments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064D5-F578-474D-853B-C7E2FB946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2081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002D1-E64A-7F49-BA89-AC332A703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60048"/>
            <a:ext cx="10681252" cy="545440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EA9A29-F73C-1B47-934D-3017853BF637}"/>
              </a:ext>
            </a:extLst>
          </p:cNvPr>
          <p:cNvCxnSpPr/>
          <p:nvPr/>
        </p:nvCxnSpPr>
        <p:spPr>
          <a:xfrm>
            <a:off x="3951514" y="1614486"/>
            <a:ext cx="1393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08BA94E-7DFE-BD49-8BEC-810B34841529}"/>
              </a:ext>
            </a:extLst>
          </p:cNvPr>
          <p:cNvSpPr/>
          <p:nvPr/>
        </p:nvSpPr>
        <p:spPr>
          <a:xfrm>
            <a:off x="3058885" y="1945126"/>
            <a:ext cx="1262744" cy="3701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78CD88-FD42-FE4D-81C7-8D7A99793025}"/>
              </a:ext>
            </a:extLst>
          </p:cNvPr>
          <p:cNvSpPr txBox="1"/>
          <p:nvPr/>
        </p:nvSpPr>
        <p:spPr>
          <a:xfrm>
            <a:off x="8145666" y="3947508"/>
            <a:ext cx="3373786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Model will now return a distribution over S’ and 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525E33-A3AF-8346-A3F7-AB63A617A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C28EFE-658B-144C-8461-B17A4609CCAB}"/>
              </a:ext>
            </a:extLst>
          </p:cNvPr>
          <p:cNvSpPr/>
          <p:nvPr/>
        </p:nvSpPr>
        <p:spPr>
          <a:xfrm>
            <a:off x="1857676" y="3387310"/>
            <a:ext cx="2298720" cy="2991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599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B8378-D422-BD4F-A08D-E47BF584B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environments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064D5-F578-474D-853B-C7E2FB946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2081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002D1-E64A-7F49-BA89-AC332A703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60048"/>
            <a:ext cx="10681252" cy="545440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EA9A29-F73C-1B47-934D-3017853BF637}"/>
              </a:ext>
            </a:extLst>
          </p:cNvPr>
          <p:cNvCxnSpPr/>
          <p:nvPr/>
        </p:nvCxnSpPr>
        <p:spPr>
          <a:xfrm>
            <a:off x="3951514" y="1614486"/>
            <a:ext cx="1393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08BA94E-7DFE-BD49-8BEC-810B34841529}"/>
              </a:ext>
            </a:extLst>
          </p:cNvPr>
          <p:cNvSpPr/>
          <p:nvPr/>
        </p:nvSpPr>
        <p:spPr>
          <a:xfrm>
            <a:off x="2536372" y="3638648"/>
            <a:ext cx="2079171" cy="3701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E78CD88-FD42-FE4D-81C7-8D7A99793025}"/>
                  </a:ext>
                </a:extLst>
              </p:cNvPr>
              <p:cNvSpPr txBox="1"/>
              <p:nvPr/>
            </p:nvSpPr>
            <p:spPr>
              <a:xfrm>
                <a:off x="7913914" y="3947508"/>
                <a:ext cx="3439886" cy="150316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Replace update with expected value: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</m:e>
                          </m:nary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E78CD88-FD42-FE4D-81C7-8D7A997930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914" y="3947508"/>
                <a:ext cx="3439886" cy="1503168"/>
              </a:xfrm>
              <a:prstGeom prst="rect">
                <a:avLst/>
              </a:prstGeom>
              <a:blipFill>
                <a:blip r:embed="rId3"/>
                <a:stretch>
                  <a:fillRect l="-3297" t="-13333" b="-8583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08C7570F-E38F-8A4F-87F1-99FB7235D830}"/>
              </a:ext>
            </a:extLst>
          </p:cNvPr>
          <p:cNvSpPr/>
          <p:nvPr/>
        </p:nvSpPr>
        <p:spPr>
          <a:xfrm>
            <a:off x="4441372" y="5073408"/>
            <a:ext cx="2079171" cy="3701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670109-DBBC-4C4C-A445-F144084BAC4A}"/>
              </a:ext>
            </a:extLst>
          </p:cNvPr>
          <p:cNvSpPr/>
          <p:nvPr/>
        </p:nvSpPr>
        <p:spPr>
          <a:xfrm>
            <a:off x="2971800" y="5929652"/>
            <a:ext cx="2002971" cy="3060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70A445-8205-F24D-9311-F244ED6C4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092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CE51D-B6A5-F749-9CEF-A8467EFE5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F8067-E544-AB4A-BF63-BB62FF361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Learning an approx. model alongside any online algorithm is free</a:t>
            </a:r>
          </a:p>
          <a:p>
            <a:r>
              <a:rPr lang="en-US" dirty="0"/>
              <a:t>The approx. model can be used to speed up state or action value learning -- especially for sparse reward settings and off-policy learning</a:t>
            </a:r>
          </a:p>
          <a:p>
            <a:r>
              <a:rPr lang="en-US" dirty="0"/>
              <a:t>On the other hand, errors in the approx. model can lead to inaccurate updates </a:t>
            </a:r>
          </a:p>
          <a:p>
            <a:r>
              <a:rPr lang="en-US" dirty="0"/>
              <a:t>Longer rollouts lead to faster learning but result in large prediction errors</a:t>
            </a:r>
          </a:p>
          <a:p>
            <a:r>
              <a:rPr lang="en-US" dirty="0"/>
              <a:t>When setting the </a:t>
            </a:r>
            <a:r>
              <a:rPr lang="en-US" i="1" dirty="0"/>
              <a:t>n</a:t>
            </a:r>
            <a:r>
              <a:rPr lang="en-US" dirty="0"/>
              <a:t> hyper parameter in Dyna-Q, take into account model accuracy and cost of real vs simulated transition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4F617-0C3D-6D4C-9123-876E8F243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380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FFEE3-6D1B-6349-B882-C5507B93F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tabular learning approaches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616136F-BC56-B143-B307-40C9D638B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7136" y="1690688"/>
            <a:ext cx="5636664" cy="5082114"/>
          </a:xfr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DBF91D-C71D-C14A-9495-0FBE1B92A99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58511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Dynamic programing</a:t>
            </a:r>
          </a:p>
          <a:p>
            <a:pPr lvl="1"/>
            <a:r>
              <a:rPr lang="en-US" dirty="0"/>
              <a:t>Model based</a:t>
            </a:r>
          </a:p>
          <a:p>
            <a:pPr lvl="1"/>
            <a:r>
              <a:rPr lang="en-US" dirty="0"/>
              <a:t>Offline</a:t>
            </a:r>
          </a:p>
          <a:p>
            <a:r>
              <a:rPr lang="en-US" dirty="0"/>
              <a:t>Exhaustive search (</a:t>
            </a:r>
            <a:r>
              <a:rPr lang="en-US" dirty="0" err="1"/>
              <a:t>Expectimax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Model based</a:t>
            </a:r>
          </a:p>
          <a:p>
            <a:pPr lvl="1"/>
            <a:r>
              <a:rPr lang="en-US" dirty="0"/>
              <a:t>Offline</a:t>
            </a:r>
          </a:p>
          <a:p>
            <a:pPr lvl="1"/>
            <a:r>
              <a:rPr lang="en-US" dirty="0"/>
              <a:t>NP-C</a:t>
            </a:r>
          </a:p>
          <a:p>
            <a:r>
              <a:rPr lang="en-US" dirty="0"/>
              <a:t>Temporal difference</a:t>
            </a:r>
          </a:p>
          <a:p>
            <a:pPr lvl="1"/>
            <a:r>
              <a:rPr lang="en-US" dirty="0"/>
              <a:t>Model free</a:t>
            </a:r>
          </a:p>
          <a:p>
            <a:pPr lvl="1"/>
            <a:r>
              <a:rPr lang="en-US" dirty="0"/>
              <a:t>Online</a:t>
            </a:r>
          </a:p>
          <a:p>
            <a:pPr lvl="1"/>
            <a:r>
              <a:rPr lang="en-US" dirty="0"/>
              <a:t>Off policy</a:t>
            </a:r>
          </a:p>
          <a:p>
            <a:pPr lvl="1"/>
            <a:r>
              <a:rPr lang="en-US" dirty="0"/>
              <a:t>Slow value propagation (low variance)</a:t>
            </a:r>
          </a:p>
          <a:p>
            <a:r>
              <a:rPr lang="en-US" dirty="0"/>
              <a:t>Monte Carlo</a:t>
            </a:r>
          </a:p>
          <a:p>
            <a:pPr lvl="1"/>
            <a:r>
              <a:rPr lang="en-US" dirty="0"/>
              <a:t>Model free</a:t>
            </a:r>
          </a:p>
          <a:p>
            <a:pPr lvl="1"/>
            <a:r>
              <a:rPr lang="en-US" dirty="0"/>
              <a:t>Online</a:t>
            </a:r>
          </a:p>
          <a:p>
            <a:pPr lvl="1"/>
            <a:r>
              <a:rPr lang="en-US" dirty="0"/>
              <a:t>On policy</a:t>
            </a:r>
          </a:p>
          <a:p>
            <a:pPr lvl="1"/>
            <a:r>
              <a:rPr lang="en-US" dirty="0"/>
              <a:t>Fast value propagation (high variance)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BFAEBF-30F5-404C-BE3E-C0E1813F5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595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B13D6-41D3-904A-8835-90E7BE9B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3601F-1C50-7C4E-8557-2A28EA8E1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 of return (discounted sum of rewards)</a:t>
            </a:r>
          </a:p>
          <a:p>
            <a:pPr lvl="1"/>
            <a:r>
              <a:rPr lang="en-US" dirty="0"/>
              <a:t>Is the task episodic or continuing, discounted or not</a:t>
            </a:r>
          </a:p>
          <a:p>
            <a:r>
              <a:rPr lang="en-US" dirty="0"/>
              <a:t>Action (q) vs. State (v) value</a:t>
            </a:r>
          </a:p>
          <a:p>
            <a:pPr lvl="1"/>
            <a:r>
              <a:rPr lang="en-US" dirty="0"/>
              <a:t>What kind of values should be estimated? If only state values are estimated, then either a model or a separate policy (as in actor–critic methods) is required for action selection</a:t>
            </a:r>
          </a:p>
          <a:p>
            <a:r>
              <a:rPr lang="en-US" dirty="0"/>
              <a:t>Action selection/exploration</a:t>
            </a:r>
          </a:p>
          <a:p>
            <a:pPr lvl="1"/>
            <a:r>
              <a:rPr lang="en-US" dirty="0"/>
              <a:t>How are actions selected to ensure a suitable trade-off between exploration and exploitation? We have considered several approaches: </a:t>
            </a:r>
            <a:r>
              <a:rPr lang="el-GR" dirty="0"/>
              <a:t>ε-</a:t>
            </a:r>
            <a:r>
              <a:rPr lang="en-US" dirty="0"/>
              <a:t>greedy, optimistic initialization of values, </a:t>
            </a:r>
            <a:r>
              <a:rPr lang="en-US" dirty="0" err="1"/>
              <a:t>softmax</a:t>
            </a:r>
            <a:r>
              <a:rPr lang="en-US" dirty="0"/>
              <a:t>, and upper confidence bound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55612-21BB-4C4D-8975-3E98EDFE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7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B13D6-41D3-904A-8835-90E7BE9B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3601F-1C50-7C4E-8557-2A28EA8E1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Synchronous vs. asynchronous</a:t>
            </a:r>
          </a:p>
          <a:p>
            <a:pPr lvl="1"/>
            <a:r>
              <a:rPr lang="en-US" dirty="0"/>
              <a:t>Are the updates for all states performed simultaneously or one by one in some order?</a:t>
            </a:r>
          </a:p>
          <a:p>
            <a:r>
              <a:rPr lang="en-US" dirty="0"/>
              <a:t>Real vs. simulated</a:t>
            </a:r>
          </a:p>
          <a:p>
            <a:pPr lvl="1"/>
            <a:r>
              <a:rPr lang="en-US" dirty="0"/>
              <a:t>Should one update be based on real experience or simulated experience? If both, how much of each?</a:t>
            </a:r>
          </a:p>
          <a:p>
            <a:r>
              <a:rPr lang="en-US" dirty="0"/>
              <a:t>Location of updates</a:t>
            </a:r>
          </a:p>
          <a:p>
            <a:pPr lvl="1"/>
            <a:r>
              <a:rPr lang="en-US" dirty="0"/>
              <a:t>What states or state–action pairs should be updated? Model-free methods can choose only among the states and state–action pairs actually encountered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B3F0F-E97D-734E-98AB-1C5361C5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00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Lecture</a:t>
            </a:r>
            <a:r>
              <a:rPr lang="en-US" dirty="0"/>
              <a:t>: On-policy Prediction with Approximation </a:t>
            </a:r>
          </a:p>
          <a:p>
            <a:r>
              <a:rPr lang="en-US" b="1" dirty="0"/>
              <a:t>Project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Finalize your </a:t>
            </a:r>
            <a:r>
              <a:rPr lang="en-US"/>
              <a:t>project proposal, due Sep 30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52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</TotalTime>
  <Words>1680</Words>
  <Application>Microsoft Macintosh PowerPoint</Application>
  <PresentationFormat>Widescreen</PresentationFormat>
  <Paragraphs>267</Paragraphs>
  <Slides>36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.Apple Color Emoji UI</vt:lpstr>
      <vt:lpstr>Arial</vt:lpstr>
      <vt:lpstr>Calibri</vt:lpstr>
      <vt:lpstr>Calibri Light</vt:lpstr>
      <vt:lpstr>Cambria Math</vt:lpstr>
      <vt:lpstr>Office Theme</vt:lpstr>
      <vt:lpstr>CSCE-642 Reinforcement Learning  Chapter 8: Planning and learning</vt:lpstr>
      <vt:lpstr>TODOs:</vt:lpstr>
      <vt:lpstr>Solving MDPs so far…</vt:lpstr>
      <vt:lpstr>The value of a model</vt:lpstr>
      <vt:lpstr>Build a model</vt:lpstr>
      <vt:lpstr>Learning a model</vt:lpstr>
      <vt:lpstr>Can we train models for free?</vt:lpstr>
      <vt:lpstr>Off-policy learning with approx. model</vt:lpstr>
      <vt:lpstr>Relaying on past experience is dangerous  </vt:lpstr>
      <vt:lpstr>Model approx. looks promising </vt:lpstr>
      <vt:lpstr>Error accumulation </vt:lpstr>
      <vt:lpstr>Experience from simulation</vt:lpstr>
      <vt:lpstr>Combining model-based and model-free </vt:lpstr>
      <vt:lpstr>Simulated trajectory (rollout) length</vt:lpstr>
      <vt:lpstr>So, what should we do?</vt:lpstr>
      <vt:lpstr>Dyna-Q</vt:lpstr>
      <vt:lpstr>Dyna-Q</vt:lpstr>
      <vt:lpstr>Dyna-Q</vt:lpstr>
      <vt:lpstr>Dyna-Q</vt:lpstr>
      <vt:lpstr>Dyna-Q</vt:lpstr>
      <vt:lpstr>Dyna-Q example</vt:lpstr>
      <vt:lpstr>Dyna-Q example</vt:lpstr>
      <vt:lpstr>Simulating what matters</vt:lpstr>
      <vt:lpstr>Prioritizing experience</vt:lpstr>
      <vt:lpstr>Prioritized sweeping</vt:lpstr>
      <vt:lpstr>Prioritized sweeping</vt:lpstr>
      <vt:lpstr>Prioritized sweeping</vt:lpstr>
      <vt:lpstr>Prioritized sweeping </vt:lpstr>
      <vt:lpstr>Stochastic environments </vt:lpstr>
      <vt:lpstr>Stochastic environments </vt:lpstr>
      <vt:lpstr>Stochastic environments </vt:lpstr>
      <vt:lpstr>What did we learn?</vt:lpstr>
      <vt:lpstr>Summary of tabular learning approaches</vt:lpstr>
      <vt:lpstr>Important concepts</vt:lpstr>
      <vt:lpstr>Important concepts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68</cp:revision>
  <dcterms:created xsi:type="dcterms:W3CDTF">2019-10-14T16:33:14Z</dcterms:created>
  <dcterms:modified xsi:type="dcterms:W3CDTF">2024-09-19T16:34:33Z</dcterms:modified>
</cp:coreProperties>
</file>