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7" r:id="rId2"/>
    <p:sldId id="956" r:id="rId3"/>
    <p:sldId id="948" r:id="rId4"/>
    <p:sldId id="950" r:id="rId5"/>
    <p:sldId id="951" r:id="rId6"/>
    <p:sldId id="952" r:id="rId7"/>
    <p:sldId id="953" r:id="rId8"/>
    <p:sldId id="954" r:id="rId9"/>
    <p:sldId id="843" r:id="rId10"/>
    <p:sldId id="955" r:id="rId11"/>
    <p:sldId id="298" r:id="rId12"/>
    <p:sldId id="301" r:id="rId13"/>
    <p:sldId id="259" r:id="rId14"/>
    <p:sldId id="844" r:id="rId15"/>
    <p:sldId id="258" r:id="rId16"/>
    <p:sldId id="260" r:id="rId17"/>
    <p:sldId id="268" r:id="rId18"/>
    <p:sldId id="267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836" r:id="rId37"/>
    <p:sldId id="286" r:id="rId38"/>
    <p:sldId id="837" r:id="rId39"/>
    <p:sldId id="838" r:id="rId40"/>
    <p:sldId id="949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3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5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4D2D7-30EA-AC49-B02D-386A550550CA}" type="datetimeFigureOut">
              <a:rPr lang="en-US" smtClean="0"/>
              <a:t>9/19/24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20B68A-F270-FC47-8C0A-8FD82207B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743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0AC0F-692C-C34A-AECD-CD51E70826E9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253F-F4BA-5241-92F9-090AC7C8BDAA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4E0A6-FCF7-4C45-AA5D-3349AF2ABBA2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8CFD8-77DE-0543-8321-120ED8AAE105}" type="datetime1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97B3-B15F-E84F-BCEF-300E70D9BFF0}" type="datetime1">
              <a:rPr lang="en-US" smtClean="0"/>
              <a:t>9/19/24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D9FDB-D7D5-B942-B9A9-8358C8C5EFB2}" type="datetime1">
              <a:rPr lang="en-US" smtClean="0"/>
              <a:t>9/19/24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F218-D93E-A046-A2C1-FD1CF8F86B96}" type="datetime1">
              <a:rPr lang="en-US" smtClean="0"/>
              <a:t>9/19/24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CECD-5AF3-724F-92FE-9175966E8B0A}" type="datetime1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5A317-1F44-FE42-BA36-9D5634041F89}" type="datetime1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9BF8-8B2F-3241-B5F7-954392C66B12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BF63F-4A5E-E446-A012-01EF728FC715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1673F-1993-FA42-95B8-7B398CB5597F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1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0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4" Type="http://schemas.openxmlformats.org/officeDocument/2006/relationships/image" Target="../media/image4.png"/><Relationship Id="rId9" Type="http://schemas.openxmlformats.org/officeDocument/2006/relationships/image" Target="../media/image15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4" Type="http://schemas.openxmlformats.org/officeDocument/2006/relationships/image" Target="../media/image4.png"/><Relationship Id="rId9" Type="http://schemas.openxmlformats.org/officeDocument/2006/relationships/image" Target="../media/image16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4" Type="http://schemas.openxmlformats.org/officeDocument/2006/relationships/image" Target="../media/image4.png"/><Relationship Id="rId9" Type="http://schemas.openxmlformats.org/officeDocument/2006/relationships/image" Target="../media/image17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0" Type="http://schemas.openxmlformats.org/officeDocument/2006/relationships/image" Target="../media/image180.png"/><Relationship Id="rId4" Type="http://schemas.openxmlformats.org/officeDocument/2006/relationships/image" Target="../media/image4.png"/><Relationship Id="rId9" Type="http://schemas.openxmlformats.org/officeDocument/2006/relationships/image" Target="../media/image17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0" Type="http://schemas.openxmlformats.org/officeDocument/2006/relationships/image" Target="../media/image180.png"/><Relationship Id="rId4" Type="http://schemas.openxmlformats.org/officeDocument/2006/relationships/image" Target="../media/image4.png"/><Relationship Id="rId9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0" Type="http://schemas.openxmlformats.org/officeDocument/2006/relationships/image" Target="../media/image180.png"/><Relationship Id="rId4" Type="http://schemas.openxmlformats.org/officeDocument/2006/relationships/image" Target="../media/image4.png"/><Relationship Id="rId9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0" Type="http://schemas.openxmlformats.org/officeDocument/2006/relationships/image" Target="../media/image210.png"/><Relationship Id="rId4" Type="http://schemas.openxmlformats.org/officeDocument/2006/relationships/image" Target="../media/image4.png"/><Relationship Id="rId9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0" Type="http://schemas.openxmlformats.org/officeDocument/2006/relationships/image" Target="../media/image210.png"/><Relationship Id="rId4" Type="http://schemas.openxmlformats.org/officeDocument/2006/relationships/image" Target="../media/image4.png"/><Relationship Id="rId9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0" Type="http://schemas.openxmlformats.org/officeDocument/2006/relationships/image" Target="../media/image210.png"/><Relationship Id="rId4" Type="http://schemas.openxmlformats.org/officeDocument/2006/relationships/image" Target="../media/image4.png"/><Relationship Id="rId9" Type="http://schemas.openxmlformats.org/officeDocument/2006/relationships/image" Target="../media/image22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0" Type="http://schemas.openxmlformats.org/officeDocument/2006/relationships/image" Target="../media/image210.png"/><Relationship Id="rId4" Type="http://schemas.openxmlformats.org/officeDocument/2006/relationships/image" Target="../media/image4.png"/><Relationship Id="rId9" Type="http://schemas.openxmlformats.org/officeDocument/2006/relationships/image" Target="../media/image22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0" Type="http://schemas.openxmlformats.org/officeDocument/2006/relationships/image" Target="../media/image23.png"/><Relationship Id="rId4" Type="http://schemas.openxmlformats.org/officeDocument/2006/relationships/image" Target="../media/image4.png"/><Relationship Id="rId9" Type="http://schemas.openxmlformats.org/officeDocument/2006/relationships/image" Target="../media/image22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0" Type="http://schemas.openxmlformats.org/officeDocument/2006/relationships/image" Target="../media/image23.png"/><Relationship Id="rId4" Type="http://schemas.openxmlformats.org/officeDocument/2006/relationships/image" Target="../media/image4.png"/><Relationship Id="rId9" Type="http://schemas.openxmlformats.org/officeDocument/2006/relationships/image" Target="../media/image22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0" Type="http://schemas.openxmlformats.org/officeDocument/2006/relationships/image" Target="../media/image23.png"/><Relationship Id="rId4" Type="http://schemas.openxmlformats.org/officeDocument/2006/relationships/image" Target="../media/image4.png"/><Relationship Id="rId9" Type="http://schemas.openxmlformats.org/officeDocument/2006/relationships/image" Target="../media/image22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0" Type="http://schemas.openxmlformats.org/officeDocument/2006/relationships/image" Target="../media/image23.png"/><Relationship Id="rId4" Type="http://schemas.openxmlformats.org/officeDocument/2006/relationships/image" Target="../media/image4.png"/><Relationship Id="rId9" Type="http://schemas.openxmlformats.org/officeDocument/2006/relationships/image" Target="../media/image22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0" Type="http://schemas.openxmlformats.org/officeDocument/2006/relationships/image" Target="../media/image23.png"/><Relationship Id="rId4" Type="http://schemas.openxmlformats.org/officeDocument/2006/relationships/image" Target="../media/image4.png"/><Relationship Id="rId9" Type="http://schemas.openxmlformats.org/officeDocument/2006/relationships/image" Target="../media/image22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0" Type="http://schemas.openxmlformats.org/officeDocument/2006/relationships/image" Target="../media/image23.png"/><Relationship Id="rId4" Type="http://schemas.openxmlformats.org/officeDocument/2006/relationships/image" Target="../media/image4.png"/><Relationship Id="rId9" Type="http://schemas.openxmlformats.org/officeDocument/2006/relationships/image" Target="../media/image22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0" Type="http://schemas.openxmlformats.org/officeDocument/2006/relationships/image" Target="../media/image23.png"/><Relationship Id="rId4" Type="http://schemas.openxmlformats.org/officeDocument/2006/relationships/image" Target="../media/image4.png"/><Relationship Id="rId9" Type="http://schemas.openxmlformats.org/officeDocument/2006/relationships/image" Target="../media/image22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ED17D63-0594-B242-B721-65F932956610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1523999" y="23211"/>
                <a:ext cx="9569810" cy="1954351"/>
              </a:xfrm>
            </p:spPr>
            <p:txBody>
              <a:bodyPr>
                <a:normAutofit/>
              </a:bodyPr>
              <a:lstStyle/>
              <a:p>
                <a:r>
                  <a:rPr lang="en-US" sz="4000" dirty="0"/>
                  <a:t>CSCE-642 Reinforcement Learning </a:t>
                </a:r>
                <a:br>
                  <a:rPr lang="en-US" dirty="0"/>
                </a:br>
                <a:r>
                  <a:rPr lang="en-US" sz="4900" dirty="0"/>
                  <a:t>Chapter 7: </a:t>
                </a:r>
                <a14:m>
                  <m:oMath xmlns:m="http://schemas.openxmlformats.org/officeDocument/2006/math">
                    <m:r>
                      <a:rPr lang="en-US" sz="49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4900" dirty="0"/>
                  <a:t>-step Bootstrapping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ED17D63-0594-B242-B721-65F9329566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523999" y="23211"/>
                <a:ext cx="9569810" cy="1954351"/>
              </a:xfrm>
              <a:blipFill>
                <a:blip r:embed="rId2"/>
                <a:stretch>
                  <a:fillRect b="-16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936696"/>
            <a:ext cx="9144000" cy="731423"/>
          </a:xfrm>
        </p:spPr>
        <p:txBody>
          <a:bodyPr>
            <a:normAutofit/>
          </a:bodyPr>
          <a:lstStyle/>
          <a:p>
            <a:r>
              <a:rPr lang="en-US" sz="2800" dirty="0"/>
              <a:t>Instructor: </a:t>
            </a:r>
            <a:r>
              <a:rPr lang="en-US" sz="2800" dirty="0" err="1"/>
              <a:t>Guni</a:t>
            </a:r>
            <a:r>
              <a:rPr lang="en-US" sz="2800" dirty="0"/>
              <a:t> Sharon</a:t>
            </a:r>
          </a:p>
        </p:txBody>
      </p:sp>
      <p:pic>
        <p:nvPicPr>
          <p:cNvPr id="1026" name="Picture 2" descr="Image result for binoculars&quot;">
            <a:extLst>
              <a:ext uri="{FF2B5EF4-FFF2-40B4-BE49-F238E27FC236}">
                <a16:creationId xmlns:a16="http://schemas.microsoft.com/office/drawing/2014/main" id="{85CC08DC-0E05-5043-8C3D-48C647CFE5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8" t="-1" r="328" b="14541"/>
          <a:stretch/>
        </p:blipFill>
        <p:spPr bwMode="auto">
          <a:xfrm>
            <a:off x="2282453" y="2437672"/>
            <a:ext cx="3022600" cy="3038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375ECE35-F522-2740-90FA-1B95C341D0B9}"/>
              </a:ext>
            </a:extLst>
          </p:cNvPr>
          <p:cNvSpPr/>
          <p:nvPr/>
        </p:nvSpPr>
        <p:spPr>
          <a:xfrm>
            <a:off x="4432853" y="2782957"/>
            <a:ext cx="3995531" cy="1997765"/>
          </a:xfrm>
          <a:custGeom>
            <a:avLst/>
            <a:gdLst>
              <a:gd name="connsiteX0" fmla="*/ 0 w 5059018"/>
              <a:gd name="connsiteY0" fmla="*/ 1510747 h 1997765"/>
              <a:gd name="connsiteX1" fmla="*/ 59635 w 5059018"/>
              <a:gd name="connsiteY1" fmla="*/ 1540565 h 1997765"/>
              <a:gd name="connsiteX2" fmla="*/ 139148 w 5059018"/>
              <a:gd name="connsiteY2" fmla="*/ 1550504 h 1997765"/>
              <a:gd name="connsiteX3" fmla="*/ 665922 w 5059018"/>
              <a:gd name="connsiteY3" fmla="*/ 1540565 h 1997765"/>
              <a:gd name="connsiteX4" fmla="*/ 705679 w 5059018"/>
              <a:gd name="connsiteY4" fmla="*/ 1530626 h 1997765"/>
              <a:gd name="connsiteX5" fmla="*/ 785192 w 5059018"/>
              <a:gd name="connsiteY5" fmla="*/ 1520686 h 1997765"/>
              <a:gd name="connsiteX6" fmla="*/ 824948 w 5059018"/>
              <a:gd name="connsiteY6" fmla="*/ 1500808 h 1997765"/>
              <a:gd name="connsiteX7" fmla="*/ 864705 w 5059018"/>
              <a:gd name="connsiteY7" fmla="*/ 1490869 h 1997765"/>
              <a:gd name="connsiteX8" fmla="*/ 944218 w 5059018"/>
              <a:gd name="connsiteY8" fmla="*/ 1421295 h 1997765"/>
              <a:gd name="connsiteX9" fmla="*/ 964096 w 5059018"/>
              <a:gd name="connsiteY9" fmla="*/ 1391478 h 1997765"/>
              <a:gd name="connsiteX10" fmla="*/ 993913 w 5059018"/>
              <a:gd name="connsiteY10" fmla="*/ 1361660 h 1997765"/>
              <a:gd name="connsiteX11" fmla="*/ 1013792 w 5059018"/>
              <a:gd name="connsiteY11" fmla="*/ 1321904 h 1997765"/>
              <a:gd name="connsiteX12" fmla="*/ 1063487 w 5059018"/>
              <a:gd name="connsiteY12" fmla="*/ 1242391 h 1997765"/>
              <a:gd name="connsiteX13" fmla="*/ 1083366 w 5059018"/>
              <a:gd name="connsiteY13" fmla="*/ 1182756 h 1997765"/>
              <a:gd name="connsiteX14" fmla="*/ 1143000 w 5059018"/>
              <a:gd name="connsiteY14" fmla="*/ 1083365 h 1997765"/>
              <a:gd name="connsiteX15" fmla="*/ 1182757 w 5059018"/>
              <a:gd name="connsiteY15" fmla="*/ 1003852 h 1997765"/>
              <a:gd name="connsiteX16" fmla="*/ 1212574 w 5059018"/>
              <a:gd name="connsiteY16" fmla="*/ 934278 h 1997765"/>
              <a:gd name="connsiteX17" fmla="*/ 1272209 w 5059018"/>
              <a:gd name="connsiteY17" fmla="*/ 864704 h 1997765"/>
              <a:gd name="connsiteX18" fmla="*/ 1311966 w 5059018"/>
              <a:gd name="connsiteY18" fmla="*/ 815008 h 1997765"/>
              <a:gd name="connsiteX19" fmla="*/ 1371600 w 5059018"/>
              <a:gd name="connsiteY19" fmla="*/ 795130 h 1997765"/>
              <a:gd name="connsiteX20" fmla="*/ 1451113 w 5059018"/>
              <a:gd name="connsiteY20" fmla="*/ 765313 h 1997765"/>
              <a:gd name="connsiteX21" fmla="*/ 1540566 w 5059018"/>
              <a:gd name="connsiteY21" fmla="*/ 775252 h 1997765"/>
              <a:gd name="connsiteX22" fmla="*/ 1600200 w 5059018"/>
              <a:gd name="connsiteY22" fmla="*/ 795130 h 1997765"/>
              <a:gd name="connsiteX23" fmla="*/ 1659835 w 5059018"/>
              <a:gd name="connsiteY23" fmla="*/ 884582 h 1997765"/>
              <a:gd name="connsiteX24" fmla="*/ 1679713 w 5059018"/>
              <a:gd name="connsiteY24" fmla="*/ 914400 h 1997765"/>
              <a:gd name="connsiteX25" fmla="*/ 1699592 w 5059018"/>
              <a:gd name="connsiteY25" fmla="*/ 954156 h 1997765"/>
              <a:gd name="connsiteX26" fmla="*/ 1729409 w 5059018"/>
              <a:gd name="connsiteY26" fmla="*/ 1033669 h 1997765"/>
              <a:gd name="connsiteX27" fmla="*/ 1749287 w 5059018"/>
              <a:gd name="connsiteY27" fmla="*/ 1103243 h 1997765"/>
              <a:gd name="connsiteX28" fmla="*/ 1769166 w 5059018"/>
              <a:gd name="connsiteY28" fmla="*/ 1143000 h 1997765"/>
              <a:gd name="connsiteX29" fmla="*/ 1779105 w 5059018"/>
              <a:gd name="connsiteY29" fmla="*/ 1222513 h 1997765"/>
              <a:gd name="connsiteX30" fmla="*/ 1789044 w 5059018"/>
              <a:gd name="connsiteY30" fmla="*/ 1262269 h 1997765"/>
              <a:gd name="connsiteX31" fmla="*/ 1798983 w 5059018"/>
              <a:gd name="connsiteY31" fmla="*/ 1411356 h 1997765"/>
              <a:gd name="connsiteX32" fmla="*/ 1818861 w 5059018"/>
              <a:gd name="connsiteY32" fmla="*/ 1510747 h 1997765"/>
              <a:gd name="connsiteX33" fmla="*/ 1828800 w 5059018"/>
              <a:gd name="connsiteY33" fmla="*/ 1570382 h 1997765"/>
              <a:gd name="connsiteX34" fmla="*/ 1838739 w 5059018"/>
              <a:gd name="connsiteY34" fmla="*/ 1610139 h 1997765"/>
              <a:gd name="connsiteX35" fmla="*/ 1848679 w 5059018"/>
              <a:gd name="connsiteY35" fmla="*/ 1669773 h 1997765"/>
              <a:gd name="connsiteX36" fmla="*/ 1888435 w 5059018"/>
              <a:gd name="connsiteY36" fmla="*/ 1759226 h 1997765"/>
              <a:gd name="connsiteX37" fmla="*/ 1938131 w 5059018"/>
              <a:gd name="connsiteY37" fmla="*/ 1808921 h 1997765"/>
              <a:gd name="connsiteX38" fmla="*/ 1958009 w 5059018"/>
              <a:gd name="connsiteY38" fmla="*/ 1828800 h 1997765"/>
              <a:gd name="connsiteX39" fmla="*/ 1987826 w 5059018"/>
              <a:gd name="connsiteY39" fmla="*/ 1838739 h 1997765"/>
              <a:gd name="connsiteX40" fmla="*/ 2057400 w 5059018"/>
              <a:gd name="connsiteY40" fmla="*/ 1858617 h 1997765"/>
              <a:gd name="connsiteX41" fmla="*/ 2097157 w 5059018"/>
              <a:gd name="connsiteY41" fmla="*/ 1878495 h 1997765"/>
              <a:gd name="connsiteX42" fmla="*/ 2196548 w 5059018"/>
              <a:gd name="connsiteY42" fmla="*/ 1868556 h 1997765"/>
              <a:gd name="connsiteX43" fmla="*/ 2286000 w 5059018"/>
              <a:gd name="connsiteY43" fmla="*/ 1818860 h 1997765"/>
              <a:gd name="connsiteX44" fmla="*/ 2315818 w 5059018"/>
              <a:gd name="connsiteY44" fmla="*/ 1779104 h 1997765"/>
              <a:gd name="connsiteX45" fmla="*/ 2355574 w 5059018"/>
              <a:gd name="connsiteY45" fmla="*/ 1749286 h 1997765"/>
              <a:gd name="connsiteX46" fmla="*/ 2375452 w 5059018"/>
              <a:gd name="connsiteY46" fmla="*/ 1709530 h 1997765"/>
              <a:gd name="connsiteX47" fmla="*/ 2395331 w 5059018"/>
              <a:gd name="connsiteY47" fmla="*/ 1689652 h 1997765"/>
              <a:gd name="connsiteX48" fmla="*/ 2405270 w 5059018"/>
              <a:gd name="connsiteY48" fmla="*/ 1659834 h 1997765"/>
              <a:gd name="connsiteX49" fmla="*/ 2445026 w 5059018"/>
              <a:gd name="connsiteY49" fmla="*/ 1580321 h 1997765"/>
              <a:gd name="connsiteX50" fmla="*/ 2514600 w 5059018"/>
              <a:gd name="connsiteY50" fmla="*/ 1431234 h 1997765"/>
              <a:gd name="connsiteX51" fmla="*/ 2534479 w 5059018"/>
              <a:gd name="connsiteY51" fmla="*/ 1331843 h 1997765"/>
              <a:gd name="connsiteX52" fmla="*/ 2544418 w 5059018"/>
              <a:gd name="connsiteY52" fmla="*/ 1292086 h 1997765"/>
              <a:gd name="connsiteX53" fmla="*/ 2554357 w 5059018"/>
              <a:gd name="connsiteY53" fmla="*/ 1242391 h 1997765"/>
              <a:gd name="connsiteX54" fmla="*/ 2584174 w 5059018"/>
              <a:gd name="connsiteY54" fmla="*/ 1172817 h 1997765"/>
              <a:gd name="connsiteX55" fmla="*/ 2613992 w 5059018"/>
              <a:gd name="connsiteY55" fmla="*/ 993913 h 1997765"/>
              <a:gd name="connsiteX56" fmla="*/ 2623931 w 5059018"/>
              <a:gd name="connsiteY56" fmla="*/ 298173 h 1997765"/>
              <a:gd name="connsiteX57" fmla="*/ 2653748 w 5059018"/>
              <a:gd name="connsiteY57" fmla="*/ 129208 h 1997765"/>
              <a:gd name="connsiteX58" fmla="*/ 2663687 w 5059018"/>
              <a:gd name="connsiteY58" fmla="*/ 89452 h 1997765"/>
              <a:gd name="connsiteX59" fmla="*/ 2733261 w 5059018"/>
              <a:gd name="connsiteY59" fmla="*/ 9939 h 1997765"/>
              <a:gd name="connsiteX60" fmla="*/ 2763079 w 5059018"/>
              <a:gd name="connsiteY60" fmla="*/ 0 h 1997765"/>
              <a:gd name="connsiteX61" fmla="*/ 2971800 w 5059018"/>
              <a:gd name="connsiteY61" fmla="*/ 19878 h 1997765"/>
              <a:gd name="connsiteX62" fmla="*/ 3001618 w 5059018"/>
              <a:gd name="connsiteY62" fmla="*/ 39756 h 1997765"/>
              <a:gd name="connsiteX63" fmla="*/ 3051313 w 5059018"/>
              <a:gd name="connsiteY63" fmla="*/ 59634 h 1997765"/>
              <a:gd name="connsiteX64" fmla="*/ 3091070 w 5059018"/>
              <a:gd name="connsiteY64" fmla="*/ 79513 h 1997765"/>
              <a:gd name="connsiteX65" fmla="*/ 3120887 w 5059018"/>
              <a:gd name="connsiteY65" fmla="*/ 119269 h 1997765"/>
              <a:gd name="connsiteX66" fmla="*/ 3140766 w 5059018"/>
              <a:gd name="connsiteY66" fmla="*/ 139147 h 1997765"/>
              <a:gd name="connsiteX67" fmla="*/ 3160644 w 5059018"/>
              <a:gd name="connsiteY67" fmla="*/ 168965 h 1997765"/>
              <a:gd name="connsiteX68" fmla="*/ 3190461 w 5059018"/>
              <a:gd name="connsiteY68" fmla="*/ 188843 h 1997765"/>
              <a:gd name="connsiteX69" fmla="*/ 3260035 w 5059018"/>
              <a:gd name="connsiteY69" fmla="*/ 347869 h 1997765"/>
              <a:gd name="connsiteX70" fmla="*/ 3269974 w 5059018"/>
              <a:gd name="connsiteY70" fmla="*/ 387626 h 1997765"/>
              <a:gd name="connsiteX71" fmla="*/ 3289852 w 5059018"/>
              <a:gd name="connsiteY71" fmla="*/ 447260 h 1997765"/>
              <a:gd name="connsiteX72" fmla="*/ 3299792 w 5059018"/>
              <a:gd name="connsiteY72" fmla="*/ 477078 h 1997765"/>
              <a:gd name="connsiteX73" fmla="*/ 3309731 w 5059018"/>
              <a:gd name="connsiteY73" fmla="*/ 516834 h 1997765"/>
              <a:gd name="connsiteX74" fmla="*/ 3329609 w 5059018"/>
              <a:gd name="connsiteY74" fmla="*/ 646043 h 1997765"/>
              <a:gd name="connsiteX75" fmla="*/ 3339548 w 5059018"/>
              <a:gd name="connsiteY75" fmla="*/ 705678 h 1997765"/>
              <a:gd name="connsiteX76" fmla="*/ 3349487 w 5059018"/>
              <a:gd name="connsiteY76" fmla="*/ 884582 h 1997765"/>
              <a:gd name="connsiteX77" fmla="*/ 3359426 w 5059018"/>
              <a:gd name="connsiteY77" fmla="*/ 944217 h 1997765"/>
              <a:gd name="connsiteX78" fmla="*/ 3369366 w 5059018"/>
              <a:gd name="connsiteY78" fmla="*/ 1143000 h 1997765"/>
              <a:gd name="connsiteX79" fmla="*/ 3379305 w 5059018"/>
              <a:gd name="connsiteY79" fmla="*/ 1172817 h 1997765"/>
              <a:gd name="connsiteX80" fmla="*/ 3399183 w 5059018"/>
              <a:gd name="connsiteY80" fmla="*/ 1282147 h 1997765"/>
              <a:gd name="connsiteX81" fmla="*/ 3409122 w 5059018"/>
              <a:gd name="connsiteY81" fmla="*/ 1331843 h 1997765"/>
              <a:gd name="connsiteX82" fmla="*/ 3419061 w 5059018"/>
              <a:gd name="connsiteY82" fmla="*/ 1401417 h 1997765"/>
              <a:gd name="connsiteX83" fmla="*/ 3438939 w 5059018"/>
              <a:gd name="connsiteY83" fmla="*/ 1560443 h 1997765"/>
              <a:gd name="connsiteX84" fmla="*/ 3468757 w 5059018"/>
              <a:gd name="connsiteY84" fmla="*/ 1709530 h 1997765"/>
              <a:gd name="connsiteX85" fmla="*/ 3478696 w 5059018"/>
              <a:gd name="connsiteY85" fmla="*/ 1749286 h 1997765"/>
              <a:gd name="connsiteX86" fmla="*/ 3518452 w 5059018"/>
              <a:gd name="connsiteY86" fmla="*/ 1828800 h 1997765"/>
              <a:gd name="connsiteX87" fmla="*/ 3538331 w 5059018"/>
              <a:gd name="connsiteY87" fmla="*/ 1848678 h 1997765"/>
              <a:gd name="connsiteX88" fmla="*/ 3578087 w 5059018"/>
              <a:gd name="connsiteY88" fmla="*/ 1908313 h 1997765"/>
              <a:gd name="connsiteX89" fmla="*/ 3607905 w 5059018"/>
              <a:gd name="connsiteY89" fmla="*/ 1928191 h 1997765"/>
              <a:gd name="connsiteX90" fmla="*/ 3667539 w 5059018"/>
              <a:gd name="connsiteY90" fmla="*/ 1977886 h 1997765"/>
              <a:gd name="connsiteX91" fmla="*/ 3727174 w 5059018"/>
              <a:gd name="connsiteY91" fmla="*/ 1997765 h 1997765"/>
              <a:gd name="connsiteX92" fmla="*/ 3826566 w 5059018"/>
              <a:gd name="connsiteY92" fmla="*/ 1987826 h 1997765"/>
              <a:gd name="connsiteX93" fmla="*/ 3876261 w 5059018"/>
              <a:gd name="connsiteY93" fmla="*/ 1938130 h 1997765"/>
              <a:gd name="connsiteX94" fmla="*/ 3896139 w 5059018"/>
              <a:gd name="connsiteY94" fmla="*/ 1898373 h 1997765"/>
              <a:gd name="connsiteX95" fmla="*/ 3916018 w 5059018"/>
              <a:gd name="connsiteY95" fmla="*/ 1878495 h 1997765"/>
              <a:gd name="connsiteX96" fmla="*/ 3955774 w 5059018"/>
              <a:gd name="connsiteY96" fmla="*/ 1798982 h 1997765"/>
              <a:gd name="connsiteX97" fmla="*/ 3975652 w 5059018"/>
              <a:gd name="connsiteY97" fmla="*/ 1749286 h 1997765"/>
              <a:gd name="connsiteX98" fmla="*/ 3985592 w 5059018"/>
              <a:gd name="connsiteY98" fmla="*/ 1709530 h 1997765"/>
              <a:gd name="connsiteX99" fmla="*/ 4005470 w 5059018"/>
              <a:gd name="connsiteY99" fmla="*/ 1669773 h 1997765"/>
              <a:gd name="connsiteX100" fmla="*/ 4015409 w 5059018"/>
              <a:gd name="connsiteY100" fmla="*/ 1610139 h 1997765"/>
              <a:gd name="connsiteX101" fmla="*/ 4025348 w 5059018"/>
              <a:gd name="connsiteY101" fmla="*/ 1560443 h 1997765"/>
              <a:gd name="connsiteX102" fmla="*/ 4035287 w 5059018"/>
              <a:gd name="connsiteY102" fmla="*/ 1480930 h 1997765"/>
              <a:gd name="connsiteX103" fmla="*/ 4055166 w 5059018"/>
              <a:gd name="connsiteY103" fmla="*/ 1421295 h 1997765"/>
              <a:gd name="connsiteX104" fmla="*/ 4084983 w 5059018"/>
              <a:gd name="connsiteY104" fmla="*/ 1401417 h 1997765"/>
              <a:gd name="connsiteX105" fmla="*/ 4144618 w 5059018"/>
              <a:gd name="connsiteY105" fmla="*/ 1381539 h 1997765"/>
              <a:gd name="connsiteX106" fmla="*/ 4333461 w 5059018"/>
              <a:gd name="connsiteY106" fmla="*/ 1391478 h 1997765"/>
              <a:gd name="connsiteX107" fmla="*/ 4383157 w 5059018"/>
              <a:gd name="connsiteY107" fmla="*/ 1401417 h 1997765"/>
              <a:gd name="connsiteX108" fmla="*/ 4442792 w 5059018"/>
              <a:gd name="connsiteY108" fmla="*/ 1411356 h 1997765"/>
              <a:gd name="connsiteX109" fmla="*/ 4482548 w 5059018"/>
              <a:gd name="connsiteY109" fmla="*/ 1421295 h 1997765"/>
              <a:gd name="connsiteX110" fmla="*/ 4681331 w 5059018"/>
              <a:gd name="connsiteY110" fmla="*/ 1441173 h 1997765"/>
              <a:gd name="connsiteX111" fmla="*/ 5059018 w 5059018"/>
              <a:gd name="connsiteY111" fmla="*/ 1431234 h 1997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5059018" h="1997765">
                <a:moveTo>
                  <a:pt x="0" y="1510747"/>
                </a:moveTo>
                <a:cubicBezTo>
                  <a:pt x="19878" y="1520686"/>
                  <a:pt x="38265" y="1534459"/>
                  <a:pt x="59635" y="1540565"/>
                </a:cubicBezTo>
                <a:cubicBezTo>
                  <a:pt x="85318" y="1547903"/>
                  <a:pt x="112437" y="1550504"/>
                  <a:pt x="139148" y="1550504"/>
                </a:cubicBezTo>
                <a:cubicBezTo>
                  <a:pt x="314771" y="1550504"/>
                  <a:pt x="490331" y="1543878"/>
                  <a:pt x="665922" y="1540565"/>
                </a:cubicBezTo>
                <a:cubicBezTo>
                  <a:pt x="679174" y="1537252"/>
                  <a:pt x="692205" y="1532872"/>
                  <a:pt x="705679" y="1530626"/>
                </a:cubicBezTo>
                <a:cubicBezTo>
                  <a:pt x="732026" y="1526235"/>
                  <a:pt x="759279" y="1527164"/>
                  <a:pt x="785192" y="1520686"/>
                </a:cubicBezTo>
                <a:cubicBezTo>
                  <a:pt x="799566" y="1517092"/>
                  <a:pt x="811075" y="1506010"/>
                  <a:pt x="824948" y="1500808"/>
                </a:cubicBezTo>
                <a:cubicBezTo>
                  <a:pt x="837738" y="1496012"/>
                  <a:pt x="851453" y="1494182"/>
                  <a:pt x="864705" y="1490869"/>
                </a:cubicBezTo>
                <a:cubicBezTo>
                  <a:pt x="889126" y="1472553"/>
                  <a:pt x="927061" y="1447030"/>
                  <a:pt x="944218" y="1421295"/>
                </a:cubicBezTo>
                <a:cubicBezTo>
                  <a:pt x="950844" y="1411356"/>
                  <a:pt x="956449" y="1400655"/>
                  <a:pt x="964096" y="1391478"/>
                </a:cubicBezTo>
                <a:cubicBezTo>
                  <a:pt x="973094" y="1380680"/>
                  <a:pt x="985743" y="1373098"/>
                  <a:pt x="993913" y="1361660"/>
                </a:cubicBezTo>
                <a:cubicBezTo>
                  <a:pt x="1002525" y="1349603"/>
                  <a:pt x="1005939" y="1334468"/>
                  <a:pt x="1013792" y="1321904"/>
                </a:cubicBezTo>
                <a:cubicBezTo>
                  <a:pt x="1047018" y="1268743"/>
                  <a:pt x="1041103" y="1298350"/>
                  <a:pt x="1063487" y="1242391"/>
                </a:cubicBezTo>
                <a:cubicBezTo>
                  <a:pt x="1071269" y="1222936"/>
                  <a:pt x="1075584" y="1202211"/>
                  <a:pt x="1083366" y="1182756"/>
                </a:cubicBezTo>
                <a:cubicBezTo>
                  <a:pt x="1113117" y="1108379"/>
                  <a:pt x="1096333" y="1176698"/>
                  <a:pt x="1143000" y="1083365"/>
                </a:cubicBezTo>
                <a:cubicBezTo>
                  <a:pt x="1156252" y="1056861"/>
                  <a:pt x="1173387" y="1031964"/>
                  <a:pt x="1182757" y="1003852"/>
                </a:cubicBezTo>
                <a:cubicBezTo>
                  <a:pt x="1192419" y="974866"/>
                  <a:pt x="1195028" y="962351"/>
                  <a:pt x="1212574" y="934278"/>
                </a:cubicBezTo>
                <a:cubicBezTo>
                  <a:pt x="1249800" y="874717"/>
                  <a:pt x="1231549" y="913497"/>
                  <a:pt x="1272209" y="864704"/>
                </a:cubicBezTo>
                <a:cubicBezTo>
                  <a:pt x="1282244" y="852662"/>
                  <a:pt x="1295439" y="823271"/>
                  <a:pt x="1311966" y="815008"/>
                </a:cubicBezTo>
                <a:cubicBezTo>
                  <a:pt x="1330707" y="805638"/>
                  <a:pt x="1352859" y="804500"/>
                  <a:pt x="1371600" y="795130"/>
                </a:cubicBezTo>
                <a:cubicBezTo>
                  <a:pt x="1423575" y="769143"/>
                  <a:pt x="1396983" y="778846"/>
                  <a:pt x="1451113" y="765313"/>
                </a:cubicBezTo>
                <a:cubicBezTo>
                  <a:pt x="1480931" y="768626"/>
                  <a:pt x="1511147" y="769368"/>
                  <a:pt x="1540566" y="775252"/>
                </a:cubicBezTo>
                <a:cubicBezTo>
                  <a:pt x="1561112" y="779361"/>
                  <a:pt x="1600200" y="795130"/>
                  <a:pt x="1600200" y="795130"/>
                </a:cubicBezTo>
                <a:lnTo>
                  <a:pt x="1659835" y="884582"/>
                </a:lnTo>
                <a:cubicBezTo>
                  <a:pt x="1666461" y="894521"/>
                  <a:pt x="1674371" y="903716"/>
                  <a:pt x="1679713" y="914400"/>
                </a:cubicBezTo>
                <a:lnTo>
                  <a:pt x="1699592" y="954156"/>
                </a:lnTo>
                <a:cubicBezTo>
                  <a:pt x="1717916" y="1027454"/>
                  <a:pt x="1698225" y="960906"/>
                  <a:pt x="1729409" y="1033669"/>
                </a:cubicBezTo>
                <a:cubicBezTo>
                  <a:pt x="1753440" y="1089742"/>
                  <a:pt x="1724065" y="1035985"/>
                  <a:pt x="1749287" y="1103243"/>
                </a:cubicBezTo>
                <a:cubicBezTo>
                  <a:pt x="1754490" y="1117116"/>
                  <a:pt x="1762540" y="1129748"/>
                  <a:pt x="1769166" y="1143000"/>
                </a:cubicBezTo>
                <a:cubicBezTo>
                  <a:pt x="1772479" y="1169504"/>
                  <a:pt x="1774714" y="1196166"/>
                  <a:pt x="1779105" y="1222513"/>
                </a:cubicBezTo>
                <a:cubicBezTo>
                  <a:pt x="1781351" y="1235987"/>
                  <a:pt x="1787614" y="1248684"/>
                  <a:pt x="1789044" y="1262269"/>
                </a:cubicBezTo>
                <a:cubicBezTo>
                  <a:pt x="1794258" y="1311801"/>
                  <a:pt x="1793049" y="1361905"/>
                  <a:pt x="1798983" y="1411356"/>
                </a:cubicBezTo>
                <a:cubicBezTo>
                  <a:pt x="1803008" y="1444902"/>
                  <a:pt x="1813307" y="1477420"/>
                  <a:pt x="1818861" y="1510747"/>
                </a:cubicBezTo>
                <a:cubicBezTo>
                  <a:pt x="1822174" y="1530625"/>
                  <a:pt x="1824848" y="1550621"/>
                  <a:pt x="1828800" y="1570382"/>
                </a:cubicBezTo>
                <a:cubicBezTo>
                  <a:pt x="1831479" y="1583777"/>
                  <a:pt x="1836060" y="1596744"/>
                  <a:pt x="1838739" y="1610139"/>
                </a:cubicBezTo>
                <a:cubicBezTo>
                  <a:pt x="1842691" y="1629900"/>
                  <a:pt x="1843791" y="1650222"/>
                  <a:pt x="1848679" y="1669773"/>
                </a:cubicBezTo>
                <a:cubicBezTo>
                  <a:pt x="1857148" y="1703647"/>
                  <a:pt x="1865592" y="1733120"/>
                  <a:pt x="1888435" y="1759226"/>
                </a:cubicBezTo>
                <a:cubicBezTo>
                  <a:pt x="1903862" y="1776856"/>
                  <a:pt x="1921566" y="1792356"/>
                  <a:pt x="1938131" y="1808921"/>
                </a:cubicBezTo>
                <a:cubicBezTo>
                  <a:pt x="1944757" y="1815547"/>
                  <a:pt x="1949119" y="1825837"/>
                  <a:pt x="1958009" y="1828800"/>
                </a:cubicBezTo>
                <a:cubicBezTo>
                  <a:pt x="1967948" y="1832113"/>
                  <a:pt x="1977752" y="1835861"/>
                  <a:pt x="1987826" y="1838739"/>
                </a:cubicBezTo>
                <a:cubicBezTo>
                  <a:pt x="2013047" y="1845945"/>
                  <a:pt x="2033567" y="1848403"/>
                  <a:pt x="2057400" y="1858617"/>
                </a:cubicBezTo>
                <a:cubicBezTo>
                  <a:pt x="2071019" y="1864453"/>
                  <a:pt x="2083905" y="1871869"/>
                  <a:pt x="2097157" y="1878495"/>
                </a:cubicBezTo>
                <a:cubicBezTo>
                  <a:pt x="2130287" y="1875182"/>
                  <a:pt x="2163640" y="1873619"/>
                  <a:pt x="2196548" y="1868556"/>
                </a:cubicBezTo>
                <a:cubicBezTo>
                  <a:pt x="2224103" y="1864317"/>
                  <a:pt x="2274491" y="1834205"/>
                  <a:pt x="2286000" y="1818860"/>
                </a:cubicBezTo>
                <a:cubicBezTo>
                  <a:pt x="2295939" y="1805608"/>
                  <a:pt x="2304105" y="1790817"/>
                  <a:pt x="2315818" y="1779104"/>
                </a:cubicBezTo>
                <a:cubicBezTo>
                  <a:pt x="2327531" y="1767391"/>
                  <a:pt x="2342322" y="1759225"/>
                  <a:pt x="2355574" y="1749286"/>
                </a:cubicBezTo>
                <a:cubicBezTo>
                  <a:pt x="2362200" y="1736034"/>
                  <a:pt x="2367233" y="1721858"/>
                  <a:pt x="2375452" y="1709530"/>
                </a:cubicBezTo>
                <a:cubicBezTo>
                  <a:pt x="2380650" y="1701733"/>
                  <a:pt x="2390510" y="1697687"/>
                  <a:pt x="2395331" y="1689652"/>
                </a:cubicBezTo>
                <a:cubicBezTo>
                  <a:pt x="2400721" y="1680668"/>
                  <a:pt x="2400935" y="1669372"/>
                  <a:pt x="2405270" y="1659834"/>
                </a:cubicBezTo>
                <a:cubicBezTo>
                  <a:pt x="2417532" y="1632857"/>
                  <a:pt x="2429780" y="1605731"/>
                  <a:pt x="2445026" y="1580321"/>
                </a:cubicBezTo>
                <a:cubicBezTo>
                  <a:pt x="2474149" y="1531785"/>
                  <a:pt x="2502865" y="1489905"/>
                  <a:pt x="2514600" y="1431234"/>
                </a:cubicBezTo>
                <a:cubicBezTo>
                  <a:pt x="2521226" y="1398104"/>
                  <a:pt x="2526285" y="1364621"/>
                  <a:pt x="2534479" y="1331843"/>
                </a:cubicBezTo>
                <a:cubicBezTo>
                  <a:pt x="2537792" y="1318591"/>
                  <a:pt x="2541455" y="1305421"/>
                  <a:pt x="2544418" y="1292086"/>
                </a:cubicBezTo>
                <a:cubicBezTo>
                  <a:pt x="2548083" y="1275595"/>
                  <a:pt x="2549015" y="1258417"/>
                  <a:pt x="2554357" y="1242391"/>
                </a:cubicBezTo>
                <a:cubicBezTo>
                  <a:pt x="2562336" y="1218454"/>
                  <a:pt x="2574235" y="1196008"/>
                  <a:pt x="2584174" y="1172817"/>
                </a:cubicBezTo>
                <a:cubicBezTo>
                  <a:pt x="2585333" y="1166444"/>
                  <a:pt x="2613302" y="1020462"/>
                  <a:pt x="2613992" y="993913"/>
                </a:cubicBezTo>
                <a:cubicBezTo>
                  <a:pt x="2620015" y="762054"/>
                  <a:pt x="2618344" y="530043"/>
                  <a:pt x="2623931" y="298173"/>
                </a:cubicBezTo>
                <a:cubicBezTo>
                  <a:pt x="2628840" y="94457"/>
                  <a:pt x="2616667" y="228091"/>
                  <a:pt x="2653748" y="129208"/>
                </a:cubicBezTo>
                <a:cubicBezTo>
                  <a:pt x="2658544" y="116418"/>
                  <a:pt x="2657578" y="101670"/>
                  <a:pt x="2663687" y="89452"/>
                </a:cubicBezTo>
                <a:cubicBezTo>
                  <a:pt x="2683565" y="49697"/>
                  <a:pt x="2696818" y="28160"/>
                  <a:pt x="2733261" y="9939"/>
                </a:cubicBezTo>
                <a:cubicBezTo>
                  <a:pt x="2742632" y="5254"/>
                  <a:pt x="2753140" y="3313"/>
                  <a:pt x="2763079" y="0"/>
                </a:cubicBezTo>
                <a:cubicBezTo>
                  <a:pt x="2832653" y="6626"/>
                  <a:pt x="2902862" y="8389"/>
                  <a:pt x="2971800" y="19878"/>
                </a:cubicBezTo>
                <a:cubicBezTo>
                  <a:pt x="2983583" y="21842"/>
                  <a:pt x="2990934" y="34414"/>
                  <a:pt x="3001618" y="39756"/>
                </a:cubicBezTo>
                <a:cubicBezTo>
                  <a:pt x="3017576" y="47735"/>
                  <a:pt x="3035010" y="52388"/>
                  <a:pt x="3051313" y="59634"/>
                </a:cubicBezTo>
                <a:cubicBezTo>
                  <a:pt x="3064853" y="65652"/>
                  <a:pt x="3077818" y="72887"/>
                  <a:pt x="3091070" y="79513"/>
                </a:cubicBezTo>
                <a:cubicBezTo>
                  <a:pt x="3101009" y="92765"/>
                  <a:pt x="3110282" y="106544"/>
                  <a:pt x="3120887" y="119269"/>
                </a:cubicBezTo>
                <a:cubicBezTo>
                  <a:pt x="3126886" y="126468"/>
                  <a:pt x="3134912" y="131830"/>
                  <a:pt x="3140766" y="139147"/>
                </a:cubicBezTo>
                <a:cubicBezTo>
                  <a:pt x="3148228" y="148475"/>
                  <a:pt x="3152197" y="160518"/>
                  <a:pt x="3160644" y="168965"/>
                </a:cubicBezTo>
                <a:cubicBezTo>
                  <a:pt x="3169090" y="177412"/>
                  <a:pt x="3180522" y="182217"/>
                  <a:pt x="3190461" y="188843"/>
                </a:cubicBezTo>
                <a:cubicBezTo>
                  <a:pt x="3213810" y="235540"/>
                  <a:pt x="3248032" y="299855"/>
                  <a:pt x="3260035" y="347869"/>
                </a:cubicBezTo>
                <a:cubicBezTo>
                  <a:pt x="3263348" y="361121"/>
                  <a:pt x="3266049" y="374542"/>
                  <a:pt x="3269974" y="387626"/>
                </a:cubicBezTo>
                <a:cubicBezTo>
                  <a:pt x="3275995" y="407696"/>
                  <a:pt x="3283226" y="427382"/>
                  <a:pt x="3289852" y="447260"/>
                </a:cubicBezTo>
                <a:cubicBezTo>
                  <a:pt x="3293165" y="457199"/>
                  <a:pt x="3297251" y="466914"/>
                  <a:pt x="3299792" y="477078"/>
                </a:cubicBezTo>
                <a:cubicBezTo>
                  <a:pt x="3303105" y="490330"/>
                  <a:pt x="3307052" y="503439"/>
                  <a:pt x="3309731" y="516834"/>
                </a:cubicBezTo>
                <a:cubicBezTo>
                  <a:pt x="3317995" y="558153"/>
                  <a:pt x="3323245" y="604674"/>
                  <a:pt x="3329609" y="646043"/>
                </a:cubicBezTo>
                <a:cubicBezTo>
                  <a:pt x="3332673" y="665961"/>
                  <a:pt x="3336235" y="685800"/>
                  <a:pt x="3339548" y="705678"/>
                </a:cubicBezTo>
                <a:cubicBezTo>
                  <a:pt x="3342861" y="765313"/>
                  <a:pt x="3344527" y="825062"/>
                  <a:pt x="3349487" y="884582"/>
                </a:cubicBezTo>
                <a:cubicBezTo>
                  <a:pt x="3351161" y="904665"/>
                  <a:pt x="3357880" y="924124"/>
                  <a:pt x="3359426" y="944217"/>
                </a:cubicBezTo>
                <a:cubicBezTo>
                  <a:pt x="3364515" y="1010365"/>
                  <a:pt x="3363618" y="1076906"/>
                  <a:pt x="3369366" y="1143000"/>
                </a:cubicBezTo>
                <a:cubicBezTo>
                  <a:pt x="3370274" y="1153437"/>
                  <a:pt x="3376764" y="1162653"/>
                  <a:pt x="3379305" y="1172817"/>
                </a:cubicBezTo>
                <a:cubicBezTo>
                  <a:pt x="3387488" y="1205549"/>
                  <a:pt x="3393276" y="1249659"/>
                  <a:pt x="3399183" y="1282147"/>
                </a:cubicBezTo>
                <a:cubicBezTo>
                  <a:pt x="3402205" y="1298768"/>
                  <a:pt x="3406345" y="1315179"/>
                  <a:pt x="3409122" y="1331843"/>
                </a:cubicBezTo>
                <a:cubicBezTo>
                  <a:pt x="3412973" y="1354951"/>
                  <a:pt x="3416730" y="1378106"/>
                  <a:pt x="3419061" y="1401417"/>
                </a:cubicBezTo>
                <a:cubicBezTo>
                  <a:pt x="3434407" y="1554883"/>
                  <a:pt x="3414223" y="1486296"/>
                  <a:pt x="3438939" y="1560443"/>
                </a:cubicBezTo>
                <a:cubicBezTo>
                  <a:pt x="3452743" y="1657062"/>
                  <a:pt x="3443197" y="1607291"/>
                  <a:pt x="3468757" y="1709530"/>
                </a:cubicBezTo>
                <a:cubicBezTo>
                  <a:pt x="3472070" y="1722782"/>
                  <a:pt x="3472587" y="1737068"/>
                  <a:pt x="3478696" y="1749286"/>
                </a:cubicBezTo>
                <a:cubicBezTo>
                  <a:pt x="3491948" y="1775791"/>
                  <a:pt x="3497498" y="1807847"/>
                  <a:pt x="3518452" y="1828800"/>
                </a:cubicBezTo>
                <a:cubicBezTo>
                  <a:pt x="3525078" y="1835426"/>
                  <a:pt x="3532708" y="1841181"/>
                  <a:pt x="3538331" y="1848678"/>
                </a:cubicBezTo>
                <a:cubicBezTo>
                  <a:pt x="3552665" y="1867790"/>
                  <a:pt x="3558209" y="1895061"/>
                  <a:pt x="3578087" y="1908313"/>
                </a:cubicBezTo>
                <a:cubicBezTo>
                  <a:pt x="3588026" y="1914939"/>
                  <a:pt x="3598728" y="1920544"/>
                  <a:pt x="3607905" y="1928191"/>
                </a:cubicBezTo>
                <a:cubicBezTo>
                  <a:pt x="3634656" y="1950483"/>
                  <a:pt x="3635811" y="1963784"/>
                  <a:pt x="3667539" y="1977886"/>
                </a:cubicBezTo>
                <a:cubicBezTo>
                  <a:pt x="3686687" y="1986396"/>
                  <a:pt x="3727174" y="1997765"/>
                  <a:pt x="3727174" y="1997765"/>
                </a:cubicBezTo>
                <a:cubicBezTo>
                  <a:pt x="3760305" y="1994452"/>
                  <a:pt x="3795652" y="2000192"/>
                  <a:pt x="3826566" y="1987826"/>
                </a:cubicBezTo>
                <a:cubicBezTo>
                  <a:pt x="3848317" y="1979126"/>
                  <a:pt x="3876261" y="1938130"/>
                  <a:pt x="3876261" y="1938130"/>
                </a:cubicBezTo>
                <a:cubicBezTo>
                  <a:pt x="3882887" y="1924878"/>
                  <a:pt x="3887920" y="1910701"/>
                  <a:pt x="3896139" y="1898373"/>
                </a:cubicBezTo>
                <a:cubicBezTo>
                  <a:pt x="3901337" y="1890576"/>
                  <a:pt x="3911197" y="1886530"/>
                  <a:pt x="3916018" y="1878495"/>
                </a:cubicBezTo>
                <a:cubicBezTo>
                  <a:pt x="3931264" y="1853085"/>
                  <a:pt x="3944769" y="1826495"/>
                  <a:pt x="3955774" y="1798982"/>
                </a:cubicBezTo>
                <a:cubicBezTo>
                  <a:pt x="3962400" y="1782417"/>
                  <a:pt x="3970010" y="1766212"/>
                  <a:pt x="3975652" y="1749286"/>
                </a:cubicBezTo>
                <a:cubicBezTo>
                  <a:pt x="3979972" y="1736327"/>
                  <a:pt x="3980796" y="1722320"/>
                  <a:pt x="3985592" y="1709530"/>
                </a:cubicBezTo>
                <a:cubicBezTo>
                  <a:pt x="3990795" y="1695657"/>
                  <a:pt x="3998844" y="1683025"/>
                  <a:pt x="4005470" y="1669773"/>
                </a:cubicBezTo>
                <a:cubicBezTo>
                  <a:pt x="4008783" y="1649895"/>
                  <a:pt x="4011804" y="1629966"/>
                  <a:pt x="4015409" y="1610139"/>
                </a:cubicBezTo>
                <a:cubicBezTo>
                  <a:pt x="4018431" y="1593518"/>
                  <a:pt x="4022779" y="1577140"/>
                  <a:pt x="4025348" y="1560443"/>
                </a:cubicBezTo>
                <a:cubicBezTo>
                  <a:pt x="4029409" y="1534043"/>
                  <a:pt x="4029690" y="1507048"/>
                  <a:pt x="4035287" y="1480930"/>
                </a:cubicBezTo>
                <a:cubicBezTo>
                  <a:pt x="4039677" y="1460441"/>
                  <a:pt x="4037731" y="1432918"/>
                  <a:pt x="4055166" y="1421295"/>
                </a:cubicBezTo>
                <a:cubicBezTo>
                  <a:pt x="4065105" y="1414669"/>
                  <a:pt x="4074067" y="1406268"/>
                  <a:pt x="4084983" y="1401417"/>
                </a:cubicBezTo>
                <a:cubicBezTo>
                  <a:pt x="4104131" y="1392907"/>
                  <a:pt x="4144618" y="1381539"/>
                  <a:pt x="4144618" y="1381539"/>
                </a:cubicBezTo>
                <a:cubicBezTo>
                  <a:pt x="4207566" y="1384852"/>
                  <a:pt x="4270644" y="1386243"/>
                  <a:pt x="4333461" y="1391478"/>
                </a:cubicBezTo>
                <a:cubicBezTo>
                  <a:pt x="4350296" y="1392881"/>
                  <a:pt x="4366536" y="1398395"/>
                  <a:pt x="4383157" y="1401417"/>
                </a:cubicBezTo>
                <a:cubicBezTo>
                  <a:pt x="4402984" y="1405022"/>
                  <a:pt x="4423031" y="1407404"/>
                  <a:pt x="4442792" y="1411356"/>
                </a:cubicBezTo>
                <a:cubicBezTo>
                  <a:pt x="4456187" y="1414035"/>
                  <a:pt x="4468994" y="1419601"/>
                  <a:pt x="4482548" y="1421295"/>
                </a:cubicBezTo>
                <a:cubicBezTo>
                  <a:pt x="4548625" y="1429555"/>
                  <a:pt x="4681331" y="1441173"/>
                  <a:pt x="4681331" y="1441173"/>
                </a:cubicBezTo>
                <a:cubicBezTo>
                  <a:pt x="4999366" y="1430206"/>
                  <a:pt x="4873431" y="1431234"/>
                  <a:pt x="5059018" y="1431234"/>
                </a:cubicBezTo>
              </a:path>
            </a:pathLst>
          </a:custGeom>
          <a:noFill/>
          <a:ln w="38100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Image result for treasure clipart">
            <a:extLst>
              <a:ext uri="{FF2B5EF4-FFF2-40B4-BE49-F238E27FC236}">
                <a16:creationId xmlns:a16="http://schemas.microsoft.com/office/drawing/2014/main" id="{1BAF4F9F-AD53-4244-BCF7-B1E5692E0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039" y="3805497"/>
            <a:ext cx="945446" cy="64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B20789CE-C94A-144F-AF70-5515A969F3CF}"/>
              </a:ext>
            </a:extLst>
          </p:cNvPr>
          <p:cNvSpPr/>
          <p:nvPr/>
        </p:nvSpPr>
        <p:spPr>
          <a:xfrm>
            <a:off x="8428384" y="3591132"/>
            <a:ext cx="1182756" cy="1167848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5E1C22-AFBA-594F-B0E7-D501AC38E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446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BBD54-4A2D-8937-70A0-119C7C69A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TODOs: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4405F-0C41-BC4B-9A42-45CC4B701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Quizzes: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Quiz3 Monte-Carlo Control Sep 16, EOD</a:t>
            </a:r>
          </a:p>
          <a:p>
            <a:pPr lvl="1"/>
            <a:r>
              <a:rPr lang="en-US" dirty="0"/>
              <a:t>Quiz4 TD-learning by Sep. 18, EOD</a:t>
            </a:r>
          </a:p>
          <a:p>
            <a:r>
              <a:rPr lang="en-US" dirty="0"/>
              <a:t>Assignments:</a:t>
            </a:r>
          </a:p>
          <a:p>
            <a:pPr lvl="1"/>
            <a:r>
              <a:rPr lang="en-US" dirty="0"/>
              <a:t>Value Iteration, by September-23, EOD</a:t>
            </a:r>
          </a:p>
          <a:p>
            <a:pPr lvl="1"/>
            <a:r>
              <a:rPr lang="en-US" dirty="0"/>
              <a:t>Asynchronous Value Iteration, by September-23, EOD</a:t>
            </a:r>
          </a:p>
          <a:p>
            <a:pPr lvl="1"/>
            <a:r>
              <a:rPr lang="en-US" dirty="0"/>
              <a:t>Policy Iteration, </a:t>
            </a:r>
            <a:r>
              <a:rPr lang="en-US"/>
              <a:t>by September-23, </a:t>
            </a:r>
            <a:r>
              <a:rPr lang="en-US" dirty="0"/>
              <a:t>EOD</a:t>
            </a:r>
          </a:p>
          <a:p>
            <a:pPr lvl="1"/>
            <a:r>
              <a:rPr lang="en-US" dirty="0"/>
              <a:t>Monte-Carlo Control by September-30, EOD</a:t>
            </a:r>
          </a:p>
          <a:p>
            <a:pPr lvl="1"/>
            <a:r>
              <a:rPr lang="en-US" dirty="0"/>
              <a:t>Monte-Carlo Control with Importance Sampling by September-30, EOD</a:t>
            </a:r>
          </a:p>
          <a:p>
            <a:pPr lvl="1"/>
            <a:r>
              <a:rPr lang="en-US" dirty="0"/>
              <a:t>Tabular Q-Learning, by Oct. 7, EOD</a:t>
            </a:r>
          </a:p>
          <a:p>
            <a:pPr lvl="1"/>
            <a:r>
              <a:rPr lang="en-US" dirty="0"/>
              <a:t>SARSA, by Oct. 7, EOD</a:t>
            </a:r>
          </a:p>
          <a:p>
            <a:r>
              <a:rPr lang="en-US" dirty="0"/>
              <a:t>Project:</a:t>
            </a:r>
          </a:p>
          <a:p>
            <a:pPr lvl="1"/>
            <a:r>
              <a:rPr lang="en-US" dirty="0"/>
              <a:t>Start writing, submit by Sep. 30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F7EE3-BE4A-D369-7848-ED672828F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804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957AE-E36C-4145-8051-C27BD8A6F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CSCE-689, Reinforcement Learning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429E4F4-9133-E247-B8D1-F34BB09FF4EC}"/>
              </a:ext>
            </a:extLst>
          </p:cNvPr>
          <p:cNvSpPr/>
          <p:nvPr/>
        </p:nvSpPr>
        <p:spPr>
          <a:xfrm>
            <a:off x="514348" y="2343525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Stateless decision process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3814ADE-4315-C24C-9061-B448B6D04024}"/>
              </a:ext>
            </a:extLst>
          </p:cNvPr>
          <p:cNvSpPr/>
          <p:nvPr/>
        </p:nvSpPr>
        <p:spPr>
          <a:xfrm>
            <a:off x="514347" y="3874051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Markov decision process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F298306-2F29-5945-9A49-0A2975B03DC7}"/>
              </a:ext>
            </a:extLst>
          </p:cNvPr>
          <p:cNvSpPr/>
          <p:nvPr/>
        </p:nvSpPr>
        <p:spPr>
          <a:xfrm>
            <a:off x="514346" y="5404577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Solving MDPs (offline)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A5C3BC4-B51A-564C-B38E-86BF7F7371F2}"/>
              </a:ext>
            </a:extLst>
          </p:cNvPr>
          <p:cNvSpPr/>
          <p:nvPr/>
        </p:nvSpPr>
        <p:spPr>
          <a:xfrm>
            <a:off x="3619497" y="5404577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Dynamic programming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85E7B59-374E-C94A-A121-77A7CD9CEE14}"/>
              </a:ext>
            </a:extLst>
          </p:cNvPr>
          <p:cNvSpPr/>
          <p:nvPr/>
        </p:nvSpPr>
        <p:spPr>
          <a:xfrm>
            <a:off x="3619497" y="2343525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Monte-Carlo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FD9E7EB-36B2-324A-AFEA-A3D2DA31B2E5}"/>
              </a:ext>
            </a:extLst>
          </p:cNvPr>
          <p:cNvSpPr/>
          <p:nvPr/>
        </p:nvSpPr>
        <p:spPr>
          <a:xfrm>
            <a:off x="3619497" y="3874051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Temporal difference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EDA3562-89A7-154F-B93F-C5927C781B7C}"/>
              </a:ext>
            </a:extLst>
          </p:cNvPr>
          <p:cNvSpPr/>
          <p:nvPr/>
        </p:nvSpPr>
        <p:spPr>
          <a:xfrm>
            <a:off x="6724646" y="5398433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Tabular methods 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D1AE173-0AAA-5147-89F9-FAA5E402B84F}"/>
              </a:ext>
            </a:extLst>
          </p:cNvPr>
          <p:cNvSpPr/>
          <p:nvPr/>
        </p:nvSpPr>
        <p:spPr>
          <a:xfrm>
            <a:off x="6724646" y="3874051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Function approximators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1CA370F-82A1-A540-B8F6-A78C0EBEBE0F}"/>
              </a:ext>
            </a:extLst>
          </p:cNvPr>
          <p:cNvSpPr/>
          <p:nvPr/>
        </p:nvSpPr>
        <p:spPr>
          <a:xfrm>
            <a:off x="6724646" y="2325169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Policy gradient 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A99A7FE-3CCE-5641-960A-8E81B6D88619}"/>
              </a:ext>
            </a:extLst>
          </p:cNvPr>
          <p:cNvSpPr/>
          <p:nvPr/>
        </p:nvSpPr>
        <p:spPr>
          <a:xfrm>
            <a:off x="9750281" y="5410682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RL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B4E68BE-B27B-4040-A5EF-C354D9D3A40D}"/>
              </a:ext>
            </a:extLst>
          </p:cNvPr>
          <p:cNvCxnSpPr>
            <a:stCxn id="4" idx="2"/>
            <a:endCxn id="5" idx="0"/>
          </p:cNvCxnSpPr>
          <p:nvPr/>
        </p:nvCxnSpPr>
        <p:spPr>
          <a:xfrm flipH="1">
            <a:off x="1607652" y="3257925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E3CBF30-7155-A044-9257-418FC64D174D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 flipH="1">
            <a:off x="1607651" y="4788451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619F0A-F4E7-664F-A6C0-B632B9117E79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2700955" y="5861777"/>
            <a:ext cx="91854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2115C9B-4F6A-184D-BAB4-9589D1ECC671}"/>
              </a:ext>
            </a:extLst>
          </p:cNvPr>
          <p:cNvCxnSpPr>
            <a:cxnSpLocks/>
          </p:cNvCxnSpPr>
          <p:nvPr/>
        </p:nvCxnSpPr>
        <p:spPr>
          <a:xfrm flipV="1">
            <a:off x="2661199" y="4788452"/>
            <a:ext cx="958296" cy="6711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E606FF2-0369-D448-ADD4-D965C92E0CD6}"/>
              </a:ext>
            </a:extLst>
          </p:cNvPr>
          <p:cNvCxnSpPr>
            <a:cxnSpLocks/>
          </p:cNvCxnSpPr>
          <p:nvPr/>
        </p:nvCxnSpPr>
        <p:spPr>
          <a:xfrm flipV="1">
            <a:off x="2613575" y="3239569"/>
            <a:ext cx="1038429" cy="22200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BF15F40-4BC7-2E49-9C66-5CEC502B585D}"/>
              </a:ext>
            </a:extLst>
          </p:cNvPr>
          <p:cNvSpPr/>
          <p:nvPr/>
        </p:nvSpPr>
        <p:spPr>
          <a:xfrm>
            <a:off x="9750281" y="2325169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Actor-critic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038802B-19BC-9E4D-819B-657ECBB72969}"/>
              </a:ext>
            </a:extLst>
          </p:cNvPr>
          <p:cNvCxnSpPr>
            <a:cxnSpLocks/>
            <a:stCxn id="8" idx="3"/>
            <a:endCxn id="13" idx="1"/>
          </p:cNvCxnSpPr>
          <p:nvPr/>
        </p:nvCxnSpPr>
        <p:spPr>
          <a:xfrm flipV="1">
            <a:off x="5806106" y="2782369"/>
            <a:ext cx="918540" cy="183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07B9803-A6AE-194B-A669-F4C8B623834F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5806106" y="4331251"/>
            <a:ext cx="950952" cy="11283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27F9E11-B1FA-9142-A5A5-D608AFA62D0D}"/>
              </a:ext>
            </a:extLst>
          </p:cNvPr>
          <p:cNvCxnSpPr>
            <a:cxnSpLocks/>
            <a:stCxn id="7" idx="0"/>
            <a:endCxn id="9" idx="2"/>
          </p:cNvCxnSpPr>
          <p:nvPr/>
        </p:nvCxnSpPr>
        <p:spPr>
          <a:xfrm flipV="1">
            <a:off x="4712802" y="4788451"/>
            <a:ext cx="0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C5FCCE9-66B7-7348-A83F-339F1F8274DD}"/>
              </a:ext>
            </a:extLst>
          </p:cNvPr>
          <p:cNvCxnSpPr>
            <a:cxnSpLocks/>
            <a:stCxn id="13" idx="3"/>
            <a:endCxn id="31" idx="1"/>
          </p:cNvCxnSpPr>
          <p:nvPr/>
        </p:nvCxnSpPr>
        <p:spPr>
          <a:xfrm>
            <a:off x="8911255" y="2782369"/>
            <a:ext cx="83902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E4C164B-F12B-C045-8CFC-D2C33B4B8727}"/>
              </a:ext>
            </a:extLst>
          </p:cNvPr>
          <p:cNvCxnSpPr>
            <a:cxnSpLocks/>
          </p:cNvCxnSpPr>
          <p:nvPr/>
        </p:nvCxnSpPr>
        <p:spPr>
          <a:xfrm flipV="1">
            <a:off x="8856286" y="3239570"/>
            <a:ext cx="928583" cy="6767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6424206-A2F4-9F4A-A302-2AD9EEDDB650}"/>
              </a:ext>
            </a:extLst>
          </p:cNvPr>
          <p:cNvCxnSpPr>
            <a:cxnSpLocks/>
            <a:stCxn id="13" idx="2"/>
            <a:endCxn id="12" idx="0"/>
          </p:cNvCxnSpPr>
          <p:nvPr/>
        </p:nvCxnSpPr>
        <p:spPr>
          <a:xfrm>
            <a:off x="7817951" y="3239569"/>
            <a:ext cx="0" cy="6344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244AD30-0FE0-124C-A32B-A877D10EF162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 flipV="1">
            <a:off x="5806106" y="5855633"/>
            <a:ext cx="918540" cy="61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99EFD29-E996-CF48-930E-F156A4824067}"/>
              </a:ext>
            </a:extLst>
          </p:cNvPr>
          <p:cNvCxnSpPr>
            <a:cxnSpLocks/>
          </p:cNvCxnSpPr>
          <p:nvPr/>
        </p:nvCxnSpPr>
        <p:spPr>
          <a:xfrm>
            <a:off x="5751231" y="3257925"/>
            <a:ext cx="1115673" cy="21282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F8DCC76-985F-2142-8D8E-D7B9CC0D5077}"/>
              </a:ext>
            </a:extLst>
          </p:cNvPr>
          <p:cNvCxnSpPr>
            <a:cxnSpLocks/>
            <a:stCxn id="11" idx="0"/>
            <a:endCxn id="12" idx="2"/>
          </p:cNvCxnSpPr>
          <p:nvPr/>
        </p:nvCxnSpPr>
        <p:spPr>
          <a:xfrm flipV="1">
            <a:off x="7817951" y="4788451"/>
            <a:ext cx="0" cy="6099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793B3AB-A462-0B41-9314-46A30DEF68EC}"/>
              </a:ext>
            </a:extLst>
          </p:cNvPr>
          <p:cNvCxnSpPr>
            <a:cxnSpLocks/>
          </p:cNvCxnSpPr>
          <p:nvPr/>
        </p:nvCxnSpPr>
        <p:spPr>
          <a:xfrm>
            <a:off x="8911160" y="4733980"/>
            <a:ext cx="918635" cy="7256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A570836-386E-F640-B124-027E1C962603}"/>
              </a:ext>
            </a:extLst>
          </p:cNvPr>
          <p:cNvCxnSpPr>
            <a:cxnSpLocks/>
            <a:stCxn id="31" idx="2"/>
            <a:endCxn id="14" idx="0"/>
          </p:cNvCxnSpPr>
          <p:nvPr/>
        </p:nvCxnSpPr>
        <p:spPr>
          <a:xfrm>
            <a:off x="10843586" y="3239569"/>
            <a:ext cx="0" cy="21711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F4C90BD-3E31-2548-AD13-58E07258DE8B}"/>
              </a:ext>
            </a:extLst>
          </p:cNvPr>
          <p:cNvCxnSpPr>
            <a:cxnSpLocks/>
          </p:cNvCxnSpPr>
          <p:nvPr/>
        </p:nvCxnSpPr>
        <p:spPr>
          <a:xfrm>
            <a:off x="5806106" y="4331251"/>
            <a:ext cx="9185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95662A-DD47-D444-9C32-471EA410B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29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EC248-844C-B84E-BDA6-323D3AF91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MDPs so far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F37211-48D8-E949-A442-2DA6FAB2D243}"/>
              </a:ext>
            </a:extLst>
          </p:cNvPr>
          <p:cNvSpPr txBox="1"/>
          <p:nvPr/>
        </p:nvSpPr>
        <p:spPr>
          <a:xfrm>
            <a:off x="838199" y="2200724"/>
            <a:ext cx="5173047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Dynamic programming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Off policy 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local learning, propagating values from neighbors (Bootstrapping) 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Model based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375D93-F1EC-AD46-A2E8-ECA6A55788CF}"/>
              </a:ext>
            </a:extLst>
          </p:cNvPr>
          <p:cNvSpPr txBox="1"/>
          <p:nvPr/>
        </p:nvSpPr>
        <p:spPr>
          <a:xfrm>
            <a:off x="6562041" y="2200724"/>
            <a:ext cx="5265524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Monte-Carlo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On-policy (though important sampling can be used)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Requires a full episode to train on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Model free, online learning</a:t>
            </a:r>
          </a:p>
        </p:txBody>
      </p:sp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337561AC-861C-E649-95EC-FBAEE4CDA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361" y="558548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4509D9F-ACEE-A046-AC63-0CD9359BCF0B}"/>
              </a:ext>
            </a:extLst>
          </p:cNvPr>
          <p:cNvGraphicFramePr>
            <a:graphicFrameLocks noGrp="1"/>
          </p:cNvGraphicFramePr>
          <p:nvPr/>
        </p:nvGraphicFramePr>
        <p:xfrm>
          <a:off x="4734337" y="5389361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5ADAF432-A33E-2D40-A70A-4C808AAD5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808" y="539842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FAED67C-72B2-8F40-B1A8-2F9E9B3EE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050" y="537230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4A33F3-228D-AA49-9AE8-98A3E2FB7535}"/>
              </a:ext>
            </a:extLst>
          </p:cNvPr>
          <p:cNvSpPr txBox="1"/>
          <p:nvPr/>
        </p:nvSpPr>
        <p:spPr>
          <a:xfrm>
            <a:off x="7615576" y="494321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679083-CC05-AD49-9ACF-233FBDC90DCD}"/>
              </a:ext>
            </a:extLst>
          </p:cNvPr>
          <p:cNvSpPr txBox="1"/>
          <p:nvPr/>
        </p:nvSpPr>
        <p:spPr>
          <a:xfrm>
            <a:off x="4870047" y="494321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FA7A369-2F2F-4C4C-81F5-FEF720E8CF54}"/>
                  </a:ext>
                </a:extLst>
              </p:cNvPr>
              <p:cNvSpPr/>
              <p:nvPr/>
            </p:nvSpPr>
            <p:spPr>
              <a:xfrm>
                <a:off x="6011247" y="4603714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FA7A369-2F2F-4C4C-81F5-FEF720E8CF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1247" y="4603714"/>
                <a:ext cx="971548" cy="369332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13FAAC-1AA6-A643-88F8-19DBF1063754}"/>
                  </a:ext>
                </a:extLst>
              </p:cNvPr>
              <p:cNvSpPr txBox="1"/>
              <p:nvPr/>
            </p:nvSpPr>
            <p:spPr>
              <a:xfrm>
                <a:off x="255341" y="4779116"/>
                <a:ext cx="4286943" cy="23202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𝑒𝑥𝑖𝑡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𝛾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func>
                  </m:oMath>
                </a14:m>
                <a:endParaRPr lang="en-US" sz="2400" b="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,→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=0+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𝛾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func>
                  </m:oMath>
                </a14:m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𝑝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|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,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𝑎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US" altLang="ja-JP" sz="1400" dirty="0">
                              <a:ea typeface="ＭＳ Ｐゴシック" pitchFamily="34" charset="-128"/>
                            </a:rPr>
                            <m:t> (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′,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13FAAC-1AA6-A643-88F8-19DBF10637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41" y="4779116"/>
                <a:ext cx="4286943" cy="2320251"/>
              </a:xfrm>
              <a:prstGeom prst="rect">
                <a:avLst/>
              </a:prstGeom>
              <a:blipFill>
                <a:blip r:embed="rId6"/>
                <a:stretch>
                  <a:fillRect l="-1770" t="-1087" b="-28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24AA6E-A269-BF47-B61F-72F17A064D12}"/>
                  </a:ext>
                </a:extLst>
              </p:cNvPr>
              <p:cNvSpPr txBox="1"/>
              <p:nvPr/>
            </p:nvSpPr>
            <p:spPr>
              <a:xfrm>
                <a:off x="8580783" y="4779116"/>
                <a:ext cx="3372655" cy="2308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Episode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𝑒𝑥𝑖𝑡</m:t>
                        </m:r>
                      </m:e>
                    </m:d>
                  </m:oMath>
                </a14:m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𝑒𝑥𝑖𝑡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sz="2400" b="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8.1</m:t>
                    </m:r>
                  </m:oMath>
                </a14:m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24AA6E-A269-BF47-B61F-72F17A064D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0783" y="4779116"/>
                <a:ext cx="3372655" cy="2308324"/>
              </a:xfrm>
              <a:prstGeom prst="rect">
                <a:avLst/>
              </a:prstGeom>
              <a:blipFill>
                <a:blip r:embed="rId7"/>
                <a:stretch>
                  <a:fillRect l="-2256" t="-1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F2D8F1D-E55C-864E-8FF4-B4F864F3B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10312"/>
            <a:ext cx="2743200" cy="365125"/>
          </a:xfrm>
        </p:spPr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57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3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EC248-844C-B84E-BDA6-323D3AF91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Fuse DP and MC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F37211-48D8-E949-A442-2DA6FAB2D243}"/>
              </a:ext>
            </a:extLst>
          </p:cNvPr>
          <p:cNvSpPr txBox="1"/>
          <p:nvPr/>
        </p:nvSpPr>
        <p:spPr>
          <a:xfrm>
            <a:off x="838199" y="2200724"/>
            <a:ext cx="5373757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Dynamic programming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Off policy 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local learning, propagating values from neighbors (Bootstrapping) 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Model based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375D93-F1EC-AD46-A2E8-ECA6A55788CF}"/>
              </a:ext>
            </a:extLst>
          </p:cNvPr>
          <p:cNvSpPr txBox="1"/>
          <p:nvPr/>
        </p:nvSpPr>
        <p:spPr>
          <a:xfrm>
            <a:off x="6562041" y="2200724"/>
            <a:ext cx="5275463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Monte-Carlo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On-policy (though important sampling can be used)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Requires a full episode to train on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Model free, online learning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9A4F85-C56A-3749-90AD-661CDAD96A0E}"/>
              </a:ext>
            </a:extLst>
          </p:cNvPr>
          <p:cNvSpPr txBox="1"/>
          <p:nvPr/>
        </p:nvSpPr>
        <p:spPr>
          <a:xfrm>
            <a:off x="3700119" y="4798150"/>
            <a:ext cx="5373757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TD Learning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Off policy 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local learning, propagating values from neighbors (</a:t>
            </a:r>
            <a:r>
              <a:rPr lang="en-US" sz="2400" dirty="0" err="1"/>
              <a:t>Bootsraping</a:t>
            </a:r>
            <a:r>
              <a:rPr lang="en-US" sz="2400" dirty="0"/>
              <a:t>) </a:t>
            </a:r>
          </a:p>
          <a:p>
            <a:pPr marL="342900" indent="-342900">
              <a:buFont typeface=".Apple Color Emoji UI"/>
              <a:buChar char="✅"/>
            </a:pPr>
            <a:r>
              <a:rPr lang="en-US" sz="2400" dirty="0"/>
              <a:t>  Model free, online learning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FF319A8-6682-BC45-8A0A-27A7B9125C29}"/>
              </a:ext>
            </a:extLst>
          </p:cNvPr>
          <p:cNvCxnSpPr>
            <a:cxnSpLocks/>
          </p:cNvCxnSpPr>
          <p:nvPr/>
        </p:nvCxnSpPr>
        <p:spPr>
          <a:xfrm flipH="1">
            <a:off x="6562041" y="4139716"/>
            <a:ext cx="504681" cy="65843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0BC7339-E178-424C-B1AE-19FC1B00BF0C}"/>
              </a:ext>
            </a:extLst>
          </p:cNvPr>
          <p:cNvCxnSpPr>
            <a:cxnSpLocks/>
          </p:cNvCxnSpPr>
          <p:nvPr/>
        </p:nvCxnSpPr>
        <p:spPr>
          <a:xfrm>
            <a:off x="4929809" y="4139716"/>
            <a:ext cx="417444" cy="65843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FC7420-43C7-BD4D-A320-46BC12676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71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AF4C6-36DC-AA48-86A6-45EFB3613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Bellman update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C6FB5E-1F4F-9D43-91AF-58A6880CC66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343322" cy="466725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  <m:sup/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′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|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𝑠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𝑎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altLang="ja-JP" dirty="0">
                            <a:solidFill>
                              <a:srgbClr val="FF0000"/>
                            </a:solidFill>
                            <a:ea typeface="ＭＳ Ｐゴシック" pitchFamily="34" charset="-128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altLang="ja-JP" dirty="0">
                            <a:ea typeface="ＭＳ Ｐゴシック" pitchFamily="34" charset="-128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Model and reward function are unknown</a:t>
                </a:r>
              </a:p>
              <a:p>
                <a:r>
                  <a:rPr lang="en-US" dirty="0"/>
                  <a:t>Instead, we observe transitions: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func>
                          <m:funcPr>
                            <m:ctrlP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nary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𝑠𝑎𝑚𝑝𝑙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e>
                        </m:d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</m:d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For a single sample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func>
                      <m:funcPr>
                        <m:ctrlPr>
                          <a:rPr lang="en-US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b="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= unbiased estimation of the Bellman update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C6FB5E-1F4F-9D43-91AF-58A6880CC6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343322" cy="4667250"/>
              </a:xfrm>
              <a:blipFill>
                <a:blip r:embed="rId2"/>
                <a:stretch>
                  <a:fillRect l="-1104" t="-15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FCCF6-3056-3F4A-B4BC-62DF4A61B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363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8A877-4B0C-CC43-AF93-5372EEEB3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Temporal difference learning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38F7C6-5E72-044D-8515-95866CF203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</m:func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But we don’t know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′,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Use the learned estimation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</m:func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38F7C6-5E72-044D-8515-95866CF203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95F26D5-74CC-9442-A8C4-ECE0E01DA55B}"/>
                  </a:ext>
                </a:extLst>
              </p:cNvPr>
              <p:cNvSpPr txBox="1"/>
              <p:nvPr/>
            </p:nvSpPr>
            <p:spPr>
              <a:xfrm>
                <a:off x="5372083" y="5173159"/>
                <a:ext cx="37164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</a:rPr>
                  <a:t>Temporal difference error: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95F26D5-74CC-9442-A8C4-ECE0E01DA5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083" y="5173159"/>
                <a:ext cx="3716467" cy="461665"/>
              </a:xfrm>
              <a:prstGeom prst="rect">
                <a:avLst/>
              </a:prstGeom>
              <a:blipFill>
                <a:blip r:embed="rId3"/>
                <a:stretch>
                  <a:fillRect l="-2381" t="-5263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eft Brace 4">
            <a:extLst>
              <a:ext uri="{FF2B5EF4-FFF2-40B4-BE49-F238E27FC236}">
                <a16:creationId xmlns:a16="http://schemas.microsoft.com/office/drawing/2014/main" id="{25050382-2428-D44E-9BD2-F75203E8DB66}"/>
              </a:ext>
            </a:extLst>
          </p:cNvPr>
          <p:cNvSpPr/>
          <p:nvPr/>
        </p:nvSpPr>
        <p:spPr>
          <a:xfrm rot="5400000" flipH="1">
            <a:off x="6719772" y="2368124"/>
            <a:ext cx="683958" cy="4899988"/>
          </a:xfrm>
          <a:prstGeom prst="leftBrace">
            <a:avLst>
              <a:gd name="adj1" fmla="val 8333"/>
              <a:gd name="adj2" fmla="val 49135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4B674-3A51-454D-973A-8BD366870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D11104-BEAB-3A2B-E087-510A92A6A87A}"/>
              </a:ext>
            </a:extLst>
          </p:cNvPr>
          <p:cNvSpPr txBox="1"/>
          <p:nvPr/>
        </p:nvSpPr>
        <p:spPr>
          <a:xfrm>
            <a:off x="5652544" y="5820693"/>
            <a:ext cx="315554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Introduces a maximization bias!</a:t>
            </a:r>
          </a:p>
        </p:txBody>
      </p:sp>
    </p:spTree>
    <p:extLst>
      <p:ext uri="{BB962C8B-B14F-4D97-AF65-F5344CB8AC3E}">
        <p14:creationId xmlns:p14="http://schemas.microsoft.com/office/powerpoint/2010/main" val="316438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E8AE2-8B38-464E-ACF5-8B8AA88CA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SARSA: On-policy TD Control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B42067-79CD-2648-999A-031E670952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  <m:func>
                          <m:func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</m:func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Replace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′,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 with values from the observed transition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SARSA converges with probability 1 to an optimal policy and action-values as long as all state–action pairs are visited infinitely often, and the policy converges in the limit to the greedy policy </a:t>
                </a:r>
              </a:p>
              <a:p>
                <a:pPr lvl="1"/>
                <a:r>
                  <a:rPr lang="en-US" dirty="0"/>
                  <a:t>Which can be arranged, for example, with </a:t>
                </a:r>
                <a:r>
                  <a:rPr lang="el-GR" dirty="0"/>
                  <a:t>ε-</a:t>
                </a:r>
                <a:r>
                  <a:rPr lang="en-US" dirty="0"/>
                  <a:t>greedy policies by setting </a:t>
                </a:r>
                <a:r>
                  <a:rPr lang="el-GR" dirty="0"/>
                  <a:t>ε= 1/</a:t>
                </a:r>
                <a:r>
                  <a:rPr lang="en-US" dirty="0"/>
                  <a:t>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B42067-79CD-2648-999A-031E670952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r="-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8380C-3BD0-0749-A66D-F497655E2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30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SARSA: On-policy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001FCD6-993E-9046-83DE-DF5763C31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905" y="1617523"/>
            <a:ext cx="10515600" cy="3360248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198FC9-9935-314A-A78D-18B99EDC2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310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D8241-F42F-2C4B-B632-08846299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Q-learning: Off-policy TD Control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DAF9C2-91FB-8F46-ABC8-406B752956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Cambria Math" panose="02040503050406030204" pitchFamily="18" charset="0"/>
                  </a:rPr>
                  <a:t>Use the original TD update rule 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</m:func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Approximates the state-action value for the optimal policy, i.e.,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Assuming that every state-action pair is visited infinitely often </a:t>
                </a:r>
              </a:p>
              <a:p>
                <a:r>
                  <a:rPr lang="en-US" dirty="0"/>
                  <a:t>Follows from  the proof of convergence for the Bellman function</a:t>
                </a:r>
              </a:p>
              <a:p>
                <a:pPr lvl="1"/>
                <a:r>
                  <a:rPr lang="en-US" dirty="0"/>
                  <a:t>See slides #25,26 in “3MDPs+DP.pptx”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DAF9C2-91FB-8F46-ABC8-406B752956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68C6F-A8EC-224F-9321-9CE67B736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322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AD311-70C3-B046-917F-15CBB0739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Q-learning: Off-policy TD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3E340-448B-D348-9C16-2BA744131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B85131E-DE0E-584B-9CC4-8811C7B8C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53" y="1503211"/>
            <a:ext cx="8460187" cy="24974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45B2DF-4C59-E749-8F46-46E32274B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3948" y="3620632"/>
            <a:ext cx="7709452" cy="317537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58C18-FE3A-0047-A3DE-2A99D8DE1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006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81EB8-0AD2-434F-B4ED-833B59D72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TD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4EC6EFE-35C0-0E44-B4E3-6DA0C43F9F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Temporal difference  = online computation of the TD error,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Allows us to perform online Bellman updates without any knowledge of the model</a:t>
                </a:r>
              </a:p>
              <a:p>
                <a:r>
                  <a:rPr lang="en-US" dirty="0"/>
                  <a:t>In many cases converges faster than MC. Performing online updates (no need to complete an episode)</a:t>
                </a:r>
              </a:p>
              <a:p>
                <a:r>
                  <a:rPr lang="en-US" dirty="0"/>
                  <a:t>SARSA provides unbiased TD learning through on policy estimations</a:t>
                </a:r>
              </a:p>
              <a:p>
                <a:r>
                  <a:rPr lang="en-US" dirty="0"/>
                  <a:t>Q learning might suffer from a maximization bias that can be addressed with double Q learning</a:t>
                </a:r>
              </a:p>
              <a:p>
                <a:r>
                  <a:rPr lang="en-US" dirty="0"/>
                  <a:t>Both SARSA and Q learning are guaranteed to converge to the optimal state/action values in the tabular case + appropriate learning rate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4EC6EFE-35C0-0E44-B4E3-6DA0C43F9F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98" r="-16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D04B20-99C5-AE4B-B848-7D78FE729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20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EC248-844C-B84E-BDA6-323D3AF91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free RL so far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F37211-48D8-E949-A442-2DA6FAB2D243}"/>
              </a:ext>
            </a:extLst>
          </p:cNvPr>
          <p:cNvSpPr txBox="1"/>
          <p:nvPr/>
        </p:nvSpPr>
        <p:spPr>
          <a:xfrm>
            <a:off x="6539947" y="2090420"/>
            <a:ext cx="5337313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Temporal-Difference learning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Off policy 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Local learning, propagating values from neighbors (</a:t>
            </a:r>
            <a:r>
              <a:rPr lang="en-US" sz="2400" dirty="0" err="1"/>
              <a:t>Bootsraping</a:t>
            </a:r>
            <a:r>
              <a:rPr lang="en-US" sz="2400" dirty="0"/>
              <a:t>) 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slow value propagation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375D93-F1EC-AD46-A2E8-ECA6A55788CF}"/>
              </a:ext>
            </a:extLst>
          </p:cNvPr>
          <p:cNvSpPr txBox="1"/>
          <p:nvPr/>
        </p:nvSpPr>
        <p:spPr>
          <a:xfrm>
            <a:off x="726208" y="2090798"/>
            <a:ext cx="5169144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Monte-Carlo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On-policy (but important sampling can be used)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Requires a full episode to train on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Noisy learning (high variance)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Efficient value propagation </a:t>
            </a:r>
          </a:p>
        </p:txBody>
      </p:sp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337561AC-861C-E649-95EC-FBAEE4CDA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653" y="5631525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4509D9F-ACEE-A046-AC63-0CD9359BCF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691408"/>
              </p:ext>
            </p:extLst>
          </p:nvPr>
        </p:nvGraphicFramePr>
        <p:xfrm>
          <a:off x="4197629" y="5389361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5ADAF432-A33E-2D40-A70A-4C808AAD5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100" y="5444459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FAED67C-72B2-8F40-B1A8-2F9E9B3EE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342" y="5418338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4A33F3-228D-AA49-9AE8-98A3E2FB7535}"/>
              </a:ext>
            </a:extLst>
          </p:cNvPr>
          <p:cNvSpPr txBox="1"/>
          <p:nvPr/>
        </p:nvSpPr>
        <p:spPr>
          <a:xfrm>
            <a:off x="7078868" y="4989251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679083-CC05-AD49-9ACF-233FBDC90DCD}"/>
              </a:ext>
            </a:extLst>
          </p:cNvPr>
          <p:cNvSpPr txBox="1"/>
          <p:nvPr/>
        </p:nvSpPr>
        <p:spPr>
          <a:xfrm>
            <a:off x="4333339" y="4989251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FA7A369-2F2F-4C4C-81F5-FEF720E8CF54}"/>
                  </a:ext>
                </a:extLst>
              </p:cNvPr>
              <p:cNvSpPr/>
              <p:nvPr/>
            </p:nvSpPr>
            <p:spPr>
              <a:xfrm>
                <a:off x="5474539" y="4649752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FA7A369-2F2F-4C4C-81F5-FEF720E8CF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4539" y="4649752"/>
                <a:ext cx="971548" cy="369332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24AA6E-A269-BF47-B61F-72F17A064D12}"/>
                  </a:ext>
                </a:extLst>
              </p:cNvPr>
              <p:cNvSpPr txBox="1"/>
              <p:nvPr/>
            </p:nvSpPr>
            <p:spPr>
              <a:xfrm>
                <a:off x="8187155" y="4777510"/>
                <a:ext cx="3372655" cy="2308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Episode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𝑒𝑥𝑖𝑡</m:t>
                        </m:r>
                      </m:e>
                    </m:d>
                  </m:oMath>
                </a14:m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,→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,→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𝑒𝑥𝑖𝑡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sz="2400" b="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24AA6E-A269-BF47-B61F-72F17A064D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7155" y="4777510"/>
                <a:ext cx="3372655" cy="2308324"/>
              </a:xfrm>
              <a:prstGeom prst="rect">
                <a:avLst/>
              </a:prstGeom>
              <a:blipFill>
                <a:blip r:embed="rId6"/>
                <a:stretch>
                  <a:fillRect l="-2632" t="-1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4CE0C3B-6D37-454F-9E90-4ADB7E19BFF6}"/>
                  </a:ext>
                </a:extLst>
              </p:cNvPr>
              <p:cNvSpPr txBox="1"/>
              <p:nvPr/>
            </p:nvSpPr>
            <p:spPr>
              <a:xfrm>
                <a:off x="628758" y="4779116"/>
                <a:ext cx="3372655" cy="2308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Episode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𝑒𝑥𝑖𝑡</m:t>
                        </m:r>
                      </m:e>
                    </m:d>
                  </m:oMath>
                </a14:m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𝑒𝑥𝑖𝑡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sz="2400" b="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8.1</m:t>
                    </m:r>
                  </m:oMath>
                </a14:m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4CE0C3B-6D37-454F-9E90-4ADB7E19BF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58" y="4779116"/>
                <a:ext cx="3372655" cy="2308324"/>
              </a:xfrm>
              <a:prstGeom prst="rect">
                <a:avLst/>
              </a:prstGeom>
              <a:blipFill>
                <a:blip r:embed="rId7"/>
                <a:stretch>
                  <a:fillRect l="-2256" t="-1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82CA92-1628-014A-9A60-4EC8DD756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679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EC248-844C-B84E-BDA6-323D3AF91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and TD(0) are two extremes of the same continuum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F37211-48D8-E949-A442-2DA6FAB2D243}"/>
              </a:ext>
            </a:extLst>
          </p:cNvPr>
          <p:cNvSpPr txBox="1"/>
          <p:nvPr/>
        </p:nvSpPr>
        <p:spPr>
          <a:xfrm>
            <a:off x="6539947" y="1893650"/>
            <a:ext cx="5203889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Temporal-Difference learning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Off policy 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Local learning, propagating values from neighbors (</a:t>
            </a:r>
            <a:r>
              <a:rPr lang="en-US" sz="2400" dirty="0" err="1"/>
              <a:t>Bootsraping</a:t>
            </a:r>
            <a:r>
              <a:rPr lang="en-US" sz="2400" dirty="0"/>
              <a:t>) 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slow value propagation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375D93-F1EC-AD46-A2E8-ECA6A55788CF}"/>
              </a:ext>
            </a:extLst>
          </p:cNvPr>
          <p:cNvSpPr txBox="1"/>
          <p:nvPr/>
        </p:nvSpPr>
        <p:spPr>
          <a:xfrm>
            <a:off x="656760" y="1708984"/>
            <a:ext cx="5203889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Monte-Carlo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On-policy (but important sampling can be used)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Requires a full episode to train on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Noisy learning (high variance)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Efficient value propagation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F549C10-681C-2D47-90F7-54EAC6809DFE}"/>
                  </a:ext>
                </a:extLst>
              </p:cNvPr>
              <p:cNvSpPr txBox="1"/>
              <p:nvPr/>
            </p:nvSpPr>
            <p:spPr>
              <a:xfrm>
                <a:off x="3853302" y="4405692"/>
                <a:ext cx="5439785" cy="2308324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1" i="1" dirty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2400" b="1" dirty="0"/>
                  <a:t>-step TD</a:t>
                </a:r>
              </a:p>
              <a:p>
                <a:pPr marL="285750" indent="-285750">
                  <a:buFont typeface=".Apple Color Emoji UI"/>
                  <a:buChar char="❌"/>
                </a:pPr>
                <a:r>
                  <a:rPr lang="en-US" sz="2400" dirty="0"/>
                  <a:t>  On-policy (but important sampling can be used)</a:t>
                </a:r>
              </a:p>
              <a:p>
                <a:pPr marL="285750" indent="-285750">
                  <a:buFont typeface=".Apple Color Emoji UI"/>
                  <a:buChar char="✅"/>
                </a:pPr>
                <a:r>
                  <a:rPr lang="en-US" sz="2400" dirty="0"/>
                  <a:t> Local learning, propagating values from neighbors (</a:t>
                </a:r>
                <a:r>
                  <a:rPr lang="en-US" sz="2400" dirty="0" err="1"/>
                  <a:t>Bootsraping</a:t>
                </a:r>
                <a:r>
                  <a:rPr lang="en-US" sz="2400" dirty="0"/>
                  <a:t>)</a:t>
                </a:r>
              </a:p>
              <a:p>
                <a:pPr marL="285750" indent="-285750">
                  <a:buFont typeface=".Apple Color Emoji UI"/>
                  <a:buChar char="✅"/>
                </a:pPr>
                <a:r>
                  <a:rPr lang="en-US" sz="2400" dirty="0"/>
                  <a:t> Efficient value propagation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F549C10-681C-2D47-90F7-54EAC6809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3302" y="4405692"/>
                <a:ext cx="5439785" cy="2308324"/>
              </a:xfrm>
              <a:prstGeom prst="rect">
                <a:avLst/>
              </a:prstGeom>
              <a:blipFill>
                <a:blip r:embed="rId2"/>
                <a:stretch>
                  <a:fillRect l="-1860" t="-1093" r="-2558" b="-601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91CCFB3-0B60-A141-98D9-B176EB14B008}"/>
              </a:ext>
            </a:extLst>
          </p:cNvPr>
          <p:cNvCxnSpPr>
            <a:cxnSpLocks/>
          </p:cNvCxnSpPr>
          <p:nvPr/>
        </p:nvCxnSpPr>
        <p:spPr>
          <a:xfrm flipH="1">
            <a:off x="6331352" y="3832642"/>
            <a:ext cx="590310" cy="5730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F8529C3-25DE-C04C-984F-1F65AC36C060}"/>
              </a:ext>
            </a:extLst>
          </p:cNvPr>
          <p:cNvCxnSpPr>
            <a:cxnSpLocks/>
          </p:cNvCxnSpPr>
          <p:nvPr/>
        </p:nvCxnSpPr>
        <p:spPr>
          <a:xfrm>
            <a:off x="5266481" y="4017308"/>
            <a:ext cx="395957" cy="38838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44F158-A8BB-5645-901A-1A4E95E32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05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4D94F2-2A36-8848-8970-FD10C6CAD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217" y="1463612"/>
            <a:ext cx="5459896" cy="47133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A8A440F-F4F7-7F4B-B0DE-C145B53B4C3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-step TD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A8A440F-F4F7-7F4B-B0DE-C145B53B4C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D8C86A-4886-3849-A491-7A6436807B0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7" y="1825625"/>
                <a:ext cx="6586333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Assume an episode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…,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How should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be updated?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900" i="1" dirty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19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9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900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1900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19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9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9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1900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19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900" i="1" dirty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19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9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900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1900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19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9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9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1900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1900" b="0" i="0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900" b="0" i="1" dirty="0" smtClean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sz="19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9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𝑛𝑒𝑤𝑣𝑎𝑙</m:t>
                        </m:r>
                        <m:r>
                          <a:rPr lang="en-US" sz="19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900" i="1" dirty="0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sz="19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9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900" b="0" i="1" dirty="0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1900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19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9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900" b="0" i="1" dirty="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1900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sz="1900" dirty="0"/>
              </a:p>
              <a:p>
                <a:r>
                  <a:rPr lang="en-US" dirty="0"/>
                  <a:t>1</a:t>
                </a:r>
                <a:r>
                  <a:rPr lang="en-US" b="0" dirty="0"/>
                  <a:t>-tep: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𝑛𝑒𝑤𝑣𝑎𝑙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MC: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𝑛𝑒𝑤𝑣𝑎𝑙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n-step: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𝑛𝑒𝑤𝑣𝑎𝑙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nary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D8C86A-4886-3849-A491-7A6436807B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7" y="1825625"/>
                <a:ext cx="6586333" cy="4351338"/>
              </a:xfrm>
              <a:blipFill>
                <a:blip r:embed="rId4"/>
                <a:stretch>
                  <a:fillRect l="-1538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207A5BEC-3E8C-5540-B183-AAF8F0DC4659}"/>
              </a:ext>
            </a:extLst>
          </p:cNvPr>
          <p:cNvGrpSpPr/>
          <p:nvPr/>
        </p:nvGrpSpPr>
        <p:grpSpPr>
          <a:xfrm>
            <a:off x="7707086" y="1463612"/>
            <a:ext cx="3615319" cy="4182445"/>
            <a:chOff x="7707086" y="1463612"/>
            <a:chExt cx="3615319" cy="4182445"/>
          </a:xfrm>
          <a:solidFill>
            <a:schemeClr val="bg1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3B3B529-6191-6948-826A-99F300727A55}"/>
                </a:ext>
              </a:extLst>
            </p:cNvPr>
            <p:cNvSpPr/>
            <p:nvPr/>
          </p:nvSpPr>
          <p:spPr>
            <a:xfrm>
              <a:off x="7707086" y="1463612"/>
              <a:ext cx="3106057" cy="418244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B91443-128F-794A-9F53-4BE98AF83C2F}"/>
                </a:ext>
              </a:extLst>
            </p:cNvPr>
            <p:cNvSpPr/>
            <p:nvPr/>
          </p:nvSpPr>
          <p:spPr>
            <a:xfrm>
              <a:off x="9188332" y="3025630"/>
              <a:ext cx="2134073" cy="5292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5AC8646F-688A-9641-BAD0-C8339B97BD81}"/>
              </a:ext>
            </a:extLst>
          </p:cNvPr>
          <p:cNvSpPr/>
          <p:nvPr/>
        </p:nvSpPr>
        <p:spPr>
          <a:xfrm>
            <a:off x="10594916" y="1211943"/>
            <a:ext cx="1517767" cy="5008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3FF668-FFEC-2649-9E13-88F6A1ADC895}"/>
              </a:ext>
            </a:extLst>
          </p:cNvPr>
          <p:cNvSpPr/>
          <p:nvPr/>
        </p:nvSpPr>
        <p:spPr>
          <a:xfrm>
            <a:off x="6693964" y="1323779"/>
            <a:ext cx="944929" cy="23445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2F00CF8-A300-B64E-ACE2-8F0CDBF1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0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A8A440F-F4F7-7F4B-B0DE-C145B53B4C3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-step TD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A8A440F-F4F7-7F4B-B0DE-C145B53B4C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D8C86A-4886-3849-A491-7A6436807B0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8" y="1825625"/>
                <a:ext cx="1073095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What is a reasonable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for the following scenario (assume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US" dirty="0"/>
                  <a:t>)?</a:t>
                </a:r>
              </a:p>
              <a:p>
                <a:r>
                  <a:rPr lang="en-US" dirty="0"/>
                  <a:t>1-step: low var returns but inefficient learning (slow value propagation)</a:t>
                </a:r>
              </a:p>
              <a:p>
                <a:r>
                  <a:rPr lang="en-US" dirty="0"/>
                  <a:t>10-steps? (assume 4-connected grid)</a:t>
                </a:r>
              </a:p>
              <a:p>
                <a:r>
                  <a:rPr lang="en-US" dirty="0"/>
                  <a:t>3-step? </a:t>
                </a:r>
              </a:p>
              <a:p>
                <a:r>
                  <a:rPr lang="en-US" dirty="0"/>
                  <a:t>Tradeoff between learning speed and value variance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D8C86A-4886-3849-A491-7A6436807B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8" y="1825625"/>
                <a:ext cx="10730950" cy="4351338"/>
              </a:xfrm>
              <a:blipFill>
                <a:blip r:embed="rId3"/>
                <a:stretch>
                  <a:fillRect l="-945" t="-2326" r="-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140A703-5E28-DC42-BD16-B35FD7074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744" y="4578940"/>
            <a:ext cx="7180511" cy="216973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952E3-D3FE-6C4C-85C7-080DB0FB4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34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FA88DAA-B565-E647-8AC2-06460426E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096" y="713128"/>
            <a:ext cx="7608643" cy="567125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20CA4B-3BDF-6A44-B35E-A9778E825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912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</a:t>
            </a:r>
          </a:p>
        </p:txBody>
      </p:sp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4FA88DAA-B565-E647-8AC2-06460426E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096" y="713128"/>
            <a:ext cx="7608643" cy="5671257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4402797" y="2476084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2DD5B1-02B5-604D-8BCE-4BC2340D7C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411278"/>
              </p:ext>
            </p:extLst>
          </p:nvPr>
        </p:nvGraphicFramePr>
        <p:xfrm>
          <a:off x="562144" y="3150758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/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  <a:blipFill>
                <a:blip r:embed="rId8"/>
                <a:stretch>
                  <a:fillRect l="-4444" r="-4444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1251204"/>
                  </p:ext>
                </p:extLst>
              </p:nvPr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1251204"/>
                  </p:ext>
                </p:extLst>
              </p:nvPr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448" r="-100000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448" b="-8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03448" r="-100000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03448" b="-7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96667" r="-100000" b="-5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96667" b="-5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06897" r="-100000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06897" b="-5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406897" r="-100000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406897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06897" r="-100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06897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86667" r="-100000" b="-1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86667" b="-1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710345" r="-10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710345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810345" r="-1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810345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1CABE881-97B8-154D-A91A-F3B1B1867389}"/>
              </a:ext>
            </a:extLst>
          </p:cNvPr>
          <p:cNvSpPr txBox="1"/>
          <p:nvPr/>
        </p:nvSpPr>
        <p:spPr>
          <a:xfrm>
            <a:off x="9799982" y="15060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n=2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533FA4-C269-A34F-81CD-22C94AC41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4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</a:t>
            </a:r>
          </a:p>
        </p:txBody>
      </p:sp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4FA88DAA-B565-E647-8AC2-06460426E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096" y="713128"/>
            <a:ext cx="7608643" cy="5671257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4402797" y="3489874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2DD5B1-02B5-604D-8BCE-4BC2340D7CAE}"/>
              </a:ext>
            </a:extLst>
          </p:cNvPr>
          <p:cNvGraphicFramePr>
            <a:graphicFrameLocks noGrp="1"/>
          </p:cNvGraphicFramePr>
          <p:nvPr/>
        </p:nvGraphicFramePr>
        <p:xfrm>
          <a:off x="562144" y="3150758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/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  <a:blipFill>
                <a:blip r:embed="rId8"/>
                <a:stretch>
                  <a:fillRect l="-4444" r="-4444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1759874"/>
                  </p:ext>
                </p:extLst>
              </p:nvPr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1759874"/>
                  </p:ext>
                </p:extLst>
              </p:nvPr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448" r="-100000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448" b="-8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03448" r="-100000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03448" b="-7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96667" r="-100000" b="-5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96667" b="-5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06897" r="-100000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06897" b="-5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406897" r="-100000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406897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06897" r="-100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06897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86667" r="-100000" b="-1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86667" b="-1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710345" r="-10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710345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810345" r="-1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810345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7E323A0-3E19-7443-81A9-3B36AA4E0ACB}"/>
              </a:ext>
            </a:extLst>
          </p:cNvPr>
          <p:cNvSpPr txBox="1"/>
          <p:nvPr/>
        </p:nvSpPr>
        <p:spPr>
          <a:xfrm>
            <a:off x="9799982" y="15060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n=2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0CB32A-C930-7444-9228-D77039C1E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15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</a:t>
            </a:r>
          </a:p>
        </p:txBody>
      </p:sp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4FA88DAA-B565-E647-8AC2-06460426E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096" y="713128"/>
            <a:ext cx="7608643" cy="5671257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4402797" y="4314821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2DD5B1-02B5-604D-8BCE-4BC2340D7CAE}"/>
              </a:ext>
            </a:extLst>
          </p:cNvPr>
          <p:cNvGraphicFramePr>
            <a:graphicFrameLocks noGrp="1"/>
          </p:cNvGraphicFramePr>
          <p:nvPr/>
        </p:nvGraphicFramePr>
        <p:xfrm>
          <a:off x="562144" y="3150758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/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  <a:blipFill>
                <a:blip r:embed="rId8"/>
                <a:stretch>
                  <a:fillRect l="-4444" r="-4444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9736147"/>
                  </p:ext>
                </p:extLst>
              </p:nvPr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9736147"/>
                  </p:ext>
                </p:extLst>
              </p:nvPr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448" r="-100000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448" b="-8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03448" r="-100000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03448" b="-7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96667" r="-100000" b="-5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96667" b="-5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06897" r="-100000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06897" b="-5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406897" r="-100000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406897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06897" r="-100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06897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86667" r="-100000" b="-1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86667" b="-1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710345" r="-10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710345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810345" r="-1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810345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7E323A0-3E19-7443-81A9-3B36AA4E0ACB}"/>
              </a:ext>
            </a:extLst>
          </p:cNvPr>
          <p:cNvSpPr txBox="1"/>
          <p:nvPr/>
        </p:nvSpPr>
        <p:spPr>
          <a:xfrm>
            <a:off x="9799982" y="15060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n=2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BF5CE6-4EAF-2F45-8528-22A7F4731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246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</a:t>
            </a:r>
          </a:p>
        </p:txBody>
      </p:sp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4FA88DAA-B565-E647-8AC2-06460426E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096" y="713128"/>
            <a:ext cx="7608643" cy="5671257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4402797" y="4483784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2DD5B1-02B5-604D-8BCE-4BC2340D7CAE}"/>
              </a:ext>
            </a:extLst>
          </p:cNvPr>
          <p:cNvGraphicFramePr>
            <a:graphicFrameLocks noGrp="1"/>
          </p:cNvGraphicFramePr>
          <p:nvPr/>
        </p:nvGraphicFramePr>
        <p:xfrm>
          <a:off x="562144" y="3150758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/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  <a:blipFill>
                <a:blip r:embed="rId8"/>
                <a:stretch>
                  <a:fillRect l="-4444" r="-4444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448" r="-100000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448" b="-8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03448" r="-100000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03448" b="-7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96667" r="-100000" b="-5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96667" b="-5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06897" r="-100000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06897" b="-5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406897" r="-100000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406897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06897" r="-100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06897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86667" r="-100000" b="-1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86667" b="-1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710345" r="-10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710345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810345" r="-1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810345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7E323A0-3E19-7443-81A9-3B36AA4E0ACB}"/>
              </a:ext>
            </a:extLst>
          </p:cNvPr>
          <p:cNvSpPr txBox="1"/>
          <p:nvPr/>
        </p:nvSpPr>
        <p:spPr>
          <a:xfrm>
            <a:off x="9799982" y="15060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n=2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/>
              <p:nvPr/>
            </p:nvSpPr>
            <p:spPr>
              <a:xfrm>
                <a:off x="413888" y="2074831"/>
                <a:ext cx="137294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888" y="2074831"/>
                <a:ext cx="1372940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21EB60-3036-BE4C-A170-7BAC1245C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842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</a:t>
            </a:r>
          </a:p>
        </p:txBody>
      </p:sp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4FA88DAA-B565-E647-8AC2-06460426E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096" y="713128"/>
            <a:ext cx="7608643" cy="5671257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4402797" y="3460054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2DD5B1-02B5-604D-8BCE-4BC2340D7CAE}"/>
              </a:ext>
            </a:extLst>
          </p:cNvPr>
          <p:cNvGraphicFramePr>
            <a:graphicFrameLocks noGrp="1"/>
          </p:cNvGraphicFramePr>
          <p:nvPr/>
        </p:nvGraphicFramePr>
        <p:xfrm>
          <a:off x="562144" y="3150758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/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  <a:blipFill>
                <a:blip r:embed="rId8"/>
                <a:stretch>
                  <a:fillRect l="-4444" r="-4444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7282977"/>
                  </p:ext>
                </p:extLst>
              </p:nvPr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7282977"/>
                  </p:ext>
                </p:extLst>
              </p:nvPr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448" r="-100000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448" b="-8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03448" r="-100000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03448" b="-7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96667" r="-100000" b="-5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96667" b="-5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06897" r="-100000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06897" b="-5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406897" r="-100000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406897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06897" r="-100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06897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86667" r="-100000" b="-1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86667" b="-1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710345" r="-10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710345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810345" r="-1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810345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7E323A0-3E19-7443-81A9-3B36AA4E0ACB}"/>
              </a:ext>
            </a:extLst>
          </p:cNvPr>
          <p:cNvSpPr txBox="1"/>
          <p:nvPr/>
        </p:nvSpPr>
        <p:spPr>
          <a:xfrm>
            <a:off x="9799982" y="15060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n=2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/>
              <p:nvPr/>
            </p:nvSpPr>
            <p:spPr>
              <a:xfrm>
                <a:off x="413888" y="2074831"/>
                <a:ext cx="137294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888" y="2074831"/>
                <a:ext cx="1372940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699B4C-1202-5547-95F8-C4E6C7C35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0834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</a:t>
            </a:r>
          </a:p>
        </p:txBody>
      </p:sp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4FA88DAA-B565-E647-8AC2-06460426E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096" y="713128"/>
            <a:ext cx="7608643" cy="5671257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4402797" y="4285002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2DD5B1-02B5-604D-8BCE-4BC2340D7CAE}"/>
              </a:ext>
            </a:extLst>
          </p:cNvPr>
          <p:cNvGraphicFramePr>
            <a:graphicFrameLocks noGrp="1"/>
          </p:cNvGraphicFramePr>
          <p:nvPr/>
        </p:nvGraphicFramePr>
        <p:xfrm>
          <a:off x="562144" y="3150758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/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  <a:blipFill>
                <a:blip r:embed="rId8"/>
                <a:stretch>
                  <a:fillRect l="-4444" r="-4444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9570958"/>
                  </p:ext>
                </p:extLst>
              </p:nvPr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9570958"/>
                  </p:ext>
                </p:extLst>
              </p:nvPr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448" r="-100000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448" b="-8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03448" r="-100000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03448" b="-7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96667" r="-100000" b="-5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96667" b="-5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06897" r="-100000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06897" b="-5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406897" r="-100000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406897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06897" r="-100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06897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86667" r="-100000" b="-1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86667" b="-1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710345" r="-10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710345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810345" r="-1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810345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7E323A0-3E19-7443-81A9-3B36AA4E0ACB}"/>
              </a:ext>
            </a:extLst>
          </p:cNvPr>
          <p:cNvSpPr txBox="1"/>
          <p:nvPr/>
        </p:nvSpPr>
        <p:spPr>
          <a:xfrm>
            <a:off x="9799982" y="15060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n=2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/>
              <p:nvPr/>
            </p:nvSpPr>
            <p:spPr>
              <a:xfrm>
                <a:off x="413888" y="2074831"/>
                <a:ext cx="137294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888" y="2074831"/>
                <a:ext cx="1372940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37E05-2EC1-624F-8EDC-DED8F6EA6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431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</a:t>
            </a:r>
          </a:p>
        </p:txBody>
      </p:sp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4FA88DAA-B565-E647-8AC2-06460426E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096" y="713128"/>
            <a:ext cx="7608643" cy="5671257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4402797" y="4513600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2DD5B1-02B5-604D-8BCE-4BC2340D7CAE}"/>
              </a:ext>
            </a:extLst>
          </p:cNvPr>
          <p:cNvGraphicFramePr>
            <a:graphicFrameLocks noGrp="1"/>
          </p:cNvGraphicFramePr>
          <p:nvPr/>
        </p:nvGraphicFramePr>
        <p:xfrm>
          <a:off x="562144" y="3150758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/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  <a:blipFill>
                <a:blip r:embed="rId8"/>
                <a:stretch>
                  <a:fillRect l="-4444" r="-4444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448" r="-100000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448" b="-8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03448" r="-100000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03448" b="-7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96667" r="-100000" b="-5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96667" b="-5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06897" r="-100000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06897" b="-5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406897" r="-100000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406897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06897" r="-100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06897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86667" r="-100000" b="-1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86667" b="-1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710345" r="-10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710345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810345" r="-1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810345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7E323A0-3E19-7443-81A9-3B36AA4E0ACB}"/>
              </a:ext>
            </a:extLst>
          </p:cNvPr>
          <p:cNvSpPr txBox="1"/>
          <p:nvPr/>
        </p:nvSpPr>
        <p:spPr>
          <a:xfrm>
            <a:off x="9799982" y="15060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n=2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/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C1653-5688-DE43-B28B-254686E21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318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</a:t>
            </a:r>
          </a:p>
        </p:txBody>
      </p:sp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4FA88DAA-B565-E647-8AC2-06460426E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096" y="713128"/>
            <a:ext cx="7608643" cy="5671257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4402797" y="5298784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2DD5B1-02B5-604D-8BCE-4BC2340D7C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718910"/>
              </p:ext>
            </p:extLst>
          </p:nvPr>
        </p:nvGraphicFramePr>
        <p:xfrm>
          <a:off x="562144" y="3150758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/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  <a:blipFill>
                <a:blip r:embed="rId8"/>
                <a:stretch>
                  <a:fillRect l="-4444" r="-4444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448" r="-100000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448" b="-8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03448" r="-100000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03448" b="-7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96667" r="-100000" b="-5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96667" b="-5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06897" r="-100000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06897" b="-5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406897" r="-100000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406897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06897" r="-100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06897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86667" r="-100000" b="-1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86667" b="-1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710345" r="-10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710345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810345" r="-1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810345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7E323A0-3E19-7443-81A9-3B36AA4E0ACB}"/>
              </a:ext>
            </a:extLst>
          </p:cNvPr>
          <p:cNvSpPr txBox="1"/>
          <p:nvPr/>
        </p:nvSpPr>
        <p:spPr>
          <a:xfrm>
            <a:off x="9799982" y="15060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n=2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/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FC083-4F9F-6E42-B97D-246EC77DA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1908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</a:t>
            </a:r>
          </a:p>
        </p:txBody>
      </p:sp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4FA88DAA-B565-E647-8AC2-06460426E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096" y="713128"/>
            <a:ext cx="7608643" cy="5671257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4402797" y="3469985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2DD5B1-02B5-604D-8BCE-4BC2340D7C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035370"/>
              </p:ext>
            </p:extLst>
          </p:nvPr>
        </p:nvGraphicFramePr>
        <p:xfrm>
          <a:off x="562144" y="3150758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/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  <a:blipFill>
                <a:blip r:embed="rId8"/>
                <a:stretch>
                  <a:fillRect l="-4444" r="-4444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8969154"/>
                  </p:ext>
                </p:extLst>
              </p:nvPr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8969154"/>
                  </p:ext>
                </p:extLst>
              </p:nvPr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448" r="-100000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448" b="-8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03448" r="-100000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03448" b="-7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96667" r="-100000" b="-5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96667" b="-5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06897" r="-100000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06897" b="-5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406897" r="-100000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406897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06897" r="-100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06897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86667" r="-100000" b="-1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86667" b="-1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710345" r="-10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710345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810345" r="-1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810345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7E323A0-3E19-7443-81A9-3B36AA4E0ACB}"/>
              </a:ext>
            </a:extLst>
          </p:cNvPr>
          <p:cNvSpPr txBox="1"/>
          <p:nvPr/>
        </p:nvSpPr>
        <p:spPr>
          <a:xfrm>
            <a:off x="9799982" y="15060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n=2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/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2C5C8-71E0-F749-8EF7-5BDF7F474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1335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</a:t>
            </a:r>
          </a:p>
        </p:txBody>
      </p:sp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4FA88DAA-B565-E647-8AC2-06460426E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096" y="713128"/>
            <a:ext cx="7608643" cy="5671257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4402797" y="3877488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2DD5B1-02B5-604D-8BCE-4BC2340D7C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992664"/>
              </p:ext>
            </p:extLst>
          </p:nvPr>
        </p:nvGraphicFramePr>
        <p:xfrm>
          <a:off x="562144" y="3150758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/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  <a:blipFill>
                <a:blip r:embed="rId8"/>
                <a:stretch>
                  <a:fillRect l="-4444" r="-4444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448" r="-100000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448" b="-8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03448" r="-100000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03448" b="-7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96667" r="-100000" b="-5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96667" b="-5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06897" r="-100000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06897" b="-5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406897" r="-100000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406897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06897" r="-100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06897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86667" r="-100000" b="-1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86667" b="-1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710345" r="-10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710345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810345" r="-1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810345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7E323A0-3E19-7443-81A9-3B36AA4E0ACB}"/>
              </a:ext>
            </a:extLst>
          </p:cNvPr>
          <p:cNvSpPr txBox="1"/>
          <p:nvPr/>
        </p:nvSpPr>
        <p:spPr>
          <a:xfrm>
            <a:off x="9799982" y="15060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n=2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/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CE50A65-08E7-FA49-B53A-F2E169D342F3}"/>
              </a:ext>
            </a:extLst>
          </p:cNvPr>
          <p:cNvSpPr/>
          <p:nvPr/>
        </p:nvSpPr>
        <p:spPr>
          <a:xfrm>
            <a:off x="5645424" y="3906078"/>
            <a:ext cx="834887" cy="30137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AE57F2-A314-934D-8687-C9DC887E4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15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</a:t>
            </a:r>
          </a:p>
        </p:txBody>
      </p:sp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4FA88DAA-B565-E647-8AC2-06460426E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096" y="713128"/>
            <a:ext cx="7608643" cy="5671257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4402797" y="4493712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2DD5B1-02B5-604D-8BCE-4BC2340D7C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498279"/>
              </p:ext>
            </p:extLst>
          </p:nvPr>
        </p:nvGraphicFramePr>
        <p:xfrm>
          <a:off x="562144" y="3150758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/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  <a:blipFill>
                <a:blip r:embed="rId8"/>
                <a:stretch>
                  <a:fillRect l="-4444" r="-4444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448" r="-100000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448" b="-8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03448" r="-100000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03448" b="-7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96667" r="-100000" b="-5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96667" b="-5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06897" r="-100000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06897" b="-5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406897" r="-100000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406897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06897" r="-100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06897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86667" r="-100000" b="-1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86667" b="-1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710345" r="-10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710345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810345" r="-1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810345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7E323A0-3E19-7443-81A9-3B36AA4E0ACB}"/>
              </a:ext>
            </a:extLst>
          </p:cNvPr>
          <p:cNvSpPr txBox="1"/>
          <p:nvPr/>
        </p:nvSpPr>
        <p:spPr>
          <a:xfrm>
            <a:off x="9799982" y="15060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n=2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/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4B08D-9C2D-3C42-A0CD-16B72DF5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6372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</a:t>
            </a:r>
          </a:p>
        </p:txBody>
      </p:sp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4FA88DAA-B565-E647-8AC2-06460426E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096" y="713128"/>
            <a:ext cx="7608643" cy="5671257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4402797" y="4931030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2DD5B1-02B5-604D-8BCE-4BC2340D7C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413024"/>
              </p:ext>
            </p:extLst>
          </p:nvPr>
        </p:nvGraphicFramePr>
        <p:xfrm>
          <a:off x="562144" y="3150758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/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  <a:blipFill>
                <a:blip r:embed="rId8"/>
                <a:stretch>
                  <a:fillRect l="-4444" r="-4444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448" r="-100000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448" b="-8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03448" r="-100000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03448" b="-7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96667" r="-100000" b="-5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96667" b="-5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06897" r="-100000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06897" b="-5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406897" r="-100000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406897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06897" r="-100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06897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86667" r="-100000" b="-1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86667" b="-1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710345" r="-10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710345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810345" r="-1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810345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7E323A0-3E19-7443-81A9-3B36AA4E0ACB}"/>
              </a:ext>
            </a:extLst>
          </p:cNvPr>
          <p:cNvSpPr txBox="1"/>
          <p:nvPr/>
        </p:nvSpPr>
        <p:spPr>
          <a:xfrm>
            <a:off x="9799982" y="15060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n=2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/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A8DFE1F-C7BC-C14D-AFF2-A239C39BA4B7}"/>
              </a:ext>
            </a:extLst>
          </p:cNvPr>
          <p:cNvSpPr txBox="1"/>
          <p:nvPr/>
        </p:nvSpPr>
        <p:spPr>
          <a:xfrm>
            <a:off x="7477249" y="4863496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= 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7DA335-EFA3-B14E-88BD-D5DBF4A6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9140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</a:t>
            </a:r>
          </a:p>
        </p:txBody>
      </p:sp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4FA88DAA-B565-E647-8AC2-06460426E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096" y="713128"/>
            <a:ext cx="7608643" cy="5671257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4402797" y="5328591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2DD5B1-02B5-604D-8BCE-4BC2340D7C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405619"/>
              </p:ext>
            </p:extLst>
          </p:nvPr>
        </p:nvGraphicFramePr>
        <p:xfrm>
          <a:off x="562144" y="3150758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/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  <a:blipFill>
                <a:blip r:embed="rId8"/>
                <a:stretch>
                  <a:fillRect l="-4444" r="-4444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448" r="-100000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448" b="-8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03448" r="-100000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03448" b="-7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96667" r="-100000" b="-5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96667" b="-5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06897" r="-100000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06897" b="-5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406897" r="-100000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406897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06897" r="-100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06897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86667" r="-100000" b="-1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86667" b="-1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710345" r="-10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710345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810345" r="-1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810345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7E323A0-3E19-7443-81A9-3B36AA4E0ACB}"/>
              </a:ext>
            </a:extLst>
          </p:cNvPr>
          <p:cNvSpPr txBox="1"/>
          <p:nvPr/>
        </p:nvSpPr>
        <p:spPr>
          <a:xfrm>
            <a:off x="9799982" y="15060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n=2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/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A8DFE1F-C7BC-C14D-AFF2-A239C39BA4B7}"/>
              </a:ext>
            </a:extLst>
          </p:cNvPr>
          <p:cNvSpPr txBox="1"/>
          <p:nvPr/>
        </p:nvSpPr>
        <p:spPr>
          <a:xfrm>
            <a:off x="7477249" y="4863496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= 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6A3A88-4FBC-C54C-949E-14D9705AF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919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</a:t>
            </a:r>
          </a:p>
        </p:txBody>
      </p:sp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4FA88DAA-B565-E647-8AC2-06460426E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096" y="713128"/>
            <a:ext cx="7608643" cy="5671257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4402797" y="3062472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2DD5B1-02B5-604D-8BCE-4BC2340D7CAE}"/>
              </a:ext>
            </a:extLst>
          </p:cNvPr>
          <p:cNvGraphicFramePr>
            <a:graphicFrameLocks noGrp="1"/>
          </p:cNvGraphicFramePr>
          <p:nvPr/>
        </p:nvGraphicFramePr>
        <p:xfrm>
          <a:off x="562144" y="3150758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/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  <a:blipFill>
                <a:blip r:embed="rId8"/>
                <a:stretch>
                  <a:fillRect l="-4444" r="-4444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448" r="-100000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448" b="-8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03448" r="-100000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03448" b="-7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96667" r="-100000" b="-5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96667" b="-5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06897" r="-100000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06897" b="-5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406897" r="-100000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406897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06897" r="-100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06897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86667" r="-100000" b="-1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86667" b="-1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710345" r="-10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710345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810345" r="-1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810345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7E323A0-3E19-7443-81A9-3B36AA4E0ACB}"/>
              </a:ext>
            </a:extLst>
          </p:cNvPr>
          <p:cNvSpPr txBox="1"/>
          <p:nvPr/>
        </p:nvSpPr>
        <p:spPr>
          <a:xfrm>
            <a:off x="9799982" y="15060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n=2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/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A8DFE1F-C7BC-C14D-AFF2-A239C39BA4B7}"/>
              </a:ext>
            </a:extLst>
          </p:cNvPr>
          <p:cNvSpPr txBox="1"/>
          <p:nvPr/>
        </p:nvSpPr>
        <p:spPr>
          <a:xfrm>
            <a:off x="6420680" y="3031776"/>
            <a:ext cx="652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False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93087A-A207-9F43-9C81-463DA17BA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6110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</a:t>
            </a:r>
          </a:p>
        </p:txBody>
      </p:sp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4FA88DAA-B565-E647-8AC2-06460426E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096" y="713128"/>
            <a:ext cx="7608643" cy="5671257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4402797" y="4901209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2DD5B1-02B5-604D-8BCE-4BC2340D7CAE}"/>
              </a:ext>
            </a:extLst>
          </p:cNvPr>
          <p:cNvGraphicFramePr>
            <a:graphicFrameLocks noGrp="1"/>
          </p:cNvGraphicFramePr>
          <p:nvPr/>
        </p:nvGraphicFramePr>
        <p:xfrm>
          <a:off x="562144" y="3150758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/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  <a:blipFill>
                <a:blip r:embed="rId8"/>
                <a:stretch>
                  <a:fillRect l="-4444" r="-4444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448" r="-100000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448" b="-8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03448" r="-100000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03448" b="-7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96667" r="-100000" b="-5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96667" b="-5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06897" r="-100000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06897" b="-5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406897" r="-100000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406897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06897" r="-100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06897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86667" r="-100000" b="-1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86667" b="-1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710345" r="-10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710345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810345" r="-1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810345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7E323A0-3E19-7443-81A9-3B36AA4E0ACB}"/>
              </a:ext>
            </a:extLst>
          </p:cNvPr>
          <p:cNvSpPr txBox="1"/>
          <p:nvPr/>
        </p:nvSpPr>
        <p:spPr>
          <a:xfrm>
            <a:off x="9799982" y="15060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n=2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/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A8DFE1F-C7BC-C14D-AFF2-A239C39BA4B7}"/>
              </a:ext>
            </a:extLst>
          </p:cNvPr>
          <p:cNvSpPr txBox="1"/>
          <p:nvPr/>
        </p:nvSpPr>
        <p:spPr>
          <a:xfrm>
            <a:off x="7573619" y="4884230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= 10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C87F44-51B4-8B43-897B-374D7554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2125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</a:t>
            </a:r>
          </a:p>
        </p:txBody>
      </p:sp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4FA88DAA-B565-E647-8AC2-06460426E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096" y="713128"/>
            <a:ext cx="7608643" cy="5671257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4402797" y="5308714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2DD5B1-02B5-604D-8BCE-4BC2340D7C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675444"/>
              </p:ext>
            </p:extLst>
          </p:nvPr>
        </p:nvGraphicFramePr>
        <p:xfrm>
          <a:off x="562144" y="3150758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/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  <a:blipFill>
                <a:blip r:embed="rId8"/>
                <a:stretch>
                  <a:fillRect l="-4444" r="-4444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448" r="-100000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448" b="-8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03448" r="-100000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03448" b="-7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96667" r="-100000" b="-5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96667" b="-5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06897" r="-100000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06897" b="-5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406897" r="-100000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406897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06897" r="-100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06897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86667" r="-100000" b="-1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86667" b="-1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710345" r="-10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710345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810345" r="-1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810345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7E323A0-3E19-7443-81A9-3B36AA4E0ACB}"/>
              </a:ext>
            </a:extLst>
          </p:cNvPr>
          <p:cNvSpPr txBox="1"/>
          <p:nvPr/>
        </p:nvSpPr>
        <p:spPr>
          <a:xfrm>
            <a:off x="9799982" y="15060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n=2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/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A8DFE1F-C7BC-C14D-AFF2-A239C39BA4B7}"/>
              </a:ext>
            </a:extLst>
          </p:cNvPr>
          <p:cNvSpPr txBox="1"/>
          <p:nvPr/>
        </p:nvSpPr>
        <p:spPr>
          <a:xfrm>
            <a:off x="7573619" y="4884230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= 10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FF0B67-23CA-ED45-A16C-1C4A0C330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728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</a:t>
            </a:r>
          </a:p>
        </p:txBody>
      </p:sp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4FA88DAA-B565-E647-8AC2-06460426E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096" y="713128"/>
            <a:ext cx="7608643" cy="5671257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4402797" y="2257406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2DD5B1-02B5-604D-8BCE-4BC2340D7CAE}"/>
              </a:ext>
            </a:extLst>
          </p:cNvPr>
          <p:cNvGraphicFramePr>
            <a:graphicFrameLocks noGrp="1"/>
          </p:cNvGraphicFramePr>
          <p:nvPr/>
        </p:nvGraphicFramePr>
        <p:xfrm>
          <a:off x="562144" y="3150758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/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5ABA06-98E2-3F44-8569-D9C826BDD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4" y="3094332"/>
                <a:ext cx="567015" cy="584775"/>
              </a:xfrm>
              <a:prstGeom prst="rect">
                <a:avLst/>
              </a:prstGeom>
              <a:blipFill>
                <a:blip r:embed="rId8"/>
                <a:stretch>
                  <a:fillRect l="-4444" r="-4444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5E9C279D-C9FE-DD4C-9F94-E313AF0E16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61166" y="1525936"/>
              <a:ext cx="971548" cy="3337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774">
                      <a:extLst>
                        <a:ext uri="{9D8B030D-6E8A-4147-A177-3AD203B41FA5}">
                          <a16:colId xmlns:a16="http://schemas.microsoft.com/office/drawing/2014/main" val="2790589544"/>
                        </a:ext>
                      </a:extLst>
                    </a:gridCol>
                    <a:gridCol w="485774">
                      <a:extLst>
                        <a:ext uri="{9D8B030D-6E8A-4147-A177-3AD203B41FA5}">
                          <a16:colId xmlns:a16="http://schemas.microsoft.com/office/drawing/2014/main" val="29027753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448" r="-100000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448" b="-8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6589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03448" r="-100000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03448" b="-7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64639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196667" r="-100000" b="-5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196667" b="-5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213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306897" r="-100000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306897" b="-5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0971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406897" r="-100000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406897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5887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06897" r="-100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06897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89430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586667" r="-100000" b="-1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586667" b="-1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821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710345" r="-10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710345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6795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564" t="-810345" r="-1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2564" t="-810345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748493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7E323A0-3E19-7443-81A9-3B36AA4E0ACB}"/>
              </a:ext>
            </a:extLst>
          </p:cNvPr>
          <p:cNvSpPr txBox="1"/>
          <p:nvPr/>
        </p:nvSpPr>
        <p:spPr>
          <a:xfrm>
            <a:off x="9799982" y="15060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n=2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/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99BEF7B-6AD2-9240-94FC-B24EA0FEE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39" y="2074831"/>
                <a:ext cx="110523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A321D-BFAC-5D47-A4CD-F274A14C9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3759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979AE-8C5A-3744-88C5-7888A768F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TD is on-policy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6FFF50-C898-9B4F-80A1-20A6D7FD50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1"/>
                <a:r>
                  <a:rPr lang="en-US" dirty="0"/>
                  <a:t>1-tep: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𝑛𝑒𝑤𝑣𝑎𝑙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MC: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𝑛𝑒𝑤𝑣𝑎𝑙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n-step: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𝑛𝑒𝑤𝑣𝑎𝑙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assumes a policy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Off-policy TD assumes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when computing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′)</m:t>
                        </m:r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Can we perform off-policy, n-step TD?</a:t>
                </a:r>
              </a:p>
              <a:p>
                <a:pPr lvl="1"/>
                <a:r>
                  <a:rPr lang="en-US" dirty="0"/>
                  <a:t>Yes! with important sampling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6FFF50-C898-9B4F-80A1-20A6D7FD50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4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60835F-868F-484E-921C-1A4E37439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4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3E677-24DB-F142-A834-D7A7FFF7D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sampling reminder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225A20-7EF0-C948-AAB3-ADD155E98D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a trajectory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dirty="0"/>
                  <a:t> drawn by running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can define the probability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⁡{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can also define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Pr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⁡{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Define the </a:t>
                </a:r>
                <a:r>
                  <a:rPr lang="en-US" b="1" i="1" dirty="0"/>
                  <a:t>importance sampling ratio </a:t>
                </a:r>
                <a:r>
                  <a:rPr lang="en-US" dirty="0"/>
                  <a:t>as: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Pr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⁡{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}</m:t>
                        </m:r>
                        <m:r>
                          <m:rPr>
                            <m:nor/>
                          </m:rPr>
                          <a:rPr lang="en-US" dirty="0"/>
                          <m:t> 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Pr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⁡{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}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Can we 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dirty="0"/>
                  <a:t> without a model,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?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∏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chr m:val="∏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225A20-7EF0-C948-AAB3-ADD155E98D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0E0605A-AB45-0E44-B8EB-3C1B33DA8C45}"/>
              </a:ext>
            </a:extLst>
          </p:cNvPr>
          <p:cNvCxnSpPr>
            <a:cxnSpLocks/>
          </p:cNvCxnSpPr>
          <p:nvPr/>
        </p:nvCxnSpPr>
        <p:spPr>
          <a:xfrm flipH="1">
            <a:off x="4437528" y="4577180"/>
            <a:ext cx="708212" cy="99508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40B2278-B186-5D4A-AD2B-8C5C08C99931}"/>
                  </a:ext>
                </a:extLst>
              </p:cNvPr>
              <p:cNvSpPr/>
              <p:nvPr/>
            </p:nvSpPr>
            <p:spPr>
              <a:xfrm>
                <a:off x="5761845" y="4563734"/>
                <a:ext cx="1976310" cy="9578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40B2278-B186-5D4A-AD2B-8C5C08C999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845" y="4563734"/>
                <a:ext cx="1976310" cy="957826"/>
              </a:xfrm>
              <a:prstGeom prst="rect">
                <a:avLst/>
              </a:prstGeom>
              <a:blipFill>
                <a:blip r:embed="rId3"/>
                <a:stretch>
                  <a:fillRect l="-28846" t="-96104" b="-150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4238C8B-0EA6-1A46-8EFD-E0E8836F9B00}"/>
              </a:ext>
            </a:extLst>
          </p:cNvPr>
          <p:cNvSpPr txBox="1"/>
          <p:nvPr/>
        </p:nvSpPr>
        <p:spPr>
          <a:xfrm>
            <a:off x="7924403" y="4813112"/>
            <a:ext cx="828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</a:rPr>
              <a:t>YES!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7888F-025E-7F43-9DCF-3FAAC063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1245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61284-0729-0645-AFA5-1A1FBE89D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 +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B0F9E40-AF19-6B4E-B697-B25DFD2359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4105306" cy="4351338"/>
              </a:xfrm>
            </p:spPr>
            <p:txBody>
              <a:bodyPr/>
              <a:lstStyle/>
              <a:p>
                <a:r>
                  <a:rPr lang="en-US" dirty="0"/>
                  <a:t>Similar to on-policy, n-step SARSA</a:t>
                </a:r>
              </a:p>
              <a:p>
                <a:r>
                  <a:rPr lang="en-US" dirty="0"/>
                  <a:t>The observed n-step return is now multiplied by the IS ratio</a:t>
                </a:r>
              </a:p>
              <a:p>
                <a:r>
                  <a:rPr lang="en-US" dirty="0"/>
                  <a:t>This can be used for learning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while following soft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-greedy exploration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B0F9E40-AF19-6B4E-B697-B25DFD2359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4105306" cy="4351338"/>
              </a:xfrm>
              <a:blipFill>
                <a:blip r:embed="rId2"/>
                <a:stretch>
                  <a:fillRect l="-2778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3A0EEB21-B7A3-3B40-9CEF-D1BDA0FB5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506" y="1112078"/>
            <a:ext cx="7248494" cy="563548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7C92C2-B0E4-DD4B-BF2E-A07D1FC06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3126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61284-0729-0645-AFA5-1A1FBE89D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n-step SARSA +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B0F9E40-AF19-6B4E-B697-B25DFD2359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5087" y="1825625"/>
                <a:ext cx="4348420" cy="4351338"/>
              </a:xfrm>
            </p:spPr>
            <p:txBody>
              <a:bodyPr/>
              <a:lstStyle/>
              <a:p>
                <a:r>
                  <a:rPr lang="en-US" dirty="0"/>
                  <a:t>When attempting to learn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:</a:t>
                </a:r>
              </a:p>
              <a:p>
                <a:r>
                  <a:rPr lang="en-US" dirty="0"/>
                  <a:t>How should we define the target policy?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How should we define the behavior policy?</a:t>
                </a:r>
              </a:p>
              <a:p>
                <a:pPr lvl="1"/>
                <a:r>
                  <a:rPr lang="en-US" dirty="0"/>
                  <a:t>Any policy that provides coverage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B0F9E40-AF19-6B4E-B697-B25DFD2359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5087" y="1825625"/>
                <a:ext cx="4348420" cy="4351338"/>
              </a:xfrm>
              <a:blipFill>
                <a:blip r:embed="rId2"/>
                <a:stretch>
                  <a:fillRect l="-2624" t="-2326" r="-1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3A0EEB21-B7A3-3B40-9CEF-D1BDA0FB5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506" y="1112078"/>
            <a:ext cx="7248494" cy="563548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9E3D3-302D-CD4E-A83D-2D19DD4A1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9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0032E-5A29-544E-B0BA-FD4965E6E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did we learn?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0DFBA-54F6-234B-945A-B1FF404E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TD learning results in slow propagation of future rewards across the state space </a:t>
            </a:r>
          </a:p>
          <a:p>
            <a:pPr lvl="1"/>
            <a:r>
              <a:rPr lang="en-US" dirty="0"/>
              <a:t>Especially problematic in sparse reward settings</a:t>
            </a:r>
          </a:p>
          <a:p>
            <a:r>
              <a:rPr lang="en-US" dirty="0"/>
              <a:t>MC, on the other hand, suffers from high variance in observed returns</a:t>
            </a:r>
          </a:p>
          <a:p>
            <a:pPr lvl="1"/>
            <a:r>
              <a:rPr lang="en-US" dirty="0"/>
              <a:t>Especially problematic in stochastic environments and long episodes</a:t>
            </a:r>
          </a:p>
          <a:p>
            <a:r>
              <a:rPr lang="en-US" dirty="0"/>
              <a:t>TD learning with n-step return gaps these two extremes </a:t>
            </a:r>
          </a:p>
          <a:p>
            <a:pPr lvl="1"/>
            <a:r>
              <a:rPr lang="en-US" dirty="0"/>
              <a:t>The best </a:t>
            </a:r>
            <a:r>
              <a:rPr lang="en-US" i="1" dirty="0"/>
              <a:t>n</a:t>
            </a:r>
            <a:r>
              <a:rPr lang="en-US" dirty="0"/>
              <a:t> is domain specific and is usually chosen empirically</a:t>
            </a:r>
          </a:p>
          <a:p>
            <a:pPr lvl="1"/>
            <a:r>
              <a:rPr lang="en-US" dirty="0"/>
              <a:t>Careful! Like MC, it is off-policy (use IS when needed)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12B2F3-D043-2345-AA8E-AE6FD5AA0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8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Lecture</a:t>
            </a:r>
            <a:r>
              <a:rPr lang="en-US" dirty="0"/>
              <a:t>: Model-based RL (as opposed to model-free RL)</a:t>
            </a:r>
          </a:p>
          <a:p>
            <a:r>
              <a:rPr lang="en-US" b="1" dirty="0"/>
              <a:t>Quiz (on Canvas)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n-step Bootstrapping</a:t>
            </a:r>
          </a:p>
          <a:p>
            <a:pPr lvl="1"/>
            <a:r>
              <a:rPr lang="en-US" dirty="0"/>
              <a:t>By Sep. 23, </a:t>
            </a:r>
            <a:r>
              <a:rPr lang="en-US" dirty="0" err="1"/>
              <a:t>EoD</a:t>
            </a:r>
            <a:endParaRPr lang="en-US" dirty="0"/>
          </a:p>
          <a:p>
            <a:r>
              <a:rPr lang="en-US" b="1" dirty="0"/>
              <a:t>Project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Start writing the project proposal document (due Sep. 30)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270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</TotalTime>
  <Words>2080</Words>
  <Application>Microsoft Macintosh PowerPoint</Application>
  <PresentationFormat>Widescreen</PresentationFormat>
  <Paragraphs>870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ＭＳ Ｐゴシック</vt:lpstr>
      <vt:lpstr>.Apple Color Emoji UI</vt:lpstr>
      <vt:lpstr>Arial</vt:lpstr>
      <vt:lpstr>Calibri</vt:lpstr>
      <vt:lpstr>Calibri Light</vt:lpstr>
      <vt:lpstr>Cambria Math</vt:lpstr>
      <vt:lpstr>Office Theme</vt:lpstr>
      <vt:lpstr>CSCE-642 Reinforcement Learning  Chapter 7: n-step Bootstrapping</vt:lpstr>
      <vt:lpstr>TODOs:</vt:lpstr>
      <vt:lpstr>CSCE-689, Reinforcement Learning</vt:lpstr>
      <vt:lpstr>Solving MDPs so far</vt:lpstr>
      <vt:lpstr>Fuse DP and MC</vt:lpstr>
      <vt:lpstr>Online Bellman update</vt:lpstr>
      <vt:lpstr>Temporal difference learning </vt:lpstr>
      <vt:lpstr>SARSA: On-policy TD Control</vt:lpstr>
      <vt:lpstr>SARSA: On-policy TD Control</vt:lpstr>
      <vt:lpstr>Q-learning: Off-policy TD Control</vt:lpstr>
      <vt:lpstr>Q-learning: Off-policy TD Control</vt:lpstr>
      <vt:lpstr>TD learning</vt:lpstr>
      <vt:lpstr>Model free RL so far</vt:lpstr>
      <vt:lpstr>MC and TD(0) are two extremes of the same continuum </vt:lpstr>
      <vt:lpstr>n-step TD</vt:lpstr>
      <vt:lpstr>n-step TD</vt:lpstr>
      <vt:lpstr>n-step SARSA</vt:lpstr>
      <vt:lpstr>n-step SARSA</vt:lpstr>
      <vt:lpstr>n-step SARSA</vt:lpstr>
      <vt:lpstr>n-step SARSA</vt:lpstr>
      <vt:lpstr>n-step SARSA</vt:lpstr>
      <vt:lpstr>n-step SARSA</vt:lpstr>
      <vt:lpstr>n-step SARSA</vt:lpstr>
      <vt:lpstr>n-step SARSA</vt:lpstr>
      <vt:lpstr>n-step SARSA</vt:lpstr>
      <vt:lpstr>n-step SARSA</vt:lpstr>
      <vt:lpstr>n-step SARSA</vt:lpstr>
      <vt:lpstr>n-step SARSA</vt:lpstr>
      <vt:lpstr>n-step SARSA</vt:lpstr>
      <vt:lpstr>n-step SARSA</vt:lpstr>
      <vt:lpstr>n-step SARSA</vt:lpstr>
      <vt:lpstr>n-step SARSA</vt:lpstr>
      <vt:lpstr>n-step SARSA</vt:lpstr>
      <vt:lpstr>n-step SARSA</vt:lpstr>
      <vt:lpstr>n-step TD is on-policy</vt:lpstr>
      <vt:lpstr>Importance sampling reminder </vt:lpstr>
      <vt:lpstr>n-step SARSA + IS</vt:lpstr>
      <vt:lpstr>n-step SARSA + IS</vt:lpstr>
      <vt:lpstr>What did we learn? 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48</cp:revision>
  <dcterms:created xsi:type="dcterms:W3CDTF">2019-10-14T16:33:14Z</dcterms:created>
  <dcterms:modified xsi:type="dcterms:W3CDTF">2024-09-19T16:19:01Z</dcterms:modified>
</cp:coreProperties>
</file>