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0"/>
  </p:notesMasterIdLst>
  <p:sldIdLst>
    <p:sldId id="257" r:id="rId2"/>
    <p:sldId id="948" r:id="rId3"/>
    <p:sldId id="258" r:id="rId4"/>
    <p:sldId id="259" r:id="rId5"/>
    <p:sldId id="260" r:id="rId6"/>
    <p:sldId id="952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66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9" r:id="rId44"/>
    <p:sldId id="443" r:id="rId45"/>
    <p:sldId id="298" r:id="rId46"/>
    <p:sldId id="300" r:id="rId47"/>
    <p:sldId id="301" r:id="rId48"/>
    <p:sldId id="949" r:id="rId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76"/>
    <p:restoredTop sz="94694"/>
  </p:normalViewPr>
  <p:slideViewPr>
    <p:cSldViewPr snapToGrid="0" snapToObjects="1">
      <p:cViewPr varScale="1">
        <p:scale>
          <a:sx n="128" d="100"/>
          <a:sy n="128" d="100"/>
        </p:scale>
        <p:origin x="44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2-22T14:58:05.7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0 147 24575,'7'-9'0,"2"1"0,7 8 0,1 0 0,-1 0 0,0 0 0,0 0 0,0 0 0,0 0 0,0 0 0,0 0 0,1-7 0,-1 5 0,0-5 0,0 7 0,0 0 0,0 0 0,0 0 0,0 0 0,1 0 0,-1-7 0,0 5 0,0-5 0,7 7 0,-5 0 0,5-7 0,-6 5 0,-1-5 0,0 7 0,0 0 0,0 0 0,0-8 0,0 6 0,0-5 0,1 7 0,-9-7 0,7 5 0,-6-5 0,7 7 0,0 0 0,-7-7 0,5 5 0,-5-5 0,7 7 0,0 0 0,1 0 0,-1 0 0,-7-8 0,5 7 0,-5-7 0,7 8 0,0 0 0,0 0 0,0 0 0,1 0 0,-1 0 0,0 0 0,7 0 0,20 0 0,-7 0 0,31 0 0,-13 0 0,0 0 0,-5 0 0,-17 0 0,1 0 0,-8-7 0,-2 5 0,-7-5 0,0 7 0,0 0 0,1 0 0,-1 0 0,0 0 0,0 0 0,0 0 0,0 0 0,0 0 0,0 0 0,8 0 0,1 0 0,7 0 0,-7 0 0,6 0 0,-6 0 0,0 0 0,5 0 0,-12 0 0,5 0 0,1 0 0,-6 0 0,12 0 0,-12 0 0,12 0 0,-12 0 0,6 0 0,-8 0 0,0 0 0,7 0 0,-5 0 0,5 0 0,-7 0 0,8 0 0,1 0 0,0 0 0,-2 0 0,-7 0 0,0 0 0,1 0 0,6 0 0,-5 0 0,5 0 0,0 0 0,-5 0 0,6 0 0,-8 0 0,7 0 0,-5 0 0,5 0 0,-7 0 0,0 0 0,1 0 0,-1 0 0,0 7 0,0-5 0,0 5 0,-7 0 0,5 2 0,-12 8 0,5 6 0,0 2 0,2 7 0,8 0 0,6 1 0,9 16 0,2-12 0,-3 12 0,0-16 0,-13-1 0,12 0 0,-12 0 0,5 0 0,-6-6 0,-1-3 0,0-7 0,0 0 0,-7 0 0,5 0 0,-12 0 0,12 1 0,-12-1 0,12 0 0,-12 0 0,5-7 0,-7-2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2-22T14:58:09.8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212 0 24575,'-16'0'0,"0"0"0,-1 0 0,1 0 0,7 8 0,-5-7 0,12 14 0,-13-13 0,13 12 0,-12-5 0,12 7 0,-12-7 0,12 5 0,-13-5 0,6 0 0,0 5 0,-5-5 0,12 8 0,-5-1 0,0-7 0,5 5 0,-5-5 0,7 7 0,0 0 0,0 0 0,0 0 0,0 1 0,0-1 0,0 0 0,0 0 0,0 0 0,7 0 0,-6 0 0,14 0 0,-13 1 0,12-9 0,-12 7 0,12-13 0,-5 12 0,7-12 0,-7 12 0,5-12 0,-12 12 0,13-12 0,-6 5 0,-1 0 0,7-5 0,-6 5 0,7 0 0,0-5 0,0 13 0,0-14 0,0 6 0,1-7 0,-1 0 0,0 0 0,0 0 0,0 0 0,0 0 0,0 0 0,0-7 0,-7-2 0,6 0 0,-14-5 0,7 5 0,-8-8 0,7 1 0,-5 0 0,5 0 0,-7-8 0,0 6 0,7-6 0,-5 8 0,5 0 0,-7 0 0,7-1 0,-5 1 0,5 0 0,-7-1 0,0 1 0,0 0 0,0 0 0,0-1 0,0 1 0,0 0 0,-7 7 0,5-6 0,-13 14 0,6-14 0,-7 6 0,0-7 0,0 7 0,-1-6 0,1 6 0,0 0 0,-1 2 0,1 7 0,0 0 0,0 0 0,-1 0 0,1 0 0,0 0 0,0 0 0,6 0 0,3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51B726-B21D-F341-8CF1-F53BF902D697}" type="datetimeFigureOut">
              <a:rPr lang="en-US" smtClean="0"/>
              <a:t>9/12/24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7BD5B8-A9E5-8B45-8396-07DA5DFDE0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260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A626D-5E79-224A-BF91-66422D703F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8FEB96-0547-FA48-82C1-65474807D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79A416-4CEA-7845-8EC9-F4F21964D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19FFA-5B83-344A-A38A-262B3DC4EA74}" type="datetime1">
              <a:rPr lang="en-US" smtClean="0"/>
              <a:t>9/12/24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C535B8-C10F-9A4A-A741-AF1388DF9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652CC-F8DB-A346-BCD0-81B9345A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50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CAA5-875B-0F41-94F4-738B33C93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EF96D-648A-8E40-8894-D8A9402AC6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80D26-0CB7-7F43-A6C1-A89750EA3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E01DC-A74A-684C-9D1F-A04C31B2A69F}" type="datetime1">
              <a:rPr lang="en-US" smtClean="0"/>
              <a:t>9/12/24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1407AD-E27C-944A-A511-B27E65E06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1CDFF-A261-F440-BFEB-14030AB02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130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B323C-3299-2A4E-9B2A-5188BC51C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735257-7302-8847-8EEC-AAEE1A1891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B53553-D1E2-6643-AD46-0F1D81A04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1F912-DFA7-9F47-86DA-5E1D1DC02E50}" type="datetime1">
              <a:rPr lang="en-US" smtClean="0"/>
              <a:t>9/12/24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1E0705-A980-E543-92A4-70867681E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9CB27A-7991-E748-8C2A-46A2E101E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095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0826E-1CE8-504D-9ED3-980AD18D3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D512F-FCDB-844C-BE94-99A07505F7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A1A047-ADE3-8847-AC83-EAB5C944CC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FF08B-C591-5242-B593-DB928E746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4213A-BA57-8F45-AF17-4C6C4E17FCD1}" type="datetime1">
              <a:rPr lang="en-US" smtClean="0"/>
              <a:t>9/12/24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0C112-E05F-B547-8910-E81431F0F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5E01D2-3B87-A84D-B0DB-8148FD3AB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40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E917D-9DE3-6741-A41C-63A31ED1E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5E024D-7C1B-144F-AE7E-F843690A70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43E7A7-D2C0-E24C-A9BD-1BA52CF56F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D2DAFF-C383-EE40-98CD-041445A83F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A9C678-8CE6-BB49-ACEF-8E2DC0B98C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6A400E-46F4-E34D-A9A5-BBD5C5D65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2C7F4-71F0-3F47-84DF-5BF3AE65C33A}" type="datetime1">
              <a:rPr lang="en-US" smtClean="0"/>
              <a:t>9/12/24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2C9EA3-4A24-D945-AD19-86AC2F676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C83142-15EB-2043-BF43-C018C5D58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412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59BEB-C18C-9F44-961C-906F318BB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84F814-53BE-7442-A5EF-898F1C6BA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94301-CC87-464B-B066-CD87E3C1743B}" type="datetime1">
              <a:rPr lang="en-US" smtClean="0"/>
              <a:t>9/12/24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57ABC5-1C43-D74A-BBFD-694CDF821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B2377D-8901-8540-B319-9668BF678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822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20BD7E-6848-244E-AB8A-8FA454DBB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B8DDA-DAA4-1B49-A4BB-7B49814EF06B}" type="datetime1">
              <a:rPr lang="en-US" smtClean="0"/>
              <a:t>9/12/24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3749EC-509A-FD41-AB4F-45A1F61B8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F59BFC-9E31-3942-9C5C-BB85A7988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500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C9986-AE9B-FE43-B920-21437F39A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DD552-ECE6-8645-B84D-1676591544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3FC9D2-3CFF-2F4F-BFED-441ED16F64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4A11B3-C21D-A144-8E0F-45685C74C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3C4E5-2225-A745-963A-4B1E9A4E1CDD}" type="datetime1">
              <a:rPr lang="en-US" smtClean="0"/>
              <a:t>9/12/24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213DBC-A807-A14B-8177-CA26E2313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D85DA4-AE91-CE47-A31D-401CDBF49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610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F0395-55A7-E64A-8588-B7D7D8564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999C17-29EB-8C44-BA05-EA5BA85C39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3277AC-5444-E74B-BE05-49FD3504BD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09E263-31AA-A347-82E2-3276AAC35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9AF4A-25A3-E742-9709-5819A914D35D}" type="datetime1">
              <a:rPr lang="en-US" smtClean="0"/>
              <a:t>9/12/24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9A6337-7ECC-8641-8F01-A43D21972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8EFB99-37D3-394D-8CB1-B58841625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067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B5A2F-81AD-414B-89EF-34D0BD480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F2178A-483B-D443-BCA6-7A18FF9C97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39617E-310C-C443-A928-B4A934DE1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01D22-2DCA-684D-8FB8-9557AD57AFE8}" type="datetime1">
              <a:rPr lang="en-US" smtClean="0"/>
              <a:t>9/12/24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69EAC8-488A-2D41-A613-440829B8B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DB4504-7D8B-6B43-BC5D-549DC9F51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037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17D008-5910-0440-8BAC-62D6BCA8ED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2E05DC-6346-0F40-B2B7-91266DEEC0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153DA7-7B12-1E40-A854-F4737E399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9EDEC-930A-C743-AB7C-805024DC4401}" type="datetime1">
              <a:rPr lang="en-US" smtClean="0"/>
              <a:t>9/12/24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C05EFD-BB0C-2642-BD4D-9ED367350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46A45-C6DB-CD49-B3AB-A46DE64B2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33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965631-336E-1340-AAE9-6511125A2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B39235-03AA-0149-B8D4-E342289134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0EAF90-C26A-D844-B064-7D8CDBA8CA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C67B54-90A1-D240-9C8A-A794711C6F1C}" type="datetime1">
              <a:rPr lang="en-US" smtClean="0"/>
              <a:t>9/12/24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531377-8B1F-4E45-946B-51DF491706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B57D72-F87C-6442-A76E-50C98E326C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648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.jpeg"/><Relationship Id="rId7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.jpeg"/><Relationship Id="rId7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.jpeg"/><Relationship Id="rId7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.jpeg"/><Relationship Id="rId7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.jpeg"/><Relationship Id="rId7" Type="http://schemas.openxmlformats.org/officeDocument/2006/relationships/image" Target="../media/image26.png"/><Relationship Id="rId12" Type="http://schemas.openxmlformats.org/officeDocument/2006/relationships/image" Target="../media/image3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0.png"/><Relationship Id="rId11" Type="http://schemas.openxmlformats.org/officeDocument/2006/relationships/customXml" Target="../ink/ink2.xml"/><Relationship Id="rId5" Type="http://schemas.openxmlformats.org/officeDocument/2006/relationships/image" Target="../media/image4.png"/><Relationship Id="rId10" Type="http://schemas.openxmlformats.org/officeDocument/2006/relationships/image" Target="../media/image31.png"/><Relationship Id="rId4" Type="http://schemas.openxmlformats.org/officeDocument/2006/relationships/image" Target="../media/image3.png"/><Relationship Id="rId9" Type="http://schemas.openxmlformats.org/officeDocument/2006/relationships/customXml" Target="../ink/ink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0.png"/><Relationship Id="rId3" Type="http://schemas.openxmlformats.org/officeDocument/2006/relationships/image" Target="../media/image2.jpeg"/><Relationship Id="rId7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0.png"/><Relationship Id="rId3" Type="http://schemas.openxmlformats.org/officeDocument/2006/relationships/image" Target="../media/image2.jpeg"/><Relationship Id="rId7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.jpeg"/><Relationship Id="rId7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.jpeg"/><Relationship Id="rId7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.jpeg"/><Relationship Id="rId7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.jpeg"/><Relationship Id="rId7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.jpeg"/><Relationship Id="rId7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.jpeg"/><Relationship Id="rId7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.jpeg"/><Relationship Id="rId7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.jpeg"/><Relationship Id="rId7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.jpeg"/><Relationship Id="rId7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.jpeg"/><Relationship Id="rId7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.jpeg"/><Relationship Id="rId7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.jpeg"/><Relationship Id="rId7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.jpeg"/><Relationship Id="rId7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.jpeg"/><Relationship Id="rId7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.jpeg"/><Relationship Id="rId7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.jpeg"/><Relationship Id="rId7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.jpeg"/><Relationship Id="rId7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.jpeg"/><Relationship Id="rId7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.jpeg"/><Relationship Id="rId7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17D63-0594-B242-B721-65F9329566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23211"/>
            <a:ext cx="9569810" cy="1954351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CSCE-642 Reinforcement Learning </a:t>
            </a:r>
            <a:br>
              <a:rPr lang="en-US" dirty="0"/>
            </a:br>
            <a:r>
              <a:rPr lang="en-US" sz="4900" dirty="0"/>
              <a:t>Chapter 6:</a:t>
            </a:r>
            <a:r>
              <a:rPr lang="en-US" sz="4000" dirty="0"/>
              <a:t> </a:t>
            </a:r>
            <a:r>
              <a:rPr lang="en-US" sz="4900" dirty="0"/>
              <a:t>Temporal-Difference Learning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7980FF-ADF2-554A-98D8-FEFEDEB6C0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5936696"/>
            <a:ext cx="9144000" cy="731423"/>
          </a:xfrm>
        </p:spPr>
        <p:txBody>
          <a:bodyPr>
            <a:normAutofit/>
          </a:bodyPr>
          <a:lstStyle/>
          <a:p>
            <a:r>
              <a:rPr lang="en-US" sz="2000" dirty="0"/>
              <a:t>Instructor: </a:t>
            </a:r>
            <a:r>
              <a:rPr lang="en-US" sz="2000" dirty="0" err="1"/>
              <a:t>Guni</a:t>
            </a:r>
            <a:r>
              <a:rPr lang="en-US" sz="2000" dirty="0"/>
              <a:t> Sharon</a:t>
            </a:r>
          </a:p>
        </p:txBody>
      </p:sp>
      <p:pic>
        <p:nvPicPr>
          <p:cNvPr id="4" name="Picture 2" descr="Image result for one step&quot;">
            <a:extLst>
              <a:ext uri="{FF2B5EF4-FFF2-40B4-BE49-F238E27FC236}">
                <a16:creationId xmlns:a16="http://schemas.microsoft.com/office/drawing/2014/main" id="{30EF6AFF-A17D-1A4C-B511-009087AB96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1979" y="2294039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2FF98C-4C71-2A43-89A1-EE28ABE19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214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957AE-E36C-4145-8051-C27BD8A6F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CSCE-689, Reinforcement Learning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429E4F4-9133-E247-B8D1-F34BB09FF4EC}"/>
              </a:ext>
            </a:extLst>
          </p:cNvPr>
          <p:cNvSpPr/>
          <p:nvPr/>
        </p:nvSpPr>
        <p:spPr>
          <a:xfrm>
            <a:off x="514348" y="2343525"/>
            <a:ext cx="2186609" cy="914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Stateless decision process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3814ADE-4315-C24C-9061-B448B6D04024}"/>
              </a:ext>
            </a:extLst>
          </p:cNvPr>
          <p:cNvSpPr/>
          <p:nvPr/>
        </p:nvSpPr>
        <p:spPr>
          <a:xfrm>
            <a:off x="514347" y="3874051"/>
            <a:ext cx="2186609" cy="914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Markov decision process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F298306-2F29-5945-9A49-0A2975B03DC7}"/>
              </a:ext>
            </a:extLst>
          </p:cNvPr>
          <p:cNvSpPr/>
          <p:nvPr/>
        </p:nvSpPr>
        <p:spPr>
          <a:xfrm>
            <a:off x="514346" y="5404577"/>
            <a:ext cx="2186609" cy="914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Solving MDPs (offline)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A5C3BC4-B51A-564C-B38E-86BF7F7371F2}"/>
              </a:ext>
            </a:extLst>
          </p:cNvPr>
          <p:cNvSpPr/>
          <p:nvPr/>
        </p:nvSpPr>
        <p:spPr>
          <a:xfrm>
            <a:off x="3619497" y="5404577"/>
            <a:ext cx="2186609" cy="914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Dynamic programming 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85E7B59-374E-C94A-A121-77A7CD9CEE14}"/>
              </a:ext>
            </a:extLst>
          </p:cNvPr>
          <p:cNvSpPr/>
          <p:nvPr/>
        </p:nvSpPr>
        <p:spPr>
          <a:xfrm>
            <a:off x="3619497" y="2343525"/>
            <a:ext cx="2186609" cy="914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Monte-Carlo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FD9E7EB-36B2-324A-AFEA-A3D2DA31B2E5}"/>
              </a:ext>
            </a:extLst>
          </p:cNvPr>
          <p:cNvSpPr/>
          <p:nvPr/>
        </p:nvSpPr>
        <p:spPr>
          <a:xfrm>
            <a:off x="3619497" y="3874051"/>
            <a:ext cx="2186609" cy="914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Temporal difference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DEDA3562-89A7-154F-B93F-C5927C781B7C}"/>
              </a:ext>
            </a:extLst>
          </p:cNvPr>
          <p:cNvSpPr/>
          <p:nvPr/>
        </p:nvSpPr>
        <p:spPr>
          <a:xfrm>
            <a:off x="6724646" y="5398433"/>
            <a:ext cx="2186609" cy="914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Tabular methods 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CD1AE173-0AAA-5147-89F9-FAA5E402B84F}"/>
              </a:ext>
            </a:extLst>
          </p:cNvPr>
          <p:cNvSpPr/>
          <p:nvPr/>
        </p:nvSpPr>
        <p:spPr>
          <a:xfrm>
            <a:off x="6724646" y="3874051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Function approximators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81CA370F-82A1-A540-B8F6-A78C0EBEBE0F}"/>
              </a:ext>
            </a:extLst>
          </p:cNvPr>
          <p:cNvSpPr/>
          <p:nvPr/>
        </p:nvSpPr>
        <p:spPr>
          <a:xfrm>
            <a:off x="6724646" y="2325169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Policy gradient 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CA99A7FE-3CCE-5641-960A-8E81B6D88619}"/>
              </a:ext>
            </a:extLst>
          </p:cNvPr>
          <p:cNvSpPr/>
          <p:nvPr/>
        </p:nvSpPr>
        <p:spPr>
          <a:xfrm>
            <a:off x="9750281" y="5410682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Deep RL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B4E68BE-B27B-4040-A5EF-C354D9D3A40D}"/>
              </a:ext>
            </a:extLst>
          </p:cNvPr>
          <p:cNvCxnSpPr>
            <a:stCxn id="4" idx="2"/>
            <a:endCxn id="5" idx="0"/>
          </p:cNvCxnSpPr>
          <p:nvPr/>
        </p:nvCxnSpPr>
        <p:spPr>
          <a:xfrm flipH="1">
            <a:off x="1607652" y="3257925"/>
            <a:ext cx="1" cy="6161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E3CBF30-7155-A044-9257-418FC64D174D}"/>
              </a:ext>
            </a:extLst>
          </p:cNvPr>
          <p:cNvCxnSpPr>
            <a:cxnSpLocks/>
            <a:stCxn id="5" idx="2"/>
            <a:endCxn id="6" idx="0"/>
          </p:cNvCxnSpPr>
          <p:nvPr/>
        </p:nvCxnSpPr>
        <p:spPr>
          <a:xfrm flipH="1">
            <a:off x="1607651" y="4788451"/>
            <a:ext cx="1" cy="6161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3619F0A-F4E7-664F-A6C0-B632B9117E79}"/>
              </a:ext>
            </a:extLst>
          </p:cNvPr>
          <p:cNvCxnSpPr>
            <a:cxnSpLocks/>
            <a:stCxn id="6" idx="3"/>
            <a:endCxn id="7" idx="1"/>
          </p:cNvCxnSpPr>
          <p:nvPr/>
        </p:nvCxnSpPr>
        <p:spPr>
          <a:xfrm>
            <a:off x="2700955" y="5861777"/>
            <a:ext cx="91854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2115C9B-4F6A-184D-BAB4-9589D1ECC671}"/>
              </a:ext>
            </a:extLst>
          </p:cNvPr>
          <p:cNvCxnSpPr>
            <a:cxnSpLocks/>
          </p:cNvCxnSpPr>
          <p:nvPr/>
        </p:nvCxnSpPr>
        <p:spPr>
          <a:xfrm flipV="1">
            <a:off x="2661199" y="4788452"/>
            <a:ext cx="958296" cy="67113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E606FF2-0369-D448-ADD4-D965C92E0CD6}"/>
              </a:ext>
            </a:extLst>
          </p:cNvPr>
          <p:cNvCxnSpPr>
            <a:cxnSpLocks/>
          </p:cNvCxnSpPr>
          <p:nvPr/>
        </p:nvCxnSpPr>
        <p:spPr>
          <a:xfrm flipV="1">
            <a:off x="2613575" y="3239569"/>
            <a:ext cx="1038429" cy="222002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8BF15F40-4BC7-2E49-9C66-5CEC502B585D}"/>
              </a:ext>
            </a:extLst>
          </p:cNvPr>
          <p:cNvSpPr/>
          <p:nvPr/>
        </p:nvSpPr>
        <p:spPr>
          <a:xfrm>
            <a:off x="9750281" y="2325169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Actor-critic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B038802B-19BC-9E4D-819B-657ECBB72969}"/>
              </a:ext>
            </a:extLst>
          </p:cNvPr>
          <p:cNvCxnSpPr>
            <a:cxnSpLocks/>
            <a:stCxn id="8" idx="3"/>
            <a:endCxn id="13" idx="1"/>
          </p:cNvCxnSpPr>
          <p:nvPr/>
        </p:nvCxnSpPr>
        <p:spPr>
          <a:xfrm flipV="1">
            <a:off x="5806106" y="2782369"/>
            <a:ext cx="918540" cy="1835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607B9803-A6AE-194B-A669-F4C8B623834F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5806106" y="4331251"/>
            <a:ext cx="950952" cy="112833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127F9E11-B1FA-9142-A5A5-D608AFA62D0D}"/>
              </a:ext>
            </a:extLst>
          </p:cNvPr>
          <p:cNvCxnSpPr>
            <a:cxnSpLocks/>
            <a:stCxn id="7" idx="0"/>
            <a:endCxn id="9" idx="2"/>
          </p:cNvCxnSpPr>
          <p:nvPr/>
        </p:nvCxnSpPr>
        <p:spPr>
          <a:xfrm flipV="1">
            <a:off x="4712802" y="4788451"/>
            <a:ext cx="0" cy="6161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EC5FCCE9-66B7-7348-A83F-339F1F8274DD}"/>
              </a:ext>
            </a:extLst>
          </p:cNvPr>
          <p:cNvCxnSpPr>
            <a:cxnSpLocks/>
            <a:stCxn id="13" idx="3"/>
            <a:endCxn id="31" idx="1"/>
          </p:cNvCxnSpPr>
          <p:nvPr/>
        </p:nvCxnSpPr>
        <p:spPr>
          <a:xfrm>
            <a:off x="8911255" y="2782369"/>
            <a:ext cx="83902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9E4C164B-F12B-C045-8CFC-D2C33B4B8727}"/>
              </a:ext>
            </a:extLst>
          </p:cNvPr>
          <p:cNvCxnSpPr>
            <a:cxnSpLocks/>
          </p:cNvCxnSpPr>
          <p:nvPr/>
        </p:nvCxnSpPr>
        <p:spPr>
          <a:xfrm flipV="1">
            <a:off x="8856286" y="3239570"/>
            <a:ext cx="928583" cy="67670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76424206-A2F4-9F4A-A302-2AD9EEDDB650}"/>
              </a:ext>
            </a:extLst>
          </p:cNvPr>
          <p:cNvCxnSpPr>
            <a:cxnSpLocks/>
            <a:stCxn id="13" idx="2"/>
            <a:endCxn id="12" idx="0"/>
          </p:cNvCxnSpPr>
          <p:nvPr/>
        </p:nvCxnSpPr>
        <p:spPr>
          <a:xfrm>
            <a:off x="7817951" y="3239569"/>
            <a:ext cx="0" cy="6344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244AD30-0FE0-124C-A32B-A877D10EF162}"/>
              </a:ext>
            </a:extLst>
          </p:cNvPr>
          <p:cNvCxnSpPr>
            <a:cxnSpLocks/>
            <a:stCxn id="7" idx="3"/>
            <a:endCxn id="11" idx="1"/>
          </p:cNvCxnSpPr>
          <p:nvPr/>
        </p:nvCxnSpPr>
        <p:spPr>
          <a:xfrm flipV="1">
            <a:off x="5806106" y="5855633"/>
            <a:ext cx="918540" cy="614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C99EFD29-E996-CF48-930E-F156A4824067}"/>
              </a:ext>
            </a:extLst>
          </p:cNvPr>
          <p:cNvCxnSpPr>
            <a:cxnSpLocks/>
          </p:cNvCxnSpPr>
          <p:nvPr/>
        </p:nvCxnSpPr>
        <p:spPr>
          <a:xfrm>
            <a:off x="5751231" y="3257925"/>
            <a:ext cx="1115673" cy="212829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6F8DCC76-985F-2142-8D8E-D7B9CC0D5077}"/>
              </a:ext>
            </a:extLst>
          </p:cNvPr>
          <p:cNvCxnSpPr>
            <a:cxnSpLocks/>
            <a:stCxn id="11" idx="0"/>
            <a:endCxn id="12" idx="2"/>
          </p:cNvCxnSpPr>
          <p:nvPr/>
        </p:nvCxnSpPr>
        <p:spPr>
          <a:xfrm flipV="1">
            <a:off x="7817951" y="4788451"/>
            <a:ext cx="0" cy="6099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5793B3AB-A462-0B41-9314-46A30DEF68EC}"/>
              </a:ext>
            </a:extLst>
          </p:cNvPr>
          <p:cNvCxnSpPr>
            <a:cxnSpLocks/>
          </p:cNvCxnSpPr>
          <p:nvPr/>
        </p:nvCxnSpPr>
        <p:spPr>
          <a:xfrm>
            <a:off x="8911160" y="4733980"/>
            <a:ext cx="918635" cy="7256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4A570836-386E-F640-B124-027E1C962603}"/>
              </a:ext>
            </a:extLst>
          </p:cNvPr>
          <p:cNvCxnSpPr>
            <a:cxnSpLocks/>
            <a:stCxn id="31" idx="2"/>
            <a:endCxn id="14" idx="0"/>
          </p:cNvCxnSpPr>
          <p:nvPr/>
        </p:nvCxnSpPr>
        <p:spPr>
          <a:xfrm>
            <a:off x="10843586" y="3239569"/>
            <a:ext cx="0" cy="21711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0F4C90BD-3E31-2548-AD13-58E07258DE8B}"/>
              </a:ext>
            </a:extLst>
          </p:cNvPr>
          <p:cNvCxnSpPr>
            <a:cxnSpLocks/>
          </p:cNvCxnSpPr>
          <p:nvPr/>
        </p:nvCxnSpPr>
        <p:spPr>
          <a:xfrm>
            <a:off x="5806106" y="4331251"/>
            <a:ext cx="91854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895662A-DD47-D444-9C32-471EA410B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552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EC248-844C-B84E-BDA6-323D3AF91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MDPs so far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F37211-48D8-E949-A442-2DA6FAB2D243}"/>
              </a:ext>
            </a:extLst>
          </p:cNvPr>
          <p:cNvSpPr txBox="1"/>
          <p:nvPr/>
        </p:nvSpPr>
        <p:spPr>
          <a:xfrm>
            <a:off x="838200" y="2200724"/>
            <a:ext cx="4791760" cy="193899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Dynamic programming</a:t>
            </a:r>
          </a:p>
          <a:p>
            <a:pPr marL="285750" indent="-285750">
              <a:buFont typeface=".Apple Color Emoji UI"/>
              <a:buChar char="✅"/>
            </a:pPr>
            <a:r>
              <a:rPr lang="en-US" sz="2400" dirty="0"/>
              <a:t>  Off policy </a:t>
            </a:r>
          </a:p>
          <a:p>
            <a:pPr marL="285750" indent="-285750">
              <a:buFont typeface=".Apple Color Emoji UI"/>
              <a:buChar char="✅"/>
            </a:pPr>
            <a:r>
              <a:rPr lang="en-US" sz="2400" dirty="0"/>
              <a:t>  local learning, propagating values from neighbors (Bootstrapping) </a:t>
            </a:r>
          </a:p>
          <a:p>
            <a:pPr marL="285750" indent="-285750">
              <a:buFont typeface=".Apple Color Emoji UI"/>
              <a:buChar char="❌"/>
            </a:pPr>
            <a:r>
              <a:rPr lang="en-US" sz="2400" dirty="0"/>
              <a:t>  Model based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375D93-F1EC-AD46-A2E8-ECA6A55788CF}"/>
              </a:ext>
            </a:extLst>
          </p:cNvPr>
          <p:cNvSpPr txBox="1"/>
          <p:nvPr/>
        </p:nvSpPr>
        <p:spPr>
          <a:xfrm>
            <a:off x="6562041" y="2200724"/>
            <a:ext cx="4791759" cy="193899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Monte-Carlo</a:t>
            </a:r>
          </a:p>
          <a:p>
            <a:pPr marL="285750" indent="-285750">
              <a:buFont typeface=".Apple Color Emoji UI"/>
              <a:buChar char="❌"/>
            </a:pPr>
            <a:r>
              <a:rPr lang="en-US" sz="2400" dirty="0"/>
              <a:t>  On-policy (though important sampling can be used)</a:t>
            </a:r>
          </a:p>
          <a:p>
            <a:pPr marL="285750" indent="-285750">
              <a:buFont typeface=".Apple Color Emoji UI"/>
              <a:buChar char="❌"/>
            </a:pPr>
            <a:r>
              <a:rPr lang="en-US" sz="2400" dirty="0"/>
              <a:t>  Requires a full episode to train on</a:t>
            </a:r>
          </a:p>
          <a:p>
            <a:pPr marL="285750" indent="-285750">
              <a:buFont typeface=".Apple Color Emoji UI"/>
              <a:buChar char="✅"/>
            </a:pPr>
            <a:r>
              <a:rPr lang="en-US" sz="2400" dirty="0"/>
              <a:t>  Model free, online learning</a:t>
            </a:r>
          </a:p>
        </p:txBody>
      </p:sp>
      <p:pic>
        <p:nvPicPr>
          <p:cNvPr id="5" name="Picture 4" descr="Image result for treasure clipart">
            <a:extLst>
              <a:ext uri="{FF2B5EF4-FFF2-40B4-BE49-F238E27FC236}">
                <a16:creationId xmlns:a16="http://schemas.microsoft.com/office/drawing/2014/main" id="{337561AC-861C-E649-95EC-FBAEE4CDAC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1361" y="5585487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D4509D9F-ACEE-A046-AC63-0CD9359BCF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3481392"/>
              </p:ext>
            </p:extLst>
          </p:nvPr>
        </p:nvGraphicFramePr>
        <p:xfrm>
          <a:off x="4734337" y="5389361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8" name="Picture 7" descr="Image result for robot clipart">
            <a:extLst>
              <a:ext uri="{FF2B5EF4-FFF2-40B4-BE49-F238E27FC236}">
                <a16:creationId xmlns:a16="http://schemas.microsoft.com/office/drawing/2014/main" id="{5ADAF432-A33E-2D40-A70A-4C808AAD5C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9808" y="5398421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Pirate by Firkin">
            <a:extLst>
              <a:ext uri="{FF2B5EF4-FFF2-40B4-BE49-F238E27FC236}">
                <a16:creationId xmlns:a16="http://schemas.microsoft.com/office/drawing/2014/main" id="{DFAED67C-72B2-8F40-B1A8-2F9E9B3EE2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050" y="5372300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84A33F3-228D-AA49-9AE8-98A3E2FB7535}"/>
              </a:ext>
            </a:extLst>
          </p:cNvPr>
          <p:cNvSpPr txBox="1"/>
          <p:nvPr/>
        </p:nvSpPr>
        <p:spPr>
          <a:xfrm>
            <a:off x="7615576" y="4943213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E679083-CC05-AD49-9ACF-233FBDC90DCD}"/>
              </a:ext>
            </a:extLst>
          </p:cNvPr>
          <p:cNvSpPr txBox="1"/>
          <p:nvPr/>
        </p:nvSpPr>
        <p:spPr>
          <a:xfrm>
            <a:off x="4870047" y="4943213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FA7A369-2F2F-4C4C-81F5-FEF720E8CF54}"/>
                  </a:ext>
                </a:extLst>
              </p:cNvPr>
              <p:cNvSpPr/>
              <p:nvPr/>
            </p:nvSpPr>
            <p:spPr>
              <a:xfrm>
                <a:off x="6011247" y="4603714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FA7A369-2F2F-4C4C-81F5-FEF720E8CF5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1247" y="4603714"/>
                <a:ext cx="971548" cy="369332"/>
              </a:xfrm>
              <a:prstGeom prst="rect">
                <a:avLst/>
              </a:prstGeom>
              <a:blipFill>
                <a:blip r:embed="rId5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A13FAAC-1AA6-A643-88F8-19DBF1063754}"/>
                  </a:ext>
                </a:extLst>
              </p:cNvPr>
              <p:cNvSpPr txBox="1"/>
              <p:nvPr/>
            </p:nvSpPr>
            <p:spPr>
              <a:xfrm>
                <a:off x="255341" y="4779116"/>
                <a:ext cx="4286943" cy="23202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𝑒𝑥𝑖𝑡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endParaRPr lang="en-US" sz="24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0+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𝛾</m:t>
                    </m:r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𝑄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e>
                    </m:func>
                  </m:oMath>
                </a14:m>
                <a:endParaRPr lang="en-US" sz="2400" b="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,→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=0+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𝛾</m:t>
                    </m:r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𝑄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e>
                    </m:func>
                  </m:oMath>
                </a14:m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ＭＳ Ｐゴシック" pitchFamily="34" charset="-128"/>
                            </a:rPr>
                            <m:t>𝑝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ＭＳ Ｐゴシック" pitchFamily="34" charset="-128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ＭＳ Ｐゴシック" pitchFamily="34" charset="-128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ＭＳ Ｐゴシック" pitchFamily="34" charset="-128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ＭＳ Ｐゴシック" pitchFamily="34" charset="-128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ＭＳ Ｐゴシック" pitchFamily="34" charset="-128"/>
                            </a:rPr>
                            <m:t>|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ＭＳ Ｐゴシック" pitchFamily="34" charset="-128"/>
                            </a:rPr>
                            <m:t>𝑠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ＭＳ Ｐゴシック" pitchFamily="34" charset="-128"/>
                            </a:rPr>
                            <m:t>,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ＭＳ Ｐゴシック" pitchFamily="34" charset="-128"/>
                            </a:rPr>
                            <m:t>𝑎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ＭＳ Ｐゴシック" pitchFamily="34" charset="-128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en-US" altLang="ja-JP" sz="1400" dirty="0">
                              <a:ea typeface="ＭＳ Ｐゴシック" pitchFamily="34" charset="-128"/>
                            </a:rPr>
                            <m:t> (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𝑟</m:t>
                          </m:r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e>
                          </m:d>
                        </m:e>
                      </m:nary>
                      <m:r>
                        <a:rPr lang="en-US" sz="1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func>
                        <m:func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′,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func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A13FAAC-1AA6-A643-88F8-19DBF10637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341" y="4779116"/>
                <a:ext cx="4286943" cy="2320251"/>
              </a:xfrm>
              <a:prstGeom prst="rect">
                <a:avLst/>
              </a:prstGeom>
              <a:blipFill>
                <a:blip r:embed="rId6"/>
                <a:stretch>
                  <a:fillRect l="-1770" t="-1087" b="-28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124AA6E-A269-BF47-B61F-72F17A064D12}"/>
                  </a:ext>
                </a:extLst>
              </p:cNvPr>
              <p:cNvSpPr txBox="1"/>
              <p:nvPr/>
            </p:nvSpPr>
            <p:spPr>
              <a:xfrm>
                <a:off x="8580783" y="4779116"/>
                <a:ext cx="3372655" cy="23083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Episode 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𝑒𝑥𝑖𝑡</m:t>
                        </m:r>
                      </m:e>
                    </m:d>
                  </m:oMath>
                </a14:m>
                <a:endParaRPr lang="en-US" sz="24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𝑒𝑥𝑖𝑡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endParaRPr lang="en-US" sz="2400" b="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endParaRPr lang="en-US" sz="24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8.1</m:t>
                    </m:r>
                  </m:oMath>
                </a14:m>
                <a:endParaRPr lang="en-US" sz="24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400" b="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124AA6E-A269-BF47-B61F-72F17A064D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0783" y="4779116"/>
                <a:ext cx="3372655" cy="2308324"/>
              </a:xfrm>
              <a:prstGeom prst="rect">
                <a:avLst/>
              </a:prstGeom>
              <a:blipFill>
                <a:blip r:embed="rId7"/>
                <a:stretch>
                  <a:fillRect l="-2256" t="-10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CF2D8F1D-E55C-864E-8FF4-B4F864F3B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10312"/>
            <a:ext cx="2743200" cy="365125"/>
          </a:xfrm>
        </p:spPr>
        <p:txBody>
          <a:bodyPr/>
          <a:lstStyle/>
          <a:p>
            <a:fld id="{5F07402F-1908-0F43-B844-ECE5D9BD648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130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3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EC248-844C-B84E-BDA6-323D3AF91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Fuse DP and MC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F37211-48D8-E949-A442-2DA6FAB2D243}"/>
              </a:ext>
            </a:extLst>
          </p:cNvPr>
          <p:cNvSpPr txBox="1"/>
          <p:nvPr/>
        </p:nvSpPr>
        <p:spPr>
          <a:xfrm>
            <a:off x="838200" y="2200724"/>
            <a:ext cx="4791760" cy="193899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Dynamic programming</a:t>
            </a:r>
          </a:p>
          <a:p>
            <a:pPr marL="285750" indent="-285750">
              <a:buFont typeface=".Apple Color Emoji UI"/>
              <a:buChar char="✅"/>
            </a:pPr>
            <a:r>
              <a:rPr lang="en-US" sz="2400" dirty="0"/>
              <a:t>  Off policy </a:t>
            </a:r>
          </a:p>
          <a:p>
            <a:pPr marL="285750" indent="-285750">
              <a:buFont typeface=".Apple Color Emoji UI"/>
              <a:buChar char="✅"/>
            </a:pPr>
            <a:r>
              <a:rPr lang="en-US" sz="2400" dirty="0"/>
              <a:t>  local learning, propagating values from neighbors (Bootstrapping) </a:t>
            </a:r>
          </a:p>
          <a:p>
            <a:pPr marL="285750" indent="-285750">
              <a:buFont typeface=".Apple Color Emoji UI"/>
              <a:buChar char="❌"/>
            </a:pPr>
            <a:r>
              <a:rPr lang="en-US" sz="2400" dirty="0"/>
              <a:t>  Model based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375D93-F1EC-AD46-A2E8-ECA6A55788CF}"/>
              </a:ext>
            </a:extLst>
          </p:cNvPr>
          <p:cNvSpPr txBox="1"/>
          <p:nvPr/>
        </p:nvSpPr>
        <p:spPr>
          <a:xfrm>
            <a:off x="6562041" y="2200724"/>
            <a:ext cx="4791759" cy="193899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Monte-Carlo</a:t>
            </a:r>
          </a:p>
          <a:p>
            <a:pPr marL="285750" indent="-285750">
              <a:buFont typeface=".Apple Color Emoji UI"/>
              <a:buChar char="❌"/>
            </a:pPr>
            <a:r>
              <a:rPr lang="en-US" sz="2400" dirty="0"/>
              <a:t>  On-policy (though important sampling can be used)</a:t>
            </a:r>
          </a:p>
          <a:p>
            <a:pPr marL="285750" indent="-285750">
              <a:buFont typeface=".Apple Color Emoji UI"/>
              <a:buChar char="❌"/>
            </a:pPr>
            <a:r>
              <a:rPr lang="en-US" sz="2400" dirty="0"/>
              <a:t>  Requires a full episode to train on</a:t>
            </a:r>
          </a:p>
          <a:p>
            <a:pPr marL="285750" indent="-285750">
              <a:buFont typeface=".Apple Color Emoji UI"/>
              <a:buChar char="✅"/>
            </a:pPr>
            <a:r>
              <a:rPr lang="en-US" sz="2400" dirty="0"/>
              <a:t>  Model free, online learning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79A4F85-C56A-3749-90AD-661CDAD96A0E}"/>
              </a:ext>
            </a:extLst>
          </p:cNvPr>
          <p:cNvSpPr txBox="1"/>
          <p:nvPr/>
        </p:nvSpPr>
        <p:spPr>
          <a:xfrm>
            <a:off x="3700120" y="4798150"/>
            <a:ext cx="4791760" cy="193899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TD Learning</a:t>
            </a:r>
          </a:p>
          <a:p>
            <a:pPr marL="285750" indent="-285750">
              <a:buFont typeface=".Apple Color Emoji UI"/>
              <a:buChar char="✅"/>
            </a:pPr>
            <a:r>
              <a:rPr lang="en-US" sz="2400" dirty="0"/>
              <a:t>  Off policy </a:t>
            </a:r>
          </a:p>
          <a:p>
            <a:pPr marL="285750" indent="-285750">
              <a:buFont typeface=".Apple Color Emoji UI"/>
              <a:buChar char="✅"/>
            </a:pPr>
            <a:r>
              <a:rPr lang="en-US" sz="2400" dirty="0"/>
              <a:t>  local learning, propagating values from neighbors (</a:t>
            </a:r>
            <a:r>
              <a:rPr lang="en-US" sz="2400" dirty="0" err="1"/>
              <a:t>Bootsraping</a:t>
            </a:r>
            <a:r>
              <a:rPr lang="en-US" sz="2400" dirty="0"/>
              <a:t>) </a:t>
            </a:r>
          </a:p>
          <a:p>
            <a:pPr marL="342900" indent="-342900">
              <a:buFont typeface=".Apple Color Emoji UI"/>
              <a:buChar char="✅"/>
            </a:pPr>
            <a:r>
              <a:rPr lang="en-US" sz="2400" dirty="0"/>
              <a:t>  Model free, online learning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FF319A8-6682-BC45-8A0A-27A7B9125C29}"/>
              </a:ext>
            </a:extLst>
          </p:cNvPr>
          <p:cNvCxnSpPr>
            <a:cxnSpLocks/>
          </p:cNvCxnSpPr>
          <p:nvPr/>
        </p:nvCxnSpPr>
        <p:spPr>
          <a:xfrm flipH="1">
            <a:off x="6562041" y="4139716"/>
            <a:ext cx="504681" cy="65843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0BC7339-E178-424C-B1AE-19FC1B00BF0C}"/>
              </a:ext>
            </a:extLst>
          </p:cNvPr>
          <p:cNvCxnSpPr>
            <a:cxnSpLocks/>
          </p:cNvCxnSpPr>
          <p:nvPr/>
        </p:nvCxnSpPr>
        <p:spPr>
          <a:xfrm>
            <a:off x="4929809" y="4139716"/>
            <a:ext cx="417444" cy="65843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EFC7420-43C7-BD4D-A320-46BC12676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397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AF4C6-36DC-AA48-86A6-45EFB3613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Bellman update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3C6FB5E-1F4F-9D43-91AF-58A6880CC66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343322" cy="4351338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′</m:t>
                        </m:r>
                      </m:sub>
                      <m:sup/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𝑃</m:t>
                        </m:r>
                        <m: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(</m:t>
                        </m:r>
                        <m:sSup>
                          <m:sSup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′</m:t>
                            </m:r>
                          </m:sup>
                        </m:s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|</m:t>
                        </m:r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𝑠</m:t>
                        </m:r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,</m:t>
                        </m:r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𝑎</m:t>
                        </m:r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US" altLang="ja-JP" sz="2400" dirty="0">
                            <a:solidFill>
                              <a:srgbClr val="FF0000"/>
                            </a:solidFill>
                            <a:ea typeface="ＭＳ Ｐゴシック" pitchFamily="34" charset="-128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altLang="ja-JP" sz="2400" dirty="0">
                            <a:ea typeface="ＭＳ Ｐゴシック" pitchFamily="34" charset="-128"/>
                          </a:rPr>
                          <m:t>(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  <m:d>
                          <m:d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e>
                        </m:d>
                      </m:e>
                    </m:nary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′,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</m:func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/>
              </a:p>
              <a:p>
                <a:r>
                  <a:rPr lang="en-US" dirty="0"/>
                  <a:t>Model and reward function are unknown</a:t>
                </a:r>
              </a:p>
              <a:p>
                <a:r>
                  <a:rPr lang="en-US" dirty="0"/>
                  <a:t>Instead, we observe transitions: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&gt;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3C6FB5E-1F4F-9D43-91AF-58A6880CC66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343322" cy="4351338"/>
              </a:xfrm>
              <a:blipFill>
                <a:blip r:embed="rId2"/>
                <a:stretch>
                  <a:fillRect l="-1104" t="-142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2">
            <a:extLst>
              <a:ext uri="{FF2B5EF4-FFF2-40B4-BE49-F238E27FC236}">
                <a16:creationId xmlns:a16="http://schemas.microsoft.com/office/drawing/2014/main" id="{627EAFB8-85FB-D149-881A-D812509199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68512" y="4167395"/>
            <a:ext cx="3577110" cy="1860481"/>
          </a:xfrm>
          <a:prstGeom prst="rect">
            <a:avLst/>
          </a:prstGeom>
          <a:noFill/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529CCFD0-08F4-B741-BEA9-6C2468C21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83600" y="1027906"/>
            <a:ext cx="3146933" cy="2362201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CFED2C6-E894-DB46-965F-F457601A9F2E}"/>
              </a:ext>
            </a:extLst>
          </p:cNvPr>
          <p:cNvSpPr txBox="1"/>
          <p:nvPr/>
        </p:nvSpPr>
        <p:spPr>
          <a:xfrm>
            <a:off x="9094533" y="3390107"/>
            <a:ext cx="30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alibri" pitchFamily="34" charset="0"/>
              </a:rPr>
              <a:t>Offline Solution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52FCF2-8C14-5F43-8CA8-97D65F6A25C6}"/>
              </a:ext>
            </a:extLst>
          </p:cNvPr>
          <p:cNvSpPr txBox="1"/>
          <p:nvPr/>
        </p:nvSpPr>
        <p:spPr>
          <a:xfrm>
            <a:off x="8933067" y="6056215"/>
            <a:ext cx="30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alibri" pitchFamily="34" charset="0"/>
              </a:rPr>
              <a:t>Online Learning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B657FE4F-DCCD-3149-87E3-85558B4969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53" t="77190" r="32862" b="2551"/>
          <a:stretch/>
        </p:blipFill>
        <p:spPr bwMode="auto">
          <a:xfrm>
            <a:off x="1351402" y="4634454"/>
            <a:ext cx="1268564" cy="1025882"/>
          </a:xfrm>
          <a:prstGeom prst="rect">
            <a:avLst/>
          </a:prstGeom>
          <a:noFill/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9B11C663-1588-5148-8ED3-2D93752F9F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86" t="77625" r="32875" b="6472"/>
          <a:stretch/>
        </p:blipFill>
        <p:spPr bwMode="auto">
          <a:xfrm rot="10800000">
            <a:off x="5453887" y="4738815"/>
            <a:ext cx="1631540" cy="921521"/>
          </a:xfrm>
          <a:prstGeom prst="rect">
            <a:avLst/>
          </a:prstGeom>
          <a:noFill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1F1CB287-1580-A94B-A4BE-96A98741E531}"/>
                  </a:ext>
                </a:extLst>
              </p:cNvPr>
              <p:cNvSpPr/>
              <p:nvPr/>
            </p:nvSpPr>
            <p:spPr>
              <a:xfrm>
                <a:off x="1354842" y="4049679"/>
                <a:ext cx="89697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1F1CB287-1580-A94B-A4BE-96A98741E5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4842" y="4049679"/>
                <a:ext cx="896977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52D26274-BF71-3349-89A8-6F5A8D444FC4}"/>
                  </a:ext>
                </a:extLst>
              </p:cNvPr>
              <p:cNvSpPr/>
              <p:nvPr/>
            </p:nvSpPr>
            <p:spPr>
              <a:xfrm>
                <a:off x="3261616" y="4057158"/>
                <a:ext cx="51687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52D26274-BF71-3349-89A8-6F5A8D444F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1616" y="4057158"/>
                <a:ext cx="516873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5A1919DE-C1AC-194E-8B86-558FB850C553}"/>
                  </a:ext>
                </a:extLst>
              </p:cNvPr>
              <p:cNvSpPr/>
              <p:nvPr/>
            </p:nvSpPr>
            <p:spPr>
              <a:xfrm>
                <a:off x="4515759" y="4042766"/>
                <a:ext cx="482248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5A1919DE-C1AC-194E-8B86-558FB850C55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5759" y="4042766"/>
                <a:ext cx="482248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54162BC-EF49-FF42-9B0D-F1B4809413CF}"/>
                  </a:ext>
                </a:extLst>
              </p:cNvPr>
              <p:cNvSpPr/>
              <p:nvPr/>
            </p:nvSpPr>
            <p:spPr>
              <a:xfrm>
                <a:off x="6009861" y="4057158"/>
                <a:ext cx="103246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54162BC-EF49-FF42-9B0D-F1B4809413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9861" y="4057158"/>
                <a:ext cx="1032462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2740408-B45A-0D4F-A04A-95A548A51D0C}"/>
                  </a:ext>
                </a:extLst>
              </p:cNvPr>
              <p:cNvSpPr txBox="1"/>
              <p:nvPr/>
            </p:nvSpPr>
            <p:spPr>
              <a:xfrm>
                <a:off x="3246896" y="4891797"/>
                <a:ext cx="545021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←</m:t>
                      </m:r>
                    </m:oMath>
                  </m:oMathPara>
                </a14:m>
                <a:endParaRPr lang="en-US" sz="40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2740408-B45A-0D4F-A04A-95A548A51D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6896" y="4891797"/>
                <a:ext cx="545021" cy="615553"/>
              </a:xfrm>
              <a:prstGeom prst="rect">
                <a:avLst/>
              </a:prstGeom>
              <a:blipFill>
                <a:blip r:embed="rId11"/>
                <a:stretch>
                  <a:fillRect l="-11364" r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2E797EF-CF94-7047-B2B1-CB7069732F06}"/>
                  </a:ext>
                </a:extLst>
              </p:cNvPr>
              <p:cNvSpPr txBox="1"/>
              <p:nvPr/>
            </p:nvSpPr>
            <p:spPr>
              <a:xfrm>
                <a:off x="4189458" y="4984131"/>
                <a:ext cx="94577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−100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2E797EF-CF94-7047-B2B1-CB7069732F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9458" y="4984131"/>
                <a:ext cx="945772" cy="430887"/>
              </a:xfrm>
              <a:prstGeom prst="rect">
                <a:avLst/>
              </a:prstGeom>
              <a:blipFill>
                <a:blip r:embed="rId12"/>
                <a:stretch>
                  <a:fillRect l="-1333" r="-8000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2436FB9E-5B41-BB4E-AEFB-533341C3F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515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AF4C6-36DC-AA48-86A6-45EFB3613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Bellman update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3C6FB5E-1F4F-9D43-91AF-58A6880CC66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343322" cy="466725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′</m:t>
                        </m:r>
                      </m:sub>
                      <m:sup/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𝑃</m:t>
                        </m:r>
                        <m: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(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′</m:t>
                            </m:r>
                          </m:sup>
                        </m:s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|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𝑠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,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𝑎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US" altLang="ja-JP" dirty="0">
                            <a:solidFill>
                              <a:srgbClr val="FF0000"/>
                            </a:solidFill>
                            <a:ea typeface="ＭＳ Ｐゴシック" pitchFamily="34" charset="-128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altLang="ja-JP" dirty="0">
                            <a:ea typeface="ＭＳ Ｐゴシック" pitchFamily="34" charset="-128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e>
                        </m:d>
                      </m:e>
                    </m:nary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′,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</m:func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Model and reward function are unknown</a:t>
                </a:r>
              </a:p>
              <a:p>
                <a:r>
                  <a:rPr lang="en-US" dirty="0"/>
                  <a:t>Instead, we observe transitions: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&gt;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</m:t>
                        </m:r>
                        <m:r>
                          <a:rPr lang="en-US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en-US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</m:t>
                        </m:r>
                      </m:sup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func>
                          <m:funcPr>
                            <m:ctrlPr>
                              <a:rPr lang="en-US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en-US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</m:e>
                    </m:nary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ctrlPr>
                              <a:rPr lang="en-US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𝑁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e>
                        </m:nary>
                      </m:num>
                      <m:den>
                        <m:r>
                          <a:rPr lang="en-US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den>
                    </m:f>
                  </m:oMath>
                </a14:m>
                <a:endParaRPr lang="en-US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sSup>
                          <m:s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~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𝔼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  <m:d>
                              <m:dPr>
                                <m:ctrlPr>
                                  <a:rPr lang="en-US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</m:d>
                          </m:e>
                        </m:d>
                        <m:r>
                          <a:rPr lang="en-US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  <m:func>
                          <m:funcPr>
                            <m:ctrlP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lim>
                            </m:limLow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i="1">
                                            <a:solidFill>
                                              <a:schemeClr val="accent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solidFill>
                                              <a:schemeClr val="accent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solidFill>
                                              <a:schemeClr val="accent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  <m:r>
                                      <a:rPr lang="en-US" i="1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i="1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  <m:r>
                                      <a:rPr lang="en-US" i="1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e>
                                </m:d>
                              </m:e>
                            </m:d>
                          </m:e>
                        </m:func>
                      </m:e>
                    </m:d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ea typeface="Cambria Math" panose="02040503050406030204" pitchFamily="18" charset="0"/>
                  </a:rPr>
                  <a:t>For a single sample: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func>
                      <m:funcPr>
                        <m:ctrlPr>
                          <a:rPr lang="en-US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p>
                                <m:r>
                                  <a:rPr lang="en-US" i="1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en-US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b="0" i="1" smtClean="0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  <m:r>
                              <a:rPr lang="en-US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  <m:r>
                              <a:rPr lang="en-US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r>
                  <a:rPr lang="en-US" dirty="0"/>
                  <a:t>= unbiased estimation of the Bellman update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3C6FB5E-1F4F-9D43-91AF-58A6880CC66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343322" cy="4667250"/>
              </a:xfrm>
              <a:blipFill>
                <a:blip r:embed="rId2"/>
                <a:stretch>
                  <a:fillRect l="-1104" t="-154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FFCCF6-3056-3F4A-B4BC-62DF4A61B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6</a:t>
            </a:fld>
            <a:endParaRPr lang="en-US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B109E92-08B9-1E9D-2462-7942EB43069F}"/>
              </a:ext>
            </a:extLst>
          </p:cNvPr>
          <p:cNvCxnSpPr>
            <a:cxnSpLocks/>
          </p:cNvCxnSpPr>
          <p:nvPr/>
        </p:nvCxnSpPr>
        <p:spPr>
          <a:xfrm>
            <a:off x="3846443" y="2305878"/>
            <a:ext cx="79514" cy="130202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3B31A9CE-A553-6CB9-77A2-7842E4A71961}"/>
              </a:ext>
            </a:extLst>
          </p:cNvPr>
          <p:cNvSpPr/>
          <p:nvPr/>
        </p:nvSpPr>
        <p:spPr>
          <a:xfrm>
            <a:off x="3260034" y="1720505"/>
            <a:ext cx="1520687" cy="58537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9B4B335-7BA7-BF46-0302-DABCBF0EA5DF}"/>
              </a:ext>
            </a:extLst>
          </p:cNvPr>
          <p:cNvCxnSpPr>
            <a:cxnSpLocks/>
          </p:cNvCxnSpPr>
          <p:nvPr/>
        </p:nvCxnSpPr>
        <p:spPr>
          <a:xfrm>
            <a:off x="3558209" y="3935896"/>
            <a:ext cx="1003852" cy="21866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4495E73-3DCB-4278-9AA3-CFA39791DFD6}"/>
              </a:ext>
            </a:extLst>
          </p:cNvPr>
          <p:cNvCxnSpPr>
            <a:cxnSpLocks/>
          </p:cNvCxnSpPr>
          <p:nvPr/>
        </p:nvCxnSpPr>
        <p:spPr>
          <a:xfrm flipH="1">
            <a:off x="4323522" y="3747052"/>
            <a:ext cx="1123121" cy="1182757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4256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AF4C6-36DC-AA48-86A6-45EFB3613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Bellman update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3C6FB5E-1F4F-9D43-91AF-58A6880CC66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343322" cy="4667251"/>
              </a:xfrm>
            </p:spPr>
            <p:txBody>
              <a:bodyPr>
                <a:normAutofit fontScale="92500" lnSpcReduction="20000"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r>
                  <a:rPr lang="en-US" dirty="0"/>
                  <a:t>Assume that we visited state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/>
                  <a:t> and performed action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 5 times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,5,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&gt;,</m:t>
                    </m:r>
                    <m:r>
                      <a:rPr lang="en-US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,1,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,2,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,3,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&gt;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Assume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=0.9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p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p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endParaRPr lang="en-US" dirty="0"/>
              </a:p>
              <a:p>
                <a:r>
                  <a:rPr lang="en-US" dirty="0"/>
                  <a:t>Compute an approximation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</m:oMath>
                </a14:m>
                <a:r>
                  <a:rPr lang="en-US" dirty="0"/>
                  <a:t>:</a:t>
                </a:r>
              </a:p>
              <a:p>
                <a:pPr lvl="1"/>
                <a:r>
                  <a:rPr lang="en-US" dirty="0"/>
                  <a:t>Average of unbiased estimations</a:t>
                </a:r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3+9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5+9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1+9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2+9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3+9</m:t>
                            </m:r>
                          </m:e>
                        </m:d>
                      </m:e>
                    </m:d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en-US" dirty="0"/>
              </a:p>
              <a:p>
                <a:r>
                  <a:rPr lang="en-US" dirty="0"/>
                  <a:t>Can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</m:oMath>
                </a14:m>
                <a:r>
                  <a:rPr lang="en-US" dirty="0"/>
                  <a:t> be updated online?</a:t>
                </a:r>
              </a:p>
              <a:p>
                <a:r>
                  <a:rPr lang="en-US" dirty="0"/>
                  <a:t>Yes, moving average: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𝛾</m:t>
                        </m:r>
                        <m:func>
                          <m:func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lim>
                            </m:limLow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p>
                                </m:sSup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′,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d>
                          </m:e>
                        </m:func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3C6FB5E-1F4F-9D43-91AF-58A6880CC66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343322" cy="4667251"/>
              </a:xfrm>
              <a:blipFill>
                <a:blip r:embed="rId2"/>
                <a:stretch>
                  <a:fillRect l="-982" t="-16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884E66-FB01-CA4D-98BB-3CF6980F5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965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8A877-4B0C-CC43-AF93-5372EEEB3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Temporal difference learning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38F7C6-5E72-044D-8515-95866CF203B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𝛾</m:t>
                        </m:r>
                        <m:func>
                          <m:func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lim>
                            </m:limLow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p>
                                </m:sSup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′,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d>
                          </m:e>
                        </m:func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𝑄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But we don’t know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′,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Use the estimation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𝛾</m:t>
                        </m:r>
                        <m:func>
                          <m:funcPr>
                            <m:ctrlP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lim>
                            </m:limLow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  <m:r>
                                  <a:rPr lang="en-US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′,</m:t>
                                </m:r>
                                <m:r>
                                  <a:rPr lang="en-US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  <m:r>
                                  <a:rPr lang="en-US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d>
                          </m:e>
                        </m:func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38F7C6-5E72-044D-8515-95866CF203B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95F26D5-74CC-9442-A8C4-ECE0E01DA55B}"/>
                  </a:ext>
                </a:extLst>
              </p:cNvPr>
              <p:cNvSpPr txBox="1"/>
              <p:nvPr/>
            </p:nvSpPr>
            <p:spPr>
              <a:xfrm>
                <a:off x="5372083" y="5173159"/>
                <a:ext cx="37164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70C0"/>
                    </a:solidFill>
                  </a:rPr>
                  <a:t>Temporal difference error: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95F26D5-74CC-9442-A8C4-ECE0E01DA5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2083" y="5173159"/>
                <a:ext cx="3716467" cy="461665"/>
              </a:xfrm>
              <a:prstGeom prst="rect">
                <a:avLst/>
              </a:prstGeom>
              <a:blipFill>
                <a:blip r:embed="rId3"/>
                <a:stretch>
                  <a:fillRect l="-2381" t="-5263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Left Brace 4">
            <a:extLst>
              <a:ext uri="{FF2B5EF4-FFF2-40B4-BE49-F238E27FC236}">
                <a16:creationId xmlns:a16="http://schemas.microsoft.com/office/drawing/2014/main" id="{25050382-2428-D44E-9BD2-F75203E8DB66}"/>
              </a:ext>
            </a:extLst>
          </p:cNvPr>
          <p:cNvSpPr/>
          <p:nvPr/>
        </p:nvSpPr>
        <p:spPr>
          <a:xfrm rot="5400000" flipH="1">
            <a:off x="6719772" y="2368124"/>
            <a:ext cx="683958" cy="4899988"/>
          </a:xfrm>
          <a:prstGeom prst="leftBrace">
            <a:avLst>
              <a:gd name="adj1" fmla="val 8333"/>
              <a:gd name="adj2" fmla="val 49135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B4B674-3A51-454D-973A-8BD366870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502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8A877-4B0C-CC43-AF93-5372EEEB3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Temporal difference learning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38F7C6-5E72-044D-8515-95866CF203B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𝛾</m:t>
                        </m:r>
                        <m:func>
                          <m:funcPr>
                            <m:ctrlP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lim>
                            </m:limLow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  <m:r>
                                  <a:rPr lang="en-US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′,</m:t>
                                </m:r>
                                <m:r>
                                  <a:rPr lang="en-US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  <m:r>
                                  <a:rPr lang="en-US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d>
                          </m:e>
                        </m:func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𝛾</m:t>
                        </m:r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𝑉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𝑉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Update estimate based on other estimates</a:t>
                </a:r>
              </a:p>
              <a:p>
                <a:r>
                  <a:rPr lang="en-US" dirty="0"/>
                  <a:t>Model free</a:t>
                </a:r>
              </a:p>
              <a:p>
                <a:r>
                  <a:rPr lang="en-US" dirty="0"/>
                  <a:t>Online, incremental learning</a:t>
                </a:r>
              </a:p>
              <a:p>
                <a:r>
                  <a:rPr lang="en-US" dirty="0"/>
                  <a:t>Guaranteed to converge to the true value!</a:t>
                </a:r>
              </a:p>
              <a:p>
                <a:pPr lvl="1"/>
                <a:r>
                  <a:rPr lang="en-US" dirty="0"/>
                  <a:t>Some conditions on the step size,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 (see slide #19 in 2Multi_armed_bandits.pptx)</a:t>
                </a:r>
              </a:p>
              <a:p>
                <a:r>
                  <a:rPr lang="en-US" dirty="0"/>
                  <a:t>Usually converges faster than MC methods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38F7C6-5E72-044D-8515-95866CF203B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83CC10-59DC-BC4B-A3A4-A6E67CB4E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1072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E8AE2-8B38-464E-ACF5-8B8AA88CA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SARSA: On-policy TD Control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3B42067-79CD-2648-999A-031E6709521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𝛾</m:t>
                        </m:r>
                        <m:func>
                          <m:funcPr>
                            <m:ctrlPr>
                              <a:rPr lang="en-US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lim>
                            </m:limLow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′,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d>
                          </m:e>
                        </m:func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Replace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𝑄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′,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</m:func>
                  </m:oMath>
                </a14:m>
                <a:r>
                  <a:rPr lang="en-US" dirty="0"/>
                  <a:t> with values from the observed transition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&gt;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𝛾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SARSA converges with probability 1 to an optimal policy and action-values as long as all state–action pairs are visited infinitely often, and the policy converges in the limit to the greedy policy </a:t>
                </a:r>
              </a:p>
              <a:p>
                <a:pPr lvl="1"/>
                <a:r>
                  <a:rPr lang="en-US" dirty="0"/>
                  <a:t>Which can be arranged, for example, with </a:t>
                </a:r>
                <a:r>
                  <a:rPr lang="el-GR" dirty="0"/>
                  <a:t>ε-</a:t>
                </a:r>
                <a:r>
                  <a:rPr lang="en-US" dirty="0"/>
                  <a:t>greedy policies by setting </a:t>
                </a:r>
                <a:r>
                  <a:rPr lang="el-GR" dirty="0"/>
                  <a:t>ε= 1/</a:t>
                </a:r>
                <a:r>
                  <a:rPr lang="en-US" dirty="0"/>
                  <a:t>t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3B42067-79CD-2648-999A-031E6709521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r="-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68380C-3BD0-0749-A66D-F497655E2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3206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BB2AA-C6F8-9842-A201-1451371D4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SARSA: On-policy TD Control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B001FCD6-993E-9046-83DE-DF5763C316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905" y="1617523"/>
            <a:ext cx="10515600" cy="3360248"/>
          </a:xfrm>
        </p:spPr>
      </p:pic>
      <p:pic>
        <p:nvPicPr>
          <p:cNvPr id="6" name="Picture 5" descr="Image result for treasure clipart">
            <a:extLst>
              <a:ext uri="{FF2B5EF4-FFF2-40B4-BE49-F238E27FC236}">
                <a16:creationId xmlns:a16="http://schemas.microsoft.com/office/drawing/2014/main" id="{DCF3EB31-9841-A24C-90B0-0BC73FC24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743" y="5741127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9056FDC-6354-514E-AD94-40C16F0570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4250575"/>
              </p:ext>
            </p:extLst>
          </p:nvPr>
        </p:nvGraphicFramePr>
        <p:xfrm>
          <a:off x="589719" y="5498963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8" name="Picture 7" descr="Image result for robot clipart">
            <a:extLst>
              <a:ext uri="{FF2B5EF4-FFF2-40B4-BE49-F238E27FC236}">
                <a16:creationId xmlns:a16="http://schemas.microsoft.com/office/drawing/2014/main" id="{EB58FB9A-C6E0-F64A-8C01-67F282539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190" y="5554061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Pirate by Firkin">
            <a:extLst>
              <a:ext uri="{FF2B5EF4-FFF2-40B4-BE49-F238E27FC236}">
                <a16:creationId xmlns:a16="http://schemas.microsoft.com/office/drawing/2014/main" id="{D14CFFD9-9EC9-B649-BE03-0E256DFC0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32" y="5527940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C3C7E2E-968E-064F-8F1A-8E88D78142C2}"/>
              </a:ext>
            </a:extLst>
          </p:cNvPr>
          <p:cNvSpPr txBox="1"/>
          <p:nvPr/>
        </p:nvSpPr>
        <p:spPr>
          <a:xfrm>
            <a:off x="3470958" y="5098853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54557F-6661-4E42-A375-82C13DACD6FA}"/>
              </a:ext>
            </a:extLst>
          </p:cNvPr>
          <p:cNvSpPr txBox="1"/>
          <p:nvPr/>
        </p:nvSpPr>
        <p:spPr>
          <a:xfrm>
            <a:off x="725429" y="5098853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6E64AF-0384-E448-BBA4-C68985F2A0C2}"/>
                  </a:ext>
                </a:extLst>
              </p:cNvPr>
              <p:cNvSpPr/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6E64AF-0384-E448-BBA4-C68985F2A0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ight Arrow 12">
            <a:extLst>
              <a:ext uri="{FF2B5EF4-FFF2-40B4-BE49-F238E27FC236}">
                <a16:creationId xmlns:a16="http://schemas.microsoft.com/office/drawing/2014/main" id="{870B6560-ABDE-464F-B732-8057518BF431}"/>
              </a:ext>
            </a:extLst>
          </p:cNvPr>
          <p:cNvSpPr/>
          <p:nvPr/>
        </p:nvSpPr>
        <p:spPr>
          <a:xfrm>
            <a:off x="99391" y="2186609"/>
            <a:ext cx="407504" cy="335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1C895EB-D227-4444-85E4-C62CE5EAE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9037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BB2AA-C6F8-9842-A201-1451371D4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SARSA: On-policy TD Control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B001FCD6-993E-9046-83DE-DF5763C316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905" y="1617523"/>
            <a:ext cx="10515600" cy="3360248"/>
          </a:xfrm>
        </p:spPr>
      </p:pic>
      <p:pic>
        <p:nvPicPr>
          <p:cNvPr id="6" name="Picture 5" descr="Image result for treasure clipart">
            <a:extLst>
              <a:ext uri="{FF2B5EF4-FFF2-40B4-BE49-F238E27FC236}">
                <a16:creationId xmlns:a16="http://schemas.microsoft.com/office/drawing/2014/main" id="{DCF3EB31-9841-A24C-90B0-0BC73FC24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743" y="5741127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9056FDC-6354-514E-AD94-40C16F0570FA}"/>
              </a:ext>
            </a:extLst>
          </p:cNvPr>
          <p:cNvGraphicFramePr>
            <a:graphicFrameLocks noGrp="1"/>
          </p:cNvGraphicFramePr>
          <p:nvPr/>
        </p:nvGraphicFramePr>
        <p:xfrm>
          <a:off x="589719" y="5498963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8" name="Picture 7" descr="Image result for robot clipart">
            <a:extLst>
              <a:ext uri="{FF2B5EF4-FFF2-40B4-BE49-F238E27FC236}">
                <a16:creationId xmlns:a16="http://schemas.microsoft.com/office/drawing/2014/main" id="{EB58FB9A-C6E0-F64A-8C01-67F282539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190" y="5554061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Pirate by Firkin">
            <a:extLst>
              <a:ext uri="{FF2B5EF4-FFF2-40B4-BE49-F238E27FC236}">
                <a16:creationId xmlns:a16="http://schemas.microsoft.com/office/drawing/2014/main" id="{D14CFFD9-9EC9-B649-BE03-0E256DFC0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32" y="5527940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C3C7E2E-968E-064F-8F1A-8E88D78142C2}"/>
              </a:ext>
            </a:extLst>
          </p:cNvPr>
          <p:cNvSpPr txBox="1"/>
          <p:nvPr/>
        </p:nvSpPr>
        <p:spPr>
          <a:xfrm>
            <a:off x="3470958" y="5098853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54557F-6661-4E42-A375-82C13DACD6FA}"/>
              </a:ext>
            </a:extLst>
          </p:cNvPr>
          <p:cNvSpPr txBox="1"/>
          <p:nvPr/>
        </p:nvSpPr>
        <p:spPr>
          <a:xfrm>
            <a:off x="725429" y="5098853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6E64AF-0384-E448-BBA4-C68985F2A0C2}"/>
                  </a:ext>
                </a:extLst>
              </p:cNvPr>
              <p:cNvSpPr/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6E64AF-0384-E448-BBA4-C68985F2A0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ight Arrow 12">
            <a:extLst>
              <a:ext uri="{FF2B5EF4-FFF2-40B4-BE49-F238E27FC236}">
                <a16:creationId xmlns:a16="http://schemas.microsoft.com/office/drawing/2014/main" id="{870B6560-ABDE-464F-B732-8057518BF431}"/>
              </a:ext>
            </a:extLst>
          </p:cNvPr>
          <p:cNvSpPr/>
          <p:nvPr/>
        </p:nvSpPr>
        <p:spPr>
          <a:xfrm>
            <a:off x="99391" y="3458817"/>
            <a:ext cx="407504" cy="335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7057763F-D33C-6A40-AD11-C8696E0459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9898849"/>
              </p:ext>
            </p:extLst>
          </p:nvPr>
        </p:nvGraphicFramePr>
        <p:xfrm>
          <a:off x="9315039" y="5498963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118EF6BE-A8D0-6249-A3F4-1D00265E2EFF}"/>
                  </a:ext>
                </a:extLst>
              </p:cNvPr>
              <p:cNvSpPr/>
              <p:nvPr/>
            </p:nvSpPr>
            <p:spPr>
              <a:xfrm>
                <a:off x="8289834" y="5458105"/>
                <a:ext cx="98719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118EF6BE-A8D0-6249-A3F4-1D00265E2E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9834" y="5458105"/>
                <a:ext cx="987193" cy="584775"/>
              </a:xfrm>
              <a:prstGeom prst="rect">
                <a:avLst/>
              </a:prstGeom>
              <a:blipFill>
                <a:blip r:embed="rId7"/>
                <a:stretch>
                  <a:fillRect l="-3846" b="-14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D844B6-CB75-244E-9E40-51C6EE982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6685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BB2AA-C6F8-9842-A201-1451371D4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SARSA: On-policy TD Control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B001FCD6-993E-9046-83DE-DF5763C316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905" y="1617523"/>
            <a:ext cx="10515600" cy="3360248"/>
          </a:xfrm>
        </p:spPr>
      </p:pic>
      <p:pic>
        <p:nvPicPr>
          <p:cNvPr id="6" name="Picture 5" descr="Image result for treasure clipart">
            <a:extLst>
              <a:ext uri="{FF2B5EF4-FFF2-40B4-BE49-F238E27FC236}">
                <a16:creationId xmlns:a16="http://schemas.microsoft.com/office/drawing/2014/main" id="{DCF3EB31-9841-A24C-90B0-0BC73FC24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743" y="5741127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9056FDC-6354-514E-AD94-40C16F0570FA}"/>
              </a:ext>
            </a:extLst>
          </p:cNvPr>
          <p:cNvGraphicFramePr>
            <a:graphicFrameLocks noGrp="1"/>
          </p:cNvGraphicFramePr>
          <p:nvPr/>
        </p:nvGraphicFramePr>
        <p:xfrm>
          <a:off x="589719" y="5498963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8" name="Picture 7" descr="Image result for robot clipart">
            <a:extLst>
              <a:ext uri="{FF2B5EF4-FFF2-40B4-BE49-F238E27FC236}">
                <a16:creationId xmlns:a16="http://schemas.microsoft.com/office/drawing/2014/main" id="{EB58FB9A-C6E0-F64A-8C01-67F282539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190" y="5554061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Pirate by Firkin">
            <a:extLst>
              <a:ext uri="{FF2B5EF4-FFF2-40B4-BE49-F238E27FC236}">
                <a16:creationId xmlns:a16="http://schemas.microsoft.com/office/drawing/2014/main" id="{D14CFFD9-9EC9-B649-BE03-0E256DFC0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32" y="5527940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C3C7E2E-968E-064F-8F1A-8E88D78142C2}"/>
              </a:ext>
            </a:extLst>
          </p:cNvPr>
          <p:cNvSpPr txBox="1"/>
          <p:nvPr/>
        </p:nvSpPr>
        <p:spPr>
          <a:xfrm>
            <a:off x="3470958" y="5098853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54557F-6661-4E42-A375-82C13DACD6FA}"/>
              </a:ext>
            </a:extLst>
          </p:cNvPr>
          <p:cNvSpPr txBox="1"/>
          <p:nvPr/>
        </p:nvSpPr>
        <p:spPr>
          <a:xfrm>
            <a:off x="725429" y="5098853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6E64AF-0384-E448-BBA4-C68985F2A0C2}"/>
                  </a:ext>
                </a:extLst>
              </p:cNvPr>
              <p:cNvSpPr/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6E64AF-0384-E448-BBA4-C68985F2A0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ight Arrow 12">
            <a:extLst>
              <a:ext uri="{FF2B5EF4-FFF2-40B4-BE49-F238E27FC236}">
                <a16:creationId xmlns:a16="http://schemas.microsoft.com/office/drawing/2014/main" id="{870B6560-ABDE-464F-B732-8057518BF431}"/>
              </a:ext>
            </a:extLst>
          </p:cNvPr>
          <p:cNvSpPr/>
          <p:nvPr/>
        </p:nvSpPr>
        <p:spPr>
          <a:xfrm>
            <a:off x="99391" y="3727171"/>
            <a:ext cx="407504" cy="335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7057763F-D33C-6A40-AD11-C8696E0459EA}"/>
              </a:ext>
            </a:extLst>
          </p:cNvPr>
          <p:cNvGraphicFramePr>
            <a:graphicFrameLocks noGrp="1"/>
          </p:cNvGraphicFramePr>
          <p:nvPr/>
        </p:nvGraphicFramePr>
        <p:xfrm>
          <a:off x="9315039" y="5498963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118EF6BE-A8D0-6249-A3F4-1D00265E2EFF}"/>
                  </a:ext>
                </a:extLst>
              </p:cNvPr>
              <p:cNvSpPr/>
              <p:nvPr/>
            </p:nvSpPr>
            <p:spPr>
              <a:xfrm>
                <a:off x="8289834" y="5458105"/>
                <a:ext cx="98719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118EF6BE-A8D0-6249-A3F4-1D00265E2E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9834" y="5458105"/>
                <a:ext cx="987193" cy="584775"/>
              </a:xfrm>
              <a:prstGeom prst="rect">
                <a:avLst/>
              </a:prstGeom>
              <a:blipFill>
                <a:blip r:embed="rId7"/>
                <a:stretch>
                  <a:fillRect l="-3846" b="-14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A56C2838-93C4-7440-8DD8-DB3CACFAF05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92952656"/>
                  </p:ext>
                </p:extLst>
              </p:nvPr>
            </p:nvGraphicFramePr>
            <p:xfrm>
              <a:off x="4865376" y="5498963"/>
              <a:ext cx="293403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586806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489636878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𝒘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𝒏𝒖𝒍𝒍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R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A56C2838-93C4-7440-8DD8-DB3CACFAF05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92952656"/>
                  </p:ext>
                </p:extLst>
              </p:nvPr>
            </p:nvGraphicFramePr>
            <p:xfrm>
              <a:off x="4865376" y="5498963"/>
              <a:ext cx="293403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586806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489636878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174" r="-404348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100000" r="-295745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04348" r="-202174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97872" r="-97872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406522" b="-953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R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410FBA-B392-5B48-8705-606BD2336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6352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BB2AA-C6F8-9842-A201-1451371D4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SARSA: On-policy TD Control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B001FCD6-993E-9046-83DE-DF5763C316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905" y="1617523"/>
            <a:ext cx="10515600" cy="3360248"/>
          </a:xfrm>
        </p:spPr>
      </p:pic>
      <p:pic>
        <p:nvPicPr>
          <p:cNvPr id="6" name="Picture 5" descr="Image result for treasure clipart">
            <a:extLst>
              <a:ext uri="{FF2B5EF4-FFF2-40B4-BE49-F238E27FC236}">
                <a16:creationId xmlns:a16="http://schemas.microsoft.com/office/drawing/2014/main" id="{DCF3EB31-9841-A24C-90B0-0BC73FC24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743" y="5741127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9056FDC-6354-514E-AD94-40C16F0570FA}"/>
              </a:ext>
            </a:extLst>
          </p:cNvPr>
          <p:cNvGraphicFramePr>
            <a:graphicFrameLocks noGrp="1"/>
          </p:cNvGraphicFramePr>
          <p:nvPr/>
        </p:nvGraphicFramePr>
        <p:xfrm>
          <a:off x="589719" y="5498963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8" name="Picture 7" descr="Image result for robot clipart">
            <a:extLst>
              <a:ext uri="{FF2B5EF4-FFF2-40B4-BE49-F238E27FC236}">
                <a16:creationId xmlns:a16="http://schemas.microsoft.com/office/drawing/2014/main" id="{EB58FB9A-C6E0-F64A-8C01-67F282539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190" y="5554061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Pirate by Firkin">
            <a:extLst>
              <a:ext uri="{FF2B5EF4-FFF2-40B4-BE49-F238E27FC236}">
                <a16:creationId xmlns:a16="http://schemas.microsoft.com/office/drawing/2014/main" id="{D14CFFD9-9EC9-B649-BE03-0E256DFC0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32" y="5527940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C3C7E2E-968E-064F-8F1A-8E88D78142C2}"/>
              </a:ext>
            </a:extLst>
          </p:cNvPr>
          <p:cNvSpPr txBox="1"/>
          <p:nvPr/>
        </p:nvSpPr>
        <p:spPr>
          <a:xfrm>
            <a:off x="3470958" y="5098853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54557F-6661-4E42-A375-82C13DACD6FA}"/>
              </a:ext>
            </a:extLst>
          </p:cNvPr>
          <p:cNvSpPr txBox="1"/>
          <p:nvPr/>
        </p:nvSpPr>
        <p:spPr>
          <a:xfrm>
            <a:off x="725429" y="5098853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6E64AF-0384-E448-BBA4-C68985F2A0C2}"/>
                  </a:ext>
                </a:extLst>
              </p:cNvPr>
              <p:cNvSpPr/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6E64AF-0384-E448-BBA4-C68985F2A0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7057763F-D33C-6A40-AD11-C8696E0459EA}"/>
              </a:ext>
            </a:extLst>
          </p:cNvPr>
          <p:cNvGraphicFramePr>
            <a:graphicFrameLocks noGrp="1"/>
          </p:cNvGraphicFramePr>
          <p:nvPr/>
        </p:nvGraphicFramePr>
        <p:xfrm>
          <a:off x="9315039" y="5498963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118EF6BE-A8D0-6249-A3F4-1D00265E2EFF}"/>
                  </a:ext>
                </a:extLst>
              </p:cNvPr>
              <p:cNvSpPr/>
              <p:nvPr/>
            </p:nvSpPr>
            <p:spPr>
              <a:xfrm>
                <a:off x="8289834" y="5458105"/>
                <a:ext cx="98719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118EF6BE-A8D0-6249-A3F4-1D00265E2E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9834" y="5458105"/>
                <a:ext cx="987193" cy="584775"/>
              </a:xfrm>
              <a:prstGeom prst="rect">
                <a:avLst/>
              </a:prstGeom>
              <a:blipFill>
                <a:blip r:embed="rId7"/>
                <a:stretch>
                  <a:fillRect l="-3846" b="-14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A56C2838-93C4-7440-8DD8-DB3CACFAF05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51956808"/>
                  </p:ext>
                </p:extLst>
              </p:nvPr>
            </p:nvGraphicFramePr>
            <p:xfrm>
              <a:off x="4865376" y="5498963"/>
              <a:ext cx="293403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586806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489636878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𝒘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𝒆𝒙𝒊𝒕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R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A56C2838-93C4-7440-8DD8-DB3CACFAF05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51956808"/>
                  </p:ext>
                </p:extLst>
              </p:nvPr>
            </p:nvGraphicFramePr>
            <p:xfrm>
              <a:off x="4865376" y="5498963"/>
              <a:ext cx="293403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586806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489636878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174" r="-404348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100000" r="-295745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04348" r="-202174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97872" r="-97872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406522" b="-953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R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6" name="Right Arrow 15">
            <a:extLst>
              <a:ext uri="{FF2B5EF4-FFF2-40B4-BE49-F238E27FC236}">
                <a16:creationId xmlns:a16="http://schemas.microsoft.com/office/drawing/2014/main" id="{9BAAEDE1-1759-A14F-B8FD-52474F3F500F}"/>
              </a:ext>
            </a:extLst>
          </p:cNvPr>
          <p:cNvSpPr/>
          <p:nvPr/>
        </p:nvSpPr>
        <p:spPr>
          <a:xfrm>
            <a:off x="99391" y="3965709"/>
            <a:ext cx="407504" cy="335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BA096F-306C-EC41-B979-C4921CF0C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9743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BB2AA-C6F8-9842-A201-1451371D4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SARSA: On-policy TD Control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B001FCD6-993E-9046-83DE-DF5763C316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905" y="1617523"/>
            <a:ext cx="10515600" cy="3360248"/>
          </a:xfrm>
        </p:spPr>
      </p:pic>
      <p:pic>
        <p:nvPicPr>
          <p:cNvPr id="6" name="Picture 5" descr="Image result for treasure clipart">
            <a:extLst>
              <a:ext uri="{FF2B5EF4-FFF2-40B4-BE49-F238E27FC236}">
                <a16:creationId xmlns:a16="http://schemas.microsoft.com/office/drawing/2014/main" id="{DCF3EB31-9841-A24C-90B0-0BC73FC24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743" y="5741127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9056FDC-6354-514E-AD94-40C16F0570FA}"/>
              </a:ext>
            </a:extLst>
          </p:cNvPr>
          <p:cNvGraphicFramePr>
            <a:graphicFrameLocks noGrp="1"/>
          </p:cNvGraphicFramePr>
          <p:nvPr/>
        </p:nvGraphicFramePr>
        <p:xfrm>
          <a:off x="589719" y="5498963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8" name="Picture 7" descr="Image result for robot clipart">
            <a:extLst>
              <a:ext uri="{FF2B5EF4-FFF2-40B4-BE49-F238E27FC236}">
                <a16:creationId xmlns:a16="http://schemas.microsoft.com/office/drawing/2014/main" id="{EB58FB9A-C6E0-F64A-8C01-67F282539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190" y="5554061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Pirate by Firkin">
            <a:extLst>
              <a:ext uri="{FF2B5EF4-FFF2-40B4-BE49-F238E27FC236}">
                <a16:creationId xmlns:a16="http://schemas.microsoft.com/office/drawing/2014/main" id="{D14CFFD9-9EC9-B649-BE03-0E256DFC0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32" y="5527940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C3C7E2E-968E-064F-8F1A-8E88D78142C2}"/>
              </a:ext>
            </a:extLst>
          </p:cNvPr>
          <p:cNvSpPr txBox="1"/>
          <p:nvPr/>
        </p:nvSpPr>
        <p:spPr>
          <a:xfrm>
            <a:off x="3470958" y="5098853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54557F-6661-4E42-A375-82C13DACD6FA}"/>
              </a:ext>
            </a:extLst>
          </p:cNvPr>
          <p:cNvSpPr txBox="1"/>
          <p:nvPr/>
        </p:nvSpPr>
        <p:spPr>
          <a:xfrm>
            <a:off x="725429" y="5098853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6E64AF-0384-E448-BBA4-C68985F2A0C2}"/>
                  </a:ext>
                </a:extLst>
              </p:cNvPr>
              <p:cNvSpPr/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6E64AF-0384-E448-BBA4-C68985F2A0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7057763F-D33C-6A40-AD11-C8696E0459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9109980"/>
              </p:ext>
            </p:extLst>
          </p:nvPr>
        </p:nvGraphicFramePr>
        <p:xfrm>
          <a:off x="9315039" y="5498963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0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118EF6BE-A8D0-6249-A3F4-1D00265E2EFF}"/>
                  </a:ext>
                </a:extLst>
              </p:cNvPr>
              <p:cNvSpPr/>
              <p:nvPr/>
            </p:nvSpPr>
            <p:spPr>
              <a:xfrm>
                <a:off x="8289834" y="5458105"/>
                <a:ext cx="98719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118EF6BE-A8D0-6249-A3F4-1D00265E2E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9834" y="5458105"/>
                <a:ext cx="987193" cy="584775"/>
              </a:xfrm>
              <a:prstGeom prst="rect">
                <a:avLst/>
              </a:prstGeom>
              <a:blipFill>
                <a:blip r:embed="rId7"/>
                <a:stretch>
                  <a:fillRect l="-3846" b="-14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A56C2838-93C4-7440-8DD8-DB3CACFAF05D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865376" y="5498963"/>
              <a:ext cx="293403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586806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489636878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𝒘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𝒆𝒙𝒊𝒕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R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A56C2838-93C4-7440-8DD8-DB3CACFAF05D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865376" y="5498963"/>
              <a:ext cx="293403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586806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489636878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174" r="-404348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100000" r="-295745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04348" r="-202174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97872" r="-97872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406522" b="-953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R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6" name="Right Arrow 15">
            <a:extLst>
              <a:ext uri="{FF2B5EF4-FFF2-40B4-BE49-F238E27FC236}">
                <a16:creationId xmlns:a16="http://schemas.microsoft.com/office/drawing/2014/main" id="{9BAAEDE1-1759-A14F-B8FD-52474F3F500F}"/>
              </a:ext>
            </a:extLst>
          </p:cNvPr>
          <p:cNvSpPr/>
          <p:nvPr/>
        </p:nvSpPr>
        <p:spPr>
          <a:xfrm>
            <a:off x="99391" y="4214186"/>
            <a:ext cx="407504" cy="335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4F351A-1549-914C-96D0-A9153DEC8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6665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BB2AA-C6F8-9842-A201-1451371D4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SARSA: On-policy TD Control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B001FCD6-993E-9046-83DE-DF5763C316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905" y="1617523"/>
            <a:ext cx="10515600" cy="3360248"/>
          </a:xfrm>
        </p:spPr>
      </p:pic>
      <p:pic>
        <p:nvPicPr>
          <p:cNvPr id="6" name="Picture 5" descr="Image result for treasure clipart">
            <a:extLst>
              <a:ext uri="{FF2B5EF4-FFF2-40B4-BE49-F238E27FC236}">
                <a16:creationId xmlns:a16="http://schemas.microsoft.com/office/drawing/2014/main" id="{DCF3EB31-9841-A24C-90B0-0BC73FC24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743" y="5741127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9056FDC-6354-514E-AD94-40C16F0570FA}"/>
              </a:ext>
            </a:extLst>
          </p:cNvPr>
          <p:cNvGraphicFramePr>
            <a:graphicFrameLocks noGrp="1"/>
          </p:cNvGraphicFramePr>
          <p:nvPr/>
        </p:nvGraphicFramePr>
        <p:xfrm>
          <a:off x="589719" y="5498963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8" name="Picture 7" descr="Image result for robot clipart">
            <a:extLst>
              <a:ext uri="{FF2B5EF4-FFF2-40B4-BE49-F238E27FC236}">
                <a16:creationId xmlns:a16="http://schemas.microsoft.com/office/drawing/2014/main" id="{EB58FB9A-C6E0-F64A-8C01-67F282539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190" y="5554061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Pirate by Firkin">
            <a:extLst>
              <a:ext uri="{FF2B5EF4-FFF2-40B4-BE49-F238E27FC236}">
                <a16:creationId xmlns:a16="http://schemas.microsoft.com/office/drawing/2014/main" id="{D14CFFD9-9EC9-B649-BE03-0E256DFC0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32" y="5527940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C3C7E2E-968E-064F-8F1A-8E88D78142C2}"/>
              </a:ext>
            </a:extLst>
          </p:cNvPr>
          <p:cNvSpPr txBox="1"/>
          <p:nvPr/>
        </p:nvSpPr>
        <p:spPr>
          <a:xfrm>
            <a:off x="3470958" y="5098853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54557F-6661-4E42-A375-82C13DACD6FA}"/>
              </a:ext>
            </a:extLst>
          </p:cNvPr>
          <p:cNvSpPr txBox="1"/>
          <p:nvPr/>
        </p:nvSpPr>
        <p:spPr>
          <a:xfrm>
            <a:off x="725429" y="5098853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6E64AF-0384-E448-BBA4-C68985F2A0C2}"/>
                  </a:ext>
                </a:extLst>
              </p:cNvPr>
              <p:cNvSpPr/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6E64AF-0384-E448-BBA4-C68985F2A0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7057763F-D33C-6A40-AD11-C8696E0459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7634965"/>
              </p:ext>
            </p:extLst>
          </p:nvPr>
        </p:nvGraphicFramePr>
        <p:xfrm>
          <a:off x="9315039" y="5498963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118EF6BE-A8D0-6249-A3F4-1D00265E2EFF}"/>
                  </a:ext>
                </a:extLst>
              </p:cNvPr>
              <p:cNvSpPr/>
              <p:nvPr/>
            </p:nvSpPr>
            <p:spPr>
              <a:xfrm>
                <a:off x="8289834" y="5458105"/>
                <a:ext cx="98719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118EF6BE-A8D0-6249-A3F4-1D00265E2E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9834" y="5458105"/>
                <a:ext cx="987193" cy="584775"/>
              </a:xfrm>
              <a:prstGeom prst="rect">
                <a:avLst/>
              </a:prstGeom>
              <a:blipFill>
                <a:blip r:embed="rId7"/>
                <a:stretch>
                  <a:fillRect l="-3846" b="-14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A56C2838-93C4-7440-8DD8-DB3CACFAF05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22309836"/>
                  </p:ext>
                </p:extLst>
              </p:nvPr>
            </p:nvGraphicFramePr>
            <p:xfrm>
              <a:off x="4865376" y="5498963"/>
              <a:ext cx="293403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586806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489636878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𝒘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𝒆𝒙𝒊𝒕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𝒘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𝒆𝒙𝒊𝒕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R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A56C2838-93C4-7440-8DD8-DB3CACFAF05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22309836"/>
                  </p:ext>
                </p:extLst>
              </p:nvPr>
            </p:nvGraphicFramePr>
            <p:xfrm>
              <a:off x="4865376" y="5498963"/>
              <a:ext cx="293403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586806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489636878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174" r="-404348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100000" r="-295745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04348" r="-202174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97872" r="-97872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406522" b="-953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R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6" name="Right Arrow 15">
            <a:extLst>
              <a:ext uri="{FF2B5EF4-FFF2-40B4-BE49-F238E27FC236}">
                <a16:creationId xmlns:a16="http://schemas.microsoft.com/office/drawing/2014/main" id="{9BAAEDE1-1759-A14F-B8FD-52474F3F500F}"/>
              </a:ext>
            </a:extLst>
          </p:cNvPr>
          <p:cNvSpPr/>
          <p:nvPr/>
        </p:nvSpPr>
        <p:spPr>
          <a:xfrm>
            <a:off x="99391" y="3448876"/>
            <a:ext cx="407504" cy="335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314984-F7D8-E04F-8356-066887564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3613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BB2AA-C6F8-9842-A201-1451371D4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SARSA: On-policy TD Control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B001FCD6-993E-9046-83DE-DF5763C316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905" y="1617523"/>
            <a:ext cx="10515600" cy="3360248"/>
          </a:xfrm>
        </p:spPr>
      </p:pic>
      <p:pic>
        <p:nvPicPr>
          <p:cNvPr id="6" name="Picture 5" descr="Image result for treasure clipart">
            <a:extLst>
              <a:ext uri="{FF2B5EF4-FFF2-40B4-BE49-F238E27FC236}">
                <a16:creationId xmlns:a16="http://schemas.microsoft.com/office/drawing/2014/main" id="{DCF3EB31-9841-A24C-90B0-0BC73FC24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743" y="5741127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9056FDC-6354-514E-AD94-40C16F0570FA}"/>
              </a:ext>
            </a:extLst>
          </p:cNvPr>
          <p:cNvGraphicFramePr>
            <a:graphicFrameLocks noGrp="1"/>
          </p:cNvGraphicFramePr>
          <p:nvPr/>
        </p:nvGraphicFramePr>
        <p:xfrm>
          <a:off x="589719" y="5498963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8" name="Picture 7" descr="Image result for robot clipart">
            <a:extLst>
              <a:ext uri="{FF2B5EF4-FFF2-40B4-BE49-F238E27FC236}">
                <a16:creationId xmlns:a16="http://schemas.microsoft.com/office/drawing/2014/main" id="{EB58FB9A-C6E0-F64A-8C01-67F282539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190" y="5554061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Pirate by Firkin">
            <a:extLst>
              <a:ext uri="{FF2B5EF4-FFF2-40B4-BE49-F238E27FC236}">
                <a16:creationId xmlns:a16="http://schemas.microsoft.com/office/drawing/2014/main" id="{D14CFFD9-9EC9-B649-BE03-0E256DFC0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32" y="5527940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C3C7E2E-968E-064F-8F1A-8E88D78142C2}"/>
              </a:ext>
            </a:extLst>
          </p:cNvPr>
          <p:cNvSpPr txBox="1"/>
          <p:nvPr/>
        </p:nvSpPr>
        <p:spPr>
          <a:xfrm>
            <a:off x="3470958" y="5098853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54557F-6661-4E42-A375-82C13DACD6FA}"/>
              </a:ext>
            </a:extLst>
          </p:cNvPr>
          <p:cNvSpPr txBox="1"/>
          <p:nvPr/>
        </p:nvSpPr>
        <p:spPr>
          <a:xfrm>
            <a:off x="725429" y="5098853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6E64AF-0384-E448-BBA4-C68985F2A0C2}"/>
                  </a:ext>
                </a:extLst>
              </p:cNvPr>
              <p:cNvSpPr/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6E64AF-0384-E448-BBA4-C68985F2A0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7057763F-D33C-6A40-AD11-C8696E0459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3352519"/>
              </p:ext>
            </p:extLst>
          </p:nvPr>
        </p:nvGraphicFramePr>
        <p:xfrm>
          <a:off x="9315039" y="5498963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118EF6BE-A8D0-6249-A3F4-1D00265E2EFF}"/>
                  </a:ext>
                </a:extLst>
              </p:cNvPr>
              <p:cNvSpPr/>
              <p:nvPr/>
            </p:nvSpPr>
            <p:spPr>
              <a:xfrm>
                <a:off x="8289834" y="5458105"/>
                <a:ext cx="98719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118EF6BE-A8D0-6249-A3F4-1D00265E2E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9834" y="5458105"/>
                <a:ext cx="987193" cy="584775"/>
              </a:xfrm>
              <a:prstGeom prst="rect">
                <a:avLst/>
              </a:prstGeom>
              <a:blipFill>
                <a:blip r:embed="rId7"/>
                <a:stretch>
                  <a:fillRect l="-3846" b="-14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A56C2838-93C4-7440-8DD8-DB3CACFAF05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39305039"/>
                  </p:ext>
                </p:extLst>
              </p:nvPr>
            </p:nvGraphicFramePr>
            <p:xfrm>
              <a:off x="4865376" y="5498963"/>
              <a:ext cx="293403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586806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489636878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𝒘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𝒆𝒙𝒊𝒕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𝟏𝟎𝟎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𝒕𝒆𝒓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𝒆𝒙𝒊𝒕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R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A56C2838-93C4-7440-8DD8-DB3CACFAF05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39305039"/>
                  </p:ext>
                </p:extLst>
              </p:nvPr>
            </p:nvGraphicFramePr>
            <p:xfrm>
              <a:off x="4865376" y="5498963"/>
              <a:ext cx="293403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586806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489636878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174" r="-404348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100000" r="-295745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04348" r="-202174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97872" r="-97872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406522" b="-953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R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6" name="Right Arrow 15">
            <a:extLst>
              <a:ext uri="{FF2B5EF4-FFF2-40B4-BE49-F238E27FC236}">
                <a16:creationId xmlns:a16="http://schemas.microsoft.com/office/drawing/2014/main" id="{9BAAEDE1-1759-A14F-B8FD-52474F3F500F}"/>
              </a:ext>
            </a:extLst>
          </p:cNvPr>
          <p:cNvSpPr/>
          <p:nvPr/>
        </p:nvSpPr>
        <p:spPr>
          <a:xfrm>
            <a:off x="99391" y="3935895"/>
            <a:ext cx="407504" cy="335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51058E-82B5-244A-970A-CE51A837E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17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3D56E8B4-2101-254B-9312-A07C4A5674DC}"/>
                  </a:ext>
                </a:extLst>
              </p14:cNvPr>
              <p14:cNvContentPartPr/>
              <p14:nvPr/>
            </p14:nvContentPartPr>
            <p14:xfrm>
              <a:off x="3778132" y="4127085"/>
              <a:ext cx="1051920" cy="2523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3D56E8B4-2101-254B-9312-A07C4A5674D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769132" y="4118085"/>
                <a:ext cx="1069560" cy="27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F6EC716B-7AB9-E249-95E1-7F90F3F74998}"/>
                  </a:ext>
                </a:extLst>
              </p14:cNvPr>
              <p14:cNvContentPartPr/>
              <p14:nvPr/>
            </p14:nvContentPartPr>
            <p14:xfrm>
              <a:off x="4900252" y="4420485"/>
              <a:ext cx="162720" cy="19188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F6EC716B-7AB9-E249-95E1-7F90F3F74998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891612" y="4411485"/>
                <a:ext cx="180360" cy="209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898972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BB2AA-C6F8-9842-A201-1451371D4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SARSA: On-policy TD Control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B001FCD6-993E-9046-83DE-DF5763C316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905" y="1617523"/>
            <a:ext cx="10515600" cy="3360248"/>
          </a:xfrm>
        </p:spPr>
      </p:pic>
      <p:pic>
        <p:nvPicPr>
          <p:cNvPr id="6" name="Picture 5" descr="Image result for treasure clipart">
            <a:extLst>
              <a:ext uri="{FF2B5EF4-FFF2-40B4-BE49-F238E27FC236}">
                <a16:creationId xmlns:a16="http://schemas.microsoft.com/office/drawing/2014/main" id="{DCF3EB31-9841-A24C-90B0-0BC73FC24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743" y="5741127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9056FDC-6354-514E-AD94-40C16F0570FA}"/>
              </a:ext>
            </a:extLst>
          </p:cNvPr>
          <p:cNvGraphicFramePr>
            <a:graphicFrameLocks noGrp="1"/>
          </p:cNvGraphicFramePr>
          <p:nvPr/>
        </p:nvGraphicFramePr>
        <p:xfrm>
          <a:off x="589719" y="5498963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8" name="Picture 7" descr="Image result for robot clipart">
            <a:extLst>
              <a:ext uri="{FF2B5EF4-FFF2-40B4-BE49-F238E27FC236}">
                <a16:creationId xmlns:a16="http://schemas.microsoft.com/office/drawing/2014/main" id="{EB58FB9A-C6E0-F64A-8C01-67F282539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190" y="5554061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Pirate by Firkin">
            <a:extLst>
              <a:ext uri="{FF2B5EF4-FFF2-40B4-BE49-F238E27FC236}">
                <a16:creationId xmlns:a16="http://schemas.microsoft.com/office/drawing/2014/main" id="{D14CFFD9-9EC9-B649-BE03-0E256DFC0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32" y="5527940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C3C7E2E-968E-064F-8F1A-8E88D78142C2}"/>
              </a:ext>
            </a:extLst>
          </p:cNvPr>
          <p:cNvSpPr txBox="1"/>
          <p:nvPr/>
        </p:nvSpPr>
        <p:spPr>
          <a:xfrm>
            <a:off x="3470958" y="5098853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54557F-6661-4E42-A375-82C13DACD6FA}"/>
              </a:ext>
            </a:extLst>
          </p:cNvPr>
          <p:cNvSpPr txBox="1"/>
          <p:nvPr/>
        </p:nvSpPr>
        <p:spPr>
          <a:xfrm>
            <a:off x="725429" y="5098853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6E64AF-0384-E448-BBA4-C68985F2A0C2}"/>
                  </a:ext>
                </a:extLst>
              </p:cNvPr>
              <p:cNvSpPr/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6E64AF-0384-E448-BBA4-C68985F2A0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7057763F-D33C-6A40-AD11-C8696E0459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1000963"/>
              </p:ext>
            </p:extLst>
          </p:nvPr>
        </p:nvGraphicFramePr>
        <p:xfrm>
          <a:off x="9315039" y="5498963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118EF6BE-A8D0-6249-A3F4-1D00265E2EFF}"/>
                  </a:ext>
                </a:extLst>
              </p:cNvPr>
              <p:cNvSpPr/>
              <p:nvPr/>
            </p:nvSpPr>
            <p:spPr>
              <a:xfrm>
                <a:off x="8289834" y="5458105"/>
                <a:ext cx="98719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118EF6BE-A8D0-6249-A3F4-1D00265E2E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9834" y="5458105"/>
                <a:ext cx="987193" cy="584775"/>
              </a:xfrm>
              <a:prstGeom prst="rect">
                <a:avLst/>
              </a:prstGeom>
              <a:blipFill>
                <a:blip r:embed="rId7"/>
                <a:stretch>
                  <a:fillRect l="-3846" b="-14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A56C2838-93C4-7440-8DD8-DB3CACFAF05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90393816"/>
                  </p:ext>
                </p:extLst>
              </p:nvPr>
            </p:nvGraphicFramePr>
            <p:xfrm>
              <a:off x="4865376" y="5498963"/>
              <a:ext cx="293403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586806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489636878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𝒘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𝒆𝒙𝒊𝒕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𝟏𝟎𝟎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𝒕𝒆𝒓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R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A56C2838-93C4-7440-8DD8-DB3CACFAF05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90393816"/>
                  </p:ext>
                </p:extLst>
              </p:nvPr>
            </p:nvGraphicFramePr>
            <p:xfrm>
              <a:off x="4865376" y="5498963"/>
              <a:ext cx="293403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586806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489636878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174" r="-404348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100000" r="-295745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04348" r="-202174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97872" r="-97872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406522" b="-953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R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6" name="Right Arrow 15">
            <a:extLst>
              <a:ext uri="{FF2B5EF4-FFF2-40B4-BE49-F238E27FC236}">
                <a16:creationId xmlns:a16="http://schemas.microsoft.com/office/drawing/2014/main" id="{9BAAEDE1-1759-A14F-B8FD-52474F3F500F}"/>
              </a:ext>
            </a:extLst>
          </p:cNvPr>
          <p:cNvSpPr/>
          <p:nvPr/>
        </p:nvSpPr>
        <p:spPr>
          <a:xfrm>
            <a:off x="99391" y="2971798"/>
            <a:ext cx="407504" cy="335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B3E7D5-15BA-C641-B172-7A1BCCA5A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3284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BB2AA-C6F8-9842-A201-1451371D4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SARSA: On-policy TD Control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B001FCD6-993E-9046-83DE-DF5763C316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905" y="1617523"/>
            <a:ext cx="10515600" cy="3360248"/>
          </a:xfrm>
        </p:spPr>
      </p:pic>
      <p:pic>
        <p:nvPicPr>
          <p:cNvPr id="6" name="Picture 5" descr="Image result for treasure clipart">
            <a:extLst>
              <a:ext uri="{FF2B5EF4-FFF2-40B4-BE49-F238E27FC236}">
                <a16:creationId xmlns:a16="http://schemas.microsoft.com/office/drawing/2014/main" id="{DCF3EB31-9841-A24C-90B0-0BC73FC24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743" y="5741127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9056FDC-6354-514E-AD94-40C16F0570FA}"/>
              </a:ext>
            </a:extLst>
          </p:cNvPr>
          <p:cNvGraphicFramePr>
            <a:graphicFrameLocks noGrp="1"/>
          </p:cNvGraphicFramePr>
          <p:nvPr/>
        </p:nvGraphicFramePr>
        <p:xfrm>
          <a:off x="589719" y="5498963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8" name="Picture 7" descr="Image result for robot clipart">
            <a:extLst>
              <a:ext uri="{FF2B5EF4-FFF2-40B4-BE49-F238E27FC236}">
                <a16:creationId xmlns:a16="http://schemas.microsoft.com/office/drawing/2014/main" id="{EB58FB9A-C6E0-F64A-8C01-67F282539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190" y="5554061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Pirate by Firkin">
            <a:extLst>
              <a:ext uri="{FF2B5EF4-FFF2-40B4-BE49-F238E27FC236}">
                <a16:creationId xmlns:a16="http://schemas.microsoft.com/office/drawing/2014/main" id="{D14CFFD9-9EC9-B649-BE03-0E256DFC0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32" y="5527940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C3C7E2E-968E-064F-8F1A-8E88D78142C2}"/>
              </a:ext>
            </a:extLst>
          </p:cNvPr>
          <p:cNvSpPr txBox="1"/>
          <p:nvPr/>
        </p:nvSpPr>
        <p:spPr>
          <a:xfrm>
            <a:off x="3470958" y="5098853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54557F-6661-4E42-A375-82C13DACD6FA}"/>
              </a:ext>
            </a:extLst>
          </p:cNvPr>
          <p:cNvSpPr txBox="1"/>
          <p:nvPr/>
        </p:nvSpPr>
        <p:spPr>
          <a:xfrm>
            <a:off x="725429" y="5098853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6E64AF-0384-E448-BBA4-C68985F2A0C2}"/>
                  </a:ext>
                </a:extLst>
              </p:cNvPr>
              <p:cNvSpPr/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6E64AF-0384-E448-BBA4-C68985F2A0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7057763F-D33C-6A40-AD11-C8696E0459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4729686"/>
              </p:ext>
            </p:extLst>
          </p:nvPr>
        </p:nvGraphicFramePr>
        <p:xfrm>
          <a:off x="9315039" y="5498963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118EF6BE-A8D0-6249-A3F4-1D00265E2EFF}"/>
                  </a:ext>
                </a:extLst>
              </p:cNvPr>
              <p:cNvSpPr/>
              <p:nvPr/>
            </p:nvSpPr>
            <p:spPr>
              <a:xfrm>
                <a:off x="8289834" y="5458105"/>
                <a:ext cx="98719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118EF6BE-A8D0-6249-A3F4-1D00265E2E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9834" y="5458105"/>
                <a:ext cx="987193" cy="584775"/>
              </a:xfrm>
              <a:prstGeom prst="rect">
                <a:avLst/>
              </a:prstGeom>
              <a:blipFill>
                <a:blip r:embed="rId7"/>
                <a:stretch>
                  <a:fillRect l="-3846" b="-14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A56C2838-93C4-7440-8DD8-DB3CACFAF05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9501045"/>
                  </p:ext>
                </p:extLst>
              </p:nvPr>
            </p:nvGraphicFramePr>
            <p:xfrm>
              <a:off x="4865376" y="5498963"/>
              <a:ext cx="293403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586806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489636878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𝟏𝟎𝟎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𝒕𝒆𝒓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R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A56C2838-93C4-7440-8DD8-DB3CACFAF05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9501045"/>
                  </p:ext>
                </p:extLst>
              </p:nvPr>
            </p:nvGraphicFramePr>
            <p:xfrm>
              <a:off x="4865376" y="5498963"/>
              <a:ext cx="293403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586806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489636878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174" r="-404348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100000" r="-295745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04348" r="-202174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97872" r="-97872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406522" b="-953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R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6" name="Right Arrow 15">
            <a:extLst>
              <a:ext uri="{FF2B5EF4-FFF2-40B4-BE49-F238E27FC236}">
                <a16:creationId xmlns:a16="http://schemas.microsoft.com/office/drawing/2014/main" id="{9BAAEDE1-1759-A14F-B8FD-52474F3F500F}"/>
              </a:ext>
            </a:extLst>
          </p:cNvPr>
          <p:cNvSpPr/>
          <p:nvPr/>
        </p:nvSpPr>
        <p:spPr>
          <a:xfrm>
            <a:off x="99391" y="3468756"/>
            <a:ext cx="407504" cy="335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A17BC0-4F2D-084D-BEAD-C03A0C5EB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3693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BB2AA-C6F8-9842-A201-1451371D4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SARSA: On-policy TD Control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B001FCD6-993E-9046-83DE-DF5763C316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905" y="1617523"/>
            <a:ext cx="10515600" cy="3360248"/>
          </a:xfrm>
        </p:spPr>
      </p:pic>
      <p:pic>
        <p:nvPicPr>
          <p:cNvPr id="6" name="Picture 5" descr="Image result for treasure clipart">
            <a:extLst>
              <a:ext uri="{FF2B5EF4-FFF2-40B4-BE49-F238E27FC236}">
                <a16:creationId xmlns:a16="http://schemas.microsoft.com/office/drawing/2014/main" id="{DCF3EB31-9841-A24C-90B0-0BC73FC24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743" y="5741127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9056FDC-6354-514E-AD94-40C16F0570FA}"/>
              </a:ext>
            </a:extLst>
          </p:cNvPr>
          <p:cNvGraphicFramePr>
            <a:graphicFrameLocks noGrp="1"/>
          </p:cNvGraphicFramePr>
          <p:nvPr/>
        </p:nvGraphicFramePr>
        <p:xfrm>
          <a:off x="589719" y="5498963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8" name="Picture 7" descr="Image result for robot clipart">
            <a:extLst>
              <a:ext uri="{FF2B5EF4-FFF2-40B4-BE49-F238E27FC236}">
                <a16:creationId xmlns:a16="http://schemas.microsoft.com/office/drawing/2014/main" id="{EB58FB9A-C6E0-F64A-8C01-67F282539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190" y="5554061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Pirate by Firkin">
            <a:extLst>
              <a:ext uri="{FF2B5EF4-FFF2-40B4-BE49-F238E27FC236}">
                <a16:creationId xmlns:a16="http://schemas.microsoft.com/office/drawing/2014/main" id="{D14CFFD9-9EC9-B649-BE03-0E256DFC0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32" y="5527940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C3C7E2E-968E-064F-8F1A-8E88D78142C2}"/>
              </a:ext>
            </a:extLst>
          </p:cNvPr>
          <p:cNvSpPr txBox="1"/>
          <p:nvPr/>
        </p:nvSpPr>
        <p:spPr>
          <a:xfrm>
            <a:off x="3470958" y="5098853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54557F-6661-4E42-A375-82C13DACD6FA}"/>
              </a:ext>
            </a:extLst>
          </p:cNvPr>
          <p:cNvSpPr txBox="1"/>
          <p:nvPr/>
        </p:nvSpPr>
        <p:spPr>
          <a:xfrm>
            <a:off x="725429" y="5098853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6E64AF-0384-E448-BBA4-C68985F2A0C2}"/>
                  </a:ext>
                </a:extLst>
              </p:cNvPr>
              <p:cNvSpPr/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6E64AF-0384-E448-BBA4-C68985F2A0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7057763F-D33C-6A40-AD11-C8696E0459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6843851"/>
              </p:ext>
            </p:extLst>
          </p:nvPr>
        </p:nvGraphicFramePr>
        <p:xfrm>
          <a:off x="9315039" y="5498963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118EF6BE-A8D0-6249-A3F4-1D00265E2EFF}"/>
                  </a:ext>
                </a:extLst>
              </p:cNvPr>
              <p:cNvSpPr/>
              <p:nvPr/>
            </p:nvSpPr>
            <p:spPr>
              <a:xfrm>
                <a:off x="8289834" y="5458105"/>
                <a:ext cx="98719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118EF6BE-A8D0-6249-A3F4-1D00265E2E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9834" y="5458105"/>
                <a:ext cx="987193" cy="584775"/>
              </a:xfrm>
              <a:prstGeom prst="rect">
                <a:avLst/>
              </a:prstGeom>
              <a:blipFill>
                <a:blip r:embed="rId7"/>
                <a:stretch>
                  <a:fillRect l="-3846" b="-14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A56C2838-93C4-7440-8DD8-DB3CACFAF05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65552993"/>
                  </p:ext>
                </p:extLst>
              </p:nvPr>
            </p:nvGraphicFramePr>
            <p:xfrm>
              <a:off x="4865376" y="5498963"/>
              <a:ext cx="293403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586806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489636878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𝒘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𝒆𝒙𝒊𝒕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R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A56C2838-93C4-7440-8DD8-DB3CACFAF05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65552993"/>
                  </p:ext>
                </p:extLst>
              </p:nvPr>
            </p:nvGraphicFramePr>
            <p:xfrm>
              <a:off x="4865376" y="5498963"/>
              <a:ext cx="293403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586806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489636878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174" r="-404348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100000" r="-295745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04348" r="-202174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97872" r="-97872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406522" b="-953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R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6" name="Right Arrow 15">
            <a:extLst>
              <a:ext uri="{FF2B5EF4-FFF2-40B4-BE49-F238E27FC236}">
                <a16:creationId xmlns:a16="http://schemas.microsoft.com/office/drawing/2014/main" id="{9BAAEDE1-1759-A14F-B8FD-52474F3F500F}"/>
              </a:ext>
            </a:extLst>
          </p:cNvPr>
          <p:cNvSpPr/>
          <p:nvPr/>
        </p:nvSpPr>
        <p:spPr>
          <a:xfrm>
            <a:off x="99391" y="3985586"/>
            <a:ext cx="407504" cy="335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28F0AC-7AF0-A74E-83B2-5119E5E84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0962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BB2AA-C6F8-9842-A201-1451371D4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SARSA: On-policy TD Control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B001FCD6-993E-9046-83DE-DF5763C316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905" y="1617523"/>
            <a:ext cx="10515600" cy="3360248"/>
          </a:xfrm>
        </p:spPr>
      </p:pic>
      <p:pic>
        <p:nvPicPr>
          <p:cNvPr id="6" name="Picture 5" descr="Image result for treasure clipart">
            <a:extLst>
              <a:ext uri="{FF2B5EF4-FFF2-40B4-BE49-F238E27FC236}">
                <a16:creationId xmlns:a16="http://schemas.microsoft.com/office/drawing/2014/main" id="{DCF3EB31-9841-A24C-90B0-0BC73FC24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743" y="5741127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9056FDC-6354-514E-AD94-40C16F0570FA}"/>
              </a:ext>
            </a:extLst>
          </p:cNvPr>
          <p:cNvGraphicFramePr>
            <a:graphicFrameLocks noGrp="1"/>
          </p:cNvGraphicFramePr>
          <p:nvPr/>
        </p:nvGraphicFramePr>
        <p:xfrm>
          <a:off x="589719" y="5498963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8" name="Picture 7" descr="Image result for robot clipart">
            <a:extLst>
              <a:ext uri="{FF2B5EF4-FFF2-40B4-BE49-F238E27FC236}">
                <a16:creationId xmlns:a16="http://schemas.microsoft.com/office/drawing/2014/main" id="{EB58FB9A-C6E0-F64A-8C01-67F282539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190" y="5554061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Pirate by Firkin">
            <a:extLst>
              <a:ext uri="{FF2B5EF4-FFF2-40B4-BE49-F238E27FC236}">
                <a16:creationId xmlns:a16="http://schemas.microsoft.com/office/drawing/2014/main" id="{D14CFFD9-9EC9-B649-BE03-0E256DFC0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32" y="5527940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C3C7E2E-968E-064F-8F1A-8E88D78142C2}"/>
              </a:ext>
            </a:extLst>
          </p:cNvPr>
          <p:cNvSpPr txBox="1"/>
          <p:nvPr/>
        </p:nvSpPr>
        <p:spPr>
          <a:xfrm>
            <a:off x="3470958" y="5098853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54557F-6661-4E42-A375-82C13DACD6FA}"/>
              </a:ext>
            </a:extLst>
          </p:cNvPr>
          <p:cNvSpPr txBox="1"/>
          <p:nvPr/>
        </p:nvSpPr>
        <p:spPr>
          <a:xfrm>
            <a:off x="725429" y="5098853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6E64AF-0384-E448-BBA4-C68985F2A0C2}"/>
                  </a:ext>
                </a:extLst>
              </p:cNvPr>
              <p:cNvSpPr/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6E64AF-0384-E448-BBA4-C68985F2A0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7057763F-D33C-6A40-AD11-C8696E0459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1598678"/>
              </p:ext>
            </p:extLst>
          </p:nvPr>
        </p:nvGraphicFramePr>
        <p:xfrm>
          <a:off x="9315039" y="5498963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-90,0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118EF6BE-A8D0-6249-A3F4-1D00265E2EFF}"/>
                  </a:ext>
                </a:extLst>
              </p:cNvPr>
              <p:cNvSpPr/>
              <p:nvPr/>
            </p:nvSpPr>
            <p:spPr>
              <a:xfrm>
                <a:off x="8289834" y="5458105"/>
                <a:ext cx="98719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118EF6BE-A8D0-6249-A3F4-1D00265E2E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9834" y="5458105"/>
                <a:ext cx="987193" cy="584775"/>
              </a:xfrm>
              <a:prstGeom prst="rect">
                <a:avLst/>
              </a:prstGeom>
              <a:blipFill>
                <a:blip r:embed="rId7"/>
                <a:stretch>
                  <a:fillRect l="-3846" b="-14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A56C2838-93C4-7440-8DD8-DB3CACFAF05D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865376" y="5498963"/>
              <a:ext cx="293403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586806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489636878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𝒘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𝒆𝒙𝒊𝒕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R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A56C2838-93C4-7440-8DD8-DB3CACFAF05D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865376" y="5498963"/>
              <a:ext cx="293403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586806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489636878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174" r="-404348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100000" r="-295745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04348" r="-202174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97872" r="-97872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406522" b="-953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R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6" name="Right Arrow 15">
            <a:extLst>
              <a:ext uri="{FF2B5EF4-FFF2-40B4-BE49-F238E27FC236}">
                <a16:creationId xmlns:a16="http://schemas.microsoft.com/office/drawing/2014/main" id="{9BAAEDE1-1759-A14F-B8FD-52474F3F500F}"/>
              </a:ext>
            </a:extLst>
          </p:cNvPr>
          <p:cNvSpPr/>
          <p:nvPr/>
        </p:nvSpPr>
        <p:spPr>
          <a:xfrm>
            <a:off x="99391" y="4204244"/>
            <a:ext cx="407504" cy="335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6CB63A-3510-814F-98FF-AE146A16B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1400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BB2AA-C6F8-9842-A201-1451371D4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SARSA: On-policy TD Control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B001FCD6-993E-9046-83DE-DF5763C316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905" y="1617523"/>
            <a:ext cx="10515600" cy="3360248"/>
          </a:xfrm>
        </p:spPr>
      </p:pic>
      <p:pic>
        <p:nvPicPr>
          <p:cNvPr id="6" name="Picture 5" descr="Image result for treasure clipart">
            <a:extLst>
              <a:ext uri="{FF2B5EF4-FFF2-40B4-BE49-F238E27FC236}">
                <a16:creationId xmlns:a16="http://schemas.microsoft.com/office/drawing/2014/main" id="{DCF3EB31-9841-A24C-90B0-0BC73FC24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743" y="5741127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9056FDC-6354-514E-AD94-40C16F0570FA}"/>
              </a:ext>
            </a:extLst>
          </p:cNvPr>
          <p:cNvGraphicFramePr>
            <a:graphicFrameLocks noGrp="1"/>
          </p:cNvGraphicFramePr>
          <p:nvPr/>
        </p:nvGraphicFramePr>
        <p:xfrm>
          <a:off x="589719" y="5498963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8" name="Picture 7" descr="Image result for robot clipart">
            <a:extLst>
              <a:ext uri="{FF2B5EF4-FFF2-40B4-BE49-F238E27FC236}">
                <a16:creationId xmlns:a16="http://schemas.microsoft.com/office/drawing/2014/main" id="{EB58FB9A-C6E0-F64A-8C01-67F282539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190" y="5554061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Pirate by Firkin">
            <a:extLst>
              <a:ext uri="{FF2B5EF4-FFF2-40B4-BE49-F238E27FC236}">
                <a16:creationId xmlns:a16="http://schemas.microsoft.com/office/drawing/2014/main" id="{D14CFFD9-9EC9-B649-BE03-0E256DFC0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32" y="5527940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C3C7E2E-968E-064F-8F1A-8E88D78142C2}"/>
              </a:ext>
            </a:extLst>
          </p:cNvPr>
          <p:cNvSpPr txBox="1"/>
          <p:nvPr/>
        </p:nvSpPr>
        <p:spPr>
          <a:xfrm>
            <a:off x="3470958" y="5098853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54557F-6661-4E42-A375-82C13DACD6FA}"/>
              </a:ext>
            </a:extLst>
          </p:cNvPr>
          <p:cNvSpPr txBox="1"/>
          <p:nvPr/>
        </p:nvSpPr>
        <p:spPr>
          <a:xfrm>
            <a:off x="725429" y="5098853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6E64AF-0384-E448-BBA4-C68985F2A0C2}"/>
                  </a:ext>
                </a:extLst>
              </p:cNvPr>
              <p:cNvSpPr/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6E64AF-0384-E448-BBA4-C68985F2A0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7057763F-D33C-6A40-AD11-C8696E0459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5231191"/>
              </p:ext>
            </p:extLst>
          </p:nvPr>
        </p:nvGraphicFramePr>
        <p:xfrm>
          <a:off x="9315039" y="5498963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-90,0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118EF6BE-A8D0-6249-A3F4-1D00265E2EFF}"/>
                  </a:ext>
                </a:extLst>
              </p:cNvPr>
              <p:cNvSpPr/>
              <p:nvPr/>
            </p:nvSpPr>
            <p:spPr>
              <a:xfrm>
                <a:off x="8289834" y="5458105"/>
                <a:ext cx="98719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118EF6BE-A8D0-6249-A3F4-1D00265E2E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9834" y="5458105"/>
                <a:ext cx="987193" cy="584775"/>
              </a:xfrm>
              <a:prstGeom prst="rect">
                <a:avLst/>
              </a:prstGeom>
              <a:blipFill>
                <a:blip r:embed="rId7"/>
                <a:stretch>
                  <a:fillRect l="-3846" b="-14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A56C2838-93C4-7440-8DD8-DB3CACFAF05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2711199"/>
                  </p:ext>
                </p:extLst>
              </p:nvPr>
            </p:nvGraphicFramePr>
            <p:xfrm>
              <a:off x="4865376" y="5498963"/>
              <a:ext cx="293403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586806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489636878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𝒘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𝒆𝒙𝒊𝒕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𝒘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𝒆𝒙𝒊𝒕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R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A56C2838-93C4-7440-8DD8-DB3CACFAF05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2711199"/>
                  </p:ext>
                </p:extLst>
              </p:nvPr>
            </p:nvGraphicFramePr>
            <p:xfrm>
              <a:off x="4865376" y="5498963"/>
              <a:ext cx="293403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586806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489636878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174" r="-404348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100000" r="-295745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04348" r="-202174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97872" r="-97872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406522" b="-953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R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6" name="Right Arrow 15">
            <a:extLst>
              <a:ext uri="{FF2B5EF4-FFF2-40B4-BE49-F238E27FC236}">
                <a16:creationId xmlns:a16="http://schemas.microsoft.com/office/drawing/2014/main" id="{9BAAEDE1-1759-A14F-B8FD-52474F3F500F}"/>
              </a:ext>
            </a:extLst>
          </p:cNvPr>
          <p:cNvSpPr/>
          <p:nvPr/>
        </p:nvSpPr>
        <p:spPr>
          <a:xfrm>
            <a:off x="99391" y="3438930"/>
            <a:ext cx="407504" cy="335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2564B2-8931-CF45-B5CB-CF1972A83850}"/>
              </a:ext>
            </a:extLst>
          </p:cNvPr>
          <p:cNvSpPr txBox="1"/>
          <p:nvPr/>
        </p:nvSpPr>
        <p:spPr>
          <a:xfrm>
            <a:off x="8086947" y="3146542"/>
            <a:ext cx="20778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And so on…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D3C6813-3BC7-F14B-B5A3-A3F4A0582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4733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D8241-F42F-2C4B-B632-088462998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Q-learning: Off-policy TD Control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2DAF9C2-91FB-8F46-ABC8-406B752956C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>
                    <a:latin typeface="Cambria Math" panose="02040503050406030204" pitchFamily="18" charset="0"/>
                  </a:rPr>
                  <a:t>Use the original TD update rule 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𝛾</m:t>
                        </m:r>
                        <m:func>
                          <m:func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lim>
                            </m:limLow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′,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d>
                          </m:e>
                        </m:func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𝑄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Converge on the state-action value for the optimal policy, i.e.,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Assuming that every state-action pair is visited infinitely often </a:t>
                </a:r>
              </a:p>
              <a:p>
                <a:r>
                  <a:rPr lang="en-US" dirty="0"/>
                  <a:t>Follows from  the proof of convergence for the Bellman function</a:t>
                </a:r>
              </a:p>
              <a:p>
                <a:pPr lvl="1"/>
                <a:r>
                  <a:rPr lang="en-US" dirty="0"/>
                  <a:t>See slides #25,26 in “3MDPs+DP.pptx”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2DAF9C2-91FB-8F46-ABC8-406B752956C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268C6F-A8EC-224F-9321-9CE67B736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7096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D44F4EDA-CD7B-5641-9031-BA5D35318E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274214"/>
              </p:ext>
            </p:extLst>
          </p:nvPr>
        </p:nvGraphicFramePr>
        <p:xfrm>
          <a:off x="589719" y="5498963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49D8241-F42F-2C4B-B632-088462998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Q-learning: Off-policy TD Control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F29220F9-9CB4-E64E-832B-5E8E1B87AC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8053" y="1503211"/>
            <a:ext cx="11130365" cy="3285689"/>
          </a:xfrm>
        </p:spPr>
      </p:pic>
      <p:pic>
        <p:nvPicPr>
          <p:cNvPr id="6" name="Picture 5" descr="Image result for treasure clipart">
            <a:extLst>
              <a:ext uri="{FF2B5EF4-FFF2-40B4-BE49-F238E27FC236}">
                <a16:creationId xmlns:a16="http://schemas.microsoft.com/office/drawing/2014/main" id="{E91663D7-E8B6-544A-A05B-DA203BF322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19" y="5662805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Image result for robot clipart">
            <a:extLst>
              <a:ext uri="{FF2B5EF4-FFF2-40B4-BE49-F238E27FC236}">
                <a16:creationId xmlns:a16="http://schemas.microsoft.com/office/drawing/2014/main" id="{C346E76C-1021-0B48-A819-2C836B02BA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190" y="5554061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Pirate by Firkin">
            <a:extLst>
              <a:ext uri="{FF2B5EF4-FFF2-40B4-BE49-F238E27FC236}">
                <a16:creationId xmlns:a16="http://schemas.microsoft.com/office/drawing/2014/main" id="{15573986-FC31-B942-BDCC-8A514A619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819" y="5536335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05D2CA9-89AC-D94D-BB9E-CF2F12690E45}"/>
              </a:ext>
            </a:extLst>
          </p:cNvPr>
          <p:cNvSpPr txBox="1"/>
          <p:nvPr/>
        </p:nvSpPr>
        <p:spPr>
          <a:xfrm>
            <a:off x="723934" y="5098853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5DD4C6-DA64-4449-B0FA-1A5BB6D9C275}"/>
              </a:ext>
            </a:extLst>
          </p:cNvPr>
          <p:cNvSpPr txBox="1"/>
          <p:nvPr/>
        </p:nvSpPr>
        <p:spPr>
          <a:xfrm>
            <a:off x="3414582" y="5110666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4CEFF00-C285-7442-8812-1777B07B8930}"/>
                  </a:ext>
                </a:extLst>
              </p:cNvPr>
              <p:cNvSpPr/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4CEFF00-C285-7442-8812-1777B07B89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9426C4B7-F45B-2744-874D-8F1C247103A6}"/>
              </a:ext>
            </a:extLst>
          </p:cNvPr>
          <p:cNvGraphicFramePr>
            <a:graphicFrameLocks noGrp="1"/>
          </p:cNvGraphicFramePr>
          <p:nvPr/>
        </p:nvGraphicFramePr>
        <p:xfrm>
          <a:off x="9315039" y="5498963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D18704E-DB56-7E44-9C6D-81FBBB422DF3}"/>
                  </a:ext>
                </a:extLst>
              </p:cNvPr>
              <p:cNvSpPr/>
              <p:nvPr/>
            </p:nvSpPr>
            <p:spPr>
              <a:xfrm>
                <a:off x="8289834" y="5458105"/>
                <a:ext cx="98719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D18704E-DB56-7E44-9C6D-81FBBB422D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9834" y="5458105"/>
                <a:ext cx="987193" cy="584775"/>
              </a:xfrm>
              <a:prstGeom prst="rect">
                <a:avLst/>
              </a:prstGeom>
              <a:blipFill>
                <a:blip r:embed="rId7"/>
                <a:stretch>
                  <a:fillRect l="-3846" b="-14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3DC33164-0CED-E240-A7AD-E96970B224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68677705"/>
                  </p:ext>
                </p:extLst>
              </p:nvPr>
            </p:nvGraphicFramePr>
            <p:xfrm>
              <a:off x="5296620" y="5498963"/>
              <a:ext cx="2347224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586806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𝒏𝒖𝒍𝒍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𝒏𝒖𝒍𝒍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𝒏𝒖𝒍𝒍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R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3DC33164-0CED-E240-A7AD-E96970B224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68677705"/>
                  </p:ext>
                </p:extLst>
              </p:nvPr>
            </p:nvGraphicFramePr>
            <p:xfrm>
              <a:off x="5296620" y="5498963"/>
              <a:ext cx="2347224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586806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174" r="-302174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100000" r="-195745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04348" r="-100000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304348" b="-953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R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6" name="Right Arrow 15">
            <a:extLst>
              <a:ext uri="{FF2B5EF4-FFF2-40B4-BE49-F238E27FC236}">
                <a16:creationId xmlns:a16="http://schemas.microsoft.com/office/drawing/2014/main" id="{CA955E19-67EA-3A4B-B6E4-9F00AD8B025A}"/>
              </a:ext>
            </a:extLst>
          </p:cNvPr>
          <p:cNvSpPr/>
          <p:nvPr/>
        </p:nvSpPr>
        <p:spPr>
          <a:xfrm>
            <a:off x="276674" y="2633870"/>
            <a:ext cx="407504" cy="335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FAAF244-B28D-A747-938D-DB8D79D6C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2650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D44F4EDA-CD7B-5641-9031-BA5D35318EFE}"/>
              </a:ext>
            </a:extLst>
          </p:cNvPr>
          <p:cNvGraphicFramePr>
            <a:graphicFrameLocks noGrp="1"/>
          </p:cNvGraphicFramePr>
          <p:nvPr/>
        </p:nvGraphicFramePr>
        <p:xfrm>
          <a:off x="589719" y="5498963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49D8241-F42F-2C4B-B632-088462998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Q-learning: Off-policy TD Control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F29220F9-9CB4-E64E-832B-5E8E1B87AC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8053" y="1503211"/>
            <a:ext cx="11130365" cy="3285689"/>
          </a:xfrm>
        </p:spPr>
      </p:pic>
      <p:pic>
        <p:nvPicPr>
          <p:cNvPr id="6" name="Picture 5" descr="Image result for treasure clipart">
            <a:extLst>
              <a:ext uri="{FF2B5EF4-FFF2-40B4-BE49-F238E27FC236}">
                <a16:creationId xmlns:a16="http://schemas.microsoft.com/office/drawing/2014/main" id="{E91663D7-E8B6-544A-A05B-DA203BF322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19" y="5662805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Image result for robot clipart">
            <a:extLst>
              <a:ext uri="{FF2B5EF4-FFF2-40B4-BE49-F238E27FC236}">
                <a16:creationId xmlns:a16="http://schemas.microsoft.com/office/drawing/2014/main" id="{C346E76C-1021-0B48-A819-2C836B02BA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190" y="5554061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Pirate by Firkin">
            <a:extLst>
              <a:ext uri="{FF2B5EF4-FFF2-40B4-BE49-F238E27FC236}">
                <a16:creationId xmlns:a16="http://schemas.microsoft.com/office/drawing/2014/main" id="{15573986-FC31-B942-BDCC-8A514A619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819" y="5536335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05D2CA9-89AC-D94D-BB9E-CF2F12690E45}"/>
              </a:ext>
            </a:extLst>
          </p:cNvPr>
          <p:cNvSpPr txBox="1"/>
          <p:nvPr/>
        </p:nvSpPr>
        <p:spPr>
          <a:xfrm>
            <a:off x="723934" y="5098853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5DD4C6-DA64-4449-B0FA-1A5BB6D9C275}"/>
              </a:ext>
            </a:extLst>
          </p:cNvPr>
          <p:cNvSpPr txBox="1"/>
          <p:nvPr/>
        </p:nvSpPr>
        <p:spPr>
          <a:xfrm>
            <a:off x="3414582" y="5110666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4CEFF00-C285-7442-8812-1777B07B8930}"/>
                  </a:ext>
                </a:extLst>
              </p:cNvPr>
              <p:cNvSpPr/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4CEFF00-C285-7442-8812-1777B07B89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9426C4B7-F45B-2744-874D-8F1C247103A6}"/>
              </a:ext>
            </a:extLst>
          </p:cNvPr>
          <p:cNvGraphicFramePr>
            <a:graphicFrameLocks noGrp="1"/>
          </p:cNvGraphicFramePr>
          <p:nvPr/>
        </p:nvGraphicFramePr>
        <p:xfrm>
          <a:off x="9315039" y="5498963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D18704E-DB56-7E44-9C6D-81FBBB422DF3}"/>
                  </a:ext>
                </a:extLst>
              </p:cNvPr>
              <p:cNvSpPr/>
              <p:nvPr/>
            </p:nvSpPr>
            <p:spPr>
              <a:xfrm>
                <a:off x="8289834" y="5458105"/>
                <a:ext cx="98719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D18704E-DB56-7E44-9C6D-81FBBB422D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9834" y="5458105"/>
                <a:ext cx="987193" cy="584775"/>
              </a:xfrm>
              <a:prstGeom prst="rect">
                <a:avLst/>
              </a:prstGeom>
              <a:blipFill>
                <a:blip r:embed="rId7"/>
                <a:stretch>
                  <a:fillRect l="-3846" b="-14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3DC33164-0CED-E240-A7AD-E96970B224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41481515"/>
                  </p:ext>
                </p:extLst>
              </p:nvPr>
            </p:nvGraphicFramePr>
            <p:xfrm>
              <a:off x="5296620" y="5498963"/>
              <a:ext cx="2347224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586806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R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3DC33164-0CED-E240-A7AD-E96970B224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41481515"/>
                  </p:ext>
                </p:extLst>
              </p:nvPr>
            </p:nvGraphicFramePr>
            <p:xfrm>
              <a:off x="5296620" y="5498963"/>
              <a:ext cx="2347224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586806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174" r="-302174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100000" r="-195745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04348" r="-100000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304348" b="-953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R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6" name="Right Arrow 15">
            <a:extLst>
              <a:ext uri="{FF2B5EF4-FFF2-40B4-BE49-F238E27FC236}">
                <a16:creationId xmlns:a16="http://schemas.microsoft.com/office/drawing/2014/main" id="{CA955E19-67EA-3A4B-B6E4-9F00AD8B025A}"/>
              </a:ext>
            </a:extLst>
          </p:cNvPr>
          <p:cNvSpPr/>
          <p:nvPr/>
        </p:nvSpPr>
        <p:spPr>
          <a:xfrm>
            <a:off x="276674" y="3419060"/>
            <a:ext cx="407504" cy="335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530D11F-7D12-D949-9B59-412C26D96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5379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D44F4EDA-CD7B-5641-9031-BA5D35318EFE}"/>
              </a:ext>
            </a:extLst>
          </p:cNvPr>
          <p:cNvGraphicFramePr>
            <a:graphicFrameLocks noGrp="1"/>
          </p:cNvGraphicFramePr>
          <p:nvPr/>
        </p:nvGraphicFramePr>
        <p:xfrm>
          <a:off x="589719" y="5498963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49D8241-F42F-2C4B-B632-088462998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Q-learning: Off-policy TD Control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F29220F9-9CB4-E64E-832B-5E8E1B87AC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8053" y="1503211"/>
            <a:ext cx="11130365" cy="3285689"/>
          </a:xfrm>
        </p:spPr>
      </p:pic>
      <p:pic>
        <p:nvPicPr>
          <p:cNvPr id="6" name="Picture 5" descr="Image result for treasure clipart">
            <a:extLst>
              <a:ext uri="{FF2B5EF4-FFF2-40B4-BE49-F238E27FC236}">
                <a16:creationId xmlns:a16="http://schemas.microsoft.com/office/drawing/2014/main" id="{E91663D7-E8B6-544A-A05B-DA203BF322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19" y="5662805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Image result for robot clipart">
            <a:extLst>
              <a:ext uri="{FF2B5EF4-FFF2-40B4-BE49-F238E27FC236}">
                <a16:creationId xmlns:a16="http://schemas.microsoft.com/office/drawing/2014/main" id="{C346E76C-1021-0B48-A819-2C836B02BA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190" y="5554061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Pirate by Firkin">
            <a:extLst>
              <a:ext uri="{FF2B5EF4-FFF2-40B4-BE49-F238E27FC236}">
                <a16:creationId xmlns:a16="http://schemas.microsoft.com/office/drawing/2014/main" id="{15573986-FC31-B942-BDCC-8A514A619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819" y="5536335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05D2CA9-89AC-D94D-BB9E-CF2F12690E45}"/>
              </a:ext>
            </a:extLst>
          </p:cNvPr>
          <p:cNvSpPr txBox="1"/>
          <p:nvPr/>
        </p:nvSpPr>
        <p:spPr>
          <a:xfrm>
            <a:off x="723934" y="5098853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5DD4C6-DA64-4449-B0FA-1A5BB6D9C275}"/>
              </a:ext>
            </a:extLst>
          </p:cNvPr>
          <p:cNvSpPr txBox="1"/>
          <p:nvPr/>
        </p:nvSpPr>
        <p:spPr>
          <a:xfrm>
            <a:off x="3414582" y="5110666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4CEFF00-C285-7442-8812-1777B07B8930}"/>
                  </a:ext>
                </a:extLst>
              </p:cNvPr>
              <p:cNvSpPr/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4CEFF00-C285-7442-8812-1777B07B89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9426C4B7-F45B-2744-874D-8F1C247103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0627563"/>
              </p:ext>
            </p:extLst>
          </p:nvPr>
        </p:nvGraphicFramePr>
        <p:xfrm>
          <a:off x="9315039" y="5498963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D18704E-DB56-7E44-9C6D-81FBBB422DF3}"/>
                  </a:ext>
                </a:extLst>
              </p:cNvPr>
              <p:cNvSpPr/>
              <p:nvPr/>
            </p:nvSpPr>
            <p:spPr>
              <a:xfrm>
                <a:off x="8289834" y="5458105"/>
                <a:ext cx="98719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D18704E-DB56-7E44-9C6D-81FBBB422D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9834" y="5458105"/>
                <a:ext cx="987193" cy="584775"/>
              </a:xfrm>
              <a:prstGeom prst="rect">
                <a:avLst/>
              </a:prstGeom>
              <a:blipFill>
                <a:blip r:embed="rId7"/>
                <a:stretch>
                  <a:fillRect l="-3846" b="-14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3DC33164-0CED-E240-A7AD-E96970B224BD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296620" y="5498963"/>
              <a:ext cx="2347224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586806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R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3DC33164-0CED-E240-A7AD-E96970B224BD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296620" y="5498963"/>
              <a:ext cx="2347224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586806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174" r="-302174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100000" r="-195745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04348" r="-100000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304348" b="-953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R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6" name="Right Arrow 15">
            <a:extLst>
              <a:ext uri="{FF2B5EF4-FFF2-40B4-BE49-F238E27FC236}">
                <a16:creationId xmlns:a16="http://schemas.microsoft.com/office/drawing/2014/main" id="{CA955E19-67EA-3A4B-B6E4-9F00AD8B025A}"/>
              </a:ext>
            </a:extLst>
          </p:cNvPr>
          <p:cNvSpPr/>
          <p:nvPr/>
        </p:nvSpPr>
        <p:spPr>
          <a:xfrm>
            <a:off x="276674" y="3697352"/>
            <a:ext cx="407504" cy="335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0BB87D0-7445-4B47-BAE7-591723D72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6557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D44F4EDA-CD7B-5641-9031-BA5D35318EFE}"/>
              </a:ext>
            </a:extLst>
          </p:cNvPr>
          <p:cNvGraphicFramePr>
            <a:graphicFrameLocks noGrp="1"/>
          </p:cNvGraphicFramePr>
          <p:nvPr/>
        </p:nvGraphicFramePr>
        <p:xfrm>
          <a:off x="589719" y="5498963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49D8241-F42F-2C4B-B632-088462998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Q-learning: Off-policy TD Control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F29220F9-9CB4-E64E-832B-5E8E1B87AC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8053" y="1503211"/>
            <a:ext cx="11130365" cy="3285689"/>
          </a:xfrm>
        </p:spPr>
      </p:pic>
      <p:pic>
        <p:nvPicPr>
          <p:cNvPr id="6" name="Picture 5" descr="Image result for treasure clipart">
            <a:extLst>
              <a:ext uri="{FF2B5EF4-FFF2-40B4-BE49-F238E27FC236}">
                <a16:creationId xmlns:a16="http://schemas.microsoft.com/office/drawing/2014/main" id="{E91663D7-E8B6-544A-A05B-DA203BF322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19" y="5662805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Image result for robot clipart">
            <a:extLst>
              <a:ext uri="{FF2B5EF4-FFF2-40B4-BE49-F238E27FC236}">
                <a16:creationId xmlns:a16="http://schemas.microsoft.com/office/drawing/2014/main" id="{C346E76C-1021-0B48-A819-2C836B02BA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190" y="5554061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Pirate by Firkin">
            <a:extLst>
              <a:ext uri="{FF2B5EF4-FFF2-40B4-BE49-F238E27FC236}">
                <a16:creationId xmlns:a16="http://schemas.microsoft.com/office/drawing/2014/main" id="{15573986-FC31-B942-BDCC-8A514A619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819" y="5536335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05D2CA9-89AC-D94D-BB9E-CF2F12690E45}"/>
              </a:ext>
            </a:extLst>
          </p:cNvPr>
          <p:cNvSpPr txBox="1"/>
          <p:nvPr/>
        </p:nvSpPr>
        <p:spPr>
          <a:xfrm>
            <a:off x="723934" y="5098853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5DD4C6-DA64-4449-B0FA-1A5BB6D9C275}"/>
              </a:ext>
            </a:extLst>
          </p:cNvPr>
          <p:cNvSpPr txBox="1"/>
          <p:nvPr/>
        </p:nvSpPr>
        <p:spPr>
          <a:xfrm>
            <a:off x="3414582" y="5110666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4CEFF00-C285-7442-8812-1777B07B8930}"/>
                  </a:ext>
                </a:extLst>
              </p:cNvPr>
              <p:cNvSpPr/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4CEFF00-C285-7442-8812-1777B07B89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9426C4B7-F45B-2744-874D-8F1C247103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2029180"/>
              </p:ext>
            </p:extLst>
          </p:nvPr>
        </p:nvGraphicFramePr>
        <p:xfrm>
          <a:off x="9315039" y="5498963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D18704E-DB56-7E44-9C6D-81FBBB422DF3}"/>
                  </a:ext>
                </a:extLst>
              </p:cNvPr>
              <p:cNvSpPr/>
              <p:nvPr/>
            </p:nvSpPr>
            <p:spPr>
              <a:xfrm>
                <a:off x="8289834" y="5458105"/>
                <a:ext cx="98719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D18704E-DB56-7E44-9C6D-81FBBB422D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9834" y="5458105"/>
                <a:ext cx="987193" cy="584775"/>
              </a:xfrm>
              <a:prstGeom prst="rect">
                <a:avLst/>
              </a:prstGeom>
              <a:blipFill>
                <a:blip r:embed="rId7"/>
                <a:stretch>
                  <a:fillRect l="-3846" b="-14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3DC33164-0CED-E240-A7AD-E96970B224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0782407"/>
                  </p:ext>
                </p:extLst>
              </p:nvPr>
            </p:nvGraphicFramePr>
            <p:xfrm>
              <a:off x="5296620" y="5498963"/>
              <a:ext cx="2347224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586806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R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3DC33164-0CED-E240-A7AD-E96970B224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0782407"/>
                  </p:ext>
                </p:extLst>
              </p:nvPr>
            </p:nvGraphicFramePr>
            <p:xfrm>
              <a:off x="5296620" y="5498963"/>
              <a:ext cx="2347224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586806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174" r="-302174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100000" r="-195745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04348" r="-100000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304348" b="-953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R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6" name="Right Arrow 15">
            <a:extLst>
              <a:ext uri="{FF2B5EF4-FFF2-40B4-BE49-F238E27FC236}">
                <a16:creationId xmlns:a16="http://schemas.microsoft.com/office/drawing/2014/main" id="{CA955E19-67EA-3A4B-B6E4-9F00AD8B025A}"/>
              </a:ext>
            </a:extLst>
          </p:cNvPr>
          <p:cNvSpPr/>
          <p:nvPr/>
        </p:nvSpPr>
        <p:spPr>
          <a:xfrm>
            <a:off x="276674" y="3955768"/>
            <a:ext cx="407504" cy="335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FD115E-276B-F044-96D0-0B9FA7800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160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D44F4EDA-CD7B-5641-9031-BA5D35318EFE}"/>
              </a:ext>
            </a:extLst>
          </p:cNvPr>
          <p:cNvGraphicFramePr>
            <a:graphicFrameLocks noGrp="1"/>
          </p:cNvGraphicFramePr>
          <p:nvPr/>
        </p:nvGraphicFramePr>
        <p:xfrm>
          <a:off x="589719" y="5498963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49D8241-F42F-2C4B-B632-088462998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Q-learning: Off-policy TD Control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F29220F9-9CB4-E64E-832B-5E8E1B87AC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8053" y="1503211"/>
            <a:ext cx="11130365" cy="3285689"/>
          </a:xfrm>
        </p:spPr>
      </p:pic>
      <p:pic>
        <p:nvPicPr>
          <p:cNvPr id="6" name="Picture 5" descr="Image result for treasure clipart">
            <a:extLst>
              <a:ext uri="{FF2B5EF4-FFF2-40B4-BE49-F238E27FC236}">
                <a16:creationId xmlns:a16="http://schemas.microsoft.com/office/drawing/2014/main" id="{E91663D7-E8B6-544A-A05B-DA203BF322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19" y="5662805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Image result for robot clipart">
            <a:extLst>
              <a:ext uri="{FF2B5EF4-FFF2-40B4-BE49-F238E27FC236}">
                <a16:creationId xmlns:a16="http://schemas.microsoft.com/office/drawing/2014/main" id="{C346E76C-1021-0B48-A819-2C836B02BA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190" y="5554061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Pirate by Firkin">
            <a:extLst>
              <a:ext uri="{FF2B5EF4-FFF2-40B4-BE49-F238E27FC236}">
                <a16:creationId xmlns:a16="http://schemas.microsoft.com/office/drawing/2014/main" id="{15573986-FC31-B942-BDCC-8A514A619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819" y="5536335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05D2CA9-89AC-D94D-BB9E-CF2F12690E45}"/>
              </a:ext>
            </a:extLst>
          </p:cNvPr>
          <p:cNvSpPr txBox="1"/>
          <p:nvPr/>
        </p:nvSpPr>
        <p:spPr>
          <a:xfrm>
            <a:off x="723934" y="5098853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5DD4C6-DA64-4449-B0FA-1A5BB6D9C275}"/>
              </a:ext>
            </a:extLst>
          </p:cNvPr>
          <p:cNvSpPr txBox="1"/>
          <p:nvPr/>
        </p:nvSpPr>
        <p:spPr>
          <a:xfrm>
            <a:off x="3414582" y="5110666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4CEFF00-C285-7442-8812-1777B07B8930}"/>
                  </a:ext>
                </a:extLst>
              </p:cNvPr>
              <p:cNvSpPr/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4CEFF00-C285-7442-8812-1777B07B89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9426C4B7-F45B-2744-874D-8F1C247103A6}"/>
              </a:ext>
            </a:extLst>
          </p:cNvPr>
          <p:cNvGraphicFramePr>
            <a:graphicFrameLocks noGrp="1"/>
          </p:cNvGraphicFramePr>
          <p:nvPr/>
        </p:nvGraphicFramePr>
        <p:xfrm>
          <a:off x="9315039" y="5498963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D18704E-DB56-7E44-9C6D-81FBBB422DF3}"/>
                  </a:ext>
                </a:extLst>
              </p:cNvPr>
              <p:cNvSpPr/>
              <p:nvPr/>
            </p:nvSpPr>
            <p:spPr>
              <a:xfrm>
                <a:off x="8289834" y="5458105"/>
                <a:ext cx="98719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D18704E-DB56-7E44-9C6D-81FBBB422D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9834" y="5458105"/>
                <a:ext cx="987193" cy="584775"/>
              </a:xfrm>
              <a:prstGeom prst="rect">
                <a:avLst/>
              </a:prstGeom>
              <a:blipFill>
                <a:blip r:embed="rId7"/>
                <a:stretch>
                  <a:fillRect l="-3846" b="-14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3DC33164-0CED-E240-A7AD-E96970B224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37271851"/>
                  </p:ext>
                </p:extLst>
              </p:nvPr>
            </p:nvGraphicFramePr>
            <p:xfrm>
              <a:off x="5296620" y="5498963"/>
              <a:ext cx="2347224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586806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𝒛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R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3DC33164-0CED-E240-A7AD-E96970B224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37271851"/>
                  </p:ext>
                </p:extLst>
              </p:nvPr>
            </p:nvGraphicFramePr>
            <p:xfrm>
              <a:off x="5296620" y="5498963"/>
              <a:ext cx="2347224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586806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174" r="-302174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100000" r="-195745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04348" r="-100000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304348" b="-953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R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6" name="Right Arrow 15">
            <a:extLst>
              <a:ext uri="{FF2B5EF4-FFF2-40B4-BE49-F238E27FC236}">
                <a16:creationId xmlns:a16="http://schemas.microsoft.com/office/drawing/2014/main" id="{CA955E19-67EA-3A4B-B6E4-9F00AD8B025A}"/>
              </a:ext>
            </a:extLst>
          </p:cNvPr>
          <p:cNvSpPr/>
          <p:nvPr/>
        </p:nvSpPr>
        <p:spPr>
          <a:xfrm>
            <a:off x="276674" y="3428995"/>
            <a:ext cx="407504" cy="335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227451-2873-2849-B28D-A85A63F47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3260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D44F4EDA-CD7B-5641-9031-BA5D35318EFE}"/>
              </a:ext>
            </a:extLst>
          </p:cNvPr>
          <p:cNvGraphicFramePr>
            <a:graphicFrameLocks noGrp="1"/>
          </p:cNvGraphicFramePr>
          <p:nvPr/>
        </p:nvGraphicFramePr>
        <p:xfrm>
          <a:off x="589719" y="5498963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49D8241-F42F-2C4B-B632-088462998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Q-learning: Off-policy TD Control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F29220F9-9CB4-E64E-832B-5E8E1B87AC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8053" y="1503211"/>
            <a:ext cx="11130365" cy="3285689"/>
          </a:xfrm>
        </p:spPr>
      </p:pic>
      <p:pic>
        <p:nvPicPr>
          <p:cNvPr id="6" name="Picture 5" descr="Image result for treasure clipart">
            <a:extLst>
              <a:ext uri="{FF2B5EF4-FFF2-40B4-BE49-F238E27FC236}">
                <a16:creationId xmlns:a16="http://schemas.microsoft.com/office/drawing/2014/main" id="{E91663D7-E8B6-544A-A05B-DA203BF322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19" y="5662805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Image result for robot clipart">
            <a:extLst>
              <a:ext uri="{FF2B5EF4-FFF2-40B4-BE49-F238E27FC236}">
                <a16:creationId xmlns:a16="http://schemas.microsoft.com/office/drawing/2014/main" id="{C346E76C-1021-0B48-A819-2C836B02BA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190" y="5554061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Pirate by Firkin">
            <a:extLst>
              <a:ext uri="{FF2B5EF4-FFF2-40B4-BE49-F238E27FC236}">
                <a16:creationId xmlns:a16="http://schemas.microsoft.com/office/drawing/2014/main" id="{15573986-FC31-B942-BDCC-8A514A619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819" y="5536335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05D2CA9-89AC-D94D-BB9E-CF2F12690E45}"/>
              </a:ext>
            </a:extLst>
          </p:cNvPr>
          <p:cNvSpPr txBox="1"/>
          <p:nvPr/>
        </p:nvSpPr>
        <p:spPr>
          <a:xfrm>
            <a:off x="723934" y="5098853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5DD4C6-DA64-4449-B0FA-1A5BB6D9C275}"/>
              </a:ext>
            </a:extLst>
          </p:cNvPr>
          <p:cNvSpPr txBox="1"/>
          <p:nvPr/>
        </p:nvSpPr>
        <p:spPr>
          <a:xfrm>
            <a:off x="3414582" y="5110666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4CEFF00-C285-7442-8812-1777B07B8930}"/>
                  </a:ext>
                </a:extLst>
              </p:cNvPr>
              <p:cNvSpPr/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4CEFF00-C285-7442-8812-1777B07B89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9426C4B7-F45B-2744-874D-8F1C247103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0908122"/>
              </p:ext>
            </p:extLst>
          </p:nvPr>
        </p:nvGraphicFramePr>
        <p:xfrm>
          <a:off x="9315039" y="5498963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D18704E-DB56-7E44-9C6D-81FBBB422DF3}"/>
                  </a:ext>
                </a:extLst>
              </p:cNvPr>
              <p:cNvSpPr/>
              <p:nvPr/>
            </p:nvSpPr>
            <p:spPr>
              <a:xfrm>
                <a:off x="8289834" y="5458105"/>
                <a:ext cx="98719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D18704E-DB56-7E44-9C6D-81FBBB422D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9834" y="5458105"/>
                <a:ext cx="987193" cy="584775"/>
              </a:xfrm>
              <a:prstGeom prst="rect">
                <a:avLst/>
              </a:prstGeom>
              <a:blipFill>
                <a:blip r:embed="rId7"/>
                <a:stretch>
                  <a:fillRect l="-3846" b="-14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3DC33164-0CED-E240-A7AD-E96970B224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99110301"/>
                  </p:ext>
                </p:extLst>
              </p:nvPr>
            </p:nvGraphicFramePr>
            <p:xfrm>
              <a:off x="5296620" y="5498963"/>
              <a:ext cx="2347224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586806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𝒛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𝒛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R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3DC33164-0CED-E240-A7AD-E96970B224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99110301"/>
                  </p:ext>
                </p:extLst>
              </p:nvPr>
            </p:nvGraphicFramePr>
            <p:xfrm>
              <a:off x="5296620" y="5498963"/>
              <a:ext cx="2347224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586806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174" r="-302174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100000" r="-195745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04348" r="-100000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304348" b="-953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R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6" name="Right Arrow 15">
            <a:extLst>
              <a:ext uri="{FF2B5EF4-FFF2-40B4-BE49-F238E27FC236}">
                <a16:creationId xmlns:a16="http://schemas.microsoft.com/office/drawing/2014/main" id="{CA955E19-67EA-3A4B-B6E4-9F00AD8B025A}"/>
              </a:ext>
            </a:extLst>
          </p:cNvPr>
          <p:cNvSpPr/>
          <p:nvPr/>
        </p:nvSpPr>
        <p:spPr>
          <a:xfrm>
            <a:off x="276674" y="4005465"/>
            <a:ext cx="407504" cy="335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8D95A7A-D593-F648-82A1-15D81AE9D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7220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D44F4EDA-CD7B-5641-9031-BA5D35318EFE}"/>
              </a:ext>
            </a:extLst>
          </p:cNvPr>
          <p:cNvGraphicFramePr>
            <a:graphicFrameLocks noGrp="1"/>
          </p:cNvGraphicFramePr>
          <p:nvPr/>
        </p:nvGraphicFramePr>
        <p:xfrm>
          <a:off x="589719" y="5498963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49D8241-F42F-2C4B-B632-088462998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Q-learning: Off-policy TD Control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F29220F9-9CB4-E64E-832B-5E8E1B87AC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8053" y="1503211"/>
            <a:ext cx="11130365" cy="3285689"/>
          </a:xfrm>
        </p:spPr>
      </p:pic>
      <p:pic>
        <p:nvPicPr>
          <p:cNvPr id="6" name="Picture 5" descr="Image result for treasure clipart">
            <a:extLst>
              <a:ext uri="{FF2B5EF4-FFF2-40B4-BE49-F238E27FC236}">
                <a16:creationId xmlns:a16="http://schemas.microsoft.com/office/drawing/2014/main" id="{E91663D7-E8B6-544A-A05B-DA203BF322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19" y="5662805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Image result for robot clipart">
            <a:extLst>
              <a:ext uri="{FF2B5EF4-FFF2-40B4-BE49-F238E27FC236}">
                <a16:creationId xmlns:a16="http://schemas.microsoft.com/office/drawing/2014/main" id="{C346E76C-1021-0B48-A819-2C836B02BA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190" y="5554061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Pirate by Firkin">
            <a:extLst>
              <a:ext uri="{FF2B5EF4-FFF2-40B4-BE49-F238E27FC236}">
                <a16:creationId xmlns:a16="http://schemas.microsoft.com/office/drawing/2014/main" id="{15573986-FC31-B942-BDCC-8A514A619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819" y="5536335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05D2CA9-89AC-D94D-BB9E-CF2F12690E45}"/>
              </a:ext>
            </a:extLst>
          </p:cNvPr>
          <p:cNvSpPr txBox="1"/>
          <p:nvPr/>
        </p:nvSpPr>
        <p:spPr>
          <a:xfrm>
            <a:off x="723934" y="5098853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5DD4C6-DA64-4449-B0FA-1A5BB6D9C275}"/>
              </a:ext>
            </a:extLst>
          </p:cNvPr>
          <p:cNvSpPr txBox="1"/>
          <p:nvPr/>
        </p:nvSpPr>
        <p:spPr>
          <a:xfrm>
            <a:off x="3414582" y="5110666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4CEFF00-C285-7442-8812-1777B07B8930}"/>
                  </a:ext>
                </a:extLst>
              </p:cNvPr>
              <p:cNvSpPr/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4CEFF00-C285-7442-8812-1777B07B89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9426C4B7-F45B-2744-874D-8F1C247103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1586884"/>
              </p:ext>
            </p:extLst>
          </p:nvPr>
        </p:nvGraphicFramePr>
        <p:xfrm>
          <a:off x="9315039" y="5498963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D18704E-DB56-7E44-9C6D-81FBBB422DF3}"/>
                  </a:ext>
                </a:extLst>
              </p:cNvPr>
              <p:cNvSpPr/>
              <p:nvPr/>
            </p:nvSpPr>
            <p:spPr>
              <a:xfrm>
                <a:off x="8289834" y="5458105"/>
                <a:ext cx="98719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D18704E-DB56-7E44-9C6D-81FBBB422D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9834" y="5458105"/>
                <a:ext cx="987193" cy="584775"/>
              </a:xfrm>
              <a:prstGeom prst="rect">
                <a:avLst/>
              </a:prstGeom>
              <a:blipFill>
                <a:blip r:embed="rId7"/>
                <a:stretch>
                  <a:fillRect l="-3846" b="-14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3DC33164-0CED-E240-A7AD-E96970B224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61465600"/>
                  </p:ext>
                </p:extLst>
              </p:nvPr>
            </p:nvGraphicFramePr>
            <p:xfrm>
              <a:off x="5296620" y="5498963"/>
              <a:ext cx="2347224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586806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𝒛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𝒆𝒙𝒊𝒕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𝟏𝟎𝟎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R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3DC33164-0CED-E240-A7AD-E96970B224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61465600"/>
                  </p:ext>
                </p:extLst>
              </p:nvPr>
            </p:nvGraphicFramePr>
            <p:xfrm>
              <a:off x="5296620" y="5498963"/>
              <a:ext cx="2347224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586806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174" r="-302174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100000" r="-195745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04348" r="-100000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304348" b="-953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R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6" name="Right Arrow 15">
            <a:extLst>
              <a:ext uri="{FF2B5EF4-FFF2-40B4-BE49-F238E27FC236}">
                <a16:creationId xmlns:a16="http://schemas.microsoft.com/office/drawing/2014/main" id="{CA955E19-67EA-3A4B-B6E4-9F00AD8B025A}"/>
              </a:ext>
            </a:extLst>
          </p:cNvPr>
          <p:cNvSpPr/>
          <p:nvPr/>
        </p:nvSpPr>
        <p:spPr>
          <a:xfrm>
            <a:off x="276674" y="3438938"/>
            <a:ext cx="407504" cy="335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F2D946-415A-C145-B3F7-6B118BCF2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2930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D44F4EDA-CD7B-5641-9031-BA5D35318EFE}"/>
              </a:ext>
            </a:extLst>
          </p:cNvPr>
          <p:cNvGraphicFramePr>
            <a:graphicFrameLocks noGrp="1"/>
          </p:cNvGraphicFramePr>
          <p:nvPr/>
        </p:nvGraphicFramePr>
        <p:xfrm>
          <a:off x="589719" y="5498963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49D8241-F42F-2C4B-B632-088462998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Q-learning: Off-policy TD Control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F29220F9-9CB4-E64E-832B-5E8E1B87AC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8053" y="1503211"/>
            <a:ext cx="11130365" cy="3285689"/>
          </a:xfrm>
        </p:spPr>
      </p:pic>
      <p:pic>
        <p:nvPicPr>
          <p:cNvPr id="6" name="Picture 5" descr="Image result for treasure clipart">
            <a:extLst>
              <a:ext uri="{FF2B5EF4-FFF2-40B4-BE49-F238E27FC236}">
                <a16:creationId xmlns:a16="http://schemas.microsoft.com/office/drawing/2014/main" id="{E91663D7-E8B6-544A-A05B-DA203BF322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19" y="5662805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Image result for robot clipart">
            <a:extLst>
              <a:ext uri="{FF2B5EF4-FFF2-40B4-BE49-F238E27FC236}">
                <a16:creationId xmlns:a16="http://schemas.microsoft.com/office/drawing/2014/main" id="{C346E76C-1021-0B48-A819-2C836B02BA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190" y="5554061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Pirate by Firkin">
            <a:extLst>
              <a:ext uri="{FF2B5EF4-FFF2-40B4-BE49-F238E27FC236}">
                <a16:creationId xmlns:a16="http://schemas.microsoft.com/office/drawing/2014/main" id="{15573986-FC31-B942-BDCC-8A514A619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819" y="5536335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05D2CA9-89AC-D94D-BB9E-CF2F12690E45}"/>
              </a:ext>
            </a:extLst>
          </p:cNvPr>
          <p:cNvSpPr txBox="1"/>
          <p:nvPr/>
        </p:nvSpPr>
        <p:spPr>
          <a:xfrm>
            <a:off x="723934" y="5098853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5DD4C6-DA64-4449-B0FA-1A5BB6D9C275}"/>
              </a:ext>
            </a:extLst>
          </p:cNvPr>
          <p:cNvSpPr txBox="1"/>
          <p:nvPr/>
        </p:nvSpPr>
        <p:spPr>
          <a:xfrm>
            <a:off x="3414582" y="5110666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4CEFF00-C285-7442-8812-1777B07B8930}"/>
                  </a:ext>
                </a:extLst>
              </p:cNvPr>
              <p:cNvSpPr/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4CEFF00-C285-7442-8812-1777B07B89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9426C4B7-F45B-2744-874D-8F1C247103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7829160"/>
              </p:ext>
            </p:extLst>
          </p:nvPr>
        </p:nvGraphicFramePr>
        <p:xfrm>
          <a:off x="9315039" y="5498963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D18704E-DB56-7E44-9C6D-81FBBB422DF3}"/>
                  </a:ext>
                </a:extLst>
              </p:cNvPr>
              <p:cNvSpPr/>
              <p:nvPr/>
            </p:nvSpPr>
            <p:spPr>
              <a:xfrm>
                <a:off x="8289834" y="5458105"/>
                <a:ext cx="98719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D18704E-DB56-7E44-9C6D-81FBBB422D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9834" y="5458105"/>
                <a:ext cx="987193" cy="584775"/>
              </a:xfrm>
              <a:prstGeom prst="rect">
                <a:avLst/>
              </a:prstGeom>
              <a:blipFill>
                <a:blip r:embed="rId7"/>
                <a:stretch>
                  <a:fillRect l="-3846" b="-14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3DC33164-0CED-E240-A7AD-E96970B224BD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296620" y="5498963"/>
              <a:ext cx="2347224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586806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𝒛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𝒆𝒙𝒊𝒕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𝟏𝟎𝟎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R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3DC33164-0CED-E240-A7AD-E96970B224BD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296620" y="5498963"/>
              <a:ext cx="2347224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586806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174" r="-302174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100000" r="-195745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04348" r="-100000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304348" b="-953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R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6" name="Right Arrow 15">
            <a:extLst>
              <a:ext uri="{FF2B5EF4-FFF2-40B4-BE49-F238E27FC236}">
                <a16:creationId xmlns:a16="http://schemas.microsoft.com/office/drawing/2014/main" id="{CA955E19-67EA-3A4B-B6E4-9F00AD8B025A}"/>
              </a:ext>
            </a:extLst>
          </p:cNvPr>
          <p:cNvSpPr/>
          <p:nvPr/>
        </p:nvSpPr>
        <p:spPr>
          <a:xfrm>
            <a:off x="276674" y="3677475"/>
            <a:ext cx="407504" cy="335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4E14C09-B3F6-FB44-B967-C9C32AD65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0316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D44F4EDA-CD7B-5641-9031-BA5D35318EFE}"/>
              </a:ext>
            </a:extLst>
          </p:cNvPr>
          <p:cNvGraphicFramePr>
            <a:graphicFrameLocks noGrp="1"/>
          </p:cNvGraphicFramePr>
          <p:nvPr/>
        </p:nvGraphicFramePr>
        <p:xfrm>
          <a:off x="589719" y="5498963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49D8241-F42F-2C4B-B632-088462998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Q-learning: Off-policy TD Control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F29220F9-9CB4-E64E-832B-5E8E1B87AC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8053" y="1503211"/>
            <a:ext cx="11130365" cy="3285689"/>
          </a:xfrm>
        </p:spPr>
      </p:pic>
      <p:pic>
        <p:nvPicPr>
          <p:cNvPr id="6" name="Picture 5" descr="Image result for treasure clipart">
            <a:extLst>
              <a:ext uri="{FF2B5EF4-FFF2-40B4-BE49-F238E27FC236}">
                <a16:creationId xmlns:a16="http://schemas.microsoft.com/office/drawing/2014/main" id="{E91663D7-E8B6-544A-A05B-DA203BF322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19" y="5662805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Image result for robot clipart">
            <a:extLst>
              <a:ext uri="{FF2B5EF4-FFF2-40B4-BE49-F238E27FC236}">
                <a16:creationId xmlns:a16="http://schemas.microsoft.com/office/drawing/2014/main" id="{C346E76C-1021-0B48-A819-2C836B02BA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190" y="5554061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Pirate by Firkin">
            <a:extLst>
              <a:ext uri="{FF2B5EF4-FFF2-40B4-BE49-F238E27FC236}">
                <a16:creationId xmlns:a16="http://schemas.microsoft.com/office/drawing/2014/main" id="{15573986-FC31-B942-BDCC-8A514A619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819" y="5536335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05D2CA9-89AC-D94D-BB9E-CF2F12690E45}"/>
              </a:ext>
            </a:extLst>
          </p:cNvPr>
          <p:cNvSpPr txBox="1"/>
          <p:nvPr/>
        </p:nvSpPr>
        <p:spPr>
          <a:xfrm>
            <a:off x="723934" y="5098853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5DD4C6-DA64-4449-B0FA-1A5BB6D9C275}"/>
              </a:ext>
            </a:extLst>
          </p:cNvPr>
          <p:cNvSpPr txBox="1"/>
          <p:nvPr/>
        </p:nvSpPr>
        <p:spPr>
          <a:xfrm>
            <a:off x="3414582" y="5110666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4CEFF00-C285-7442-8812-1777B07B8930}"/>
                  </a:ext>
                </a:extLst>
              </p:cNvPr>
              <p:cNvSpPr/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4CEFF00-C285-7442-8812-1777B07B89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9426C4B7-F45B-2744-874D-8F1C247103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5673103"/>
              </p:ext>
            </p:extLst>
          </p:nvPr>
        </p:nvGraphicFramePr>
        <p:xfrm>
          <a:off x="9315039" y="5498963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D18704E-DB56-7E44-9C6D-81FBBB422DF3}"/>
                  </a:ext>
                </a:extLst>
              </p:cNvPr>
              <p:cNvSpPr/>
              <p:nvPr/>
            </p:nvSpPr>
            <p:spPr>
              <a:xfrm>
                <a:off x="8289834" y="5458105"/>
                <a:ext cx="98719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D18704E-DB56-7E44-9C6D-81FBBB422D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9834" y="5458105"/>
                <a:ext cx="987193" cy="584775"/>
              </a:xfrm>
              <a:prstGeom prst="rect">
                <a:avLst/>
              </a:prstGeom>
              <a:blipFill>
                <a:blip r:embed="rId7"/>
                <a:stretch>
                  <a:fillRect l="-3846" b="-14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3DC33164-0CED-E240-A7AD-E96970B224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29800932"/>
                  </p:ext>
                </p:extLst>
              </p:nvPr>
            </p:nvGraphicFramePr>
            <p:xfrm>
              <a:off x="5296620" y="5498963"/>
              <a:ext cx="2347224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586806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𝒆𝒙𝒊𝒕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𝟏𝟎𝟎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R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3DC33164-0CED-E240-A7AD-E96970B224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29800932"/>
                  </p:ext>
                </p:extLst>
              </p:nvPr>
            </p:nvGraphicFramePr>
            <p:xfrm>
              <a:off x="5296620" y="5498963"/>
              <a:ext cx="2347224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586806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174" r="-302174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100000" r="-195745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04348" r="-100000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304348" b="-953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R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6" name="Right Arrow 15">
            <a:extLst>
              <a:ext uri="{FF2B5EF4-FFF2-40B4-BE49-F238E27FC236}">
                <a16:creationId xmlns:a16="http://schemas.microsoft.com/office/drawing/2014/main" id="{CA955E19-67EA-3A4B-B6E4-9F00AD8B025A}"/>
              </a:ext>
            </a:extLst>
          </p:cNvPr>
          <p:cNvSpPr/>
          <p:nvPr/>
        </p:nvSpPr>
        <p:spPr>
          <a:xfrm>
            <a:off x="276674" y="2633866"/>
            <a:ext cx="407504" cy="335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AAAE372-DEFD-A64F-A1F1-F15DB4230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5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D44F4EDA-CD7B-5641-9031-BA5D35318EFE}"/>
              </a:ext>
            </a:extLst>
          </p:cNvPr>
          <p:cNvGraphicFramePr>
            <a:graphicFrameLocks noGrp="1"/>
          </p:cNvGraphicFramePr>
          <p:nvPr/>
        </p:nvGraphicFramePr>
        <p:xfrm>
          <a:off x="589719" y="5498963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49D8241-F42F-2C4B-B632-088462998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Q-learning: Off-policy TD Control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F29220F9-9CB4-E64E-832B-5E8E1B87AC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8053" y="1503211"/>
            <a:ext cx="11130365" cy="3285689"/>
          </a:xfrm>
        </p:spPr>
      </p:pic>
      <p:pic>
        <p:nvPicPr>
          <p:cNvPr id="6" name="Picture 5" descr="Image result for treasure clipart">
            <a:extLst>
              <a:ext uri="{FF2B5EF4-FFF2-40B4-BE49-F238E27FC236}">
                <a16:creationId xmlns:a16="http://schemas.microsoft.com/office/drawing/2014/main" id="{E91663D7-E8B6-544A-A05B-DA203BF322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19" y="5662805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Image result for robot clipart">
            <a:extLst>
              <a:ext uri="{FF2B5EF4-FFF2-40B4-BE49-F238E27FC236}">
                <a16:creationId xmlns:a16="http://schemas.microsoft.com/office/drawing/2014/main" id="{C346E76C-1021-0B48-A819-2C836B02BA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190" y="5554061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Pirate by Firkin">
            <a:extLst>
              <a:ext uri="{FF2B5EF4-FFF2-40B4-BE49-F238E27FC236}">
                <a16:creationId xmlns:a16="http://schemas.microsoft.com/office/drawing/2014/main" id="{15573986-FC31-B942-BDCC-8A514A619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819" y="5536335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05D2CA9-89AC-D94D-BB9E-CF2F12690E45}"/>
              </a:ext>
            </a:extLst>
          </p:cNvPr>
          <p:cNvSpPr txBox="1"/>
          <p:nvPr/>
        </p:nvSpPr>
        <p:spPr>
          <a:xfrm>
            <a:off x="723934" y="5098853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5DD4C6-DA64-4449-B0FA-1A5BB6D9C275}"/>
              </a:ext>
            </a:extLst>
          </p:cNvPr>
          <p:cNvSpPr txBox="1"/>
          <p:nvPr/>
        </p:nvSpPr>
        <p:spPr>
          <a:xfrm>
            <a:off x="3414582" y="5110666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4CEFF00-C285-7442-8812-1777B07B8930}"/>
                  </a:ext>
                </a:extLst>
              </p:cNvPr>
              <p:cNvSpPr/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4CEFF00-C285-7442-8812-1777B07B89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9426C4B7-F45B-2744-874D-8F1C247103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8511149"/>
              </p:ext>
            </p:extLst>
          </p:nvPr>
        </p:nvGraphicFramePr>
        <p:xfrm>
          <a:off x="9315039" y="5498963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D18704E-DB56-7E44-9C6D-81FBBB422DF3}"/>
                  </a:ext>
                </a:extLst>
              </p:cNvPr>
              <p:cNvSpPr/>
              <p:nvPr/>
            </p:nvSpPr>
            <p:spPr>
              <a:xfrm>
                <a:off x="8289834" y="5458105"/>
                <a:ext cx="98719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D18704E-DB56-7E44-9C6D-81FBBB422D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9834" y="5458105"/>
                <a:ext cx="987193" cy="584775"/>
              </a:xfrm>
              <a:prstGeom prst="rect">
                <a:avLst/>
              </a:prstGeom>
              <a:blipFill>
                <a:blip r:embed="rId7"/>
                <a:stretch>
                  <a:fillRect l="-3846" b="-14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3DC33164-0CED-E240-A7AD-E96970B224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49669989"/>
                  </p:ext>
                </p:extLst>
              </p:nvPr>
            </p:nvGraphicFramePr>
            <p:xfrm>
              <a:off x="5296620" y="5498963"/>
              <a:ext cx="2347224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586806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R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3DC33164-0CED-E240-A7AD-E96970B224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49669989"/>
                  </p:ext>
                </p:extLst>
              </p:nvPr>
            </p:nvGraphicFramePr>
            <p:xfrm>
              <a:off x="5296620" y="5498963"/>
              <a:ext cx="2347224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586806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174" r="-302174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100000" r="-195745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04348" r="-100000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304348" b="-953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R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6" name="Right Arrow 15">
            <a:extLst>
              <a:ext uri="{FF2B5EF4-FFF2-40B4-BE49-F238E27FC236}">
                <a16:creationId xmlns:a16="http://schemas.microsoft.com/office/drawing/2014/main" id="{CA955E19-67EA-3A4B-B6E4-9F00AD8B025A}"/>
              </a:ext>
            </a:extLst>
          </p:cNvPr>
          <p:cNvSpPr/>
          <p:nvPr/>
        </p:nvSpPr>
        <p:spPr>
          <a:xfrm>
            <a:off x="276674" y="3409114"/>
            <a:ext cx="407504" cy="335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D302B4B-C1CA-3D4D-916D-AEF58E791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7270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D44F4EDA-CD7B-5641-9031-BA5D35318EFE}"/>
              </a:ext>
            </a:extLst>
          </p:cNvPr>
          <p:cNvGraphicFramePr>
            <a:graphicFrameLocks noGrp="1"/>
          </p:cNvGraphicFramePr>
          <p:nvPr/>
        </p:nvGraphicFramePr>
        <p:xfrm>
          <a:off x="589719" y="5498963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49D8241-F42F-2C4B-B632-088462998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Q-learning: Off-policy TD Control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F29220F9-9CB4-E64E-832B-5E8E1B87AC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8053" y="1503211"/>
            <a:ext cx="11130365" cy="3285689"/>
          </a:xfrm>
        </p:spPr>
      </p:pic>
      <p:pic>
        <p:nvPicPr>
          <p:cNvPr id="6" name="Picture 5" descr="Image result for treasure clipart">
            <a:extLst>
              <a:ext uri="{FF2B5EF4-FFF2-40B4-BE49-F238E27FC236}">
                <a16:creationId xmlns:a16="http://schemas.microsoft.com/office/drawing/2014/main" id="{E91663D7-E8B6-544A-A05B-DA203BF322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19" y="5662805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Image result for robot clipart">
            <a:extLst>
              <a:ext uri="{FF2B5EF4-FFF2-40B4-BE49-F238E27FC236}">
                <a16:creationId xmlns:a16="http://schemas.microsoft.com/office/drawing/2014/main" id="{C346E76C-1021-0B48-A819-2C836B02BA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190" y="5554061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Pirate by Firkin">
            <a:extLst>
              <a:ext uri="{FF2B5EF4-FFF2-40B4-BE49-F238E27FC236}">
                <a16:creationId xmlns:a16="http://schemas.microsoft.com/office/drawing/2014/main" id="{15573986-FC31-B942-BDCC-8A514A619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819" y="5536335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05D2CA9-89AC-D94D-BB9E-CF2F12690E45}"/>
              </a:ext>
            </a:extLst>
          </p:cNvPr>
          <p:cNvSpPr txBox="1"/>
          <p:nvPr/>
        </p:nvSpPr>
        <p:spPr>
          <a:xfrm>
            <a:off x="723934" y="5098853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5DD4C6-DA64-4449-B0FA-1A5BB6D9C275}"/>
              </a:ext>
            </a:extLst>
          </p:cNvPr>
          <p:cNvSpPr txBox="1"/>
          <p:nvPr/>
        </p:nvSpPr>
        <p:spPr>
          <a:xfrm>
            <a:off x="3414582" y="5110666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4CEFF00-C285-7442-8812-1777B07B8930}"/>
                  </a:ext>
                </a:extLst>
              </p:cNvPr>
              <p:cNvSpPr/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4CEFF00-C285-7442-8812-1777B07B89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9426C4B7-F45B-2744-874D-8F1C247103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1274993"/>
              </p:ext>
            </p:extLst>
          </p:nvPr>
        </p:nvGraphicFramePr>
        <p:xfrm>
          <a:off x="9315039" y="5498963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D18704E-DB56-7E44-9C6D-81FBBB422DF3}"/>
                  </a:ext>
                </a:extLst>
              </p:cNvPr>
              <p:cNvSpPr/>
              <p:nvPr/>
            </p:nvSpPr>
            <p:spPr>
              <a:xfrm>
                <a:off x="8289834" y="5458105"/>
                <a:ext cx="98719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D18704E-DB56-7E44-9C6D-81FBBB422D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9834" y="5458105"/>
                <a:ext cx="987193" cy="584775"/>
              </a:xfrm>
              <a:prstGeom prst="rect">
                <a:avLst/>
              </a:prstGeom>
              <a:blipFill>
                <a:blip r:embed="rId7"/>
                <a:stretch>
                  <a:fillRect l="-3846" b="-14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3DC33164-0CED-E240-A7AD-E96970B224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64298604"/>
                  </p:ext>
                </p:extLst>
              </p:nvPr>
            </p:nvGraphicFramePr>
            <p:xfrm>
              <a:off x="5296620" y="5498963"/>
              <a:ext cx="2347224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586806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𝒛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R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3DC33164-0CED-E240-A7AD-E96970B224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64298604"/>
                  </p:ext>
                </p:extLst>
              </p:nvPr>
            </p:nvGraphicFramePr>
            <p:xfrm>
              <a:off x="5296620" y="5498963"/>
              <a:ext cx="2347224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586806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174" r="-302174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100000" r="-195745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04348" r="-100000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304348" b="-953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R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6" name="Right Arrow 15">
            <a:extLst>
              <a:ext uri="{FF2B5EF4-FFF2-40B4-BE49-F238E27FC236}">
                <a16:creationId xmlns:a16="http://schemas.microsoft.com/office/drawing/2014/main" id="{CA955E19-67EA-3A4B-B6E4-9F00AD8B025A}"/>
              </a:ext>
            </a:extLst>
          </p:cNvPr>
          <p:cNvSpPr/>
          <p:nvPr/>
        </p:nvSpPr>
        <p:spPr>
          <a:xfrm>
            <a:off x="276674" y="3409114"/>
            <a:ext cx="407504" cy="335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A556687-27EC-8B43-8210-709B55F13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7319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D44F4EDA-CD7B-5641-9031-BA5D35318EFE}"/>
              </a:ext>
            </a:extLst>
          </p:cNvPr>
          <p:cNvGraphicFramePr>
            <a:graphicFrameLocks noGrp="1"/>
          </p:cNvGraphicFramePr>
          <p:nvPr/>
        </p:nvGraphicFramePr>
        <p:xfrm>
          <a:off x="589719" y="5498963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49D8241-F42F-2C4B-B632-088462998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Q-learning: Off-policy TD Control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F29220F9-9CB4-E64E-832B-5E8E1B87AC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8053" y="1503211"/>
            <a:ext cx="11130365" cy="3285689"/>
          </a:xfrm>
        </p:spPr>
      </p:pic>
      <p:pic>
        <p:nvPicPr>
          <p:cNvPr id="6" name="Picture 5" descr="Image result for treasure clipart">
            <a:extLst>
              <a:ext uri="{FF2B5EF4-FFF2-40B4-BE49-F238E27FC236}">
                <a16:creationId xmlns:a16="http://schemas.microsoft.com/office/drawing/2014/main" id="{E91663D7-E8B6-544A-A05B-DA203BF322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19" y="5662805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Image result for robot clipart">
            <a:extLst>
              <a:ext uri="{FF2B5EF4-FFF2-40B4-BE49-F238E27FC236}">
                <a16:creationId xmlns:a16="http://schemas.microsoft.com/office/drawing/2014/main" id="{C346E76C-1021-0B48-A819-2C836B02BA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190" y="5554061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Pirate by Firkin">
            <a:extLst>
              <a:ext uri="{FF2B5EF4-FFF2-40B4-BE49-F238E27FC236}">
                <a16:creationId xmlns:a16="http://schemas.microsoft.com/office/drawing/2014/main" id="{15573986-FC31-B942-BDCC-8A514A619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819" y="5536335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05D2CA9-89AC-D94D-BB9E-CF2F12690E45}"/>
              </a:ext>
            </a:extLst>
          </p:cNvPr>
          <p:cNvSpPr txBox="1"/>
          <p:nvPr/>
        </p:nvSpPr>
        <p:spPr>
          <a:xfrm>
            <a:off x="723934" y="5098853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5DD4C6-DA64-4449-B0FA-1A5BB6D9C275}"/>
              </a:ext>
            </a:extLst>
          </p:cNvPr>
          <p:cNvSpPr txBox="1"/>
          <p:nvPr/>
        </p:nvSpPr>
        <p:spPr>
          <a:xfrm>
            <a:off x="3414582" y="5110666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4CEFF00-C285-7442-8812-1777B07B8930}"/>
                  </a:ext>
                </a:extLst>
              </p:cNvPr>
              <p:cNvSpPr/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4CEFF00-C285-7442-8812-1777B07B89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9426C4B7-F45B-2744-874D-8F1C247103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1282307"/>
              </p:ext>
            </p:extLst>
          </p:nvPr>
        </p:nvGraphicFramePr>
        <p:xfrm>
          <a:off x="9315037" y="5498963"/>
          <a:ext cx="2671552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67888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67888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67888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67888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-90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D18704E-DB56-7E44-9C6D-81FBBB422DF3}"/>
                  </a:ext>
                </a:extLst>
              </p:cNvPr>
              <p:cNvSpPr/>
              <p:nvPr/>
            </p:nvSpPr>
            <p:spPr>
              <a:xfrm>
                <a:off x="8289834" y="5458105"/>
                <a:ext cx="98719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D18704E-DB56-7E44-9C6D-81FBBB422D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9834" y="5458105"/>
                <a:ext cx="987193" cy="584775"/>
              </a:xfrm>
              <a:prstGeom prst="rect">
                <a:avLst/>
              </a:prstGeom>
              <a:blipFill>
                <a:blip r:embed="rId7"/>
                <a:stretch>
                  <a:fillRect l="-3846" b="-14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3DC33164-0CED-E240-A7AD-E96970B224BD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296620" y="5498963"/>
              <a:ext cx="2347224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586806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𝒛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R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3DC33164-0CED-E240-A7AD-E96970B224BD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296620" y="5498963"/>
              <a:ext cx="2347224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586806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174" r="-302174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100000" r="-195745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04348" r="-100000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304348" b="-953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R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6" name="Right Arrow 15">
            <a:extLst>
              <a:ext uri="{FF2B5EF4-FFF2-40B4-BE49-F238E27FC236}">
                <a16:creationId xmlns:a16="http://schemas.microsoft.com/office/drawing/2014/main" id="{CA955E19-67EA-3A4B-B6E4-9F00AD8B025A}"/>
              </a:ext>
            </a:extLst>
          </p:cNvPr>
          <p:cNvSpPr/>
          <p:nvPr/>
        </p:nvSpPr>
        <p:spPr>
          <a:xfrm>
            <a:off x="276674" y="3717228"/>
            <a:ext cx="407504" cy="335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C0B3598-A685-D743-B253-63136BF7A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922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D44F4EDA-CD7B-5641-9031-BA5D35318EFE}"/>
              </a:ext>
            </a:extLst>
          </p:cNvPr>
          <p:cNvGraphicFramePr>
            <a:graphicFrameLocks noGrp="1"/>
          </p:cNvGraphicFramePr>
          <p:nvPr/>
        </p:nvGraphicFramePr>
        <p:xfrm>
          <a:off x="589719" y="5498963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49D8241-F42F-2C4B-B632-088462998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Q-learning: Off-policy TD Control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F29220F9-9CB4-E64E-832B-5E8E1B87AC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8053" y="1503211"/>
            <a:ext cx="11130365" cy="3285689"/>
          </a:xfrm>
        </p:spPr>
      </p:pic>
      <p:pic>
        <p:nvPicPr>
          <p:cNvPr id="6" name="Picture 5" descr="Image result for treasure clipart">
            <a:extLst>
              <a:ext uri="{FF2B5EF4-FFF2-40B4-BE49-F238E27FC236}">
                <a16:creationId xmlns:a16="http://schemas.microsoft.com/office/drawing/2014/main" id="{E91663D7-E8B6-544A-A05B-DA203BF322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19" y="5662805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Image result for robot clipart">
            <a:extLst>
              <a:ext uri="{FF2B5EF4-FFF2-40B4-BE49-F238E27FC236}">
                <a16:creationId xmlns:a16="http://schemas.microsoft.com/office/drawing/2014/main" id="{C346E76C-1021-0B48-A819-2C836B02BA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190" y="5554061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Pirate by Firkin">
            <a:extLst>
              <a:ext uri="{FF2B5EF4-FFF2-40B4-BE49-F238E27FC236}">
                <a16:creationId xmlns:a16="http://schemas.microsoft.com/office/drawing/2014/main" id="{15573986-FC31-B942-BDCC-8A514A619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819" y="5536335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05D2CA9-89AC-D94D-BB9E-CF2F12690E45}"/>
              </a:ext>
            </a:extLst>
          </p:cNvPr>
          <p:cNvSpPr txBox="1"/>
          <p:nvPr/>
        </p:nvSpPr>
        <p:spPr>
          <a:xfrm>
            <a:off x="723934" y="5098853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5DD4C6-DA64-4449-B0FA-1A5BB6D9C275}"/>
              </a:ext>
            </a:extLst>
          </p:cNvPr>
          <p:cNvSpPr txBox="1"/>
          <p:nvPr/>
        </p:nvSpPr>
        <p:spPr>
          <a:xfrm>
            <a:off x="3414582" y="5110666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4CEFF00-C285-7442-8812-1777B07B8930}"/>
                  </a:ext>
                </a:extLst>
              </p:cNvPr>
              <p:cNvSpPr/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4CEFF00-C285-7442-8812-1777B07B89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9426C4B7-F45B-2744-874D-8F1C247103A6}"/>
              </a:ext>
            </a:extLst>
          </p:cNvPr>
          <p:cNvGraphicFramePr>
            <a:graphicFrameLocks noGrp="1"/>
          </p:cNvGraphicFramePr>
          <p:nvPr/>
        </p:nvGraphicFramePr>
        <p:xfrm>
          <a:off x="9315037" y="5498963"/>
          <a:ext cx="2671552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67888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67888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67888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67888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0,-90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D18704E-DB56-7E44-9C6D-81FBBB422DF3}"/>
                  </a:ext>
                </a:extLst>
              </p:cNvPr>
              <p:cNvSpPr/>
              <p:nvPr/>
            </p:nvSpPr>
            <p:spPr>
              <a:xfrm>
                <a:off x="8289834" y="5458105"/>
                <a:ext cx="98719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D18704E-DB56-7E44-9C6D-81FBBB422D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9834" y="5458105"/>
                <a:ext cx="987193" cy="584775"/>
              </a:xfrm>
              <a:prstGeom prst="rect">
                <a:avLst/>
              </a:prstGeom>
              <a:blipFill>
                <a:blip r:embed="rId7"/>
                <a:stretch>
                  <a:fillRect l="-3846" b="-14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3DC33164-0CED-E240-A7AD-E96970B224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5375358"/>
                  </p:ext>
                </p:extLst>
              </p:nvPr>
            </p:nvGraphicFramePr>
            <p:xfrm>
              <a:off x="5296620" y="5498963"/>
              <a:ext cx="2347224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586806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𝒛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R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3DC33164-0CED-E240-A7AD-E96970B224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5375358"/>
                  </p:ext>
                </p:extLst>
              </p:nvPr>
            </p:nvGraphicFramePr>
            <p:xfrm>
              <a:off x="5296620" y="5498963"/>
              <a:ext cx="2347224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586806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174" r="-302174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100000" r="-195745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04348" r="-100000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304348" b="-953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R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6" name="Right Arrow 15">
            <a:extLst>
              <a:ext uri="{FF2B5EF4-FFF2-40B4-BE49-F238E27FC236}">
                <a16:creationId xmlns:a16="http://schemas.microsoft.com/office/drawing/2014/main" id="{CA955E19-67EA-3A4B-B6E4-9F00AD8B025A}"/>
              </a:ext>
            </a:extLst>
          </p:cNvPr>
          <p:cNvSpPr/>
          <p:nvPr/>
        </p:nvSpPr>
        <p:spPr>
          <a:xfrm>
            <a:off x="276674" y="2643802"/>
            <a:ext cx="407504" cy="335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77F44D-92A0-D649-80E8-653EB627A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9977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D44F4EDA-CD7B-5641-9031-BA5D35318EFE}"/>
              </a:ext>
            </a:extLst>
          </p:cNvPr>
          <p:cNvGraphicFramePr>
            <a:graphicFrameLocks noGrp="1"/>
          </p:cNvGraphicFramePr>
          <p:nvPr/>
        </p:nvGraphicFramePr>
        <p:xfrm>
          <a:off x="589719" y="5498963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49D8241-F42F-2C4B-B632-088462998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Q-learning: Off-policy TD Control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F29220F9-9CB4-E64E-832B-5E8E1B87AC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8053" y="1503211"/>
            <a:ext cx="11130365" cy="3285689"/>
          </a:xfrm>
        </p:spPr>
      </p:pic>
      <p:pic>
        <p:nvPicPr>
          <p:cNvPr id="6" name="Picture 5" descr="Image result for treasure clipart">
            <a:extLst>
              <a:ext uri="{FF2B5EF4-FFF2-40B4-BE49-F238E27FC236}">
                <a16:creationId xmlns:a16="http://schemas.microsoft.com/office/drawing/2014/main" id="{E91663D7-E8B6-544A-A05B-DA203BF322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19" y="5662805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Image result for robot clipart">
            <a:extLst>
              <a:ext uri="{FF2B5EF4-FFF2-40B4-BE49-F238E27FC236}">
                <a16:creationId xmlns:a16="http://schemas.microsoft.com/office/drawing/2014/main" id="{C346E76C-1021-0B48-A819-2C836B02BA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190" y="5554061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Pirate by Firkin">
            <a:extLst>
              <a:ext uri="{FF2B5EF4-FFF2-40B4-BE49-F238E27FC236}">
                <a16:creationId xmlns:a16="http://schemas.microsoft.com/office/drawing/2014/main" id="{15573986-FC31-B942-BDCC-8A514A619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819" y="5536335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05D2CA9-89AC-D94D-BB9E-CF2F12690E45}"/>
              </a:ext>
            </a:extLst>
          </p:cNvPr>
          <p:cNvSpPr txBox="1"/>
          <p:nvPr/>
        </p:nvSpPr>
        <p:spPr>
          <a:xfrm>
            <a:off x="723934" y="5098853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5DD4C6-DA64-4449-B0FA-1A5BB6D9C275}"/>
              </a:ext>
            </a:extLst>
          </p:cNvPr>
          <p:cNvSpPr txBox="1"/>
          <p:nvPr/>
        </p:nvSpPr>
        <p:spPr>
          <a:xfrm>
            <a:off x="3414582" y="5110666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4CEFF00-C285-7442-8812-1777B07B8930}"/>
                  </a:ext>
                </a:extLst>
              </p:cNvPr>
              <p:cNvSpPr/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4CEFF00-C285-7442-8812-1777B07B89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9426C4B7-F45B-2744-874D-8F1C247103A6}"/>
              </a:ext>
            </a:extLst>
          </p:cNvPr>
          <p:cNvGraphicFramePr>
            <a:graphicFrameLocks noGrp="1"/>
          </p:cNvGraphicFramePr>
          <p:nvPr/>
        </p:nvGraphicFramePr>
        <p:xfrm>
          <a:off x="9315037" y="5498963"/>
          <a:ext cx="2671552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67888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67888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67888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67888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0,-90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D18704E-DB56-7E44-9C6D-81FBBB422DF3}"/>
                  </a:ext>
                </a:extLst>
              </p:cNvPr>
              <p:cNvSpPr/>
              <p:nvPr/>
            </p:nvSpPr>
            <p:spPr>
              <a:xfrm>
                <a:off x="8289834" y="5458105"/>
                <a:ext cx="98719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D18704E-DB56-7E44-9C6D-81FBBB422D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9834" y="5458105"/>
                <a:ext cx="987193" cy="584775"/>
              </a:xfrm>
              <a:prstGeom prst="rect">
                <a:avLst/>
              </a:prstGeom>
              <a:blipFill>
                <a:blip r:embed="rId7"/>
                <a:stretch>
                  <a:fillRect l="-3846" b="-14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3DC33164-0CED-E240-A7AD-E96970B224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14669566"/>
                  </p:ext>
                </p:extLst>
              </p:nvPr>
            </p:nvGraphicFramePr>
            <p:xfrm>
              <a:off x="5296620" y="5498963"/>
              <a:ext cx="2347224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586806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R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3DC33164-0CED-E240-A7AD-E96970B224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14669566"/>
                  </p:ext>
                </p:extLst>
              </p:nvPr>
            </p:nvGraphicFramePr>
            <p:xfrm>
              <a:off x="5296620" y="5498963"/>
              <a:ext cx="2347224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586806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174" r="-302174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100000" r="-195745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04348" r="-100000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304348" b="-953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R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6" name="Right Arrow 15">
            <a:extLst>
              <a:ext uri="{FF2B5EF4-FFF2-40B4-BE49-F238E27FC236}">
                <a16:creationId xmlns:a16="http://schemas.microsoft.com/office/drawing/2014/main" id="{CA955E19-67EA-3A4B-B6E4-9F00AD8B025A}"/>
              </a:ext>
            </a:extLst>
          </p:cNvPr>
          <p:cNvSpPr/>
          <p:nvPr/>
        </p:nvSpPr>
        <p:spPr>
          <a:xfrm>
            <a:off x="276674" y="3458812"/>
            <a:ext cx="407504" cy="335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858210-8A31-2245-A77E-5749A76BE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792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D44F4EDA-CD7B-5641-9031-BA5D35318EFE}"/>
              </a:ext>
            </a:extLst>
          </p:cNvPr>
          <p:cNvGraphicFramePr>
            <a:graphicFrameLocks noGrp="1"/>
          </p:cNvGraphicFramePr>
          <p:nvPr/>
        </p:nvGraphicFramePr>
        <p:xfrm>
          <a:off x="589719" y="5498963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49D8241-F42F-2C4B-B632-088462998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Q-learning: Off-policy TD Control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F29220F9-9CB4-E64E-832B-5E8E1B87AC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8053" y="1503211"/>
            <a:ext cx="11130365" cy="3285689"/>
          </a:xfrm>
        </p:spPr>
      </p:pic>
      <p:pic>
        <p:nvPicPr>
          <p:cNvPr id="6" name="Picture 5" descr="Image result for treasure clipart">
            <a:extLst>
              <a:ext uri="{FF2B5EF4-FFF2-40B4-BE49-F238E27FC236}">
                <a16:creationId xmlns:a16="http://schemas.microsoft.com/office/drawing/2014/main" id="{E91663D7-E8B6-544A-A05B-DA203BF322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19" y="5662805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Image result for robot clipart">
            <a:extLst>
              <a:ext uri="{FF2B5EF4-FFF2-40B4-BE49-F238E27FC236}">
                <a16:creationId xmlns:a16="http://schemas.microsoft.com/office/drawing/2014/main" id="{C346E76C-1021-0B48-A819-2C836B02BA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190" y="5554061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Pirate by Firkin">
            <a:extLst>
              <a:ext uri="{FF2B5EF4-FFF2-40B4-BE49-F238E27FC236}">
                <a16:creationId xmlns:a16="http://schemas.microsoft.com/office/drawing/2014/main" id="{15573986-FC31-B942-BDCC-8A514A619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819" y="5536335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05D2CA9-89AC-D94D-BB9E-CF2F12690E45}"/>
              </a:ext>
            </a:extLst>
          </p:cNvPr>
          <p:cNvSpPr txBox="1"/>
          <p:nvPr/>
        </p:nvSpPr>
        <p:spPr>
          <a:xfrm>
            <a:off x="723934" y="5098853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5DD4C6-DA64-4449-B0FA-1A5BB6D9C275}"/>
              </a:ext>
            </a:extLst>
          </p:cNvPr>
          <p:cNvSpPr txBox="1"/>
          <p:nvPr/>
        </p:nvSpPr>
        <p:spPr>
          <a:xfrm>
            <a:off x="3414582" y="5110666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4CEFF00-C285-7442-8812-1777B07B8930}"/>
                  </a:ext>
                </a:extLst>
              </p:cNvPr>
              <p:cNvSpPr/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4CEFF00-C285-7442-8812-1777B07B89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9426C4B7-F45B-2744-874D-8F1C247103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1895602"/>
              </p:ext>
            </p:extLst>
          </p:nvPr>
        </p:nvGraphicFramePr>
        <p:xfrm>
          <a:off x="9315037" y="5498963"/>
          <a:ext cx="2671552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67888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67888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67888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67888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0,-90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D18704E-DB56-7E44-9C6D-81FBBB422DF3}"/>
                  </a:ext>
                </a:extLst>
              </p:cNvPr>
              <p:cNvSpPr/>
              <p:nvPr/>
            </p:nvSpPr>
            <p:spPr>
              <a:xfrm>
                <a:off x="8289834" y="5458105"/>
                <a:ext cx="98719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D18704E-DB56-7E44-9C6D-81FBBB422D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9834" y="5458105"/>
                <a:ext cx="987193" cy="584775"/>
              </a:xfrm>
              <a:prstGeom prst="rect">
                <a:avLst/>
              </a:prstGeom>
              <a:blipFill>
                <a:blip r:embed="rId7"/>
                <a:stretch>
                  <a:fillRect l="-3846" b="-14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3DC33164-0CED-E240-A7AD-E96970B224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68395387"/>
                  </p:ext>
                </p:extLst>
              </p:nvPr>
            </p:nvGraphicFramePr>
            <p:xfrm>
              <a:off x="5296620" y="5498963"/>
              <a:ext cx="2347224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586806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R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3DC33164-0CED-E240-A7AD-E96970B224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68395387"/>
                  </p:ext>
                </p:extLst>
              </p:nvPr>
            </p:nvGraphicFramePr>
            <p:xfrm>
              <a:off x="5296620" y="5498963"/>
              <a:ext cx="2347224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586806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174" r="-302174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100000" r="-195745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04348" r="-100000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304348" b="-953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R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6" name="Right Arrow 15">
            <a:extLst>
              <a:ext uri="{FF2B5EF4-FFF2-40B4-BE49-F238E27FC236}">
                <a16:creationId xmlns:a16="http://schemas.microsoft.com/office/drawing/2014/main" id="{CA955E19-67EA-3A4B-B6E4-9F00AD8B025A}"/>
              </a:ext>
            </a:extLst>
          </p:cNvPr>
          <p:cNvSpPr/>
          <p:nvPr/>
        </p:nvSpPr>
        <p:spPr>
          <a:xfrm>
            <a:off x="276674" y="3677471"/>
            <a:ext cx="407504" cy="335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1547D3-F3DD-4E42-A254-1338346AE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2560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D44F4EDA-CD7B-5641-9031-BA5D35318EFE}"/>
              </a:ext>
            </a:extLst>
          </p:cNvPr>
          <p:cNvGraphicFramePr>
            <a:graphicFrameLocks noGrp="1"/>
          </p:cNvGraphicFramePr>
          <p:nvPr/>
        </p:nvGraphicFramePr>
        <p:xfrm>
          <a:off x="589719" y="5498963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49D8241-F42F-2C4B-B632-088462998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Q-learning: Off-policy TD Control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F29220F9-9CB4-E64E-832B-5E8E1B87AC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8053" y="1503211"/>
            <a:ext cx="11130365" cy="3285689"/>
          </a:xfrm>
        </p:spPr>
      </p:pic>
      <p:pic>
        <p:nvPicPr>
          <p:cNvPr id="6" name="Picture 5" descr="Image result for treasure clipart">
            <a:extLst>
              <a:ext uri="{FF2B5EF4-FFF2-40B4-BE49-F238E27FC236}">
                <a16:creationId xmlns:a16="http://schemas.microsoft.com/office/drawing/2014/main" id="{E91663D7-E8B6-544A-A05B-DA203BF322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19" y="5662805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Image result for robot clipart">
            <a:extLst>
              <a:ext uri="{FF2B5EF4-FFF2-40B4-BE49-F238E27FC236}">
                <a16:creationId xmlns:a16="http://schemas.microsoft.com/office/drawing/2014/main" id="{C346E76C-1021-0B48-A819-2C836B02BA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190" y="5554061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Pirate by Firkin">
            <a:extLst>
              <a:ext uri="{FF2B5EF4-FFF2-40B4-BE49-F238E27FC236}">
                <a16:creationId xmlns:a16="http://schemas.microsoft.com/office/drawing/2014/main" id="{15573986-FC31-B942-BDCC-8A514A619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819" y="5536335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05D2CA9-89AC-D94D-BB9E-CF2F12690E45}"/>
              </a:ext>
            </a:extLst>
          </p:cNvPr>
          <p:cNvSpPr txBox="1"/>
          <p:nvPr/>
        </p:nvSpPr>
        <p:spPr>
          <a:xfrm>
            <a:off x="723934" y="5098853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5DD4C6-DA64-4449-B0FA-1A5BB6D9C275}"/>
              </a:ext>
            </a:extLst>
          </p:cNvPr>
          <p:cNvSpPr txBox="1"/>
          <p:nvPr/>
        </p:nvSpPr>
        <p:spPr>
          <a:xfrm>
            <a:off x="3414582" y="5110666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4CEFF00-C285-7442-8812-1777B07B8930}"/>
                  </a:ext>
                </a:extLst>
              </p:cNvPr>
              <p:cNvSpPr/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4CEFF00-C285-7442-8812-1777B07B89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2745" y="4935860"/>
                <a:ext cx="971548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9426C4B7-F45B-2744-874D-8F1C247103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6395376"/>
              </p:ext>
            </p:extLst>
          </p:nvPr>
        </p:nvGraphicFramePr>
        <p:xfrm>
          <a:off x="9315037" y="5498963"/>
          <a:ext cx="2671552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67888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67888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67888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67888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0,-90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D18704E-DB56-7E44-9C6D-81FBBB422DF3}"/>
                  </a:ext>
                </a:extLst>
              </p:cNvPr>
              <p:cNvSpPr/>
              <p:nvPr/>
            </p:nvSpPr>
            <p:spPr>
              <a:xfrm>
                <a:off x="8289834" y="5458105"/>
                <a:ext cx="98719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D18704E-DB56-7E44-9C6D-81FBBB422D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9834" y="5458105"/>
                <a:ext cx="987193" cy="584775"/>
              </a:xfrm>
              <a:prstGeom prst="rect">
                <a:avLst/>
              </a:prstGeom>
              <a:blipFill>
                <a:blip r:embed="rId7"/>
                <a:stretch>
                  <a:fillRect l="-3846" b="-14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3DC33164-0CED-E240-A7AD-E96970B224BD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296620" y="5498963"/>
              <a:ext cx="2347224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586806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R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3DC33164-0CED-E240-A7AD-E96970B224BD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296620" y="5498963"/>
              <a:ext cx="2347224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586806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586806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174" r="-302174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100000" r="-195745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04348" r="-100000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304348" b="-953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R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S’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6" name="Right Arrow 15">
            <a:extLst>
              <a:ext uri="{FF2B5EF4-FFF2-40B4-BE49-F238E27FC236}">
                <a16:creationId xmlns:a16="http://schemas.microsoft.com/office/drawing/2014/main" id="{CA955E19-67EA-3A4B-B6E4-9F00AD8B025A}"/>
              </a:ext>
            </a:extLst>
          </p:cNvPr>
          <p:cNvSpPr/>
          <p:nvPr/>
        </p:nvSpPr>
        <p:spPr>
          <a:xfrm>
            <a:off x="276674" y="3677471"/>
            <a:ext cx="407504" cy="335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A6F1E92-897C-5B49-AB23-488B4B43F74D}"/>
              </a:ext>
            </a:extLst>
          </p:cNvPr>
          <p:cNvSpPr txBox="1"/>
          <p:nvPr/>
        </p:nvSpPr>
        <p:spPr>
          <a:xfrm>
            <a:off x="8653477" y="3092696"/>
            <a:ext cx="20778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And so on…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28BC84D-F6EA-E945-B733-54932BBB4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5609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4F001-7584-9F4A-895B-2C501B809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SARSA vs Q-learning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CC82BE-2C74-E84C-986C-51CF1E62B4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r>
              <a:rPr lang="en-US" dirty="0"/>
              <a:t>4-connected </a:t>
            </a:r>
            <a:r>
              <a:rPr lang="en-US" dirty="0" err="1"/>
              <a:t>gridworld</a:t>
            </a:r>
            <a:endParaRPr lang="en-US" dirty="0"/>
          </a:p>
          <a:p>
            <a:r>
              <a:rPr lang="en-US" dirty="0"/>
              <a:t>Reward = -1 for all transitions except those into the region marked “The Cliff”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ADDDDD-5A5A-BF49-AD18-B9BF58EC37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5631" y="1888437"/>
            <a:ext cx="5433093" cy="482047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667A72-B6E2-1F41-AF1E-047A13804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77037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28261-D489-8040-9B00-C3839D28C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Maximization bias in Q-learning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AF95FF-654A-3E4E-B784-B22D219D80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188148" cy="3690592"/>
          </a:xfrm>
        </p:spPr>
        <p:txBody>
          <a:bodyPr>
            <a:normAutofit/>
          </a:bodyPr>
          <a:lstStyle/>
          <a:p>
            <a:r>
              <a:rPr lang="en-US" sz="2400" dirty="0"/>
              <a:t>Consider an MDP with two non-terminal states A and B </a:t>
            </a:r>
          </a:p>
          <a:p>
            <a:r>
              <a:rPr lang="en-US" sz="2400" dirty="0"/>
              <a:t>Episodes start in A with a choice between two actions, left and right </a:t>
            </a:r>
          </a:p>
          <a:p>
            <a:r>
              <a:rPr lang="en-US" sz="2400" dirty="0"/>
              <a:t>The right action transitions immediately to the terminal state with a reward and return of zero </a:t>
            </a:r>
          </a:p>
          <a:p>
            <a:r>
              <a:rPr lang="en-US" sz="2400" dirty="0"/>
              <a:t>The left action transitions to B, also with a reward of zero</a:t>
            </a:r>
          </a:p>
          <a:p>
            <a:r>
              <a:rPr lang="en-US" sz="2400" dirty="0"/>
              <a:t>From B there are many possible actions all of which cause immediate termination with a reward drawn from a normal distribution with mean −0.1 and variance 1.0 </a:t>
            </a:r>
          </a:p>
          <a:p>
            <a:r>
              <a:rPr lang="en-US" sz="2400" dirty="0"/>
              <a:t>Thus, the expected return for any trajectory starting with left is −0.1, and thus taking left in state A is a mistake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3F1C82-29B5-CD40-984E-F16A787538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539" y="5213179"/>
            <a:ext cx="4687957" cy="1734273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C8956E-4E5A-A543-B9AE-6886AE973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835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456BB-BE95-8F4E-B05D-090F93211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Maximization bias in Q-learning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7E8F1F0-76B9-F146-9FA2-5E96807A599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r>
                  <a:rPr lang="en-US" dirty="0">
                    <a:latin typeface="Cambria Math" panose="02040503050406030204" pitchFamily="18" charset="0"/>
                  </a:rPr>
                  <a:t>Assume we observed 4 episodes: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,→,0}</m:t>
                    </m:r>
                  </m:oMath>
                </a14:m>
                <a:endParaRPr lang="en-US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,←,0,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 −1.1}</m:t>
                    </m:r>
                  </m:oMath>
                </a14:m>
                <a:endParaRPr lang="en-US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,←,0,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 0.9}</m:t>
                    </m:r>
                  </m:oMath>
                </a14:m>
                <a:endParaRPr lang="en-US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,←,0,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 −0.1}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𝑄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=0.9</m:t>
                        </m:r>
                      </m:e>
                    </m:func>
                  </m:oMath>
                </a14:m>
                <a:r>
                  <a:rPr lang="en-US" dirty="0"/>
                  <a:t> yet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=−0.1</m:t>
                    </m:r>
                  </m:oMath>
                </a14:m>
                <a:endParaRPr lang="en-US" dirty="0"/>
              </a:p>
              <a:p>
                <a:r>
                  <a:rPr lang="en-US" dirty="0"/>
                  <a:t>Maximization bias is common when action outcomes are noisy</a:t>
                </a:r>
              </a:p>
              <a:p>
                <a:r>
                  <a:rPr lang="en-US" dirty="0"/>
                  <a:t>Some actions will be evaluated following a lower-than-expected sampled reward and some with a higher-than-expected sampled reward </a:t>
                </a:r>
              </a:p>
              <a:p>
                <a:r>
                  <a:rPr lang="en-US" dirty="0"/>
                  <a:t>The max operator biases towards higher-than-expected sampled reward 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7E8F1F0-76B9-F146-9FA2-5E96807A599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035" b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23FCD14E-B85E-B541-9B11-9D76E72398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8183" y="1540297"/>
            <a:ext cx="5105400" cy="1888703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213DCF-5832-BE41-A8FB-52907E9F0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657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AD311-70C3-B046-917F-15CBB0739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Double Q-learning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C93E340-448B-D348-9C16-2BA74413182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Assume visiting state B a total of 60 times (2 times per action)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𝒩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−0.1,1</m:t>
                        </m:r>
                      </m:e>
                    </m: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lim>
                            </m:limLow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d>
                          </m:e>
                        </m:func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~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1.3≠−0.1</m:t>
                    </m:r>
                  </m:oMath>
                </a14:m>
                <a:endParaRPr lang="en-US" dirty="0"/>
              </a:p>
              <a:p>
                <a:r>
                  <a:rPr lang="en-US" dirty="0"/>
                  <a:t>How can we fix this bias?</a:t>
                </a:r>
              </a:p>
              <a:p>
                <a:pPr lvl="1"/>
                <a:r>
                  <a:rPr lang="en-US" dirty="0"/>
                  <a:t>Store and update 2 independent Q tables: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For each observed transition update one Q table (and not the other!)</a:t>
                </a:r>
              </a:p>
              <a:p>
                <a:pPr lvl="1"/>
                <a:r>
                  <a:rPr lang="en-US" dirty="0"/>
                  <a:t>Use one for choosing maximizing action and the other for retrieving the value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limLow>
                              <m:limLow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arg</m:t>
                                </m:r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lim>
                            </m:limLow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𝑄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d>
                          </m:e>
                        </m:func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=−0.1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C93E340-448B-D348-9C16-2BA74413182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6340A1D1-9124-1F42-9437-0E850184C26E}"/>
              </a:ext>
            </a:extLst>
          </p:cNvPr>
          <p:cNvGrpSpPr/>
          <p:nvPr/>
        </p:nvGrpSpPr>
        <p:grpSpPr>
          <a:xfrm>
            <a:off x="10137913" y="2197582"/>
            <a:ext cx="1659835" cy="1748251"/>
            <a:chOff x="9481931" y="2483073"/>
            <a:chExt cx="1331705" cy="1468936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16A5582D-B7AC-CD4E-B811-5B4430C64608}"/>
                </a:ext>
              </a:extLst>
            </p:cNvPr>
            <p:cNvSpPr/>
            <p:nvPr/>
          </p:nvSpPr>
          <p:spPr>
            <a:xfrm>
              <a:off x="9481931" y="3150706"/>
              <a:ext cx="367748" cy="367748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B</a:t>
              </a: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2594DC78-B5E0-214F-A680-2C56081AAE36}"/>
                </a:ext>
              </a:extLst>
            </p:cNvPr>
            <p:cNvCxnSpPr>
              <a:stCxn id="4" idx="7"/>
            </p:cNvCxnSpPr>
            <p:nvPr/>
          </p:nvCxnSpPr>
          <p:spPr>
            <a:xfrm flipV="1">
              <a:off x="9795824" y="2782957"/>
              <a:ext cx="680019" cy="42160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5D45F49B-A2F7-0544-BE46-18B292BE3576}"/>
                </a:ext>
              </a:extLst>
            </p:cNvPr>
            <p:cNvCxnSpPr>
              <a:cxnSpLocks/>
              <a:stCxn id="4" idx="7"/>
            </p:cNvCxnSpPr>
            <p:nvPr/>
          </p:nvCxnSpPr>
          <p:spPr>
            <a:xfrm flipV="1">
              <a:off x="9795824" y="3150706"/>
              <a:ext cx="809228" cy="5385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DF3DB559-3C8D-B34A-8948-450F0F7BB79F}"/>
                </a:ext>
              </a:extLst>
            </p:cNvPr>
            <p:cNvCxnSpPr>
              <a:cxnSpLocks/>
              <a:stCxn id="4" idx="5"/>
            </p:cNvCxnSpPr>
            <p:nvPr/>
          </p:nvCxnSpPr>
          <p:spPr>
            <a:xfrm>
              <a:off x="9795824" y="3464599"/>
              <a:ext cx="733552" cy="48741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8B41E28F-D38C-DE42-B103-A12117290355}"/>
                    </a:ext>
                  </a:extLst>
                </p:cNvPr>
                <p:cNvSpPr txBox="1"/>
                <p:nvPr/>
              </p:nvSpPr>
              <p:spPr>
                <a:xfrm>
                  <a:off x="9977117" y="2483073"/>
                  <a:ext cx="49872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8B41E28F-D38C-DE42-B103-A1211729035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77117" y="2483073"/>
                  <a:ext cx="498726" cy="40011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E9B96497-62F2-6C4A-82A9-327B20A527F9}"/>
                    </a:ext>
                  </a:extLst>
                </p:cNvPr>
                <p:cNvSpPr txBox="1"/>
                <p:nvPr/>
              </p:nvSpPr>
              <p:spPr>
                <a:xfrm>
                  <a:off x="10216541" y="2765223"/>
                  <a:ext cx="504689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E9B96497-62F2-6C4A-82A9-327B20A527F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16541" y="2765223"/>
                  <a:ext cx="504689" cy="40011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47BA8AEE-3AEB-DB42-BDB7-C17EA241AE91}"/>
                    </a:ext>
                  </a:extLst>
                </p:cNvPr>
                <p:cNvSpPr txBox="1"/>
                <p:nvPr/>
              </p:nvSpPr>
              <p:spPr>
                <a:xfrm>
                  <a:off x="10199942" y="3456215"/>
                  <a:ext cx="613694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30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47BA8AEE-3AEB-DB42-BDB7-C17EA241AE9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99942" y="3456215"/>
                  <a:ext cx="613694" cy="40011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D005763-56EF-144C-914A-DBF501B58300}"/>
                </a:ext>
              </a:extLst>
            </p:cNvPr>
            <p:cNvSpPr txBox="1"/>
            <p:nvPr/>
          </p:nvSpPr>
          <p:spPr>
            <a:xfrm>
              <a:off x="10412112" y="3160107"/>
              <a:ext cx="242374" cy="5411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1060"/>
                </a:lnSpc>
              </a:pPr>
              <a:r>
                <a:rPr lang="en-US" dirty="0"/>
                <a:t>.</a:t>
              </a:r>
            </a:p>
            <a:p>
              <a:pPr>
                <a:lnSpc>
                  <a:spcPts val="1060"/>
                </a:lnSpc>
              </a:pPr>
              <a:r>
                <a:rPr lang="en-US" dirty="0"/>
                <a:t>.</a:t>
              </a:r>
            </a:p>
            <a:p>
              <a:pPr>
                <a:lnSpc>
                  <a:spcPts val="1060"/>
                </a:lnSpc>
              </a:pPr>
              <a:r>
                <a:rPr lang="en-US" dirty="0"/>
                <a:t>.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2D3E4EE1-A990-9E4C-8A8E-143B79F2A1CF}"/>
                  </a:ext>
                </a:extLst>
              </p:cNvPr>
              <p:cNvSpPr/>
              <p:nvPr/>
            </p:nvSpPr>
            <p:spPr>
              <a:xfrm>
                <a:off x="8947914" y="6364254"/>
                <a:ext cx="316246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</m:t>
                    </m:r>
                  </m:oMath>
                </a14:m>
                <a:r>
                  <a:rPr lang="en-US" dirty="0"/>
                  <a:t> evaluated through simulation</a:t>
                </a: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2D3E4EE1-A990-9E4C-8A8E-143B79F2A1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7914" y="6364254"/>
                <a:ext cx="3162469" cy="369332"/>
              </a:xfrm>
              <a:prstGeom prst="rect">
                <a:avLst/>
              </a:prstGeom>
              <a:blipFill>
                <a:blip r:embed="rId6"/>
                <a:stretch>
                  <a:fillRect t="-3333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1B9BBF-FC49-8C49-95E5-7DB41BA4D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720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81CB1-128D-A147-92B9-4F613B411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Double Q learning is unbiased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6F366A4-AC9B-694B-B045-82687F234EC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We are actually interested in the action that maximizes the expected reward</a:t>
                </a:r>
              </a:p>
              <a:p>
                <a:pPr lvl="1"/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𝔼</m:t>
                            </m:r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d>
                              </m:e>
                            </m:d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r>
                  <a:rPr lang="en-US" dirty="0"/>
                  <a:t>Initially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lim>
                            </m:limLow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d>
                          </m:e>
                        </m:func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≠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𝔼</m:t>
                            </m:r>
                            <m:d>
                              <m:dPr>
                                <m:begChr m:val="["/>
                                <m:endChr m:val="]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d>
                              </m:e>
                            </m:d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Due to the maximization bias</a:t>
                </a:r>
              </a:p>
              <a:p>
                <a:r>
                  <a:rPr lang="en-US" dirty="0"/>
                  <a:t>Double Q learning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limLow>
                              <m:limLow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argmax</m:t>
                                </m:r>
                              </m:e>
                              <m:li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lim>
                            </m:limLow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𝑄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d>
                          </m:e>
                        </m:func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𝔼</m:t>
                            </m:r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d>
                              </m:e>
                            </m:d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Because the returned value (from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) is independent of the maximizing action (from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)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6F366A4-AC9B-694B-B045-82687F234EC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CEA6EC-2768-FD46-BBB0-8A1E38301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05447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AD311-70C3-B046-917F-15CBB0739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Double Q-learning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93E340-448B-D348-9C16-2BA7441318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1B85131E-DE0E-584B-9CC4-8811C7B8C9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053" y="1503211"/>
            <a:ext cx="8460187" cy="24974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545B2DF-4C59-E749-8F46-46E32274B5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3948" y="3620632"/>
            <a:ext cx="7709452" cy="3175378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410366-C1F4-884F-9511-450F3EFE4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30989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73F14-1BA6-8243-AD5B-717F38710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Double Q-learning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23948BF-754E-3043-A42F-1FDE30A63BB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3594652" cy="4351338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From B there are many possible actions all of which cause immediate termination with a reward drawn from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𝒩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−0.1,1</m:t>
                        </m:r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Taking left in state A is always a mistake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23948BF-754E-3043-A42F-1FDE30A63BB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3594652" cy="4351338"/>
              </a:xfrm>
              <a:blipFill>
                <a:blip r:embed="rId2"/>
                <a:stretch>
                  <a:fillRect l="-2817" t="-2632" r="-52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45E6526F-796C-6747-A699-C6CD936F63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3742" y="2456844"/>
            <a:ext cx="6453736" cy="358614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4F736C-4317-4C42-9FCC-98383E6D7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39756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81EB8-0AD2-434F-B4ED-833B59D72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did we learn?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4EC6EFE-35C0-0E44-B4E3-6DA0C43F9FF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Temporal difference  = online computation of the TD error,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endParaRPr lang="en-US" dirty="0"/>
              </a:p>
              <a:p>
                <a:r>
                  <a:rPr lang="en-US" dirty="0"/>
                  <a:t>Allows us to perform unbiased online Bellman updates without any knowledge of the model</a:t>
                </a:r>
              </a:p>
              <a:p>
                <a:r>
                  <a:rPr lang="en-US" dirty="0"/>
                  <a:t>In many cases converges faster than MC (no need to complete an episode)</a:t>
                </a:r>
              </a:p>
              <a:p>
                <a:r>
                  <a:rPr lang="en-US" dirty="0"/>
                  <a:t>SARSA (on policy) provides unbiased TD learning through on policy estimations</a:t>
                </a:r>
              </a:p>
              <a:p>
                <a:r>
                  <a:rPr lang="en-US" dirty="0"/>
                  <a:t>Q learning (off policy) might suffer from a maximization bias that can be addressed with double Q learning</a:t>
                </a:r>
              </a:p>
              <a:p>
                <a:r>
                  <a:rPr lang="en-US" dirty="0"/>
                  <a:t>Both SARSA and Q learning are guaranteed to converge to the optimal state/action values in the tabular case + appropriate learning rate and epsilon decay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4EC6EFE-35C0-0E44-B4E3-6DA0C43F9FF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616" b="-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66A0E9-420B-504F-88FE-7BBEBB5A6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989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3785E-EE09-3646-9160-2C6F696B6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next?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4D32D77-2D21-BC4C-9641-6763E391925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b="1" dirty="0"/>
                  <a:t>Class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-step Bootstrapping</a:t>
                </a:r>
              </a:p>
              <a:p>
                <a:r>
                  <a:rPr lang="en-US" b="1" dirty="0"/>
                  <a:t>Assignments</a:t>
                </a:r>
                <a:r>
                  <a:rPr lang="en-US" dirty="0"/>
                  <a:t>:</a:t>
                </a:r>
              </a:p>
              <a:p>
                <a:pPr lvl="1"/>
                <a:r>
                  <a:rPr lang="en-US" dirty="0"/>
                  <a:t>Tabular Q-Learning</a:t>
                </a:r>
              </a:p>
              <a:p>
                <a:pPr lvl="1"/>
                <a:r>
                  <a:rPr lang="en-US" dirty="0"/>
                  <a:t>SARSA</a:t>
                </a:r>
              </a:p>
              <a:p>
                <a:pPr lvl="1"/>
                <a:r>
                  <a:rPr lang="en-US" dirty="0"/>
                  <a:t>Due by October 7, EOD, through Canvas</a:t>
                </a:r>
              </a:p>
              <a:p>
                <a:r>
                  <a:rPr lang="en-US" b="1" dirty="0"/>
                  <a:t>Quiz (on Canvas)</a:t>
                </a:r>
                <a:r>
                  <a:rPr lang="en-US" dirty="0"/>
                  <a:t>:</a:t>
                </a:r>
              </a:p>
              <a:p>
                <a:pPr lvl="1"/>
                <a:r>
                  <a:rPr lang="en-US" dirty="0"/>
                  <a:t>TD learning</a:t>
                </a:r>
              </a:p>
              <a:p>
                <a:pPr lvl="1"/>
                <a:r>
                  <a:rPr lang="en-US" dirty="0"/>
                  <a:t>By Sep 18, EOD</a:t>
                </a:r>
              </a:p>
              <a:p>
                <a:r>
                  <a:rPr lang="en-US" b="1" dirty="0"/>
                  <a:t>Project</a:t>
                </a:r>
                <a:r>
                  <a:rPr lang="en-US" dirty="0"/>
                  <a:t>:</a:t>
                </a:r>
              </a:p>
              <a:p>
                <a:pPr lvl="1"/>
                <a:r>
                  <a:rPr lang="en-US" dirty="0"/>
                  <a:t>Define your research hypothesis/question</a:t>
                </a:r>
              </a:p>
              <a:p>
                <a:pPr marL="457200" lvl="1" indent="0">
                  <a:buNone/>
                </a:pPr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4D32D77-2D21-BC4C-9641-6763E391925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6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219686-F148-2344-8986-272E218B9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9504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857</TotalTime>
  <Words>2315</Words>
  <Application>Microsoft Macintosh PowerPoint</Application>
  <PresentationFormat>Widescreen</PresentationFormat>
  <Paragraphs>923</Paragraphs>
  <Slides>48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5" baseType="lpstr">
      <vt:lpstr>ＭＳ Ｐゴシック</vt:lpstr>
      <vt:lpstr>.Apple Color Emoji UI</vt:lpstr>
      <vt:lpstr>Arial</vt:lpstr>
      <vt:lpstr>Calibri</vt:lpstr>
      <vt:lpstr>Calibri Light</vt:lpstr>
      <vt:lpstr>Cambria Math</vt:lpstr>
      <vt:lpstr>Office Theme</vt:lpstr>
      <vt:lpstr>CSCE-642 Reinforcement Learning  Chapter 6: Temporal-Difference Learning</vt:lpstr>
      <vt:lpstr>CSCE-689, Reinforcement Learning</vt:lpstr>
      <vt:lpstr>Solving MDPs so far</vt:lpstr>
      <vt:lpstr>Fuse DP and MC</vt:lpstr>
      <vt:lpstr>Online Bellman update</vt:lpstr>
      <vt:lpstr>Online Bellman update</vt:lpstr>
      <vt:lpstr>Online Bellman update</vt:lpstr>
      <vt:lpstr>Temporal difference learning </vt:lpstr>
      <vt:lpstr>Temporal difference learning </vt:lpstr>
      <vt:lpstr>SARSA: On-policy TD Control</vt:lpstr>
      <vt:lpstr>SARSA: On-policy TD Control</vt:lpstr>
      <vt:lpstr>SARSA: On-policy TD Control</vt:lpstr>
      <vt:lpstr>SARSA: On-policy TD Control</vt:lpstr>
      <vt:lpstr>SARSA: On-policy TD Control</vt:lpstr>
      <vt:lpstr>SARSA: On-policy TD Control</vt:lpstr>
      <vt:lpstr>SARSA: On-policy TD Control</vt:lpstr>
      <vt:lpstr>SARSA: On-policy TD Control</vt:lpstr>
      <vt:lpstr>SARSA: On-policy TD Control</vt:lpstr>
      <vt:lpstr>SARSA: On-policy TD Control</vt:lpstr>
      <vt:lpstr>SARSA: On-policy TD Control</vt:lpstr>
      <vt:lpstr>SARSA: On-policy TD Control</vt:lpstr>
      <vt:lpstr>SARSA: On-policy TD Control</vt:lpstr>
      <vt:lpstr>Q-learning: Off-policy TD Control</vt:lpstr>
      <vt:lpstr>Q-learning: Off-policy TD Control</vt:lpstr>
      <vt:lpstr>Q-learning: Off-policy TD Control</vt:lpstr>
      <vt:lpstr>Q-learning: Off-policy TD Control</vt:lpstr>
      <vt:lpstr>Q-learning: Off-policy TD Control</vt:lpstr>
      <vt:lpstr>Q-learning: Off-policy TD Control</vt:lpstr>
      <vt:lpstr>Q-learning: Off-policy TD Control</vt:lpstr>
      <vt:lpstr>Q-learning: Off-policy TD Control</vt:lpstr>
      <vt:lpstr>Q-learning: Off-policy TD Control</vt:lpstr>
      <vt:lpstr>Q-learning: Off-policy TD Control</vt:lpstr>
      <vt:lpstr>Q-learning: Off-policy TD Control</vt:lpstr>
      <vt:lpstr>Q-learning: Off-policy TD Control</vt:lpstr>
      <vt:lpstr>Q-learning: Off-policy TD Control</vt:lpstr>
      <vt:lpstr>Q-learning: Off-policy TD Control</vt:lpstr>
      <vt:lpstr>Q-learning: Off-policy TD Control</vt:lpstr>
      <vt:lpstr>Q-learning: Off-policy TD Control</vt:lpstr>
      <vt:lpstr>Q-learning: Off-policy TD Control</vt:lpstr>
      <vt:lpstr>SARSA vs Q-learning</vt:lpstr>
      <vt:lpstr>Maximization bias in Q-learning</vt:lpstr>
      <vt:lpstr>Maximization bias in Q-learning</vt:lpstr>
      <vt:lpstr>Double Q-learning</vt:lpstr>
      <vt:lpstr>Double Q learning is unbiased</vt:lpstr>
      <vt:lpstr>Double Q-learning</vt:lpstr>
      <vt:lpstr>Double Q-learning</vt:lpstr>
      <vt:lpstr>What did we learn?</vt:lpstr>
      <vt:lpstr>What next?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Guni Sharon</dc:creator>
  <cp:lastModifiedBy>Sharon, Guni</cp:lastModifiedBy>
  <cp:revision>70</cp:revision>
  <dcterms:created xsi:type="dcterms:W3CDTF">2019-10-14T16:33:14Z</dcterms:created>
  <dcterms:modified xsi:type="dcterms:W3CDTF">2024-09-12T17:35:16Z</dcterms:modified>
</cp:coreProperties>
</file>