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57" r:id="rId2"/>
    <p:sldId id="948" r:id="rId3"/>
    <p:sldId id="818" r:id="rId4"/>
    <p:sldId id="821" r:id="rId5"/>
    <p:sldId id="826" r:id="rId6"/>
    <p:sldId id="822" r:id="rId7"/>
    <p:sldId id="825" r:id="rId8"/>
    <p:sldId id="823" r:id="rId9"/>
    <p:sldId id="828" r:id="rId10"/>
    <p:sldId id="829" r:id="rId11"/>
    <p:sldId id="830" r:id="rId12"/>
    <p:sldId id="892" r:id="rId13"/>
    <p:sldId id="832" r:id="rId14"/>
    <p:sldId id="882" r:id="rId15"/>
    <p:sldId id="883" r:id="rId16"/>
    <p:sldId id="884" r:id="rId17"/>
    <p:sldId id="885" r:id="rId18"/>
    <p:sldId id="886" r:id="rId19"/>
    <p:sldId id="887" r:id="rId20"/>
    <p:sldId id="888" r:id="rId21"/>
    <p:sldId id="889" r:id="rId22"/>
    <p:sldId id="890" r:id="rId23"/>
    <p:sldId id="891" r:id="rId24"/>
    <p:sldId id="833" r:id="rId25"/>
    <p:sldId id="834" r:id="rId26"/>
    <p:sldId id="835" r:id="rId27"/>
    <p:sldId id="837" r:id="rId28"/>
    <p:sldId id="836" r:id="rId29"/>
    <p:sldId id="839" r:id="rId30"/>
    <p:sldId id="894" r:id="rId31"/>
    <p:sldId id="895" r:id="rId32"/>
    <p:sldId id="838" r:id="rId33"/>
    <p:sldId id="840" r:id="rId34"/>
    <p:sldId id="841" r:id="rId35"/>
    <p:sldId id="842" r:id="rId36"/>
    <p:sldId id="843" r:id="rId37"/>
    <p:sldId id="844" r:id="rId38"/>
    <p:sldId id="845" r:id="rId39"/>
    <p:sldId id="846" r:id="rId40"/>
    <p:sldId id="847" r:id="rId41"/>
    <p:sldId id="848" r:id="rId42"/>
    <p:sldId id="849" r:id="rId43"/>
    <p:sldId id="850" r:id="rId44"/>
    <p:sldId id="851" r:id="rId45"/>
    <p:sldId id="852" r:id="rId46"/>
    <p:sldId id="853" r:id="rId47"/>
    <p:sldId id="854" r:id="rId48"/>
    <p:sldId id="855" r:id="rId49"/>
    <p:sldId id="856" r:id="rId50"/>
    <p:sldId id="857" r:id="rId51"/>
    <p:sldId id="860" r:id="rId52"/>
    <p:sldId id="858" r:id="rId53"/>
    <p:sldId id="859" r:id="rId54"/>
    <p:sldId id="861" r:id="rId55"/>
    <p:sldId id="862" r:id="rId56"/>
    <p:sldId id="863" r:id="rId57"/>
    <p:sldId id="864" r:id="rId58"/>
    <p:sldId id="865" r:id="rId59"/>
    <p:sldId id="866" r:id="rId60"/>
    <p:sldId id="867" r:id="rId61"/>
    <p:sldId id="868" r:id="rId62"/>
    <p:sldId id="871" r:id="rId63"/>
    <p:sldId id="869" r:id="rId64"/>
    <p:sldId id="870" r:id="rId65"/>
    <p:sldId id="872" r:id="rId66"/>
    <p:sldId id="873" r:id="rId67"/>
    <p:sldId id="874" r:id="rId68"/>
    <p:sldId id="875" r:id="rId69"/>
    <p:sldId id="876" r:id="rId70"/>
    <p:sldId id="877" r:id="rId71"/>
    <p:sldId id="878" r:id="rId72"/>
    <p:sldId id="879" r:id="rId73"/>
    <p:sldId id="880" r:id="rId74"/>
    <p:sldId id="949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B2620-3206-7C4C-8CDF-8649F07DDA2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608E3-55F0-D547-A990-C75FCA60A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15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B44C-206C-384A-8E7C-475D9C9265AE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161F-0002-0043-A4E7-2F387D745484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ED44-0CEC-8D40-A151-CE4E71D25E3A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895-5E2B-4243-A0F8-4ADA559A5FB5}" type="datetime1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CE29-9DED-7742-B3E3-571BEA3A979A}" type="datetime1">
              <a:rPr lang="en-US" smtClean="0"/>
              <a:t>9/10/24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7578-A2F2-FF4B-91DB-0DBE4BB2D84C}" type="datetime1">
              <a:rPr lang="en-US" smtClean="0"/>
              <a:t>9/10/24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2C3F5-E6A3-394E-AA73-2F7F98101A52}" type="datetime1">
              <a:rPr lang="en-US" smtClean="0"/>
              <a:t>9/10/24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0032-3D06-994E-B568-640485124633}" type="datetime1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5119-75C8-434A-857D-299D68C2187E}" type="datetime1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326A1-DD7C-C942-8A4A-F67A0E4DC70B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C7A7-5063-FD47-A094-0E76E520C2E7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9EC4-5B08-6447-A270-2F9608A7D7EE}" type="datetime1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jpe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2.png"/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12" Type="http://schemas.openxmlformats.org/officeDocument/2006/relationships/image" Target="../media/image21.png"/><Relationship Id="rId2" Type="http://schemas.openxmlformats.org/officeDocument/2006/relationships/image" Target="../media/image7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jpeg"/><Relationship Id="rId15" Type="http://schemas.openxmlformats.org/officeDocument/2006/relationships/image" Target="../media/image24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12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jpe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4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4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8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jpeg"/><Relationship Id="rId7" Type="http://schemas.openxmlformats.org/officeDocument/2006/relationships/image" Target="../media/image3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41.png"/><Relationship Id="rId5" Type="http://schemas.openxmlformats.org/officeDocument/2006/relationships/image" Target="../media/image9.jpeg"/><Relationship Id="rId10" Type="http://schemas.openxmlformats.org/officeDocument/2006/relationships/image" Target="../media/image330.png"/><Relationship Id="rId4" Type="http://schemas.openxmlformats.org/officeDocument/2006/relationships/image" Target="../media/image8.png"/><Relationship Id="rId9" Type="http://schemas.openxmlformats.org/officeDocument/2006/relationships/image" Target="../media/image3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6.jpeg"/><Relationship Id="rId7" Type="http://schemas.openxmlformats.org/officeDocument/2006/relationships/image" Target="../media/image410.png"/><Relationship Id="rId12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450.png"/><Relationship Id="rId5" Type="http://schemas.openxmlformats.org/officeDocument/2006/relationships/image" Target="../media/image9.jpeg"/><Relationship Id="rId10" Type="http://schemas.openxmlformats.org/officeDocument/2006/relationships/image" Target="../media/image440.png"/><Relationship Id="rId4" Type="http://schemas.openxmlformats.org/officeDocument/2006/relationships/image" Target="../media/image8.png"/><Relationship Id="rId9" Type="http://schemas.openxmlformats.org/officeDocument/2006/relationships/image" Target="../media/image4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6.jpeg"/><Relationship Id="rId7" Type="http://schemas.openxmlformats.org/officeDocument/2006/relationships/image" Target="../media/image4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450.png"/><Relationship Id="rId5" Type="http://schemas.openxmlformats.org/officeDocument/2006/relationships/image" Target="../media/image9.jpeg"/><Relationship Id="rId10" Type="http://schemas.openxmlformats.org/officeDocument/2006/relationships/image" Target="../media/image440.png"/><Relationship Id="rId4" Type="http://schemas.openxmlformats.org/officeDocument/2006/relationships/image" Target="../media/image8.png"/><Relationship Id="rId9" Type="http://schemas.openxmlformats.org/officeDocument/2006/relationships/image" Target="../media/image4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57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6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7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47" y="0"/>
            <a:ext cx="9235109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4900" dirty="0"/>
              <a:t>Chapter 5:</a:t>
            </a:r>
            <a:r>
              <a:rPr lang="en-US" sz="4000" dirty="0"/>
              <a:t> </a:t>
            </a:r>
            <a:r>
              <a:rPr lang="en-US" sz="4900" dirty="0"/>
              <a:t>Monte Carlo Methods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</p:txBody>
      </p:sp>
      <p:pic>
        <p:nvPicPr>
          <p:cNvPr id="1026" name="Picture 2" descr="Image result for craps&quot;">
            <a:extLst>
              <a:ext uri="{FF2B5EF4-FFF2-40B4-BE49-F238E27FC236}">
                <a16:creationId xmlns:a16="http://schemas.microsoft.com/office/drawing/2014/main" id="{66DA2249-85DD-874D-89BC-EDA13B7A3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72" y="2166732"/>
            <a:ext cx="6365856" cy="35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B9D2-2561-E543-AA00-A264E2E2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7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03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2282" y="2801808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6549882" y="2592894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8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95300" y="1690688"/>
                <a:ext cx="11049000" cy="4802187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Still assume an underlying Markov decision process (MDP):</a:t>
                </a: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A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set of states s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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S</a:t>
                </a: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A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set of actions A</a:t>
                </a: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A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model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C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CC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CC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𝑠</m:t>
                        </m:r>
                        <m:r>
                          <a:rPr lang="en-US" sz="2400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𝑎</m:t>
                        </m:r>
                      </m:e>
                    </m:d>
                  </m:oMath>
                </a14:m>
                <a:endParaRPr lang="en-US" altLang="ja-JP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A </a:t>
                </a:r>
                <a:r>
                  <a:rPr lang="en-US" sz="24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𝑅</m:t>
                    </m:r>
                    <m:d>
                      <m:dPr>
                        <m:ctrlPr>
                          <a:rPr lang="en-US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′</m:t>
                        </m:r>
                      </m:e>
                    </m:d>
                  </m:oMath>
                </a14:m>
                <a:endParaRPr lang="en-US" altLang="ja-JP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/>
                <a:r>
                  <a:rPr lang="en-US" altLang="ja-JP" sz="2400" dirty="0">
                    <a:latin typeface="Calibri"/>
                    <a:ea typeface="ＭＳ Ｐゴシック" pitchFamily="34" charset="-128"/>
                    <a:cs typeface="Calibri"/>
                  </a:rPr>
                  <a:t>A discount factor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𝛾</m:t>
                    </m:r>
                  </m:oMath>
                </a14:m>
                <a:endParaRPr lang="en-US" altLang="ja-JP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/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Still looking for the best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altLang="ja-JP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ja-JP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altLang="ja-JP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𝑠</m:t>
                        </m:r>
                      </m:e>
                    </m:d>
                  </m:oMath>
                </a14:m>
                <a:endParaRPr lang="en-US" sz="2000" dirty="0">
                  <a:latin typeface="Calibri"/>
                  <a:ea typeface="ＭＳ Ｐゴシック" pitchFamily="34" charset="-128"/>
                  <a:cs typeface="Calibri"/>
                  <a:sym typeface="Symbol" pitchFamily="18" charset="2"/>
                </a:endParaRPr>
              </a:p>
              <a:p>
                <a:pPr lvl="1"/>
                <a:endParaRPr lang="en-US" sz="2000" dirty="0">
                  <a:latin typeface="Calibri"/>
                  <a:ea typeface="ＭＳ Ｐゴシック" pitchFamily="34" charset="-128"/>
                  <a:cs typeface="Calibri"/>
                  <a:sym typeface="Symbol" pitchFamily="18" charset="2"/>
                </a:endParaRPr>
              </a:p>
              <a:p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New twist: </a:t>
                </a:r>
                <a:r>
                  <a:rPr lang="en-US" sz="28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don</a:t>
                </a:r>
                <a:r>
                  <a:rPr lang="en-US" altLang="ja-JP" sz="2800" dirty="0">
                    <a:solidFill>
                      <a:srgbClr val="CC0000"/>
                    </a:solidFill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’t know the model and the reward function</a:t>
                </a: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That is, we cannot predict </a:t>
                </a:r>
                <a:r>
                  <a:rPr lang="en-US" altLang="ja-JP" sz="2400" dirty="0"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the actions’ outcome</a:t>
                </a:r>
              </a:p>
              <a:p>
                <a:pPr lvl="1"/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  <a:sym typeface="Symbol" pitchFamily="18" charset="2"/>
                  </a:rPr>
                  <a:t>Must interact with the environment to learn</a:t>
                </a:r>
              </a:p>
            </p:txBody>
          </p:sp>
        </mc:Choice>
        <mc:Fallback xmlns="">
          <p:sp>
            <p:nvSpPr>
              <p:cNvPr id="2457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690688"/>
                <a:ext cx="11049000" cy="4802187"/>
              </a:xfrm>
              <a:blipFill>
                <a:blip r:embed="rId3"/>
                <a:stretch>
                  <a:fillRect l="-917" t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42DD25-7615-3747-A3EE-3CFBFDE87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6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3163956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945136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18185" y="5855781"/>
            <a:ext cx="3585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Optimization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855781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3312C-1D8D-BD44-903A-3A9FEEFBD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5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4063-DEB5-9D45-A711-42C148E4E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Monte-Carlo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49FE-EC01-8247-825F-F76A86E77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Monte Carlo methods are a broad class of computational algorithms that rely on repeated random sampling to obtain numerical results </a:t>
            </a:r>
          </a:p>
          <a:p>
            <a:r>
              <a:rPr lang="en-US" dirty="0"/>
              <a:t>The underlying concept is to obtain unbiased samples from a complex/unknown distribution through a random process </a:t>
            </a:r>
          </a:p>
          <a:p>
            <a:r>
              <a:rPr lang="en-US" dirty="0"/>
              <a:t>They are often used in physical and mathematical problems and are most useful when it is difficult or impossible to compute a solution analytically</a:t>
            </a:r>
          </a:p>
          <a:p>
            <a:pPr lvl="1"/>
            <a:r>
              <a:rPr lang="en-US" dirty="0"/>
              <a:t>Weather prediction</a:t>
            </a:r>
          </a:p>
          <a:p>
            <a:pPr lvl="1"/>
            <a:r>
              <a:rPr lang="en-US" dirty="0"/>
              <a:t>Computational biology</a:t>
            </a:r>
          </a:p>
          <a:p>
            <a:pPr lvl="1"/>
            <a:r>
              <a:rPr lang="en-US" dirty="0"/>
              <a:t>Computer graphics</a:t>
            </a:r>
          </a:p>
          <a:p>
            <a:pPr lvl="1"/>
            <a:r>
              <a:rPr lang="en-US" dirty="0"/>
              <a:t>Finance and business</a:t>
            </a:r>
          </a:p>
          <a:p>
            <a:pPr lvl="1"/>
            <a:r>
              <a:rPr lang="en-US" dirty="0"/>
              <a:t>Sport game prediction</a:t>
            </a:r>
          </a:p>
        </p:txBody>
      </p:sp>
      <p:pic>
        <p:nvPicPr>
          <p:cNvPr id="5" name="Picture 2" descr="Image result for craps&quot;">
            <a:extLst>
              <a:ext uri="{FF2B5EF4-FFF2-40B4-BE49-F238E27FC236}">
                <a16:creationId xmlns:a16="http://schemas.microsoft.com/office/drawing/2014/main" id="{7410DA59-91D3-4344-AEEA-93CF78826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302" y="4856205"/>
            <a:ext cx="3298041" cy="18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FDE30-2668-4643-8868-072F9C8A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0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54DAB-0F00-E543-AF8E-9CAAF126F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Value-based learning via Monte-Carlo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28A29-AF83-EC4C-A1A1-3EDE0BEE33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6280" y="2268074"/>
                <a:ext cx="10515600" cy="4351338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Learn an unbiased evaluation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/>
                  <a:t> through sampling </a:t>
                </a:r>
                <a:endParaRPr lang="en-US" b="1" dirty="0"/>
              </a:p>
              <a:p>
                <a:r>
                  <a:rPr lang="en-US" dirty="0"/>
                  <a:t>Experience world through episodes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Update estimates for each transition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𝐴𝑉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𝑒𝑝𝑖𝑠𝑜𝑑𝑒𝑠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Over time, values will converge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28A29-AF83-EC4C-A1A1-3EDE0BEE33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6280" y="2268074"/>
                <a:ext cx="10515600" cy="4351338"/>
              </a:xfrm>
              <a:blipFill>
                <a:blip r:embed="rId2"/>
                <a:stretch>
                  <a:fillRect l="-1206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19">
            <a:extLst>
              <a:ext uri="{FF2B5EF4-FFF2-40B4-BE49-F238E27FC236}">
                <a16:creationId xmlns:a16="http://schemas.microsoft.com/office/drawing/2014/main" id="{6566F151-D7B7-284F-8651-0183FB3D5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r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824F6F-7FC8-7A45-BA7C-D4FBBC8F6B01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DA4AB172-4363-2341-9BD4-B49A1E142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9782BE17-67C2-5A4A-82D4-68DEE20E2B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315EB8DA-DDCA-284D-BC99-CC2C9CFE1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Line 17">
              <a:extLst>
                <a:ext uri="{FF2B5EF4-FFF2-40B4-BE49-F238E27FC236}">
                  <a16:creationId xmlns:a16="http://schemas.microsoft.com/office/drawing/2014/main" id="{63D48111-B8F4-5E4D-A325-25F524788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0" name="Line 18">
              <a:extLst>
                <a:ext uri="{FF2B5EF4-FFF2-40B4-BE49-F238E27FC236}">
                  <a16:creationId xmlns:a16="http://schemas.microsoft.com/office/drawing/2014/main" id="{05FB8A67-8D8A-824B-8756-0A14E5F31E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1" name="Text Box 19">
              <a:extLst>
                <a:ext uri="{FF2B5EF4-FFF2-40B4-BE49-F238E27FC236}">
                  <a16:creationId xmlns:a16="http://schemas.microsoft.com/office/drawing/2014/main" id="{E8196A30-8443-1E4E-B81A-0D717387A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2" name="Text Box 20">
              <a:extLst>
                <a:ext uri="{FF2B5EF4-FFF2-40B4-BE49-F238E27FC236}">
                  <a16:creationId xmlns:a16="http://schemas.microsoft.com/office/drawing/2014/main" id="{17CE05DD-103E-CE4A-9E81-9F865B4B1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21">
              <a:extLst>
                <a:ext uri="{FF2B5EF4-FFF2-40B4-BE49-F238E27FC236}">
                  <a16:creationId xmlns:a16="http://schemas.microsoft.com/office/drawing/2014/main" id="{B1C633C9-2E37-EC42-9069-4D3B568F5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14" name="AutoShape 23">
              <a:extLst>
                <a:ext uri="{FF2B5EF4-FFF2-40B4-BE49-F238E27FC236}">
                  <a16:creationId xmlns:a16="http://schemas.microsoft.com/office/drawing/2014/main" id="{796C458F-E254-5243-AD47-9D9CB78E1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" name="Text Box 24">
              <a:extLst>
                <a:ext uri="{FF2B5EF4-FFF2-40B4-BE49-F238E27FC236}">
                  <a16:creationId xmlns:a16="http://schemas.microsoft.com/office/drawing/2014/main" id="{5D4CEC3F-CED5-2346-A83C-9F375EDD60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1D59349E-5021-3540-ABFF-ECAD202078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FEC282-D729-FF49-986B-88639F0CB535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C4830600-7E64-4F41-AE08-4000CBF57B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9" name="Oval 13">
              <a:extLst>
                <a:ext uri="{FF2B5EF4-FFF2-40B4-BE49-F238E27FC236}">
                  <a16:creationId xmlns:a16="http://schemas.microsoft.com/office/drawing/2014/main" id="{A3384BB2-2616-344B-B688-CE8E0850C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376524A5-61AE-DF40-870D-16BBED7103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A7577C97-7811-C140-870B-42E3C2FD9D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2" name="Text Box 19">
              <a:extLst>
                <a:ext uri="{FF2B5EF4-FFF2-40B4-BE49-F238E27FC236}">
                  <a16:creationId xmlns:a16="http://schemas.microsoft.com/office/drawing/2014/main" id="{C21EFD8E-DD1A-5B4C-8CA2-A227CB5DF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10C4F8FA-7A4F-5840-B4AC-F571BA229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s’, a’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24" name="AutoShape 23">
              <a:extLst>
                <a:ext uri="{FF2B5EF4-FFF2-40B4-BE49-F238E27FC236}">
                  <a16:creationId xmlns:a16="http://schemas.microsoft.com/office/drawing/2014/main" id="{1ACEFBBE-CA05-2D42-80B1-B1AE9A6E6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5" name="Text Box 24">
              <a:extLst>
                <a:ext uri="{FF2B5EF4-FFF2-40B4-BE49-F238E27FC236}">
                  <a16:creationId xmlns:a16="http://schemas.microsoft.com/office/drawing/2014/main" id="{EFD80D74-248D-2E4B-A1EC-2018AD4A4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s’’</a:t>
              </a:r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D3ACCE48-4080-9E44-B400-424F33581B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F4C4F4FA-4689-674D-86E6-7EA8528DA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1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MC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945342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995610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945342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Episodes (Training)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94534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2073"/>
              </p:ext>
            </p:extLst>
          </p:nvPr>
        </p:nvGraphicFramePr>
        <p:xfrm>
          <a:off x="381000" y="3088342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4052566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3214366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426469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4264692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796273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3141094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3141094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5273053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A, -1</a:t>
            </a:r>
          </a:p>
          <a:p>
            <a:r>
              <a:rPr lang="en-US" sz="2400" dirty="0">
                <a:latin typeface="Calibri"/>
                <a:cs typeface="Calibri"/>
              </a:rPr>
              <a:t>A, exit,    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2554942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3088342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2554942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3088342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688542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5221942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688542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5221942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5271766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D, -1</a:t>
            </a:r>
          </a:p>
          <a:p>
            <a:r>
              <a:rPr lang="en-US" sz="2400" dirty="0">
                <a:latin typeface="Calibri"/>
                <a:cs typeface="Calibri"/>
              </a:rPr>
              <a:t>D, exit,    , +10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243959"/>
              </p:ext>
            </p:extLst>
          </p:nvPr>
        </p:nvGraphicFramePr>
        <p:xfrm>
          <a:off x="9067800" y="3059629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9144000" y="389782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17368" y="389782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96600" y="389782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305962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474620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294023-4C8B-664F-A7D0-1C9E25AD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9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57" grpId="0"/>
      <p:bldP spid="58" grpId="0"/>
      <p:bldP spid="59" grpId="0"/>
      <p:bldP spid="60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MC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18344"/>
            <a:ext cx="72136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What’s good about direct evaluation?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It’s easy to understand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doesn’t require any knowledge of the model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converges to the true expected values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What’s bad about it?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wastes information about transition probabilities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Each state must be learned separately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So, it takes a long time to learn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0600" y="1792943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406246"/>
              </p:ext>
            </p:extLst>
          </p:nvPr>
        </p:nvGraphicFramePr>
        <p:xfrm>
          <a:off x="8686800" y="2554943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763000" y="33931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6368" y="33931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33931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25549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424152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4400" y="5298143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If B and E both go to C with the same probability, how can their values be different?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2669" y="3445898"/>
            <a:ext cx="791307" cy="7649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33438" y="2610628"/>
            <a:ext cx="773724" cy="7385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9423888" y="3801984"/>
            <a:ext cx="228600" cy="5568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278207" y="3800520"/>
            <a:ext cx="228600" cy="5861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9897208" y="4262875"/>
            <a:ext cx="228600" cy="62253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1E493-F9B7-414E-A67E-F9D446C92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9F53B9-DC4A-8642-80B4-FD221F9FC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254794"/>
              </p:ext>
            </p:extLst>
          </p:nvPr>
        </p:nvGraphicFramePr>
        <p:xfrm>
          <a:off x="7668294" y="21216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5EF37AD-7D02-5142-A1DC-5A0411C5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𝑢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𝑤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𝑧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solidFill>
                    <a:schemeClr val="tx1"/>
                  </a:solidFill>
                  <a:ea typeface="ＭＳ Ｐゴシック" pitchFamily="34" charset="-128"/>
                  <a:cs typeface="Calibri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𝐴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𝑁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𝑊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𝑒𝑥𝑖𝑡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solidFill>
                    <a:schemeClr val="tx1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  <a:ea typeface="ＭＳ Ｐゴシック" pitchFamily="34" charset="-128"/>
                    <a:cs typeface="Calibri"/>
                  </a:rPr>
                  <a:t>Reward:</a:t>
                </a:r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𝑢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0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marL="457200" lvl="1" indent="0">
                  <a:buNone/>
                </a:pPr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  <a:blipFill>
                <a:blip r:embed="rId2"/>
                <a:stretch>
                  <a:fillRect l="-1706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23F7AF4A-7363-6647-9D42-2F57C2BC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025" y="3298221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DC1BFDFD-38C9-0A4A-BFE1-87A76DED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30" y="307312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9AB367-0BEF-9243-82AD-9FEBF55A54DA}"/>
              </a:ext>
            </a:extLst>
          </p:cNvPr>
          <p:cNvSpPr txBox="1"/>
          <p:nvPr/>
        </p:nvSpPr>
        <p:spPr>
          <a:xfrm>
            <a:off x="10625690" y="2980954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12" name="Picture 4" descr="Image result for poison">
            <a:extLst>
              <a:ext uri="{FF2B5EF4-FFF2-40B4-BE49-F238E27FC236}">
                <a16:creationId xmlns:a16="http://schemas.microsoft.com/office/drawing/2014/main" id="{34BC1862-BCA1-D545-8FBE-68E6F208A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442" y="2267919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5CB176-334A-AC4A-B348-9D4BB1903707}"/>
              </a:ext>
            </a:extLst>
          </p:cNvPr>
          <p:cNvSpPr txBox="1"/>
          <p:nvPr/>
        </p:nvSpPr>
        <p:spPr>
          <a:xfrm>
            <a:off x="10026091" y="2119397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026" name="Picture 2" descr="Image result for coin&quot;">
            <a:extLst>
              <a:ext uri="{FF2B5EF4-FFF2-40B4-BE49-F238E27FC236}">
                <a16:creationId xmlns:a16="http://schemas.microsoft.com/office/drawing/2014/main" id="{28773E36-45C2-1742-89B6-C0C3815D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3203154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E6430D-90D8-0146-B5B1-A01C57216B7A}"/>
              </a:ext>
            </a:extLst>
          </p:cNvPr>
          <p:cNvSpPr txBox="1"/>
          <p:nvPr/>
        </p:nvSpPr>
        <p:spPr>
          <a:xfrm>
            <a:off x="7919253" y="3008858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/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4815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/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12121"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/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 l="-11538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/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blipFill>
                <a:blip r:embed="rId10"/>
                <a:stretch>
                  <a:fillRect l="-25926" r="-2222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/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blipFill>
                <a:blip r:embed="rId11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2427172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58865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2427172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6897" r="-507317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0000" t="-6897" r="-4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00000" t="-6897" r="-3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400000" t="-6897" r="-2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06098" t="-6897" r="-103659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98795" t="-6897" r="-2410" b="-5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106897" r="-600000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106897" r="-507317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206897" r="-600000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206897" r="-507317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306897" r="-600000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306897" r="-507317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406897" r="-600000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406897" r="-507317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506897" r="-600000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506897" r="-507317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487A1-8F71-804A-AFF2-881DA58C46E0}"/>
              </a:ext>
            </a:extLst>
          </p:cNvPr>
          <p:cNvCxnSpPr/>
          <p:nvPr/>
        </p:nvCxnSpPr>
        <p:spPr>
          <a:xfrm>
            <a:off x="9389082" y="3419061"/>
            <a:ext cx="55004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7F21E3-1F42-8F4C-BB81-4E250FB442E5}"/>
              </a:ext>
            </a:extLst>
          </p:cNvPr>
          <p:cNvCxnSpPr/>
          <p:nvPr/>
        </p:nvCxnSpPr>
        <p:spPr>
          <a:xfrm flipV="1">
            <a:off x="9919253" y="2912626"/>
            <a:ext cx="0" cy="4963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A357BF-7FB7-424B-BDB1-444B71E71D67}"/>
                  </a:ext>
                </a:extLst>
              </p:cNvPr>
              <p:cNvSpPr txBox="1"/>
              <p:nvPr/>
            </p:nvSpPr>
            <p:spPr>
              <a:xfrm>
                <a:off x="6902880" y="5333535"/>
                <a:ext cx="3542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A357BF-7FB7-424B-BDB1-444B71E71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880" y="5333535"/>
                <a:ext cx="354264" cy="276999"/>
              </a:xfrm>
              <a:prstGeom prst="rect">
                <a:avLst/>
              </a:prstGeom>
              <a:blipFill>
                <a:blip r:embed="rId13"/>
                <a:stretch>
                  <a:fillRect l="-3571" r="-14286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96D86C-EF91-B047-A886-463F915197C1}"/>
                  </a:ext>
                </a:extLst>
              </p:cNvPr>
              <p:cNvSpPr txBox="1"/>
              <p:nvPr/>
            </p:nvSpPr>
            <p:spPr>
              <a:xfrm>
                <a:off x="10026091" y="6451244"/>
                <a:ext cx="3542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96D86C-EF91-B047-A886-463F91519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6091" y="6451244"/>
                <a:ext cx="354264" cy="276999"/>
              </a:xfrm>
              <a:prstGeom prst="rect">
                <a:avLst/>
              </a:prstGeom>
              <a:blipFill>
                <a:blip r:embed="rId14"/>
                <a:stretch>
                  <a:fillRect r="-13793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BC611D4-6535-9B4D-A17A-7578130AC584}"/>
                  </a:ext>
                </a:extLst>
              </p:cNvPr>
              <p:cNvSpPr/>
              <p:nvPr/>
            </p:nvSpPr>
            <p:spPr>
              <a:xfrm>
                <a:off x="5756903" y="5661953"/>
                <a:ext cx="5389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BC611D4-6535-9B4D-A17A-7578130AC5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903" y="5661953"/>
                <a:ext cx="53893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6D3A53-C794-9C4B-A640-AC324AA97289}"/>
              </a:ext>
            </a:extLst>
          </p:cNvPr>
          <p:cNvCxnSpPr/>
          <p:nvPr/>
        </p:nvCxnSpPr>
        <p:spPr>
          <a:xfrm>
            <a:off x="6638626" y="5402785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8A38FF9-5925-2F41-8BE9-0F5DC30216B7}"/>
              </a:ext>
            </a:extLst>
          </p:cNvPr>
          <p:cNvCxnSpPr/>
          <p:nvPr/>
        </p:nvCxnSpPr>
        <p:spPr>
          <a:xfrm>
            <a:off x="5582075" y="5777369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FD20A1E-E53B-9945-AE28-134152139FBC}"/>
              </a:ext>
            </a:extLst>
          </p:cNvPr>
          <p:cNvCxnSpPr/>
          <p:nvPr/>
        </p:nvCxnSpPr>
        <p:spPr>
          <a:xfrm>
            <a:off x="9777042" y="6520494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117030-E939-7844-B64E-BA1222DC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1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9F53B9-DC4A-8642-80B4-FD221F9FC1A6}"/>
              </a:ext>
            </a:extLst>
          </p:cNvPr>
          <p:cNvGraphicFramePr>
            <a:graphicFrameLocks noGrp="1"/>
          </p:cNvGraphicFramePr>
          <p:nvPr/>
        </p:nvGraphicFramePr>
        <p:xfrm>
          <a:off x="7668294" y="21216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5EF37AD-7D02-5142-A1DC-5A0411C5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ea typeface="ＭＳ Ｐゴシック" pitchFamily="34" charset="-128"/>
                  <a:cs typeface="Calibri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𝑊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𝑒𝑥𝑖𝑡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ea typeface="ＭＳ Ｐゴシック" pitchFamily="34" charset="-128"/>
                  <a:cs typeface="Calibri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  <a:ea typeface="ＭＳ Ｐゴシック" pitchFamily="34" charset="-128"/>
                    <a:cs typeface="Calibri"/>
                  </a:rPr>
                  <a:t>Reward:</a:t>
                </a:r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𝑢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0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marL="457200" lvl="1" indent="0">
                  <a:buNone/>
                </a:pPr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  <a:blipFill>
                <a:blip r:embed="rId2"/>
                <a:stretch>
                  <a:fillRect l="-1706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23F7AF4A-7363-6647-9D42-2F57C2BC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025" y="3298221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DC1BFDFD-38C9-0A4A-BFE1-87A76DED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30" y="307312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9AB367-0BEF-9243-82AD-9FEBF55A54DA}"/>
              </a:ext>
            </a:extLst>
          </p:cNvPr>
          <p:cNvSpPr txBox="1"/>
          <p:nvPr/>
        </p:nvSpPr>
        <p:spPr>
          <a:xfrm>
            <a:off x="10625690" y="2980954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12" name="Picture 4" descr="Image result for poison">
            <a:extLst>
              <a:ext uri="{FF2B5EF4-FFF2-40B4-BE49-F238E27FC236}">
                <a16:creationId xmlns:a16="http://schemas.microsoft.com/office/drawing/2014/main" id="{34BC1862-BCA1-D545-8FBE-68E6F208A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442" y="2267919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5CB176-334A-AC4A-B348-9D4BB1903707}"/>
              </a:ext>
            </a:extLst>
          </p:cNvPr>
          <p:cNvSpPr txBox="1"/>
          <p:nvPr/>
        </p:nvSpPr>
        <p:spPr>
          <a:xfrm>
            <a:off x="10026091" y="2119397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026" name="Picture 2" descr="Image result for coin&quot;">
            <a:extLst>
              <a:ext uri="{FF2B5EF4-FFF2-40B4-BE49-F238E27FC236}">
                <a16:creationId xmlns:a16="http://schemas.microsoft.com/office/drawing/2014/main" id="{28773E36-45C2-1742-89B6-C0C3815D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3203154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E6430D-90D8-0146-B5B1-A01C57216B7A}"/>
              </a:ext>
            </a:extLst>
          </p:cNvPr>
          <p:cNvSpPr txBox="1"/>
          <p:nvPr/>
        </p:nvSpPr>
        <p:spPr>
          <a:xfrm>
            <a:off x="7919253" y="3008858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/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4815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/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12121"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/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 l="-11538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/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blipFill>
                <a:blip r:embed="rId10"/>
                <a:stretch>
                  <a:fillRect l="-25926" r="-2222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/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blipFill>
                <a:blip r:embed="rId11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2663529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58865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2663529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6897" r="-507317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0000" t="-6897" r="-4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00000" t="-6897" r="-3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400000" t="-6897" r="-2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06098" t="-6897" r="-103659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98795" t="-6897" r="-2410" b="-5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106897" r="-600000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106897" r="-507317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206897" r="-600000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206897" r="-507317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306897" r="-600000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306897" r="-507317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406897" r="-600000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406897" r="-507317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506897" r="-600000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506897" r="-507317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7F21E3-1F42-8F4C-BB81-4E250FB442E5}"/>
              </a:ext>
            </a:extLst>
          </p:cNvPr>
          <p:cNvCxnSpPr>
            <a:cxnSpLocks/>
          </p:cNvCxnSpPr>
          <p:nvPr/>
        </p:nvCxnSpPr>
        <p:spPr>
          <a:xfrm flipH="1">
            <a:off x="8362003" y="3491321"/>
            <a:ext cx="37464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40A763-84F2-E946-A937-398192EB6CBE}"/>
              </a:ext>
            </a:extLst>
          </p:cNvPr>
          <p:cNvCxnSpPr/>
          <p:nvPr/>
        </p:nvCxnSpPr>
        <p:spPr>
          <a:xfrm>
            <a:off x="4538466" y="5407592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BF75E4-B6A2-8B4C-8F39-A74E50AB3879}"/>
              </a:ext>
            </a:extLst>
          </p:cNvPr>
          <p:cNvCxnSpPr/>
          <p:nvPr/>
        </p:nvCxnSpPr>
        <p:spPr>
          <a:xfrm>
            <a:off x="4538466" y="5777369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5D66409-4B09-DC49-BEFB-E0228AD516E5}"/>
                  </a:ext>
                </a:extLst>
              </p:cNvPr>
              <p:cNvSpPr/>
              <p:nvPr/>
            </p:nvSpPr>
            <p:spPr>
              <a:xfrm>
                <a:off x="4806842" y="5670241"/>
                <a:ext cx="3908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5D66409-4B09-DC49-BEFB-E0228AD51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842" y="5670241"/>
                <a:ext cx="39087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322B7B3-6E4B-9640-9369-554E285F8796}"/>
                  </a:ext>
                </a:extLst>
              </p:cNvPr>
              <p:cNvSpPr/>
              <p:nvPr/>
            </p:nvSpPr>
            <p:spPr>
              <a:xfrm>
                <a:off x="4764938" y="5304572"/>
                <a:ext cx="4662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322B7B3-6E4B-9640-9369-554E285F87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938" y="5304572"/>
                <a:ext cx="46621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570A47-CA5A-A14C-AEEF-D5D5A1594039}"/>
              </a:ext>
            </a:extLst>
          </p:cNvPr>
          <p:cNvCxnSpPr/>
          <p:nvPr/>
        </p:nvCxnSpPr>
        <p:spPr>
          <a:xfrm>
            <a:off x="9788801" y="5024116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8A8089D-6DC5-FB43-82AB-7DE3ED1CD237}"/>
              </a:ext>
            </a:extLst>
          </p:cNvPr>
          <p:cNvCxnSpPr/>
          <p:nvPr/>
        </p:nvCxnSpPr>
        <p:spPr>
          <a:xfrm>
            <a:off x="8737225" y="5407592"/>
            <a:ext cx="228600" cy="138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79B9F8A-C288-B84D-AD87-9303E2CB6209}"/>
                  </a:ext>
                </a:extLst>
              </p:cNvPr>
              <p:cNvSpPr/>
              <p:nvPr/>
            </p:nvSpPr>
            <p:spPr>
              <a:xfrm>
                <a:off x="10065006" y="4935240"/>
                <a:ext cx="365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79B9F8A-C288-B84D-AD87-9303E2CB62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006" y="4935240"/>
                <a:ext cx="36580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8116C88-6812-5B42-AA76-4BA5B802303F}"/>
                  </a:ext>
                </a:extLst>
              </p:cNvPr>
              <p:cNvSpPr/>
              <p:nvPr/>
            </p:nvSpPr>
            <p:spPr>
              <a:xfrm>
                <a:off x="9022618" y="5304572"/>
                <a:ext cx="365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8116C88-6812-5B42-AA76-4BA5B80230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618" y="5304572"/>
                <a:ext cx="36580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1E68C9-3C60-B245-B3FE-02A92A6FA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9F53B9-DC4A-8642-80B4-FD221F9FC1A6}"/>
              </a:ext>
            </a:extLst>
          </p:cNvPr>
          <p:cNvGraphicFramePr>
            <a:graphicFrameLocks noGrp="1"/>
          </p:cNvGraphicFramePr>
          <p:nvPr/>
        </p:nvGraphicFramePr>
        <p:xfrm>
          <a:off x="7668294" y="21216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5EF37AD-7D02-5142-A1DC-5A0411C5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ea typeface="ＭＳ Ｐゴシック" pitchFamily="34" charset="-128"/>
                  <a:cs typeface="Calibri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𝑊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𝑒𝑥𝑖𝑡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}</m:t>
                    </m:r>
                  </m:oMath>
                </a14:m>
                <a:endParaRPr lang="en-US" dirty="0">
                  <a:ea typeface="ＭＳ Ｐゴシック" pitchFamily="34" charset="-128"/>
                  <a:cs typeface="Calibri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  <a:ea typeface="ＭＳ Ｐゴシック" pitchFamily="34" charset="-128"/>
                    <a:cs typeface="Calibri"/>
                  </a:rPr>
                  <a:t>Reward:</a:t>
                </a:r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𝑢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1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𝑒𝑥𝑖𝑡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0</m:t>
                    </m:r>
                  </m:oMath>
                </a14:m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pPr marL="457200" lvl="1" indent="0">
                  <a:buNone/>
                </a:pPr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altLang="ja-JP" dirty="0">
                  <a:ea typeface="ＭＳ Ｐゴシック" pitchFamily="34" charset="-128"/>
                  <a:cs typeface="Calibri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B0BF28-C1EC-8342-A16D-2085303C52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42791" cy="4351338"/>
              </a:xfrm>
              <a:blipFill>
                <a:blip r:embed="rId2"/>
                <a:stretch>
                  <a:fillRect l="-1706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23F7AF4A-7363-6647-9D42-2F57C2BC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025" y="3298221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DC1BFDFD-38C9-0A4A-BFE1-87A76DED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30" y="307312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9AB367-0BEF-9243-82AD-9FEBF55A54DA}"/>
              </a:ext>
            </a:extLst>
          </p:cNvPr>
          <p:cNvSpPr txBox="1"/>
          <p:nvPr/>
        </p:nvSpPr>
        <p:spPr>
          <a:xfrm>
            <a:off x="10625690" y="2980954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12" name="Picture 4" descr="Image result for poison">
            <a:extLst>
              <a:ext uri="{FF2B5EF4-FFF2-40B4-BE49-F238E27FC236}">
                <a16:creationId xmlns:a16="http://schemas.microsoft.com/office/drawing/2014/main" id="{34BC1862-BCA1-D545-8FBE-68E6F208A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442" y="2267919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5CB176-334A-AC4A-B348-9D4BB1903707}"/>
              </a:ext>
            </a:extLst>
          </p:cNvPr>
          <p:cNvSpPr txBox="1"/>
          <p:nvPr/>
        </p:nvSpPr>
        <p:spPr>
          <a:xfrm>
            <a:off x="10026091" y="2119397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026" name="Picture 2" descr="Image result for coin&quot;">
            <a:extLst>
              <a:ext uri="{FF2B5EF4-FFF2-40B4-BE49-F238E27FC236}">
                <a16:creationId xmlns:a16="http://schemas.microsoft.com/office/drawing/2014/main" id="{28773E36-45C2-1742-89B6-C0C3815D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71" y="3203154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E6430D-90D8-0146-B5B1-A01C57216B7A}"/>
              </a:ext>
            </a:extLst>
          </p:cNvPr>
          <p:cNvSpPr txBox="1"/>
          <p:nvPr/>
        </p:nvSpPr>
        <p:spPr>
          <a:xfrm>
            <a:off x="7919253" y="3008858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/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84C5A2-A86C-7344-9C6F-EDE786D9E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094" y="2492204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4815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/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25A34C-732D-7740-A5F4-67AB26B68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957" y="2492216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12121"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/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230AEF-A298-CD47-9317-794C7312F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5852" y="3976921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 l="-11538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/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8AFD70-B04F-C142-8937-FA18D123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696" y="2460290"/>
                <a:ext cx="339067" cy="492443"/>
              </a:xfrm>
              <a:prstGeom prst="rect">
                <a:avLst/>
              </a:prstGeom>
              <a:blipFill>
                <a:blip r:embed="rId10"/>
                <a:stretch>
                  <a:fillRect l="-25926" r="-2222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/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D0D527-3C99-F843-A00F-775CA6655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270" y="1580788"/>
                <a:ext cx="298736" cy="492443"/>
              </a:xfrm>
              <a:prstGeom prst="rect">
                <a:avLst/>
              </a:prstGeom>
              <a:blipFill>
                <a:blip r:embed="rId11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5394117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58865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𝒆𝒙𝒊𝒕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460F757-4A8B-3B46-AEA3-4C1BE9606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5394117"/>
                  </p:ext>
                </p:extLst>
              </p:nvPr>
            </p:nvGraphicFramePr>
            <p:xfrm>
              <a:off x="3079827" y="4562097"/>
              <a:ext cx="734619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457902755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213009596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09657054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6897" r="-507317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0000" t="-6897" r="-4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00000" t="-6897" r="-3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400000" t="-6897" r="-20120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06098" t="-6897" r="-103659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98795" t="-6897" r="-2410" b="-5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106897" r="-600000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106897" r="-507317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206897" r="-600000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206897" r="-507317" b="-3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306897" r="-600000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306897" r="-507317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406897" r="-600000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406897" r="-507317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205" t="-506897" r="-600000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02439" t="-506897" r="-507317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43CEE5AA-9AA9-F146-B924-2036BCE1C055}"/>
              </a:ext>
            </a:extLst>
          </p:cNvPr>
          <p:cNvSpPr/>
          <p:nvPr/>
        </p:nvSpPr>
        <p:spPr>
          <a:xfrm>
            <a:off x="4275437" y="5301049"/>
            <a:ext cx="753762" cy="7166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8C6C2D-D62E-5145-9B05-F18454F9D00F}"/>
              </a:ext>
            </a:extLst>
          </p:cNvPr>
          <p:cNvSpPr txBox="1"/>
          <p:nvPr/>
        </p:nvSpPr>
        <p:spPr>
          <a:xfrm>
            <a:off x="5724503" y="5280664"/>
            <a:ext cx="2914698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We converged on a local optimum!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B86AB5F-9062-3946-900F-7DB3B4D0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5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3BE99-36CC-2F43-A10E-5DD47081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Must explore!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FD75F6-6D22-F247-A959-CD8E926C8F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dirty="0"/>
                  <a:t>Hard policy (insufficient):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Soft policy: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At the beginning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to allow exploration</a:t>
                </a:r>
              </a:p>
              <a:p>
                <a:pPr lvl="1"/>
                <a:r>
                  <a:rPr lang="en-US" dirty="0"/>
                  <a:t>Gradually shift towards a deterministic policy</a:t>
                </a:r>
              </a:p>
              <a:p>
                <a:r>
                  <a:rPr lang="en-US" dirty="0"/>
                  <a:t>For instance: select a random action with probability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)|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Else select the greedy action: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)|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FD75F6-6D22-F247-A959-CD8E926C8F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62752-5D1D-C742-B79C-0AC47B81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2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8E5BDCA-988C-1442-BBC6-E1041CBABE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-greedy MC control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8E5BDCA-988C-1442-BBC6-E1041CBABE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6BB7A08-AF42-104E-9413-7865C2DF0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6391" y="1825625"/>
            <a:ext cx="9359218" cy="43513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EBDA1E-3EA4-244F-9A08-94694476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20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052291"/>
              </p:ext>
            </p:extLst>
          </p:nvPr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699659"/>
              </p:ext>
            </p:extLst>
          </p:nvPr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3240393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235221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9824925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9824925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DCD35-D565-E245-B1BF-BD7F140AF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58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453131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79131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E0762-3066-E849-B4D9-2012554A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6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59458"/>
              </p:ext>
            </p:extLst>
          </p:nvPr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4952653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759455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D9872-9809-2F4E-A2C4-B54E34F3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49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538296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60923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E63BC-EDCD-A241-AD49-A0CCAECA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95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5822232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324060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EE02F-5CE9-AD49-A860-11D07DF0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58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635115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976540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240335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240335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CA275-D607-3B40-BE3C-CC56CE2F6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69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450442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807610"/>
              </p:ext>
            </p:extLst>
          </p:nvPr>
        </p:nvGraphicFramePr>
        <p:xfrm>
          <a:off x="298468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39D23-39C3-DB42-BE7B-B9AF70B14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62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283956"/>
              </p:ext>
            </p:extLst>
          </p:nvPr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9931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91251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71763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32702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-81,1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5391928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023972"/>
              </p:ext>
            </p:extLst>
          </p:nvPr>
        </p:nvGraphicFramePr>
        <p:xfrm>
          <a:off x="2984682" y="2701506"/>
          <a:ext cx="3438328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9582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59582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859582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859582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-81,-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29508-0E0E-0C48-A6C7-523CB785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82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→,→,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5786377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80419"/>
              </p:ext>
            </p:extLst>
          </p:nvPr>
        </p:nvGraphicFramePr>
        <p:xfrm>
          <a:off x="2984681" y="2701506"/>
          <a:ext cx="343833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9583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-81,-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3A47D-F6EA-7B45-8CAB-F38966110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5DA12A0-D64B-D34B-AAF9-5A59EE8D2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936151"/>
              </p:ext>
            </p:extLst>
          </p:nvPr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9931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91251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71763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32702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-81,1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298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E6A48E-A0C5-1547-B798-5D0D7B37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51"/>
          <a:stretch/>
        </p:blipFill>
        <p:spPr>
          <a:xfrm>
            <a:off x="6783842" y="2701506"/>
            <a:ext cx="5386338" cy="41564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 Random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→,→,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𝑒𝑥𝑖𝑡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047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374069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131905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187003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160882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731795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73179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6613840" y="6360119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50015"/>
              </p:ext>
            </p:extLst>
          </p:nvPr>
        </p:nvGraphicFramePr>
        <p:xfrm>
          <a:off x="2984681" y="2701506"/>
          <a:ext cx="3438332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9583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859583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-81,-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542051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542051"/>
                  </p:ext>
                </p:extLst>
              </p:nvPr>
            </p:nvGraphicFramePr>
            <p:xfrm>
              <a:off x="3991016" y="3801787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2000" t="-4762" r="-198000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6122" t="-4762" r="-102041" b="-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627" y="247115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BE7FA-8B8F-A543-A3BF-71679EFF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5893973-9810-5944-AB62-3000DD3EB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936151"/>
              </p:ext>
            </p:extLst>
          </p:nvPr>
        </p:nvGraphicFramePr>
        <p:xfrm>
          <a:off x="1931775" y="1665625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9931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891251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71763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327028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-90,-72.9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-81,1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295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64B3-EEFC-E741-82F0-49F8A517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On-policy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A1292-C3B5-0843-BA1C-ADE01D3687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61008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(correct!)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Observation drawn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are useful for evaluating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Once the policy is changed these observations are irrelevant</a:t>
                </a:r>
              </a:p>
              <a:p>
                <a:r>
                  <a:rPr lang="en-US" dirty="0"/>
                  <a:t>This is not </a:t>
                </a:r>
                <a:r>
                  <a:rPr lang="en-US" b="1" dirty="0"/>
                  <a:t>sample efficient</a:t>
                </a:r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A1292-C3B5-0843-BA1C-ADE01D3687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61008" cy="4351338"/>
              </a:xfrm>
              <a:blipFill>
                <a:blip r:embed="rId2"/>
                <a:stretch>
                  <a:fillRect l="-1689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A76CA0-E3D3-2642-9F1E-8F1114E47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986320"/>
              </p:ext>
            </p:extLst>
          </p:nvPr>
        </p:nvGraphicFramePr>
        <p:xfrm>
          <a:off x="8120206" y="2134798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6A8BF907-B033-0F42-A49E-2E4FD39E9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937" y="3311367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robot clipart">
            <a:extLst>
              <a:ext uri="{FF2B5EF4-FFF2-40B4-BE49-F238E27FC236}">
                <a16:creationId xmlns:a16="http://schemas.microsoft.com/office/drawing/2014/main" id="{6D35EC7B-F2B8-294F-B1AE-0A900027D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742" y="3086269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BC75E2-B493-1341-9815-13D24D9262CA}"/>
              </a:ext>
            </a:extLst>
          </p:cNvPr>
          <p:cNvSpPr txBox="1"/>
          <p:nvPr/>
        </p:nvSpPr>
        <p:spPr>
          <a:xfrm>
            <a:off x="11077602" y="2994100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8" name="Picture 4" descr="Image result for poison">
            <a:extLst>
              <a:ext uri="{FF2B5EF4-FFF2-40B4-BE49-F238E27FC236}">
                <a16:creationId xmlns:a16="http://schemas.microsoft.com/office/drawing/2014/main" id="{700F8BB9-0D89-1543-A2F3-ADB173464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354" y="2281065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BD1531-BA53-F14A-84B4-462A5D51EA8C}"/>
              </a:ext>
            </a:extLst>
          </p:cNvPr>
          <p:cNvSpPr txBox="1"/>
          <p:nvPr/>
        </p:nvSpPr>
        <p:spPr>
          <a:xfrm>
            <a:off x="10478003" y="2132543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0" name="Picture 2" descr="Image result for coin&quot;">
            <a:extLst>
              <a:ext uri="{FF2B5EF4-FFF2-40B4-BE49-F238E27FC236}">
                <a16:creationId xmlns:a16="http://schemas.microsoft.com/office/drawing/2014/main" id="{79FBDAF0-CB7B-A941-8C1D-04AD1BE71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083" y="3216300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7E325A-CCBD-944B-A3BE-920351FF7F17}"/>
              </a:ext>
            </a:extLst>
          </p:cNvPr>
          <p:cNvSpPr txBox="1"/>
          <p:nvPr/>
        </p:nvSpPr>
        <p:spPr>
          <a:xfrm>
            <a:off x="8371165" y="3022004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BB68A5F-AE95-BB4E-980F-9CB8A74752B7}"/>
                  </a:ext>
                </a:extLst>
              </p:cNvPr>
              <p:cNvSpPr txBox="1"/>
              <p:nvPr/>
            </p:nvSpPr>
            <p:spPr>
              <a:xfrm>
                <a:off x="8423006" y="2505350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BB68A5F-AE95-BB4E-980F-9CB8A7475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006" y="2505350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0714" r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E9D8B6-579D-E94D-8AB1-168E3BD3DAC7}"/>
                  </a:ext>
                </a:extLst>
              </p:cNvPr>
              <p:cNvSpPr txBox="1"/>
              <p:nvPr/>
            </p:nvSpPr>
            <p:spPr>
              <a:xfrm>
                <a:off x="9295869" y="2505362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E9D8B6-579D-E94D-8AB1-168E3BD3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869" y="2505362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12500" r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EAC671-C0F8-B548-B8DA-F1741A52FDBB}"/>
                  </a:ext>
                </a:extLst>
              </p:cNvPr>
              <p:cNvSpPr txBox="1"/>
              <p:nvPr/>
            </p:nvSpPr>
            <p:spPr>
              <a:xfrm>
                <a:off x="11217608" y="2473436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EAC671-C0F8-B548-B8DA-F1741A52F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608" y="2473436"/>
                <a:ext cx="339067" cy="492443"/>
              </a:xfrm>
              <a:prstGeom prst="rect">
                <a:avLst/>
              </a:prstGeom>
              <a:blipFill>
                <a:blip r:embed="rId9"/>
                <a:stretch>
                  <a:fillRect l="-21429" r="-2142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4BDB42-6E16-E445-BCB3-C351B60EB92A}"/>
                  </a:ext>
                </a:extLst>
              </p:cNvPr>
              <p:cNvSpPr txBox="1"/>
              <p:nvPr/>
            </p:nvSpPr>
            <p:spPr>
              <a:xfrm>
                <a:off x="10218182" y="1593934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4BDB42-6E16-E445-BCB3-C351B60EB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8182" y="1593934"/>
                <a:ext cx="298736" cy="492443"/>
              </a:xfrm>
              <a:prstGeom prst="rect">
                <a:avLst/>
              </a:prstGeom>
              <a:blipFill>
                <a:blip r:embed="rId10"/>
                <a:stretch>
                  <a:fillRect l="-16667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3C6B56AF-2019-FE44-B272-3F6E2C2CCE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7932399"/>
                  </p:ext>
                </p:extLst>
              </p:nvPr>
            </p:nvGraphicFramePr>
            <p:xfrm>
              <a:off x="7820339" y="4456887"/>
              <a:ext cx="4197828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</a:tblGrid>
                  <a:tr h="358865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(↑)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588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Calibri"/>
                                  </a:rPr>
                                  <m:t>𝑒𝑥𝑖𝑡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3C6B56AF-2019-FE44-B272-3F6E2C2CCE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7932399"/>
                  </p:ext>
                </p:extLst>
              </p:nvPr>
            </p:nvGraphicFramePr>
            <p:xfrm>
              <a:off x="7820339" y="4456887"/>
              <a:ext cx="4197828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57">
                      <a:extLst>
                        <a:ext uri="{9D8B030D-6E8A-4147-A177-3AD203B41FA5}">
                          <a16:colId xmlns:a16="http://schemas.microsoft.com/office/drawing/2014/main" val="1064096623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1464802107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334391900"/>
                        </a:ext>
                      </a:extLst>
                    </a:gridCol>
                    <a:gridCol w="1049457">
                      <a:extLst>
                        <a:ext uri="{9D8B030D-6E8A-4147-A177-3AD203B41FA5}">
                          <a16:colId xmlns:a16="http://schemas.microsoft.com/office/drawing/2014/main" val="319299043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algn="ctr" defTabSz="914400" rtl="1" eaLnBrk="1" latinLnBrk="0" hangingPunct="1"/>
                          <a:r>
                            <a:rPr lang="en-US" dirty="0"/>
                            <a:t>State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6897" r="-202410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01205" t="-6897" r="-102410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301205" t="-6897" r="-2410" b="-5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9020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05" t="-106897" r="-302410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106897" r="-202410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9516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05" t="-206897" r="-302410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206897" r="-202410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3666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05" t="-306897" r="-302410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306897" r="-202410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489495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05" t="-406897" r="-302410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406897" r="-202410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28821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05" t="-506897" r="-30241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205" t="-506897" r="-20241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8796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A9CE3340-9C7D-0A4D-A952-1864CBF4450D}"/>
              </a:ext>
            </a:extLst>
          </p:cNvPr>
          <p:cNvSpPr/>
          <p:nvPr/>
        </p:nvSpPr>
        <p:spPr>
          <a:xfrm>
            <a:off x="11266818" y="5078460"/>
            <a:ext cx="510988" cy="5737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FA8BCD-8757-3B4A-B234-10CB10E86454}"/>
              </a:ext>
            </a:extLst>
          </p:cNvPr>
          <p:cNvCxnSpPr/>
          <p:nvPr/>
        </p:nvCxnSpPr>
        <p:spPr>
          <a:xfrm>
            <a:off x="9840994" y="3432207"/>
            <a:ext cx="55004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47D97E2-C687-6E4A-9087-1EB81376A280}"/>
              </a:ext>
            </a:extLst>
          </p:cNvPr>
          <p:cNvCxnSpPr/>
          <p:nvPr/>
        </p:nvCxnSpPr>
        <p:spPr>
          <a:xfrm flipV="1">
            <a:off x="10371165" y="2925772"/>
            <a:ext cx="0" cy="4963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3305B98-9821-E340-B092-CF733606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614B1B-51B1-8E4C-BAD4-8134A0A225EB}"/>
              </a:ext>
            </a:extLst>
          </p:cNvPr>
          <p:cNvSpPr txBox="1"/>
          <p:nvPr/>
        </p:nvSpPr>
        <p:spPr>
          <a:xfrm>
            <a:off x="1228164" y="1542283"/>
            <a:ext cx="1180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69BE36-F4D2-8540-8691-A545D4735ABD}"/>
              </a:ext>
            </a:extLst>
          </p:cNvPr>
          <p:cNvSpPr txBox="1"/>
          <p:nvPr/>
        </p:nvSpPr>
        <p:spPr>
          <a:xfrm>
            <a:off x="3038444" y="1542283"/>
            <a:ext cx="1154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True value</a:t>
            </a:r>
          </a:p>
        </p:txBody>
      </p:sp>
    </p:spTree>
    <p:extLst>
      <p:ext uri="{BB962C8B-B14F-4D97-AF65-F5344CB8AC3E}">
        <p14:creationId xmlns:p14="http://schemas.microsoft.com/office/powerpoint/2010/main" val="348355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2571-B8E7-3A49-BF18-95841BF8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Off-policy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777C1-996B-2148-8982-57D321D53B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would like to use observations drawn from some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to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specifically, we want to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strive for full utilization of previous experience </a:t>
                </a:r>
              </a:p>
              <a:p>
                <a:r>
                  <a:rPr lang="en-US" dirty="0"/>
                  <a:t>Off-policy learning allows us to optimize a </a:t>
                </a:r>
                <a:r>
                  <a:rPr lang="en-US" b="1" i="1" dirty="0"/>
                  <a:t>target policy </a:t>
                </a:r>
                <a:r>
                  <a:rPr lang="en-US" dirty="0"/>
                  <a:t>while following another </a:t>
                </a:r>
                <a:r>
                  <a:rPr lang="en-US" b="1" i="1" dirty="0"/>
                  <a:t>behavior policy</a:t>
                </a:r>
              </a:p>
              <a:p>
                <a:r>
                  <a:rPr lang="en-US" b="1" dirty="0"/>
                  <a:t>Pros:</a:t>
                </a:r>
                <a:r>
                  <a:rPr lang="en-US" dirty="0"/>
                  <a:t> sample efficient</a:t>
                </a:r>
              </a:p>
              <a:p>
                <a:r>
                  <a:rPr lang="en-US" b="1" dirty="0"/>
                  <a:t>Cons:</a:t>
                </a:r>
                <a:r>
                  <a:rPr lang="en-US" dirty="0"/>
                  <a:t> higher variance in value estimations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777C1-996B-2148-8982-57D321D53B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C5FE-55F6-4C40-939B-DDA96AA3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66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CA6B-F149-4847-ADF2-586E6E25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Off-policy learning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80A9E8-57BF-0848-9CCF-1075FA2406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Objective</a:t>
                </a:r>
                <a:r>
                  <a:rPr lang="en-US" dirty="0"/>
                  <a:t>: use episodes from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to estimate values for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off-policy learning we must assume </a:t>
                </a:r>
                <a:r>
                  <a:rPr lang="en-US" b="1" i="1" dirty="0"/>
                  <a:t>coverage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If this is true, then by running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repeatedly we will eventually discover all possible trajectories for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coverage is violated for some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then no inference is possible regarding that state-action value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80A9E8-57BF-0848-9CCF-1075FA2406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ACD64-CD12-7743-BF89-C179AB8D0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41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343B2-036F-6F41-9F27-9FF62BB2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probability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2C1EC-3064-1A40-BAF3-C9B4FF9718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941424" cy="4879975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An agent following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sampled the following trajectory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is the probability of sampling this trajectory?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Assume MC control, how should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updated?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Append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𝑅𝑒𝑡𝑢𝑟𝑛𝑠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with weight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Weighted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AVG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𝑅𝑒𝑡𝑢𝑟𝑛𝑠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Computing the weighted average based on the sample probability would reduce variance (eliminate impact of noisy sampling)</a:t>
                </a:r>
              </a:p>
              <a:p>
                <a:r>
                  <a:rPr lang="en-US" dirty="0"/>
                  <a:t>But the model,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is unknown! So can’t compute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Can we say anything about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2C1EC-3064-1A40-BAF3-C9B4FF9718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941424" cy="4879975"/>
              </a:xfrm>
              <a:blipFill>
                <a:blip r:embed="rId2"/>
                <a:stretch>
                  <a:fillRect l="-812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E466C-A9BE-564B-8AB7-CCDE30F80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4C590E-F60C-2F4B-A5FB-26713DB0142D}"/>
                  </a:ext>
                </a:extLst>
              </p:cNvPr>
              <p:cNvSpPr/>
              <p:nvPr/>
            </p:nvSpPr>
            <p:spPr>
              <a:xfrm>
                <a:off x="9552796" y="4398493"/>
                <a:ext cx="2226828" cy="764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~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4C590E-F60C-2F4B-A5FB-26713DB014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796" y="4398493"/>
                <a:ext cx="2226828" cy="764505"/>
              </a:xfrm>
              <a:prstGeom prst="rect">
                <a:avLst/>
              </a:prstGeom>
              <a:blipFill>
                <a:blip r:embed="rId3"/>
                <a:stretch>
                  <a:fillRect t="-122951" b="-170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73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E677-24DB-F142-A834-D7A7FFF7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trajectory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drawn by running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</a:t>
                </a:r>
                <a:r>
                  <a:rPr lang="en-US" b="1" dirty="0"/>
                  <a:t>define</a:t>
                </a:r>
                <a:r>
                  <a:rPr lang="en-US" dirty="0"/>
                  <a:t> (not compute) the probability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can also </a:t>
                </a:r>
                <a:r>
                  <a:rPr lang="en-US" b="1" dirty="0"/>
                  <a:t>define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Define the </a:t>
                </a:r>
                <a:r>
                  <a:rPr lang="en-US" b="1" i="1" dirty="0"/>
                  <a:t>importance sampling ratio </a:t>
                </a:r>
                <a:r>
                  <a:rPr lang="en-US" dirty="0"/>
                  <a:t>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⁡{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⁡{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Can we </a:t>
                </a:r>
                <a:r>
                  <a:rPr lang="en-US" b="1" dirty="0"/>
                  <a:t>compute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without a model,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∏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∏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E0605A-AB45-0E44-B8EB-3C1B33DA8C45}"/>
              </a:ext>
            </a:extLst>
          </p:cNvPr>
          <p:cNvCxnSpPr>
            <a:cxnSpLocks/>
          </p:cNvCxnSpPr>
          <p:nvPr/>
        </p:nvCxnSpPr>
        <p:spPr>
          <a:xfrm flipH="1">
            <a:off x="4437528" y="4577180"/>
            <a:ext cx="708212" cy="99508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0B2278-B186-5D4A-AD2B-8C5C08C99931}"/>
                  </a:ext>
                </a:extLst>
              </p:cNvPr>
              <p:cNvSpPr/>
              <p:nvPr/>
            </p:nvSpPr>
            <p:spPr>
              <a:xfrm>
                <a:off x="5761845" y="4563734"/>
                <a:ext cx="1976310" cy="957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0B2278-B186-5D4A-AD2B-8C5C08C999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845" y="4563734"/>
                <a:ext cx="1976310" cy="957826"/>
              </a:xfrm>
              <a:prstGeom prst="rect">
                <a:avLst/>
              </a:prstGeom>
              <a:blipFill>
                <a:blip r:embed="rId3"/>
                <a:stretch>
                  <a:fillRect l="-28846" t="-96104" b="-150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4238C8B-0EA6-1A46-8EFD-E0E8836F9B00}"/>
              </a:ext>
            </a:extLst>
          </p:cNvPr>
          <p:cNvSpPr txBox="1"/>
          <p:nvPr/>
        </p:nvSpPr>
        <p:spPr>
          <a:xfrm>
            <a:off x="7924403" y="4813112"/>
            <a:ext cx="82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YES!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60F03-968E-044A-BACD-117E7563F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3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03704-7CAC-CF43-9721-7EA6AF03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EE83AC-CC66-8C41-AF9E-245A5B73A6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b="1" dirty="0"/>
                  <a:t>By definition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Importance sampling allows us to compute an unbiased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by running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</a:t>
                </a:r>
                <a:r>
                  <a:rPr lang="en-US" b="1" dirty="0"/>
                  <a:t>Claim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to be a weighted average of observed returns (weighted by the importance ratio)</a:t>
                </a:r>
              </a:p>
              <a:p>
                <a:r>
                  <a:rPr lang="en-US" dirty="0"/>
                  <a:t>Assume visiting state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episodes using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is first visited during time step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 during each episode,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p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EE83AC-CC66-8C41-AF9E-245A5B73A6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1448" b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65AFD-2279-B84F-86D3-49F23A06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42A2-9D1E-B64E-B8AB-8F9BC458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sampling: proof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92757E-F006-A74D-9658-CFFAFDD738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would like to estimate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 </a:t>
                </a:r>
                <a:r>
                  <a:rPr lang="en-US" sz="1800" dirty="0"/>
                  <a:t>in our case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r>
                  <a:rPr lang="en-US" dirty="0"/>
                  <a:t>By definition: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for the continuous case replace the sum with an integral</a:t>
                </a:r>
              </a:p>
              <a:p>
                <a:r>
                  <a:rPr lang="en-US" dirty="0"/>
                  <a:t>If we don’t know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we can take a sample-based approach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an unbiased estimation because the samples are coming from the same distribution that defines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e>
                      <m:li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lim>
                    </m:limLow>
                  </m:oMath>
                </a14:m>
                <a:endParaRPr lang="en-US" dirty="0"/>
              </a:p>
              <a:p>
                <a:r>
                  <a:rPr lang="en-US" dirty="0"/>
                  <a:t>But what if our samples come from a different distribution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e>
                      <m:li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lim>
                    </m:limLow>
                  </m:oMath>
                </a14:m>
                <a:r>
                  <a:rPr lang="en-US" dirty="0"/>
                  <a:t> 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92757E-F006-A74D-9658-CFFAFDD738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4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7DC4-0349-834A-B35C-BA77A8E7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3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BE205-A008-C941-BB6E-EC63937D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sampling: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D626B-CA51-0849-AD0D-D2D304D784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Assume we know: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y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func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Can we use this to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?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Yes! </a:t>
                </a:r>
                <a:r>
                  <a:rPr lang="en-US" dirty="0"/>
                  <a:t>if we assume that all possible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exist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(</a:t>
                </a:r>
                <a:r>
                  <a:rPr lang="en-US" i="1" dirty="0"/>
                  <a:t>converge</a:t>
                </a:r>
                <a:r>
                  <a:rPr lang="en-US" dirty="0"/>
                  <a:t>)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func>
                      </m:e>
                    </m:nary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Pr</m:t>
                                    </m:r>
                                  </m:e>
                                  <m:lim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X</m:t>
                                    </m:r>
                                  </m:lim>
                                </m:limLow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num>
                              <m:den>
                                <m:limLow>
                                  <m:limLow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Pr</m:t>
                                    </m:r>
                                  </m:e>
                                  <m:lim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Y</m:t>
                                    </m:r>
                                  </m:lim>
                                </m:limLow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den>
                            </m:f>
                          </m:fName>
                          <m:e>
                            <m:limLow>
                              <m:limLowPr>
                                <m:ctrlP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Y</m:t>
                                </m:r>
                              </m:lim>
                            </m:limLow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func>
                      </m:e>
                    </m:nary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lim>
                        </m:limLow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num>
                      <m:den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lim>
                        </m:limLow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D626B-CA51-0849-AD0D-D2D304D784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13743" b="-4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7B335-9BDE-9C44-AC25-D230CBC3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  <p:sp>
        <p:nvSpPr>
          <p:cNvPr id="6" name="Line Callout 1 5">
            <a:extLst>
              <a:ext uri="{FF2B5EF4-FFF2-40B4-BE49-F238E27FC236}">
                <a16:creationId xmlns:a16="http://schemas.microsoft.com/office/drawing/2014/main" id="{CA84740B-A152-2149-9D82-0DEE650C8F99}"/>
              </a:ext>
            </a:extLst>
          </p:cNvPr>
          <p:cNvSpPr/>
          <p:nvPr/>
        </p:nvSpPr>
        <p:spPr>
          <a:xfrm>
            <a:off x="6377651" y="5289630"/>
            <a:ext cx="1678330" cy="797314"/>
          </a:xfrm>
          <a:prstGeom prst="borderCallout1">
            <a:avLst>
              <a:gd name="adj1" fmla="val 85529"/>
              <a:gd name="adj2" fmla="val 633"/>
              <a:gd name="adj3" fmla="val 76063"/>
              <a:gd name="adj4" fmla="val -2492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Importance ratio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8F51A0-D57C-7B47-9607-FA6D2EBB8CC5}"/>
              </a:ext>
            </a:extLst>
          </p:cNvPr>
          <p:cNvSpPr/>
          <p:nvPr/>
        </p:nvSpPr>
        <p:spPr>
          <a:xfrm>
            <a:off x="1331088" y="5079775"/>
            <a:ext cx="972273" cy="106133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E677-24DB-F142-A834-D7A7FFF7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(ordinary) Importance sampling -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→,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d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←,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0.99</m:t>
                                </m:r>
                              </m:e>
                            </m:d>
                          </m:e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←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,10}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0.99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0.99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3.96∗10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+0.02∗1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25A20-7EF0-C948-AAB3-ADD155E98D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47093" b="-8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54A0587-E9BE-264D-913A-F4A125CA5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6147"/>
              </p:ext>
            </p:extLst>
          </p:nvPr>
        </p:nvGraphicFramePr>
        <p:xfrm>
          <a:off x="7796007" y="2366489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pic>
        <p:nvPicPr>
          <p:cNvPr id="6" name="Picture 5" descr="Image result for treasure clipart">
            <a:extLst>
              <a:ext uri="{FF2B5EF4-FFF2-40B4-BE49-F238E27FC236}">
                <a16:creationId xmlns:a16="http://schemas.microsoft.com/office/drawing/2014/main" id="{675BBECC-DD21-B848-9A23-1112EA740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38" y="3543058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1B950544-29D3-AC41-8E2F-632C38188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43" y="331796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2F1AF3-8D34-1746-BE99-3D3CC8F2897F}"/>
              </a:ext>
            </a:extLst>
          </p:cNvPr>
          <p:cNvSpPr txBox="1"/>
          <p:nvPr/>
        </p:nvSpPr>
        <p:spPr>
          <a:xfrm>
            <a:off x="10753403" y="3225791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9" name="Picture 4" descr="Image result for poison">
            <a:extLst>
              <a:ext uri="{FF2B5EF4-FFF2-40B4-BE49-F238E27FC236}">
                <a16:creationId xmlns:a16="http://schemas.microsoft.com/office/drawing/2014/main" id="{B79AE0D6-4921-8A40-83F1-1938EFEA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155" y="2512756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839047-DCC2-744F-A371-63F2B2F4B26A}"/>
              </a:ext>
            </a:extLst>
          </p:cNvPr>
          <p:cNvSpPr txBox="1"/>
          <p:nvPr/>
        </p:nvSpPr>
        <p:spPr>
          <a:xfrm>
            <a:off x="10153804" y="2364234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1" name="Picture 2" descr="Image result for coin&quot;">
            <a:extLst>
              <a:ext uri="{FF2B5EF4-FFF2-40B4-BE49-F238E27FC236}">
                <a16:creationId xmlns:a16="http://schemas.microsoft.com/office/drawing/2014/main" id="{FDDB9E13-69D9-814B-B495-C8812FBD6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884" y="3447991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BC8378-A92F-E54B-9E6C-B7A3DE87B72C}"/>
              </a:ext>
            </a:extLst>
          </p:cNvPr>
          <p:cNvSpPr txBox="1"/>
          <p:nvPr/>
        </p:nvSpPr>
        <p:spPr>
          <a:xfrm>
            <a:off x="8046966" y="3253695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96B991-FD92-324E-A86E-5F372F53983C}"/>
                  </a:ext>
                </a:extLst>
              </p:cNvPr>
              <p:cNvSpPr txBox="1"/>
              <p:nvPr/>
            </p:nvSpPr>
            <p:spPr>
              <a:xfrm>
                <a:off x="8098807" y="2737041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96B991-FD92-324E-A86E-5F372F539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07" y="2737041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4815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BC45F4-6E5E-8C4D-B8CA-7185CE197B6E}"/>
                  </a:ext>
                </a:extLst>
              </p:cNvPr>
              <p:cNvSpPr txBox="1"/>
              <p:nvPr/>
            </p:nvSpPr>
            <p:spPr>
              <a:xfrm>
                <a:off x="8971670" y="2737053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BC45F4-6E5E-8C4D-B8CA-7185CE197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670" y="2737053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8824" r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2CADFB-83D6-2349-A350-D6004174C2F1}"/>
                  </a:ext>
                </a:extLst>
              </p:cNvPr>
              <p:cNvSpPr txBox="1"/>
              <p:nvPr/>
            </p:nvSpPr>
            <p:spPr>
              <a:xfrm>
                <a:off x="9893565" y="4221758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2CADFB-83D6-2349-A350-D6004174C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3565" y="4221758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 l="-11538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9447BEF-0128-C044-94EB-E5163B2688E8}"/>
                  </a:ext>
                </a:extLst>
              </p:cNvPr>
              <p:cNvSpPr txBox="1"/>
              <p:nvPr/>
            </p:nvSpPr>
            <p:spPr>
              <a:xfrm>
                <a:off x="10893409" y="2705127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9447BEF-0128-C044-94EB-E5163B268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3409" y="2705127"/>
                <a:ext cx="339067" cy="492443"/>
              </a:xfrm>
              <a:prstGeom prst="rect">
                <a:avLst/>
              </a:prstGeom>
              <a:blipFill>
                <a:blip r:embed="rId10"/>
                <a:stretch>
                  <a:fillRect l="-25926" r="-22222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C60012-0082-CF4D-B740-7EC707FE4C7A}"/>
                  </a:ext>
                </a:extLst>
              </p:cNvPr>
              <p:cNvSpPr txBox="1"/>
              <p:nvPr/>
            </p:nvSpPr>
            <p:spPr>
              <a:xfrm>
                <a:off x="9893983" y="1825625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C60012-0082-CF4D-B740-7EC707FE4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3983" y="1825625"/>
                <a:ext cx="298736" cy="492443"/>
              </a:xfrm>
              <a:prstGeom prst="rect">
                <a:avLst/>
              </a:prstGeom>
              <a:blipFill>
                <a:blip r:embed="rId11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9E539BB-E788-3147-8AA1-D4AEC0AAC4E0}"/>
                  </a:ext>
                </a:extLst>
              </p:cNvPr>
              <p:cNvSpPr txBox="1"/>
              <p:nvPr/>
            </p:nvSpPr>
            <p:spPr>
              <a:xfrm>
                <a:off x="7076905" y="4830374"/>
                <a:ext cx="3789530" cy="15696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.6 ??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Ordinary Importance sampling is unbiased yet high variance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9E539BB-E788-3147-8AA1-D4AEC0AAC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905" y="4830374"/>
                <a:ext cx="3789530" cy="1569660"/>
              </a:xfrm>
              <a:prstGeom prst="rect">
                <a:avLst/>
              </a:prstGeom>
              <a:blipFill>
                <a:blip r:embed="rId12"/>
                <a:stretch>
                  <a:fillRect b="-714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DDC2F-1197-6A4F-915D-C8A877C5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D6E76C8-F443-5549-8F5F-8FBE13F9B589}"/>
              </a:ext>
            </a:extLst>
          </p:cNvPr>
          <p:cNvCxnSpPr>
            <a:cxnSpLocks/>
          </p:cNvCxnSpPr>
          <p:nvPr/>
        </p:nvCxnSpPr>
        <p:spPr>
          <a:xfrm flipV="1">
            <a:off x="8899463" y="3625902"/>
            <a:ext cx="1993946" cy="12993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96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772B-6599-4D4C-B3D1-841A1805F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importance 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D4216-AB71-4640-9790-13FA77FDDF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d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←,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0.99</m:t>
                                </m:r>
                              </m:e>
                            </m:d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←,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,→,0,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,→,0,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,10}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6∗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,←,0,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,1}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∗10+0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.02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∗1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D4216-AB71-4640-9790-13FA77FDDF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724" t="-22764" b="-8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9212B2-4E23-2243-AFE6-8FEEAD353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623347"/>
              </p:ext>
            </p:extLst>
          </p:nvPr>
        </p:nvGraphicFramePr>
        <p:xfrm>
          <a:off x="7796007" y="2366489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9161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</a:tbl>
          </a:graphicData>
        </a:graphic>
      </p:graphicFrame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B9204B42-4B10-FC4D-97FA-C7E2D3F7C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38" y="3543058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robot clipart">
            <a:extLst>
              <a:ext uri="{FF2B5EF4-FFF2-40B4-BE49-F238E27FC236}">
                <a16:creationId xmlns:a16="http://schemas.microsoft.com/office/drawing/2014/main" id="{CB10BAEE-070F-9543-8DF7-1086F32B1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43" y="331796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6090A7-B41A-7D42-BF36-A2C859599A6D}"/>
              </a:ext>
            </a:extLst>
          </p:cNvPr>
          <p:cNvSpPr txBox="1"/>
          <p:nvPr/>
        </p:nvSpPr>
        <p:spPr>
          <a:xfrm>
            <a:off x="10753403" y="3225791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pic>
        <p:nvPicPr>
          <p:cNvPr id="8" name="Picture 4" descr="Image result for poison">
            <a:extLst>
              <a:ext uri="{FF2B5EF4-FFF2-40B4-BE49-F238E27FC236}">
                <a16:creationId xmlns:a16="http://schemas.microsoft.com/office/drawing/2014/main" id="{0D865179-9AD1-E94B-8EA6-66F428E9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155" y="2512756"/>
            <a:ext cx="352649" cy="6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7D8EA6-E197-9B41-9517-B6D9C801297B}"/>
              </a:ext>
            </a:extLst>
          </p:cNvPr>
          <p:cNvSpPr txBox="1"/>
          <p:nvPr/>
        </p:nvSpPr>
        <p:spPr>
          <a:xfrm>
            <a:off x="10153804" y="2364234"/>
            <a:ext cx="41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</a:t>
            </a:r>
          </a:p>
        </p:txBody>
      </p:sp>
      <p:pic>
        <p:nvPicPr>
          <p:cNvPr id="10" name="Picture 2" descr="Image result for coin&quot;">
            <a:extLst>
              <a:ext uri="{FF2B5EF4-FFF2-40B4-BE49-F238E27FC236}">
                <a16:creationId xmlns:a16="http://schemas.microsoft.com/office/drawing/2014/main" id="{DF699923-45CD-8247-959E-9A8A19343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884" y="3447991"/>
            <a:ext cx="862914" cy="8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D537FB-2E30-7042-92B8-3FD87CFAC226}"/>
              </a:ext>
            </a:extLst>
          </p:cNvPr>
          <p:cNvSpPr txBox="1"/>
          <p:nvPr/>
        </p:nvSpPr>
        <p:spPr>
          <a:xfrm>
            <a:off x="8046966" y="3253695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9F450D-3579-C04B-8D79-D16D6DA09782}"/>
                  </a:ext>
                </a:extLst>
              </p:cNvPr>
              <p:cNvSpPr txBox="1"/>
              <p:nvPr/>
            </p:nvSpPr>
            <p:spPr>
              <a:xfrm>
                <a:off x="8098807" y="2737041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9F450D-3579-C04B-8D79-D16D6DA09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07" y="2737041"/>
                <a:ext cx="339067" cy="492443"/>
              </a:xfrm>
              <a:prstGeom prst="rect">
                <a:avLst/>
              </a:prstGeom>
              <a:blipFill>
                <a:blip r:embed="rId7"/>
                <a:stretch>
                  <a:fillRect l="-14815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82664C-EB66-6E44-BD6E-21D82EE251F4}"/>
                  </a:ext>
                </a:extLst>
              </p:cNvPr>
              <p:cNvSpPr txBox="1"/>
              <p:nvPr/>
            </p:nvSpPr>
            <p:spPr>
              <a:xfrm>
                <a:off x="8971670" y="2737053"/>
                <a:ext cx="407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82664C-EB66-6E44-BD6E-21D82EE25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670" y="2737053"/>
                <a:ext cx="407997" cy="492443"/>
              </a:xfrm>
              <a:prstGeom prst="rect">
                <a:avLst/>
              </a:prstGeom>
              <a:blipFill>
                <a:blip r:embed="rId8"/>
                <a:stretch>
                  <a:fillRect l="-8824" r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5F8CFC-5123-AE4B-AB0A-EA2192FCB711}"/>
                  </a:ext>
                </a:extLst>
              </p:cNvPr>
              <p:cNvSpPr txBox="1"/>
              <p:nvPr/>
            </p:nvSpPr>
            <p:spPr>
              <a:xfrm>
                <a:off x="9893565" y="4221758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5F8CFC-5123-AE4B-AB0A-EA2192FCB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3565" y="4221758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 l="-11538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05AE9B-6D9E-DF4D-BCB5-2F3C8C33DBC2}"/>
                  </a:ext>
                </a:extLst>
              </p:cNvPr>
              <p:cNvSpPr txBox="1"/>
              <p:nvPr/>
            </p:nvSpPr>
            <p:spPr>
              <a:xfrm>
                <a:off x="10893409" y="2705127"/>
                <a:ext cx="33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05AE9B-6D9E-DF4D-BCB5-2F3C8C33D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3409" y="2705127"/>
                <a:ext cx="339067" cy="492443"/>
              </a:xfrm>
              <a:prstGeom prst="rect">
                <a:avLst/>
              </a:prstGeom>
              <a:blipFill>
                <a:blip r:embed="rId10"/>
                <a:stretch>
                  <a:fillRect l="-25926" r="-22222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EA1399-7313-884F-9CED-3D75B8A23A2B}"/>
                  </a:ext>
                </a:extLst>
              </p:cNvPr>
              <p:cNvSpPr txBox="1"/>
              <p:nvPr/>
            </p:nvSpPr>
            <p:spPr>
              <a:xfrm>
                <a:off x="9893983" y="1825625"/>
                <a:ext cx="298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EA1399-7313-884F-9CED-3D75B8A23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3983" y="1825625"/>
                <a:ext cx="298736" cy="492443"/>
              </a:xfrm>
              <a:prstGeom prst="rect">
                <a:avLst/>
              </a:prstGeom>
              <a:blipFill>
                <a:blip r:embed="rId11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C8B3381-FEDF-964A-AB49-9730E5A859F7}"/>
              </a:ext>
            </a:extLst>
          </p:cNvPr>
          <p:cNvSpPr txBox="1"/>
          <p:nvPr/>
        </p:nvSpPr>
        <p:spPr>
          <a:xfrm>
            <a:off x="6161029" y="4767603"/>
            <a:ext cx="5621281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Ordinary Importance sampling is unbiased while the weighted version is biased (initially). Ordinary Importance sampling results in high variance while the weighted version has a bounded variance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54F9DF-4FEB-FB4E-8468-4EFE116550CD}"/>
              </a:ext>
            </a:extLst>
          </p:cNvPr>
          <p:cNvSpPr txBox="1"/>
          <p:nvPr/>
        </p:nvSpPr>
        <p:spPr>
          <a:xfrm>
            <a:off x="4555045" y="1807578"/>
            <a:ext cx="281245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Trick: normalize by the sum of importance ratios 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0AD6A61-15C5-F846-8EF5-559F064F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6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47174-445C-2444-8A67-CDD462732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817" y="3429000"/>
            <a:ext cx="6750183" cy="32242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483C66-85AD-5545-99DD-F44BBCF0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Ordinary vs weighted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0E5FE-B870-814E-8602-AEF7C66A4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52269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Estimating a black-jack state</a:t>
            </a:r>
          </a:p>
          <a:p>
            <a:r>
              <a:rPr lang="en-US" dirty="0"/>
              <a:t>Target policy: hit on 19 or below</a:t>
            </a:r>
          </a:p>
          <a:p>
            <a:r>
              <a:rPr lang="en-US" dirty="0"/>
              <a:t>Behavior policy: random (uniform)</a:t>
            </a:r>
          </a:p>
          <a:p>
            <a:r>
              <a:rPr lang="en-US" dirty="0"/>
              <a:t>Both approaches converge to the true value</a:t>
            </a:r>
          </a:p>
          <a:p>
            <a:r>
              <a:rPr lang="en-US" dirty="0"/>
              <a:t>weighted importance sampling is much better initially</a:t>
            </a:r>
          </a:p>
        </p:txBody>
      </p:sp>
      <p:pic>
        <p:nvPicPr>
          <p:cNvPr id="1026" name="Picture 2" descr="Image result for blackjack&quot;">
            <a:extLst>
              <a:ext uri="{FF2B5EF4-FFF2-40B4-BE49-F238E27FC236}">
                <a16:creationId xmlns:a16="http://schemas.microsoft.com/office/drawing/2014/main" id="{FC63A995-37E1-DF49-B326-4DB7343F8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90" y="1619325"/>
            <a:ext cx="2920561" cy="165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FB213-41ED-2A4F-806A-7B955B805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66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/>
              <p:nvPr/>
            </p:nvSpPr>
            <p:spPr>
              <a:xfrm>
                <a:off x="564777" y="3782220"/>
                <a:ext cx="198120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Accumulated reward after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77" y="3782220"/>
                <a:ext cx="1981200" cy="646331"/>
              </a:xfrm>
              <a:prstGeom prst="rect">
                <a:avLst/>
              </a:prstGeom>
              <a:blipFill>
                <a:blip r:embed="rId3"/>
                <a:stretch>
                  <a:fillRect l="-633" t="-3774" b="-1132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469341" y="4222365"/>
            <a:ext cx="959224" cy="215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839BF-DAD8-B24E-9F15-A66B8FAE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63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/>
              <p:nvPr/>
            </p:nvSpPr>
            <p:spPr>
              <a:xfrm>
                <a:off x="564776" y="3782220"/>
                <a:ext cx="2412339" cy="203132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1 over Joint probability for observed actions from following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after step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. This equals the IS ratio here because the target policy is deterministic.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76" y="3782220"/>
                <a:ext cx="2412339" cy="2031325"/>
              </a:xfrm>
              <a:prstGeom prst="rect">
                <a:avLst/>
              </a:prstGeom>
              <a:blipFill>
                <a:blip r:embed="rId3"/>
                <a:stretch>
                  <a:fillRect t="-1235" r="-2094" b="-308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469341" y="4437518"/>
            <a:ext cx="959224" cy="215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33452-830D-004F-9324-720001B9D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06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F323B2-8252-0B45-9F95-822428EB3D69}"/>
              </a:ext>
            </a:extLst>
          </p:cNvPr>
          <p:cNvSpPr txBox="1"/>
          <p:nvPr/>
        </p:nvSpPr>
        <p:spPr>
          <a:xfrm>
            <a:off x="564777" y="3782220"/>
            <a:ext cx="19812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Going back in time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469340" y="4652671"/>
            <a:ext cx="3155577" cy="215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5096-075C-1D4A-9E46-DA6CD6AB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408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F323B2-8252-0B45-9F95-822428EB3D69}"/>
              </a:ext>
            </a:extLst>
          </p:cNvPr>
          <p:cNvSpPr txBox="1"/>
          <p:nvPr/>
        </p:nvSpPr>
        <p:spPr>
          <a:xfrm>
            <a:off x="564777" y="3782220"/>
            <a:ext cx="1981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Discount future rewards and add immediate reward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2" y="4885753"/>
            <a:ext cx="1407460" cy="215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2574F-9F8D-F64B-96A8-58831CC3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83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/>
              <p:nvPr/>
            </p:nvSpPr>
            <p:spPr>
              <a:xfrm>
                <a:off x="564777" y="3782220"/>
                <a:ext cx="2157158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Cumulative sum of IS weights affiliated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(for weighted IS)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77" y="3782220"/>
                <a:ext cx="2157158" cy="1200329"/>
              </a:xfrm>
              <a:prstGeom prst="rect">
                <a:avLst/>
              </a:prstGeom>
              <a:blipFill>
                <a:blip r:embed="rId3"/>
                <a:stretch>
                  <a:fillRect l="-1744" t="-2083" r="-3488" b="-729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1" y="5091942"/>
            <a:ext cx="2375647" cy="215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A3691-ED9D-D64D-95C7-32D1CABF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99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F323B2-8252-0B45-9F95-822428EB3D69}"/>
              </a:ext>
            </a:extLst>
          </p:cNvPr>
          <p:cNvSpPr txBox="1"/>
          <p:nvPr/>
        </p:nvSpPr>
        <p:spPr>
          <a:xfrm>
            <a:off x="286871" y="3782220"/>
            <a:ext cx="277009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Incremental update of Q values (waited moving average)</a:t>
            </a:r>
            <a:endParaRPr lang="en-US" b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1" y="5298130"/>
            <a:ext cx="4078943" cy="286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21D92-A23A-6341-B1EE-A8A9086B5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74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F323B2-8252-0B45-9F95-822428EB3D69}"/>
              </a:ext>
            </a:extLst>
          </p:cNvPr>
          <p:cNvSpPr txBox="1"/>
          <p:nvPr/>
        </p:nvSpPr>
        <p:spPr>
          <a:xfrm>
            <a:off x="286871" y="3782220"/>
            <a:ext cx="277009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Update target policy (greedy) </a:t>
            </a:r>
            <a:endParaRPr lang="en-US" b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1" y="5531212"/>
            <a:ext cx="4912660" cy="286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F048D-34BC-BF4E-8A4A-6A6CE6BE7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49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/>
              <p:nvPr/>
            </p:nvSpPr>
            <p:spPr>
              <a:xfrm>
                <a:off x="286871" y="3782220"/>
                <a:ext cx="2770094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Sinse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b="0" dirty="0"/>
                  <a:t> is deterministic, once we diverge from </a:t>
                </a:r>
                <a:r>
                  <a:rPr lang="en-US" dirty="0"/>
                  <a:t>it all IS weights of  earlier actions </a:t>
                </a:r>
                <a:r>
                  <a:rPr lang="en-US" b="0" dirty="0"/>
                  <a:t>will be 0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71" y="3782220"/>
                <a:ext cx="2770094" cy="1200329"/>
              </a:xfrm>
              <a:prstGeom prst="rect">
                <a:avLst/>
              </a:prstGeom>
              <a:blipFill>
                <a:blip r:embed="rId3"/>
                <a:stretch>
                  <a:fillRect t="-2083" r="-1826" b="-729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1" y="5737401"/>
            <a:ext cx="2698378" cy="286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3A2DA-7921-FE4F-9918-D5A9B3B2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38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D921-A453-0044-9C04-28C6E0B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importance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D865-5CC7-334B-AEB8-CCE82A74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39FFB-008F-224C-B9A2-10EB91040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65" y="1717897"/>
            <a:ext cx="9135035" cy="4774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/>
              <p:nvPr/>
            </p:nvSpPr>
            <p:spPr>
              <a:xfrm>
                <a:off x="286871" y="3782220"/>
                <a:ext cx="2770094" cy="147732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Update the joint prob by multiplying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0" dirty="0"/>
                  <a:t>. </a:t>
                </a:r>
                <a:r>
                  <a:rPr lang="en-US" dirty="0"/>
                  <a:t>N</a:t>
                </a:r>
                <a:r>
                  <a:rPr lang="en-US" b="0" dirty="0"/>
                  <a:t>otice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b="0" dirty="0"/>
                  <a:t> in this example (deterministic target policy)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F323B2-8252-0B45-9F95-822428EB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71" y="3782220"/>
                <a:ext cx="2770094" cy="1477328"/>
              </a:xfrm>
              <a:prstGeom prst="rect">
                <a:avLst/>
              </a:prstGeom>
              <a:blipFill>
                <a:blip r:embed="rId3"/>
                <a:stretch>
                  <a:fillRect t="-1695" b="-508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C328B32-6035-C540-AFDB-46CB3DA4E5A9}"/>
              </a:ext>
            </a:extLst>
          </p:cNvPr>
          <p:cNvSpPr/>
          <p:nvPr/>
        </p:nvSpPr>
        <p:spPr>
          <a:xfrm>
            <a:off x="3890681" y="5979448"/>
            <a:ext cx="1443319" cy="286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2356B-1116-2C4E-9C93-3302ED78B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17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76119"/>
              </p:ext>
            </p:extLst>
          </p:nvPr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312576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3321423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15112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562532"/>
                  </p:ext>
                </p:extLst>
              </p:nvPr>
            </p:nvGraphicFramePr>
            <p:xfrm>
              <a:off x="2298206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562532"/>
                  </p:ext>
                </p:extLst>
              </p:nvPr>
            </p:nvGraphicFramePr>
            <p:xfrm>
              <a:off x="2298206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2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4651" r="-100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29B11F9-5A15-E84B-9EAC-6C885660D319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29B11F9-5A15-E84B-9EAC-6C885660D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0A48AC0-3713-8D4A-ABF0-653AA1AF5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30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441512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6635331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6635331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843DB3-DD8A-1340-8613-EE334745E1F9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843DB3-DD8A-1340-8613-EE334745E1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C7933C9-EC82-804A-81C0-52B8CFCA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310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939790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4576485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821624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2BADEF-856F-784E-B7CC-19067D478EBA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2BADEF-856F-784E-B7CC-19067D478E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2B5CB6-6058-4F4B-98A9-5E368668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43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490887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=−100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blipFill>
                <a:blip r:embed="rId9"/>
                <a:stretch>
                  <a:fillRect l="-9701" t="-5682" r="-522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FFD2A88-2A63-134F-B9BF-806AD3A9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713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697076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188634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=−100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blipFill>
                <a:blip r:embed="rId9"/>
                <a:stretch>
                  <a:fillRect l="-9701" t="-5682" r="-522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534E144-460A-194A-8A64-4D894CA90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16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744871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876369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174728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=−100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blipFill>
                <a:blip r:embed="rId9"/>
                <a:stretch>
                  <a:fillRect l="-9701" t="-5682" r="-522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04F37C5-9D14-CA44-A0DB-DAA21972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63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073593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222150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=−100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blipFill>
                <a:blip r:embed="rId9"/>
                <a:stretch>
                  <a:fillRect l="-9701" t="-5682" r="-522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4D8D7CE-C97F-5746-8DC2-497ED89A6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42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432182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50328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=−100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692899" cy="1107996"/>
              </a:xfrm>
              <a:prstGeom prst="rect">
                <a:avLst/>
              </a:prstGeom>
              <a:blipFill>
                <a:blip r:embed="rId9"/>
                <a:stretch>
                  <a:fillRect l="-9701" t="-5682" r="-522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A74A496-9C63-F848-94BA-CBDB167D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073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499848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951992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EE0E4FA-32A3-F04F-B181-6E73E321B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413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697070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352435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F72E107-64E9-5B4C-9474-21EFCA9E1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438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71197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867401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7E44FDE-EEA1-C043-A1A0-C7C9B514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068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073589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3431982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3431982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A04328B-64A7-5E41-8236-AA99A224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624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,←,0,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,−100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234954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5FEC43-8189-FD48-90EF-15097DA7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47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4594412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=−90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522981" cy="1107996"/>
              </a:xfrm>
              <a:prstGeom prst="rect">
                <a:avLst/>
              </a:prstGeom>
              <a:blipFill>
                <a:blip r:embed="rId9"/>
                <a:stretch>
                  <a:fillRect l="-10744" t="-5682" r="-495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D3507DD-95B6-C84A-B171-C29E7B38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681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508814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blipFill>
                <a:blip r:embed="rId9"/>
                <a:stretch>
                  <a:fillRect l="-12621" t="-5682" r="-67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4EA0014-717B-D94E-A54F-9D3DA0FB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61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688109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514872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blipFill>
                <a:blip r:embed="rId9"/>
                <a:stretch>
                  <a:fillRect l="-12621" t="-5682" r="-67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6288C8C-D5B3-7C43-B271-B63B4248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260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196965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858438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blipFill>
                <a:blip r:embed="rId9"/>
                <a:stretch>
                  <a:fillRect l="-12621" t="-5682" r="-67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CA3EB7A-999E-9D4F-AA29-A527066E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065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082555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blipFill>
                <a:blip r:embed="rId9"/>
                <a:stretch>
                  <a:fillRect l="-12621" t="-5682" r="-67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4B45FCF-7F2B-B44D-9C77-366520FE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23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414250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93752" cy="1107996"/>
              </a:xfrm>
              <a:prstGeom prst="rect">
                <a:avLst/>
              </a:prstGeom>
              <a:blipFill>
                <a:blip r:embed="rId9"/>
                <a:stretch>
                  <a:fillRect l="-12621" t="-5682" r="-67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ABDE013-0FC7-534B-91A5-EA0D7699A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154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517775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blipFill>
                <a:blip r:embed="rId9"/>
                <a:stretch>
                  <a:fillRect l="-13402" t="-5682" r="-721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8447113-FB69-3B44-9500-1054AEA9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141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688104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163426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blipFill>
                <a:blip r:embed="rId9"/>
                <a:stretch>
                  <a:fillRect l="-13402" t="-5682" r="-721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719BA74-1FC8-4B4D-8FD1-239AFA17E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267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29198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867398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blipFill>
                <a:blip r:embed="rId9"/>
                <a:stretch>
                  <a:fillRect l="-13402" t="-5682" r="-721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98E62B2-E9F2-1744-99EB-E084208B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68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073586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871442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871442"/>
                  </p:ext>
                </p:extLst>
              </p:nvPr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blipFill>
                <a:blip r:embed="rId9"/>
                <a:stretch>
                  <a:fillRect l="-13402" t="-5682" r="-721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45F545F-A1B3-E944-B8CC-40244BE6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717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432176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220142" cy="1107996"/>
              </a:xfrm>
              <a:prstGeom prst="rect">
                <a:avLst/>
              </a:prstGeom>
              <a:blipFill>
                <a:blip r:embed="rId9"/>
                <a:stretch>
                  <a:fillRect l="-13402" t="-5682" r="-721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B143E6D-610C-1A44-AB25-AA45BDE5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780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508809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=8.1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blipFill>
                <a:blip r:embed="rId9"/>
                <a:stretch>
                  <a:fillRect l="-12037" t="-5682" r="-555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C5E663E-485C-664D-9A4A-994243A3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479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-90,3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670174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037656"/>
              </p:ext>
            </p:extLst>
          </p:nvPr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=8.1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blipFill>
                <a:blip r:embed="rId9"/>
                <a:stretch>
                  <a:fillRect l="-12037" t="-5682" r="-555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4538D6-CDD7-F047-8871-D0274A30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99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289295"/>
              </p:ext>
            </p:extLst>
          </p:nvPr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-90,8.1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5867397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=8.1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blipFill>
                <a:blip r:embed="rId9"/>
                <a:stretch>
                  <a:fillRect l="-12037" t="-5682" r="-555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4C0CC2E-A270-7E43-AB91-2044D3CE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509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-90,8.1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6432174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=8.1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blipFill>
                <a:blip r:embed="rId9"/>
                <a:stretch>
                  <a:fillRect l="-12037" t="-5682" r="-555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A2A322C-160B-CF4E-86B7-FF640268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555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9140-B4FC-2143-A0F5-6C578850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control + IS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{0.5←, 0.5→}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,→,0,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,→0,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C6D2E7-24C0-524D-BC14-78B321AC1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51738F-D9B8-6E47-8882-9DA1AB21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71"/>
          <a:stretch/>
        </p:blipFill>
        <p:spPr>
          <a:xfrm>
            <a:off x="7243483" y="2882322"/>
            <a:ext cx="4831976" cy="3975678"/>
          </a:xfrm>
          <a:prstGeom prst="rect">
            <a:avLst/>
          </a:prstGeom>
        </p:spPr>
      </p:pic>
      <p:pic>
        <p:nvPicPr>
          <p:cNvPr id="5" name="Picture 4" descr="Image result for treasure clipart">
            <a:extLst>
              <a:ext uri="{FF2B5EF4-FFF2-40B4-BE49-F238E27FC236}">
                <a16:creationId xmlns:a16="http://schemas.microsoft.com/office/drawing/2014/main" id="{54A6E9E0-9AF0-7F44-9240-90F07763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54" y="1616116"/>
            <a:ext cx="887511" cy="6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29C712-B51B-F34C-8163-5CF9160EB8BD}"/>
              </a:ext>
            </a:extLst>
          </p:cNvPr>
          <p:cNvGraphicFramePr>
            <a:graphicFrameLocks noGrp="1"/>
          </p:cNvGraphicFramePr>
          <p:nvPr/>
        </p:nvGraphicFramePr>
        <p:xfrm>
          <a:off x="8057030" y="1373952"/>
          <a:ext cx="3657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pic>
        <p:nvPicPr>
          <p:cNvPr id="7" name="Picture 6" descr="Image result for robot clipart">
            <a:extLst>
              <a:ext uri="{FF2B5EF4-FFF2-40B4-BE49-F238E27FC236}">
                <a16:creationId xmlns:a16="http://schemas.microsoft.com/office/drawing/2014/main" id="{63D516FD-F863-A944-95D2-5DF28EC7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01" y="1429050"/>
            <a:ext cx="682252" cy="80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rate by Firkin">
            <a:extLst>
              <a:ext uri="{FF2B5EF4-FFF2-40B4-BE49-F238E27FC236}">
                <a16:creationId xmlns:a16="http://schemas.microsoft.com/office/drawing/2014/main" id="{C9A8E903-B581-A54D-9542-12D4C176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43" y="1402929"/>
            <a:ext cx="813622" cy="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10D8-2986-AE45-9DE5-604385BD7455}"/>
              </a:ext>
            </a:extLst>
          </p:cNvPr>
          <p:cNvSpPr txBox="1"/>
          <p:nvPr/>
        </p:nvSpPr>
        <p:spPr>
          <a:xfrm>
            <a:off x="10938269" y="97384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+10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94FB9-156E-0243-87DF-5158C260C3CF}"/>
              </a:ext>
            </a:extLst>
          </p:cNvPr>
          <p:cNvSpPr txBox="1"/>
          <p:nvPr/>
        </p:nvSpPr>
        <p:spPr>
          <a:xfrm>
            <a:off x="8192740" y="97384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-100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E5F67B-ECC5-7C4C-AD58-DA77B4047956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161611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-90,8.1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146D1E11-4617-484D-A836-59295C8226A2}"/>
              </a:ext>
            </a:extLst>
          </p:cNvPr>
          <p:cNvSpPr/>
          <p:nvPr/>
        </p:nvSpPr>
        <p:spPr>
          <a:xfrm>
            <a:off x="7028656" y="4424078"/>
            <a:ext cx="429653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7968C5E-92A6-A64E-B806-AE85E127AB04}"/>
              </a:ext>
            </a:extLst>
          </p:cNvPr>
          <p:cNvGraphicFramePr>
            <a:graphicFrameLocks noGrp="1"/>
          </p:cNvGraphicFramePr>
          <p:nvPr/>
        </p:nvGraphicFramePr>
        <p:xfrm>
          <a:off x="1931775" y="2701506"/>
          <a:ext cx="2515840" cy="1056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8960">
                  <a:extLst>
                    <a:ext uri="{9D8B030D-6E8A-4147-A177-3AD203B41FA5}">
                      <a16:colId xmlns:a16="http://schemas.microsoft.com/office/drawing/2014/main" val="2860350498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3757103849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2648987907"/>
                    </a:ext>
                  </a:extLst>
                </a:gridCol>
                <a:gridCol w="628960">
                  <a:extLst>
                    <a:ext uri="{9D8B030D-6E8A-4147-A177-3AD203B41FA5}">
                      <a16:colId xmlns:a16="http://schemas.microsoft.com/office/drawing/2014/main" val="4267959680"/>
                    </a:ext>
                  </a:extLst>
                </a:gridCol>
              </a:tblGrid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04092"/>
                  </a:ext>
                </a:extLst>
              </a:tr>
              <a:tr h="52834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803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C9834C7-3D58-A440-8122-494B4B46EBE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92605" y="3758204"/>
              <a:ext cx="2515840" cy="105669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28960">
                      <a:extLst>
                        <a:ext uri="{9D8B030D-6E8A-4147-A177-3AD203B41FA5}">
                          <a16:colId xmlns:a16="http://schemas.microsoft.com/office/drawing/2014/main" val="2860350498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3757103849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2648987907"/>
                        </a:ext>
                      </a:extLst>
                    </a:gridCol>
                    <a:gridCol w="628960">
                      <a:extLst>
                        <a:ext uri="{9D8B030D-6E8A-4147-A177-3AD203B41FA5}">
                          <a16:colId xmlns:a16="http://schemas.microsoft.com/office/drawing/2014/main" val="4267959680"/>
                        </a:ext>
                      </a:extLst>
                    </a:gridCol>
                  </a:tblGrid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4651" r="-198000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082" t="-4651" r="-102041" b="-953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exit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6904092"/>
                      </a:ext>
                    </a:extLst>
                  </a:tr>
                  <a:tr h="5283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480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/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E8340E-9C9C-D345-8E6A-E866FC510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979" y="492900"/>
                <a:ext cx="97154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/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=8.1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US" sz="24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A54DC2-F8C1-EE4D-9365-1D4300D0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127" y="1665625"/>
                <a:ext cx="1356269" cy="1107996"/>
              </a:xfrm>
              <a:prstGeom prst="rect">
                <a:avLst/>
              </a:prstGeom>
              <a:blipFill>
                <a:blip r:embed="rId9"/>
                <a:stretch>
                  <a:fillRect l="-12037" t="-5682" r="-555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133CF99-06FA-BB48-B5E1-F70774264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384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C6DE6-4C7E-DF49-B6FC-995C4E675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3242D-55BE-614E-B60A-4B6D79AE1E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3956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Online evaluation through the Monte-Carlo approach</a:t>
                </a:r>
              </a:p>
              <a:p>
                <a:pPr lvl="1"/>
                <a:r>
                  <a:rPr lang="en-US" dirty="0"/>
                  <a:t>Update V or Q estimations based on observed returns</a:t>
                </a:r>
              </a:p>
              <a:p>
                <a:r>
                  <a:rPr lang="en-US" dirty="0"/>
                  <a:t>On policy Monte-Carlo control</a:t>
                </a:r>
              </a:p>
              <a:p>
                <a:pPr lvl="1"/>
                <a:r>
                  <a:rPr lang="en-US" dirty="0"/>
                  <a:t>Beware of local optimum. Must explore!</a:t>
                </a:r>
              </a:p>
              <a:p>
                <a:pPr lvl="1"/>
                <a:r>
                  <a:rPr lang="en-US" dirty="0"/>
                  <a:t>Consider using a soft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Assign soft policy values that mimic 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-greedy strategy </a:t>
                </a:r>
              </a:p>
              <a:p>
                <a:pPr lvl="1"/>
                <a:r>
                  <a:rPr lang="en-US" dirty="0"/>
                  <a:t>On policy learning is not sample efficient!</a:t>
                </a:r>
              </a:p>
              <a:p>
                <a:r>
                  <a:rPr lang="en-US" dirty="0"/>
                  <a:t>Off policy Monte-Carlo control</a:t>
                </a:r>
              </a:p>
              <a:p>
                <a:pPr lvl="1"/>
                <a:r>
                  <a:rPr lang="en-US" dirty="0"/>
                  <a:t>Define target policy (e.g.,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/>
                  <a:t>) that can be different than the behavior policy</a:t>
                </a:r>
              </a:p>
              <a:p>
                <a:pPr lvl="1"/>
                <a:r>
                  <a:rPr lang="en-US" dirty="0"/>
                  <a:t>Utilize weighted importance sampling to train a target policy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3242D-55BE-614E-B60A-4B6D79AE1E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39562"/>
              </a:xfrm>
              <a:blipFill>
                <a:blip r:embed="rId2"/>
                <a:stretch>
                  <a:fillRect l="-965" t="-2406" b="-9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A0487-8141-4D42-AB2D-3E8493D2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0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Lecture</a:t>
            </a:r>
            <a:r>
              <a:rPr lang="en-US" dirty="0"/>
              <a:t>: Temporal Difference Learning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Monte-Carlo Control</a:t>
            </a:r>
          </a:p>
          <a:p>
            <a:pPr lvl="1"/>
            <a:r>
              <a:rPr lang="en-US" dirty="0"/>
              <a:t>Monte-Carlo Control with Importance Sampling</a:t>
            </a:r>
          </a:p>
          <a:p>
            <a:pPr lvl="1"/>
            <a:r>
              <a:rPr lang="en-US" dirty="0"/>
              <a:t>Due by Monday, Sep-30, EOD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Monte-Carlo Control </a:t>
            </a:r>
          </a:p>
          <a:p>
            <a:pPr lvl="1"/>
            <a:r>
              <a:rPr lang="en-US" dirty="0"/>
              <a:t>By Monday Sep-16, EOD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Converge on your project’s topic and scope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95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5432</Words>
  <Application>Microsoft Macintosh PowerPoint</Application>
  <PresentationFormat>Widescreen</PresentationFormat>
  <Paragraphs>2194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ＭＳ Ｐゴシック</vt:lpstr>
      <vt:lpstr>Arial</vt:lpstr>
      <vt:lpstr>Calibri</vt:lpstr>
      <vt:lpstr>Calibri Light</vt:lpstr>
      <vt:lpstr>Cambria Math</vt:lpstr>
      <vt:lpstr>Office Theme</vt:lpstr>
      <vt:lpstr>CSCE-642 Reinforcement Learning  Chapter 5: Monte Carlo Methods</vt:lpstr>
      <vt:lpstr>CSCE-689, Reinforcement Learning</vt:lpstr>
      <vt:lpstr>Reinforcement Learning</vt:lpstr>
      <vt:lpstr>Offline vs. Online (RL)</vt:lpstr>
      <vt:lpstr>Monte-Carlo Methods</vt:lpstr>
      <vt:lpstr>Value-based learning via Monte-Carlo</vt:lpstr>
      <vt:lpstr>Example: MC Evaluation</vt:lpstr>
      <vt:lpstr>Problems with MC Evaluation</vt:lpstr>
      <vt:lpstr>Greedy MC</vt:lpstr>
      <vt:lpstr>Greedy MC</vt:lpstr>
      <vt:lpstr>Greedy MC</vt:lpstr>
      <vt:lpstr>Must explore!</vt:lpstr>
      <vt:lpstr>ε-greedy MC control </vt:lpstr>
      <vt:lpstr>MC control - example </vt:lpstr>
      <vt:lpstr>MC control - example </vt:lpstr>
      <vt:lpstr>MC control - example </vt:lpstr>
      <vt:lpstr>MC control - example </vt:lpstr>
      <vt:lpstr>MC control - example </vt:lpstr>
      <vt:lpstr>MC control - example </vt:lpstr>
      <vt:lpstr>MC control - example </vt:lpstr>
      <vt:lpstr>MC control - example </vt:lpstr>
      <vt:lpstr>MC control - example </vt:lpstr>
      <vt:lpstr>MC control - example </vt:lpstr>
      <vt:lpstr>On-policy learning </vt:lpstr>
      <vt:lpstr>Off-policy learning </vt:lpstr>
      <vt:lpstr>Off-policy learning conditions</vt:lpstr>
      <vt:lpstr>Trajectory probability </vt:lpstr>
      <vt:lpstr>Importance sampling </vt:lpstr>
      <vt:lpstr>Importance sampling </vt:lpstr>
      <vt:lpstr>Importance sampling: proof </vt:lpstr>
      <vt:lpstr>Importance sampling: proof</vt:lpstr>
      <vt:lpstr>(ordinary) Importance sampling - example </vt:lpstr>
      <vt:lpstr>Weighted importance sampling</vt:lpstr>
      <vt:lpstr>Ordinary vs weighted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importance sampling 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MC control + IS example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100</cp:revision>
  <dcterms:created xsi:type="dcterms:W3CDTF">2019-10-14T16:33:14Z</dcterms:created>
  <dcterms:modified xsi:type="dcterms:W3CDTF">2024-09-10T16:35:33Z</dcterms:modified>
</cp:coreProperties>
</file>