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65"/>
  </p:notesMasterIdLst>
  <p:sldIdLst>
    <p:sldId id="257" r:id="rId2"/>
    <p:sldId id="950" r:id="rId3"/>
    <p:sldId id="948" r:id="rId4"/>
    <p:sldId id="258" r:id="rId5"/>
    <p:sldId id="820" r:id="rId6"/>
    <p:sldId id="859" r:id="rId7"/>
    <p:sldId id="946" r:id="rId8"/>
    <p:sldId id="860" r:id="rId9"/>
    <p:sldId id="863" r:id="rId10"/>
    <p:sldId id="414" r:id="rId11"/>
    <p:sldId id="864" r:id="rId12"/>
    <p:sldId id="416" r:id="rId13"/>
    <p:sldId id="861" r:id="rId14"/>
    <p:sldId id="785" r:id="rId15"/>
    <p:sldId id="786" r:id="rId16"/>
    <p:sldId id="866" r:id="rId17"/>
    <p:sldId id="867" r:id="rId18"/>
    <p:sldId id="865" r:id="rId19"/>
    <p:sldId id="933" r:id="rId20"/>
    <p:sldId id="432" r:id="rId21"/>
    <p:sldId id="899" r:id="rId22"/>
    <p:sldId id="900" r:id="rId23"/>
    <p:sldId id="932" r:id="rId24"/>
    <p:sldId id="934" r:id="rId25"/>
    <p:sldId id="944" r:id="rId26"/>
    <p:sldId id="926" r:id="rId27"/>
    <p:sldId id="430" r:id="rId28"/>
    <p:sldId id="429" r:id="rId29"/>
    <p:sldId id="796" r:id="rId30"/>
    <p:sldId id="873" r:id="rId31"/>
    <p:sldId id="874" r:id="rId32"/>
    <p:sldId id="875" r:id="rId33"/>
    <p:sldId id="876" r:id="rId34"/>
    <p:sldId id="877" r:id="rId35"/>
    <p:sldId id="878" r:id="rId36"/>
    <p:sldId id="879" r:id="rId37"/>
    <p:sldId id="880" r:id="rId38"/>
    <p:sldId id="881" r:id="rId39"/>
    <p:sldId id="882" r:id="rId40"/>
    <p:sldId id="883" r:id="rId41"/>
    <p:sldId id="884" r:id="rId42"/>
    <p:sldId id="885" r:id="rId43"/>
    <p:sldId id="886" r:id="rId44"/>
    <p:sldId id="849" r:id="rId45"/>
    <p:sldId id="939" r:id="rId46"/>
    <p:sldId id="868" r:id="rId47"/>
    <p:sldId id="771" r:id="rId48"/>
    <p:sldId id="951" r:id="rId49"/>
    <p:sldId id="935" r:id="rId50"/>
    <p:sldId id="941" r:id="rId51"/>
    <p:sldId id="942" r:id="rId52"/>
    <p:sldId id="936" r:id="rId53"/>
    <p:sldId id="749" r:id="rId54"/>
    <p:sldId id="753" r:id="rId55"/>
    <p:sldId id="887" r:id="rId56"/>
    <p:sldId id="888" r:id="rId57"/>
    <p:sldId id="770" r:id="rId58"/>
    <p:sldId id="937" r:id="rId59"/>
    <p:sldId id="938" r:id="rId60"/>
    <p:sldId id="943" r:id="rId61"/>
    <p:sldId id="940" r:id="rId62"/>
    <p:sldId id="945" r:id="rId63"/>
    <p:sldId id="949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00"/>
    <p:restoredTop sz="94694"/>
  </p:normalViewPr>
  <p:slideViewPr>
    <p:cSldViewPr snapToGrid="0" snapToObjects="1">
      <p:cViewPr varScale="1">
        <p:scale>
          <a:sx n="108" d="100"/>
          <a:sy n="108" d="100"/>
        </p:scale>
        <p:origin x="224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27DFD-C9D8-7544-A1F8-3101BBC6A1CA}" type="datetimeFigureOut">
              <a:rPr lang="en-US" smtClean="0"/>
              <a:t>9/5/24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353EE-D5D5-0441-BCD0-8773D5DE2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0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[cut demo of moving around in grid world program]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552C0BAA-F2C0-47C6-A20B-733CA31DCFFD}" type="slidenum">
              <a:rPr lang="en-US"/>
              <a:pPr defTabSz="988101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298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In search problems: did not talk about actions, but about successor functions --- now the information inside the successor function is unpacked into actions, transitions and reward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Write out S, A, example entry in T, entry in R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Reward function different from the book : R(</a:t>
            </a:r>
            <a:r>
              <a:rPr lang="en-US" dirty="0" err="1">
                <a:ea typeface="ＭＳ Ｐゴシック" pitchFamily="34" charset="-128"/>
              </a:rPr>
              <a:t>s,a,s</a:t>
            </a:r>
            <a:r>
              <a:rPr lang="ja-JP" altLang="en-US" dirty="0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)</a:t>
            </a:r>
          </a:p>
          <a:p>
            <a:r>
              <a:rPr lang="en-US" dirty="0">
                <a:ea typeface="ＭＳ Ｐゴシック" pitchFamily="34" charset="-128"/>
              </a:rPr>
              <a:t>In book simpler for equations, but not useful for the projects.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Need to modify </a:t>
            </a:r>
            <a:r>
              <a:rPr lang="en-US" dirty="0" err="1">
                <a:ea typeface="ＭＳ Ｐゴシック" pitchFamily="34" charset="-128"/>
              </a:rPr>
              <a:t>expectimax</a:t>
            </a:r>
            <a:r>
              <a:rPr lang="en-US" dirty="0">
                <a:ea typeface="ＭＳ Ｐゴシック" pitchFamily="34" charset="-128"/>
              </a:rPr>
              <a:t> a tiny little bit to account for rewards along the way, but that</a:t>
            </a:r>
            <a:r>
              <a:rPr lang="en-US" altLang="en-US" dirty="0">
                <a:ea typeface="ＭＳ Ｐゴシック" pitchFamily="34" charset="-128"/>
              </a:rPr>
              <a:t>’</a:t>
            </a:r>
            <a:r>
              <a:rPr lang="en-US" dirty="0">
                <a:ea typeface="ＭＳ Ｐゴシック" pitchFamily="34" charset="-128"/>
              </a:rPr>
              <a:t>s something you should be able to do, and so you can already solve MDP</a:t>
            </a:r>
            <a:r>
              <a:rPr lang="en-US" altLang="en-US" dirty="0">
                <a:ea typeface="ＭＳ Ｐゴシック" pitchFamily="34" charset="-128"/>
              </a:rPr>
              <a:t>’</a:t>
            </a:r>
            <a:r>
              <a:rPr lang="en-US" dirty="0">
                <a:ea typeface="ＭＳ Ｐゴシック" pitchFamily="34" charset="-128"/>
              </a:rPr>
              <a:t>s  (not in most efficient way)</a:t>
            </a: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69A4D5-BA7F-4965-9F32-D31D11C0DA97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852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Rewards in the future (deeper in the tree) matter less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Interesting: running expectimax, if having to truncate the search, then not losing much; e.g.,  less then \gamma^d / (1-\gamma)</a:t>
            </a: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8DDD6D-317B-4886-9A60-0B722A074D75}" type="slidenum">
              <a:rPr lang="en-US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805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[cut demo of moving around in grid world program]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552C0BAA-F2C0-47C6-A20B-733CA31DCFFD}" type="slidenum">
              <a:rPr lang="en-US"/>
              <a:pPr defTabSz="988101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268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822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81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730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258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275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2822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555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459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6744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2413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1764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9077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1131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265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steps through value iteration; snapshots of values shown on next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9224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21488" cy="3838575"/>
          </a:xfrm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AAF19E-84D5-46F0-A260-D54E8B8C2C8D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2940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[cut demo of moving around in grid world program]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552C0BAA-F2C0-47C6-A20B-733CA31DCFFD}" type="slidenum">
              <a:rPr lang="en-US"/>
              <a:pPr defTabSz="988101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135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0E3F0-CF6D-B844-97ED-2B747FC20CE2}" type="datetime1">
              <a:rPr lang="en-US" smtClean="0"/>
              <a:t>9/5/24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26262-E060-204E-8878-426B6D87DF69}" type="datetime1">
              <a:rPr lang="en-US" smtClean="0"/>
              <a:t>9/5/24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A1D3-B17D-2241-B81E-5B0B68E5C4C8}" type="datetime1">
              <a:rPr lang="en-US" smtClean="0"/>
              <a:t>9/5/24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BC7A1-9925-5C4F-826B-D9777E85A6CF}" type="datetime1">
              <a:rPr lang="en-US" smtClean="0"/>
              <a:t>9/5/24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B1BE2-04B7-A34F-9799-33A34DFE711A}" type="datetime1">
              <a:rPr lang="en-US" smtClean="0"/>
              <a:t>9/5/24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EB10-6B31-B744-86E4-03FAF6E7679A}" type="datetime1">
              <a:rPr lang="en-US" smtClean="0"/>
              <a:t>9/5/24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727A2-F97C-3C47-9125-04083EB8EF75}" type="datetime1">
              <a:rPr lang="en-US" smtClean="0"/>
              <a:t>9/5/24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CC52-6561-3A4E-B5C8-80471D2A4257}" type="datetime1">
              <a:rPr lang="en-US" smtClean="0"/>
              <a:t>9/5/24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941A-000F-F444-92BD-B367221A4C75}" type="datetime1">
              <a:rPr lang="en-US" smtClean="0"/>
              <a:t>9/5/24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A4E8D-2703-9F42-942F-49B4D320650A}" type="datetime1">
              <a:rPr lang="en-US" smtClean="0"/>
              <a:t>9/5/24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D664E-C8E5-D240-A04F-2084E746B3F6}" type="datetime1">
              <a:rPr lang="en-US" smtClean="0"/>
              <a:t>9/5/24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8EB40-A654-BF4E-B183-550ED8007002}" type="datetime1">
              <a:rPr lang="en-US" smtClean="0"/>
              <a:t>9/5/24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wmf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9.png"/><Relationship Id="rId3" Type="http://schemas.openxmlformats.org/officeDocument/2006/relationships/image" Target="../media/image20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4.xml"/><Relationship Id="rId7" Type="http://schemas.openxmlformats.org/officeDocument/2006/relationships/image" Target="../media/image4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7.xml"/><Relationship Id="rId7" Type="http://schemas.openxmlformats.org/officeDocument/2006/relationships/image" Target="../media/image43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42.pn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45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tags" Target="../tags/tag10.xml"/><Relationship Id="rId7" Type="http://schemas.openxmlformats.org/officeDocument/2006/relationships/image" Target="../media/image54.png"/><Relationship Id="rId12" Type="http://schemas.openxmlformats.org/officeDocument/2006/relationships/image" Target="../media/image49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53.png"/><Relationship Id="rId11" Type="http://schemas.openxmlformats.org/officeDocument/2006/relationships/image" Target="../media/image590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1.png"/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6.png"/><Relationship Id="rId4" Type="http://schemas.openxmlformats.org/officeDocument/2006/relationships/image" Target="../media/image6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79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3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8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1712" y="409814"/>
            <a:ext cx="9235109" cy="1954351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CSCE642 Reinforcement Learning </a:t>
            </a:r>
            <a:br>
              <a:rPr lang="en-US" dirty="0"/>
            </a:br>
            <a:r>
              <a:rPr lang="en-US" sz="4900" dirty="0"/>
              <a:t>Chapter 3,4:</a:t>
            </a:r>
            <a:r>
              <a:rPr lang="en-US" sz="4000" dirty="0"/>
              <a:t> </a:t>
            </a:r>
            <a:r>
              <a:rPr lang="en-US" sz="4900" dirty="0"/>
              <a:t>Markov Decision Processes and dynamic programming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936696"/>
            <a:ext cx="9144000" cy="731423"/>
          </a:xfrm>
        </p:spPr>
        <p:txBody>
          <a:bodyPr>
            <a:normAutofit/>
          </a:bodyPr>
          <a:lstStyle/>
          <a:p>
            <a:r>
              <a:rPr lang="en-US" sz="3600" dirty="0"/>
              <a:t>Instructor: </a:t>
            </a:r>
            <a:r>
              <a:rPr lang="en-US" sz="3600" dirty="0" err="1"/>
              <a:t>Guni</a:t>
            </a:r>
            <a:r>
              <a:rPr lang="en-US" sz="3600" dirty="0"/>
              <a:t> Sharon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2D323F33-8762-A14A-903B-1BA948007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36509" y="2380592"/>
            <a:ext cx="6585517" cy="3523251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524E2-0399-264E-8213-BF812CABF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30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Class: </a:t>
            </a:r>
          </a:p>
          <a:p>
            <a:pPr lvl="1"/>
            <a:r>
              <a:rPr lang="en-US" dirty="0"/>
              <a:t>Markov Decision Processes</a:t>
            </a:r>
          </a:p>
          <a:p>
            <a:r>
              <a:rPr lang="en-US" b="1" dirty="0"/>
              <a:t>Assignments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Quiz Multi Armed Bandits on Canvas by Sunday, September 3, EOD.</a:t>
            </a:r>
          </a:p>
          <a:p>
            <a:pPr lvl="1"/>
            <a:r>
              <a:rPr lang="en-US" dirty="0"/>
              <a:t>Go over tutorials </a:t>
            </a:r>
          </a:p>
          <a:p>
            <a:pPr lvl="2"/>
            <a:r>
              <a:rPr lang="en-US" dirty="0"/>
              <a:t>Linear algebra</a:t>
            </a:r>
          </a:p>
          <a:p>
            <a:pPr lvl="2"/>
            <a:r>
              <a:rPr lang="en-US" dirty="0"/>
              <a:t>Basic probability</a:t>
            </a:r>
          </a:p>
          <a:p>
            <a:pPr lvl="2"/>
            <a:r>
              <a:rPr lang="en-US" dirty="0"/>
              <a:t>Python </a:t>
            </a:r>
          </a:p>
          <a:p>
            <a:pPr lvl="2"/>
            <a:r>
              <a:rPr lang="en-US" dirty="0" err="1"/>
              <a:t>Numpy</a:t>
            </a:r>
            <a:endParaRPr lang="en-US" dirty="0"/>
          </a:p>
          <a:p>
            <a:pPr lvl="2"/>
            <a:r>
              <a:rPr lang="en-US" dirty="0"/>
              <a:t>Gym (</a:t>
            </a:r>
            <a:r>
              <a:rPr lang="en-US" dirty="0" err="1"/>
              <a:t>OpenAI</a:t>
            </a:r>
            <a:r>
              <a:rPr lang="en-US" dirty="0"/>
              <a:t>)</a:t>
            </a:r>
          </a:p>
          <a:p>
            <a:r>
              <a:rPr lang="en-US" b="1" dirty="0"/>
              <a:t>Project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Go over the project description and timeline</a:t>
            </a:r>
          </a:p>
          <a:p>
            <a:pPr lvl="1"/>
            <a:r>
              <a:rPr lang="en-US" dirty="0"/>
              <a:t>Find a partner (a relevant discussion board is available on </a:t>
            </a:r>
            <a:r>
              <a:rPr lang="en-US" dirty="0" err="1"/>
              <a:t>Campuswire</a:t>
            </a:r>
            <a:r>
              <a:rPr lang="en-US" dirty="0"/>
              <a:t>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78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957AE-E36C-4145-8051-C27BD8A6F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CSCE-689, Reinforcement Learning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429E4F4-9133-E247-B8D1-F34BB09FF4EC}"/>
              </a:ext>
            </a:extLst>
          </p:cNvPr>
          <p:cNvSpPr/>
          <p:nvPr/>
        </p:nvSpPr>
        <p:spPr>
          <a:xfrm>
            <a:off x="514348" y="2343525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Stateless decision process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3814ADE-4315-C24C-9061-B448B6D04024}"/>
              </a:ext>
            </a:extLst>
          </p:cNvPr>
          <p:cNvSpPr/>
          <p:nvPr/>
        </p:nvSpPr>
        <p:spPr>
          <a:xfrm>
            <a:off x="514347" y="3874051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Markov decision process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F298306-2F29-5945-9A49-0A2975B03DC7}"/>
              </a:ext>
            </a:extLst>
          </p:cNvPr>
          <p:cNvSpPr/>
          <p:nvPr/>
        </p:nvSpPr>
        <p:spPr>
          <a:xfrm>
            <a:off x="514346" y="5404577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Solving MDPs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A5C3BC4-B51A-564C-B38E-86BF7F7371F2}"/>
              </a:ext>
            </a:extLst>
          </p:cNvPr>
          <p:cNvSpPr/>
          <p:nvPr/>
        </p:nvSpPr>
        <p:spPr>
          <a:xfrm>
            <a:off x="3619497" y="5404577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Dynamic programming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85E7B59-374E-C94A-A121-77A7CD9CEE14}"/>
              </a:ext>
            </a:extLst>
          </p:cNvPr>
          <p:cNvSpPr/>
          <p:nvPr/>
        </p:nvSpPr>
        <p:spPr>
          <a:xfrm>
            <a:off x="3619497" y="2343525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Monte-Carlo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FD9E7EB-36B2-324A-AFEA-A3D2DA31B2E5}"/>
              </a:ext>
            </a:extLst>
          </p:cNvPr>
          <p:cNvSpPr/>
          <p:nvPr/>
        </p:nvSpPr>
        <p:spPr>
          <a:xfrm>
            <a:off x="3619497" y="3874051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Temporal difference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EDA3562-89A7-154F-B93F-C5927C781B7C}"/>
              </a:ext>
            </a:extLst>
          </p:cNvPr>
          <p:cNvSpPr/>
          <p:nvPr/>
        </p:nvSpPr>
        <p:spPr>
          <a:xfrm>
            <a:off x="6724646" y="5398433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Tabular methods 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D1AE173-0AAA-5147-89F9-FAA5E402B84F}"/>
              </a:ext>
            </a:extLst>
          </p:cNvPr>
          <p:cNvSpPr/>
          <p:nvPr/>
        </p:nvSpPr>
        <p:spPr>
          <a:xfrm>
            <a:off x="6724646" y="3874051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Function approximators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1CA370F-82A1-A540-B8F6-A78C0EBEBE0F}"/>
              </a:ext>
            </a:extLst>
          </p:cNvPr>
          <p:cNvSpPr/>
          <p:nvPr/>
        </p:nvSpPr>
        <p:spPr>
          <a:xfrm>
            <a:off x="6724646" y="2325169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Policy gradient 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A99A7FE-3CCE-5641-960A-8E81B6D88619}"/>
              </a:ext>
            </a:extLst>
          </p:cNvPr>
          <p:cNvSpPr/>
          <p:nvPr/>
        </p:nvSpPr>
        <p:spPr>
          <a:xfrm>
            <a:off x="9750281" y="5410682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RL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B4E68BE-B27B-4040-A5EF-C354D9D3A40D}"/>
              </a:ext>
            </a:extLst>
          </p:cNvPr>
          <p:cNvCxnSpPr>
            <a:stCxn id="4" idx="2"/>
            <a:endCxn id="5" idx="0"/>
          </p:cNvCxnSpPr>
          <p:nvPr/>
        </p:nvCxnSpPr>
        <p:spPr>
          <a:xfrm flipH="1">
            <a:off x="1607652" y="3257925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E3CBF30-7155-A044-9257-418FC64D174D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 flipH="1">
            <a:off x="1607651" y="4788451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619F0A-F4E7-664F-A6C0-B632B9117E79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2700955" y="5861777"/>
            <a:ext cx="91854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2115C9B-4F6A-184D-BAB4-9589D1ECC671}"/>
              </a:ext>
            </a:extLst>
          </p:cNvPr>
          <p:cNvCxnSpPr>
            <a:cxnSpLocks/>
          </p:cNvCxnSpPr>
          <p:nvPr/>
        </p:nvCxnSpPr>
        <p:spPr>
          <a:xfrm flipV="1">
            <a:off x="2661199" y="4788452"/>
            <a:ext cx="958296" cy="6711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E606FF2-0369-D448-ADD4-D965C92E0CD6}"/>
              </a:ext>
            </a:extLst>
          </p:cNvPr>
          <p:cNvCxnSpPr>
            <a:cxnSpLocks/>
          </p:cNvCxnSpPr>
          <p:nvPr/>
        </p:nvCxnSpPr>
        <p:spPr>
          <a:xfrm flipV="1">
            <a:off x="2613575" y="3239569"/>
            <a:ext cx="1038429" cy="22200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BF15F40-4BC7-2E49-9C66-5CEC502B585D}"/>
              </a:ext>
            </a:extLst>
          </p:cNvPr>
          <p:cNvSpPr/>
          <p:nvPr/>
        </p:nvSpPr>
        <p:spPr>
          <a:xfrm>
            <a:off x="9750281" y="2325169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Actor-critic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038802B-19BC-9E4D-819B-657ECBB72969}"/>
              </a:ext>
            </a:extLst>
          </p:cNvPr>
          <p:cNvCxnSpPr>
            <a:cxnSpLocks/>
            <a:stCxn id="8" idx="3"/>
            <a:endCxn id="13" idx="1"/>
          </p:cNvCxnSpPr>
          <p:nvPr/>
        </p:nvCxnSpPr>
        <p:spPr>
          <a:xfrm flipV="1">
            <a:off x="5806106" y="2782369"/>
            <a:ext cx="918540" cy="183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07B9803-A6AE-194B-A669-F4C8B623834F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5806106" y="4331251"/>
            <a:ext cx="950952" cy="11283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27F9E11-B1FA-9142-A5A5-D608AFA62D0D}"/>
              </a:ext>
            </a:extLst>
          </p:cNvPr>
          <p:cNvCxnSpPr>
            <a:cxnSpLocks/>
            <a:stCxn id="7" idx="0"/>
            <a:endCxn id="9" idx="2"/>
          </p:cNvCxnSpPr>
          <p:nvPr/>
        </p:nvCxnSpPr>
        <p:spPr>
          <a:xfrm flipV="1">
            <a:off x="4712802" y="4788451"/>
            <a:ext cx="0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C5FCCE9-66B7-7348-A83F-339F1F8274DD}"/>
              </a:ext>
            </a:extLst>
          </p:cNvPr>
          <p:cNvCxnSpPr>
            <a:cxnSpLocks/>
            <a:stCxn id="13" idx="3"/>
            <a:endCxn id="31" idx="1"/>
          </p:cNvCxnSpPr>
          <p:nvPr/>
        </p:nvCxnSpPr>
        <p:spPr>
          <a:xfrm>
            <a:off x="8911255" y="2782369"/>
            <a:ext cx="83902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E4C164B-F12B-C045-8CFC-D2C33B4B8727}"/>
              </a:ext>
            </a:extLst>
          </p:cNvPr>
          <p:cNvCxnSpPr>
            <a:cxnSpLocks/>
          </p:cNvCxnSpPr>
          <p:nvPr/>
        </p:nvCxnSpPr>
        <p:spPr>
          <a:xfrm flipV="1">
            <a:off x="8856286" y="3239570"/>
            <a:ext cx="928583" cy="6767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6424206-A2F4-9F4A-A302-2AD9EEDDB650}"/>
              </a:ext>
            </a:extLst>
          </p:cNvPr>
          <p:cNvCxnSpPr>
            <a:cxnSpLocks/>
            <a:stCxn id="13" idx="2"/>
            <a:endCxn id="12" idx="0"/>
          </p:cNvCxnSpPr>
          <p:nvPr/>
        </p:nvCxnSpPr>
        <p:spPr>
          <a:xfrm>
            <a:off x="7817951" y="3239569"/>
            <a:ext cx="0" cy="6344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244AD30-0FE0-124C-A32B-A877D10EF162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 flipV="1">
            <a:off x="5806106" y="5855633"/>
            <a:ext cx="918540" cy="61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99EFD29-E996-CF48-930E-F156A4824067}"/>
              </a:ext>
            </a:extLst>
          </p:cNvPr>
          <p:cNvCxnSpPr>
            <a:cxnSpLocks/>
          </p:cNvCxnSpPr>
          <p:nvPr/>
        </p:nvCxnSpPr>
        <p:spPr>
          <a:xfrm>
            <a:off x="5751231" y="3257925"/>
            <a:ext cx="1115673" cy="21282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F8DCC76-985F-2142-8D8E-D7B9CC0D5077}"/>
              </a:ext>
            </a:extLst>
          </p:cNvPr>
          <p:cNvCxnSpPr>
            <a:cxnSpLocks/>
            <a:stCxn id="11" idx="0"/>
            <a:endCxn id="12" idx="2"/>
          </p:cNvCxnSpPr>
          <p:nvPr/>
        </p:nvCxnSpPr>
        <p:spPr>
          <a:xfrm flipV="1">
            <a:off x="7817951" y="4788451"/>
            <a:ext cx="0" cy="6099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793B3AB-A462-0B41-9314-46A30DEF68EC}"/>
              </a:ext>
            </a:extLst>
          </p:cNvPr>
          <p:cNvCxnSpPr>
            <a:cxnSpLocks/>
          </p:cNvCxnSpPr>
          <p:nvPr/>
        </p:nvCxnSpPr>
        <p:spPr>
          <a:xfrm>
            <a:off x="8911160" y="4733980"/>
            <a:ext cx="918635" cy="7256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A570836-386E-F640-B124-027E1C962603}"/>
              </a:ext>
            </a:extLst>
          </p:cNvPr>
          <p:cNvCxnSpPr>
            <a:cxnSpLocks/>
            <a:stCxn id="31" idx="2"/>
            <a:endCxn id="14" idx="0"/>
          </p:cNvCxnSpPr>
          <p:nvPr/>
        </p:nvCxnSpPr>
        <p:spPr>
          <a:xfrm>
            <a:off x="10843586" y="3239569"/>
            <a:ext cx="0" cy="21711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F4C90BD-3E31-2548-AD13-58E07258DE8B}"/>
              </a:ext>
            </a:extLst>
          </p:cNvPr>
          <p:cNvCxnSpPr>
            <a:cxnSpLocks/>
          </p:cNvCxnSpPr>
          <p:nvPr/>
        </p:nvCxnSpPr>
        <p:spPr>
          <a:xfrm>
            <a:off x="5806106" y="4331251"/>
            <a:ext cx="9185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95662A-DD47-D444-9C32-471EA410B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678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578B0-19DA-8749-8C17-B11DC0114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Introducing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90184-80EF-8A41-8702-AF4650EF7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025440" cy="4351338"/>
          </a:xfrm>
        </p:spPr>
        <p:txBody>
          <a:bodyPr/>
          <a:lstStyle/>
          <a:p>
            <a:r>
              <a:rPr lang="en-US" dirty="0"/>
              <a:t>Multi-armed bandit</a:t>
            </a:r>
          </a:p>
          <a:p>
            <a:pPr lvl="1"/>
            <a:r>
              <a:rPr lang="en-US" dirty="0"/>
              <a:t>(Action -&gt; reward) -&gt; (action -&gt; reward) …</a:t>
            </a:r>
          </a:p>
          <a:p>
            <a:r>
              <a:rPr lang="en-US" dirty="0"/>
              <a:t>Markov Decision Processes</a:t>
            </a:r>
          </a:p>
          <a:p>
            <a:pPr lvl="1"/>
            <a:r>
              <a:rPr lang="en-US" dirty="0"/>
              <a:t>Agent acts in an environment </a:t>
            </a:r>
          </a:p>
          <a:p>
            <a:pPr lvl="1"/>
            <a:r>
              <a:rPr lang="en-US" dirty="0"/>
              <a:t>The environment includes a set of possible states</a:t>
            </a:r>
          </a:p>
          <a:p>
            <a:pPr lvl="1"/>
            <a:r>
              <a:rPr lang="en-US" dirty="0"/>
              <a:t>At each state, a different set of actions might be applicable</a:t>
            </a:r>
          </a:p>
          <a:p>
            <a:pPr lvl="1"/>
            <a:r>
              <a:rPr lang="en-US" dirty="0"/>
              <a:t>Each state, action pair have a different expected outcome (reward and next state)</a:t>
            </a:r>
          </a:p>
          <a:p>
            <a:pPr lvl="1"/>
            <a:r>
              <a:rPr lang="en-US" dirty="0"/>
              <a:t>[State -&gt; action -&gt; reward -&gt; state] -&gt; action -&gt; reward …</a:t>
            </a:r>
          </a:p>
          <a:p>
            <a:pPr lvl="1"/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78A02E9-266D-7A45-8ADE-CDAA9EFD2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63639" y="2559672"/>
            <a:ext cx="3328361" cy="2883243"/>
          </a:xfrm>
          <a:prstGeom prst="rect">
            <a:avLst/>
          </a:pr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240DD-C0CF-0F47-BCC6-88825F00B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89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Grid World</a:t>
            </a:r>
          </a:p>
        </p:txBody>
      </p:sp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8666" y="2454965"/>
            <a:ext cx="4495800" cy="348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3"/>
          <p:cNvSpPr txBox="1">
            <a:spLocks noChangeArrowheads="1"/>
          </p:cNvSpPr>
          <p:nvPr/>
        </p:nvSpPr>
        <p:spPr bwMode="auto">
          <a:xfrm>
            <a:off x="626592" y="1623219"/>
            <a:ext cx="6477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A maze-like problem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The agent lives in a grid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Walls block the agent’</a:t>
            </a:r>
            <a:r>
              <a:rPr lang="en-US" altLang="ja-JP" dirty="0">
                <a:latin typeface="Calibri" pitchFamily="34" charset="0"/>
              </a:rPr>
              <a:t>s path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endParaRPr lang="en-US" altLang="ja-JP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Noisy movement: </a:t>
            </a:r>
            <a:r>
              <a:rPr lang="en-US" altLang="ja-JP" sz="2000" dirty="0">
                <a:solidFill>
                  <a:schemeClr val="accent2"/>
                </a:solidFill>
                <a:latin typeface="Calibri" pitchFamily="34" charset="0"/>
              </a:rPr>
              <a:t>actions do not always go as planned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80% of the time, the action North takes the agent North </a:t>
            </a:r>
            <a:br>
              <a:rPr lang="en-US" dirty="0">
                <a:latin typeface="Calibri" pitchFamily="34" charset="0"/>
              </a:rPr>
            </a:br>
            <a:r>
              <a:rPr lang="en-US" dirty="0">
                <a:latin typeface="Calibri" pitchFamily="34" charset="0"/>
              </a:rPr>
              <a:t>(if there is no wall there)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10% of the time, North takes the agent West; 10% East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If there is a wall in the direction the agent would have taken, the agent stays put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The agent receives rewards each time step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-0.1 per step (battery loss)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+1 if arriving at (4,3) and -1 for arriving at (4,2)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endParaRPr lang="en-US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Objective: maximize accumulated rewards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81066" y="2456664"/>
            <a:ext cx="4439265" cy="31970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548731" y="4979914"/>
            <a:ext cx="457200" cy="2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405732" y="4969565"/>
            <a:ext cx="509618" cy="21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15331" y="3978965"/>
            <a:ext cx="43332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Dan\Dropbox\Office\CS 188\Ketrina Art\MDPs\AgentTopDow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809353" y="4664765"/>
            <a:ext cx="815578" cy="762000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131C8A-CC56-1249-8F01-130A32F2D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83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Markov Decision Processes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0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72080" y="1690687"/>
                <a:ext cx="6526410" cy="4802187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dirty="0">
                    <a:ea typeface="ＭＳ Ｐゴシック" pitchFamily="34" charset="-128"/>
                  </a:rPr>
                  <a:t>An MDP is defined by:</a:t>
                </a:r>
              </a:p>
              <a:p>
                <a:pPr lvl="1">
                  <a:lnSpc>
                    <a:spcPct val="80000"/>
                  </a:lnSpc>
                </a:pPr>
                <a:r>
                  <a:rPr lang="en-US" dirty="0">
                    <a:ea typeface="ＭＳ Ｐゴシック" pitchFamily="34" charset="-128"/>
                  </a:rPr>
                  <a:t>A set of states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𝒮</m:t>
                    </m:r>
                  </m:oMath>
                </a14:m>
                <a:endParaRPr lang="en-US" dirty="0">
                  <a:solidFill>
                    <a:srgbClr val="FF0000"/>
                  </a:solidFill>
                  <a:ea typeface="ＭＳ Ｐゴシック" pitchFamily="34" charset="-128"/>
                </a:endParaRPr>
              </a:p>
              <a:p>
                <a:pPr lvl="1">
                  <a:lnSpc>
                    <a:spcPct val="80000"/>
                  </a:lnSpc>
                </a:pPr>
                <a:r>
                  <a:rPr lang="en-US" dirty="0">
                    <a:ea typeface="ＭＳ Ｐゴシック" pitchFamily="34" charset="-128"/>
                  </a:rPr>
                  <a:t>A set of actions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>
                  <a:ea typeface="ＭＳ Ｐゴシック" pitchFamily="34" charset="-128"/>
                </a:endParaRPr>
              </a:p>
              <a:p>
                <a:pPr lvl="1">
                  <a:lnSpc>
                    <a:spcPct val="80000"/>
                  </a:lnSpc>
                </a:pPr>
                <a:r>
                  <a:rPr lang="en-US" dirty="0">
                    <a:ea typeface="ＭＳ Ｐゴシック" pitchFamily="34" charset="-128"/>
                  </a:rPr>
                  <a:t>State-transition probabilities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𝑃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𝑠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|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,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𝑎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)</m:t>
                    </m:r>
                  </m:oMath>
                </a14:m>
                <a:endParaRPr lang="en-US" altLang="ja-JP" dirty="0">
                  <a:solidFill>
                    <a:srgbClr val="FF0000"/>
                  </a:solidFill>
                  <a:ea typeface="ＭＳ Ｐゴシック" pitchFamily="34" charset="-128"/>
                </a:endParaRPr>
              </a:p>
              <a:p>
                <a:pPr lvl="2">
                  <a:lnSpc>
                    <a:spcPct val="80000"/>
                  </a:lnSpc>
                </a:pPr>
                <a:r>
                  <a:rPr lang="en-US" dirty="0">
                    <a:ea typeface="ＭＳ Ｐゴシック" pitchFamily="34" charset="-128"/>
                  </a:rPr>
                  <a:t>Probability of arriving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𝑠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>
                    <a:ea typeface="ＭＳ Ｐゴシック" pitchFamily="34" charset="-128"/>
                  </a:rPr>
                  <a:t> after performing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𝑎</m:t>
                    </m:r>
                  </m:oMath>
                </a14:m>
                <a:r>
                  <a:rPr lang="en-US" dirty="0">
                    <a:ea typeface="ＭＳ Ｐゴシック" pitchFamily="34" charset="-128"/>
                  </a:rPr>
                  <a:t> at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𝑠</m:t>
                    </m:r>
                  </m:oMath>
                </a14:m>
                <a:endParaRPr lang="en-US" dirty="0">
                  <a:ea typeface="ＭＳ Ｐゴシック" pitchFamily="34" charset="-128"/>
                </a:endParaRPr>
              </a:p>
              <a:p>
                <a:pPr lvl="2">
                  <a:lnSpc>
                    <a:spcPct val="80000"/>
                  </a:lnSpc>
                </a:pPr>
                <a:r>
                  <a:rPr lang="en-US" dirty="0">
                    <a:ea typeface="ＭＳ Ｐゴシック" pitchFamily="34" charset="-128"/>
                  </a:rPr>
                  <a:t>Also called the model dynamics</a:t>
                </a:r>
              </a:p>
              <a:p>
                <a:pPr lvl="1">
                  <a:lnSpc>
                    <a:spcPct val="80000"/>
                  </a:lnSpc>
                </a:pPr>
                <a:r>
                  <a:rPr lang="en-US" dirty="0">
                    <a:ea typeface="ＭＳ Ｐゴシック" pitchFamily="34" charset="-128"/>
                  </a:rPr>
                  <a:t>A reward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𝑅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,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𝑎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,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′)</m:t>
                    </m:r>
                  </m:oMath>
                </a14:m>
                <a:endParaRPr lang="en-US" altLang="ja-JP" dirty="0">
                  <a:solidFill>
                    <a:srgbClr val="CC0000"/>
                  </a:solidFill>
                  <a:ea typeface="ＭＳ Ｐゴシック" pitchFamily="34" charset="-128"/>
                </a:endParaRPr>
              </a:p>
              <a:p>
                <a:pPr lvl="2">
                  <a:lnSpc>
                    <a:spcPct val="80000"/>
                  </a:lnSpc>
                </a:pPr>
                <a:r>
                  <a:rPr lang="en-US" altLang="ja-JP" dirty="0">
                    <a:ea typeface="ＭＳ Ｐゴシック" pitchFamily="34" charset="-128"/>
                  </a:rPr>
                  <a:t>The utility gained from </a:t>
                </a:r>
                <a:r>
                  <a:rPr lang="en-US" dirty="0">
                    <a:ea typeface="ＭＳ Ｐゴシック" pitchFamily="34" charset="-128"/>
                  </a:rPr>
                  <a:t>arriving 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𝑠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>
                    <a:ea typeface="ＭＳ Ｐゴシック" pitchFamily="34" charset="-128"/>
                  </a:rPr>
                  <a:t> after performing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𝑎</m:t>
                    </m:r>
                  </m:oMath>
                </a14:m>
                <a:r>
                  <a:rPr lang="en-US" dirty="0">
                    <a:ea typeface="ＭＳ Ｐゴシック" pitchFamily="34" charset="-128"/>
                  </a:rPr>
                  <a:t> at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𝑠</m:t>
                    </m:r>
                  </m:oMath>
                </a14:m>
                <a:endParaRPr lang="en-US" altLang="ja-JP" dirty="0">
                  <a:ea typeface="ＭＳ Ｐゴシック" pitchFamily="34" charset="-128"/>
                </a:endParaRPr>
              </a:p>
              <a:p>
                <a:pPr lvl="2">
                  <a:lnSpc>
                    <a:spcPct val="80000"/>
                  </a:lnSpc>
                </a:pPr>
                <a:r>
                  <a:rPr lang="en-US" dirty="0">
                    <a:ea typeface="ＭＳ Ｐゴシック" pitchFamily="34" charset="-128"/>
                  </a:rPr>
                  <a:t>Sometimes just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𝑅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(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,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𝑎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)</m:t>
                    </m:r>
                  </m:oMath>
                </a14:m>
                <a:r>
                  <a:rPr lang="en-US" dirty="0">
                    <a:ea typeface="ＭＳ Ｐゴシック" pitchFamily="34" charset="-128"/>
                  </a:rPr>
                  <a:t> or even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𝑅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(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)</m:t>
                    </m:r>
                  </m:oMath>
                </a14:m>
                <a:endParaRPr lang="en-US" altLang="ja-JP" dirty="0">
                  <a:ea typeface="ＭＳ Ｐゴシック" pitchFamily="34" charset="-128"/>
                </a:endParaRPr>
              </a:p>
              <a:p>
                <a:pPr lvl="1">
                  <a:lnSpc>
                    <a:spcPct val="80000"/>
                  </a:lnSpc>
                </a:pPr>
                <a:r>
                  <a:rPr lang="en-US" dirty="0">
                    <a:ea typeface="ＭＳ Ｐゴシック" pitchFamily="34" charset="-128"/>
                  </a:rPr>
                  <a:t>A </a:t>
                </a:r>
                <a:r>
                  <a:rPr lang="en-US" dirty="0">
                    <a:solidFill>
                      <a:srgbClr val="FF0000"/>
                    </a:solidFill>
                    <a:ea typeface="ＭＳ Ｐゴシック" pitchFamily="34" charset="-128"/>
                  </a:rPr>
                  <a:t>start state</a:t>
                </a:r>
              </a:p>
              <a:p>
                <a:pPr lvl="1">
                  <a:lnSpc>
                    <a:spcPct val="80000"/>
                  </a:lnSpc>
                </a:pPr>
                <a:r>
                  <a:rPr lang="en-US" dirty="0">
                    <a:ea typeface="ＭＳ Ｐゴシック" pitchFamily="34" charset="-128"/>
                  </a:rPr>
                  <a:t>Maybe a </a:t>
                </a:r>
                <a:r>
                  <a:rPr lang="en-US" dirty="0">
                    <a:solidFill>
                      <a:srgbClr val="FF0000"/>
                    </a:solidFill>
                    <a:ea typeface="ＭＳ Ｐゴシック" pitchFamily="34" charset="-128"/>
                  </a:rPr>
                  <a:t>terminal state</a:t>
                </a:r>
              </a:p>
            </p:txBody>
          </p:sp>
        </mc:Choice>
        <mc:Fallback xmlns="">
          <p:sp>
            <p:nvSpPr>
              <p:cNvPr id="22530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2080" y="1690687"/>
                <a:ext cx="6526410" cy="4802187"/>
              </a:xfrm>
              <a:blipFill>
                <a:blip r:embed="rId3"/>
                <a:stretch>
                  <a:fillRect l="-1751" t="-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9490" y="2484207"/>
            <a:ext cx="4495800" cy="348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31890" y="2485906"/>
            <a:ext cx="4439265" cy="31970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99555" y="5009156"/>
            <a:ext cx="457200" cy="2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56556" y="4998807"/>
            <a:ext cx="509618" cy="21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166155" y="4008207"/>
            <a:ext cx="43332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C:\Users\Dan\Dropbox\Office\CS 188\Ketrina Art\MDPs\AgentTopDown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960177" y="4694007"/>
            <a:ext cx="815578" cy="762000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D17301-06CF-C64F-B32F-C4B8E4C42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09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642DF-C036-A24B-9862-669731237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FF996-572B-904A-8F13-3AC4D013E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assume that the MDP model is known </a:t>
            </a:r>
          </a:p>
          <a:p>
            <a:pPr lvl="1"/>
            <a:r>
              <a:rPr lang="en-US" dirty="0"/>
              <a:t>The distribution over outcomes (reward and next state) for each state and action</a:t>
            </a:r>
          </a:p>
          <a:p>
            <a:r>
              <a:rPr lang="en-US" dirty="0"/>
              <a:t>Not a practical assumption but it will help us get started</a:t>
            </a:r>
          </a:p>
          <a:p>
            <a:r>
              <a:rPr lang="en-US" dirty="0"/>
              <a:t>Assuming the same for the bandits problem directly implies the optimal policy</a:t>
            </a:r>
          </a:p>
          <a:p>
            <a:r>
              <a:rPr lang="en-US" dirty="0"/>
              <a:t>Why is this not the case for MDPs?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A7EAA2-E29B-6644-9BE8-7192D21B9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28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58200-62FF-F049-A7C3-AA3A71009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MDP formalization - Autonomous driving </a:t>
            </a:r>
            <a:r>
              <a:rPr lang="en-US" sz="2000" dirty="0"/>
              <a:t>[“Learning to Drive in a Day”, Kendall et. al., 2018]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C5535-A881-504A-9140-939027D91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State: </a:t>
            </a:r>
          </a:p>
          <a:p>
            <a:pPr lvl="1"/>
            <a:r>
              <a:rPr lang="en-US" dirty="0"/>
              <a:t>image from front camera</a:t>
            </a:r>
          </a:p>
          <a:p>
            <a:r>
              <a:rPr lang="en-US" dirty="0"/>
              <a:t>Actions: </a:t>
            </a:r>
          </a:p>
          <a:p>
            <a:pPr lvl="1"/>
            <a:r>
              <a:rPr lang="en-US" dirty="0"/>
              <a:t>Steering from [-1,1], acceleration from [0,1], brake from [0,1] </a:t>
            </a:r>
          </a:p>
          <a:p>
            <a:r>
              <a:rPr lang="en-US" dirty="0"/>
              <a:t>Reward:</a:t>
            </a:r>
          </a:p>
          <a:p>
            <a:pPr lvl="1"/>
            <a:r>
              <a:rPr lang="en-US" dirty="0"/>
              <a:t>Drive off road = -10</a:t>
            </a:r>
          </a:p>
          <a:p>
            <a:pPr lvl="1"/>
            <a:r>
              <a:rPr lang="en-US" dirty="0"/>
              <a:t>Hit a person = -1000</a:t>
            </a:r>
          </a:p>
          <a:p>
            <a:pPr lvl="1"/>
            <a:r>
              <a:rPr lang="en-US" dirty="0"/>
              <a:t>Drive at speed limit = +2</a:t>
            </a:r>
          </a:p>
          <a:p>
            <a:pPr lvl="1"/>
            <a:r>
              <a:rPr lang="en-US" dirty="0"/>
              <a:t>Align with lane = +4</a:t>
            </a:r>
          </a:p>
          <a:p>
            <a:pPr lvl="1"/>
            <a:r>
              <a:rPr lang="en-US" dirty="0"/>
              <a:t>Run a stop sign = -5</a:t>
            </a:r>
          </a:p>
          <a:p>
            <a:pPr lvl="1"/>
            <a:r>
              <a:rPr lang="en-US" dirty="0"/>
              <a:t>Erratic driving= -3</a:t>
            </a:r>
          </a:p>
          <a:p>
            <a:pPr lvl="1"/>
            <a:r>
              <a:rPr lang="en-US" dirty="0"/>
              <a:t>…</a:t>
            </a:r>
          </a:p>
          <a:p>
            <a:r>
              <a:rPr lang="en-US" dirty="0">
                <a:ea typeface="ＭＳ Ｐゴシック" pitchFamily="34" charset="-128"/>
              </a:rPr>
              <a:t>State-transition probabilities:</a:t>
            </a:r>
            <a:endParaRPr lang="en-US" dirty="0"/>
          </a:p>
          <a:p>
            <a:pPr lvl="1"/>
            <a:r>
              <a:rPr lang="en-US" dirty="0"/>
              <a:t>defined by stochasticity in action outcomes and other actuators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Image result for Autonomous driving">
            <a:extLst>
              <a:ext uri="{FF2B5EF4-FFF2-40B4-BE49-F238E27FC236}">
                <a16:creationId xmlns:a16="http://schemas.microsoft.com/office/drawing/2014/main" id="{5122A151-9E18-BE41-A334-E8A9BBD1A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881" y="3358249"/>
            <a:ext cx="3623748" cy="208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69868-6777-2746-B3CA-04ED7518D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264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58200-62FF-F049-A7C3-AA3A71009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MDP formalization - Robot locomotion </a:t>
            </a:r>
            <a:r>
              <a:rPr lang="en-US" sz="2200" dirty="0"/>
              <a:t>[“Policy gradient reinforcement learning for fast quadrupedal locomotion”, Kohl &amp; Stone, 2004]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C5535-A881-504A-9140-939027D91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State: </a:t>
            </a:r>
          </a:p>
          <a:p>
            <a:pPr lvl="1"/>
            <a:r>
              <a:rPr lang="en-US" dirty="0"/>
              <a:t>angle and position of joints, obstacles/pits</a:t>
            </a:r>
          </a:p>
          <a:p>
            <a:r>
              <a:rPr lang="en-US" dirty="0"/>
              <a:t>Actions: </a:t>
            </a:r>
          </a:p>
          <a:p>
            <a:pPr lvl="1"/>
            <a:r>
              <a:rPr lang="en-US" dirty="0"/>
              <a:t>torques applied to joints </a:t>
            </a:r>
          </a:p>
          <a:p>
            <a:r>
              <a:rPr lang="en-US" dirty="0"/>
              <a:t>Reward:</a:t>
            </a:r>
          </a:p>
          <a:p>
            <a:pPr lvl="1"/>
            <a:r>
              <a:rPr lang="en-US" dirty="0"/>
              <a:t>forward speed </a:t>
            </a:r>
          </a:p>
          <a:p>
            <a:r>
              <a:rPr lang="en-US" dirty="0">
                <a:ea typeface="ＭＳ Ｐゴシック" pitchFamily="34" charset="-128"/>
              </a:rPr>
              <a:t>State-transition probabilities:</a:t>
            </a:r>
            <a:endParaRPr lang="en-US" dirty="0"/>
          </a:p>
          <a:p>
            <a:pPr lvl="1"/>
            <a:r>
              <a:rPr lang="en-US" dirty="0"/>
              <a:t>defined by stochasticity in action outcomes and obstacles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A0E999-CF67-664F-A106-8F60F223B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7912" y="2428615"/>
            <a:ext cx="4632531" cy="222653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1E90F-8113-D14D-8157-39BDEA07B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56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89E37-1F98-9642-8A0D-C7ADF34A0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Robot locomotion </a:t>
            </a:r>
          </a:p>
        </p:txBody>
      </p:sp>
      <p:pic>
        <p:nvPicPr>
          <p:cNvPr id="6" name="Online Media 5" descr="y2mate.com - cassieiros_z3DMKQwt68Y_360p">
            <a:hlinkClick r:id="" action="ppaction://media"/>
            <a:extLst>
              <a:ext uri="{FF2B5EF4-FFF2-40B4-BE49-F238E27FC236}">
                <a16:creationId xmlns:a16="http://schemas.microsoft.com/office/drawing/2014/main" id="{19E58F2B-81D3-CF4A-BC74-4B515EDFF8A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55"/>
            <a:ext cx="12192000" cy="6857845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D83396-D5BC-3644-9F3A-DAEB797F4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7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20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58200-62FF-F049-A7C3-AA3A71009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MDP formalization – Video games </a:t>
            </a:r>
            <a:r>
              <a:rPr lang="en-US" sz="2200" dirty="0"/>
              <a:t>[“Playing Atari with deep reinforcement learning”, </a:t>
            </a:r>
            <a:r>
              <a:rPr lang="en-US" sz="2200" dirty="0" err="1"/>
              <a:t>Mnih</a:t>
            </a:r>
            <a:r>
              <a:rPr lang="en-US" sz="2200" dirty="0"/>
              <a:t> et al., 2013]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C5535-A881-504A-9140-939027D91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State: </a:t>
            </a:r>
          </a:p>
          <a:p>
            <a:pPr lvl="1"/>
            <a:r>
              <a:rPr lang="en-US" dirty="0"/>
              <a:t>raw pixels </a:t>
            </a:r>
          </a:p>
          <a:p>
            <a:r>
              <a:rPr lang="en-US" dirty="0"/>
              <a:t>Actions: </a:t>
            </a:r>
          </a:p>
          <a:p>
            <a:pPr lvl="1"/>
            <a:r>
              <a:rPr lang="en-US" dirty="0"/>
              <a:t>game controls</a:t>
            </a:r>
          </a:p>
          <a:p>
            <a:r>
              <a:rPr lang="en-US" dirty="0"/>
              <a:t>Reward:</a:t>
            </a:r>
          </a:p>
          <a:p>
            <a:pPr lvl="1"/>
            <a:r>
              <a:rPr lang="en-US" dirty="0"/>
              <a:t>change in score</a:t>
            </a:r>
          </a:p>
          <a:p>
            <a:r>
              <a:rPr lang="en-US" dirty="0">
                <a:ea typeface="ＭＳ Ｐゴシック" pitchFamily="34" charset="-128"/>
              </a:rPr>
              <a:t>State-transition probabilities:</a:t>
            </a:r>
            <a:endParaRPr lang="en-US" dirty="0"/>
          </a:p>
          <a:p>
            <a:pPr lvl="1"/>
            <a:r>
              <a:rPr lang="en-US" dirty="0"/>
              <a:t>defined by stochasticity in game evolution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945B0-6CAD-884B-8947-7041825A2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F46852-A0C6-19AE-9329-2682ECFC0E7C}"/>
              </a:ext>
            </a:extLst>
          </p:cNvPr>
          <p:cNvSpPr txBox="1"/>
          <p:nvPr/>
        </p:nvSpPr>
        <p:spPr>
          <a:xfrm>
            <a:off x="1875692" y="5715298"/>
            <a:ext cx="8440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Is this decision process Markovian?</a:t>
            </a:r>
          </a:p>
          <a:p>
            <a:r>
              <a:rPr lang="en-US" dirty="0"/>
              <a:t>No.  History dictates the ball’s velocity vector which matters for optimal action selection.</a:t>
            </a:r>
          </a:p>
          <a:p>
            <a:r>
              <a:rPr lang="en-US" dirty="0"/>
              <a:t>Solution (</a:t>
            </a:r>
            <a:r>
              <a:rPr lang="en-US" sz="1800" dirty="0" err="1"/>
              <a:t>Mnih</a:t>
            </a:r>
            <a:r>
              <a:rPr lang="en-US" sz="1800" dirty="0"/>
              <a:t> et al.)</a:t>
            </a:r>
            <a:r>
              <a:rPr lang="en-US" dirty="0"/>
              <a:t>: a state includes the 4 last frames</a:t>
            </a:r>
          </a:p>
        </p:txBody>
      </p:sp>
      <p:pic>
        <p:nvPicPr>
          <p:cNvPr id="1026" name="Picture 2" descr="Google Image Search gets an Atari Breakout Easter egg - Play |  siliconrepublic.com - Ireland's Technology News Service">
            <a:extLst>
              <a:ext uri="{FF2B5EF4-FFF2-40B4-BE49-F238E27FC236}">
                <a16:creationId xmlns:a16="http://schemas.microsoft.com/office/drawing/2014/main" id="{85648D58-7EF2-20EA-DF0B-46936E939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504" y="2139931"/>
            <a:ext cx="3539392" cy="257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85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19C5C-FBE8-6E42-A5DC-1D30DBEEC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Atari">
            <a:hlinkClick r:id="" action="ppaction://media"/>
            <a:extLst>
              <a:ext uri="{FF2B5EF4-FFF2-40B4-BE49-F238E27FC236}">
                <a16:creationId xmlns:a16="http://schemas.microsoft.com/office/drawing/2014/main" id="{199A5D50-7E1A-AB42-B5E6-B149D7FE6F9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635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112A28-2F6E-B947-A4D4-C41D3D93D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38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1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58200-62FF-F049-A7C3-AA3A71009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MDP formalization - Traffic signal control </a:t>
            </a:r>
            <a:r>
              <a:rPr lang="en-US" sz="2000" dirty="0"/>
              <a:t>[“Learning an Interpretable Traffic Signal Control Policy”, Ault et al., 2020]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FC5535-A881-504A-9140-939027D916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231448" cy="4667250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/>
                  <a:t>State:</a:t>
                </a:r>
              </a:p>
              <a:p>
                <a:pPr lvl="1"/>
                <a:r>
                  <a:rPr lang="en-US" dirty="0"/>
                  <a:t>current signal assignment (green, yellow, and red assignment for each phase)</a:t>
                </a:r>
              </a:p>
              <a:p>
                <a:pPr lvl="1"/>
                <a:r>
                  <a:rPr lang="en-US" dirty="0"/>
                  <a:t>For each lane: number of approaching vehicles, accumulated waiting time, number of stopped vehicles, and average speed of approaching vehicles</a:t>
                </a:r>
              </a:p>
              <a:p>
                <a:r>
                  <a:rPr lang="en-US" dirty="0"/>
                  <a:t>Actions:</a:t>
                </a:r>
              </a:p>
              <a:p>
                <a:pPr lvl="1"/>
                <a:r>
                  <a:rPr lang="en-US" dirty="0"/>
                  <a:t>signal assignment: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Reward:</a:t>
                </a:r>
              </a:p>
              <a:p>
                <a:pPr lvl="1"/>
                <a:r>
                  <a:rPr lang="en-US" dirty="0"/>
                  <a:t>Reduction in traffic delay</a:t>
                </a:r>
              </a:p>
              <a:p>
                <a:r>
                  <a:rPr lang="en-US" dirty="0">
                    <a:ea typeface="ＭＳ Ｐゴシック" pitchFamily="34" charset="-128"/>
                  </a:rPr>
                  <a:t>State-transition probabilities:</a:t>
                </a:r>
                <a:endParaRPr lang="en-US" dirty="0"/>
              </a:p>
              <a:p>
                <a:pPr lvl="1"/>
                <a:r>
                  <a:rPr lang="en-US" dirty="0"/>
                  <a:t> defined by stochasticity in approaching demand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FC5535-A881-504A-9140-939027D916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231448" cy="4667250"/>
              </a:xfrm>
              <a:blipFill>
                <a:blip r:embed="rId2"/>
                <a:stretch>
                  <a:fillRect l="-1228" t="-2180" r="-702" b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screen shot of a computer&#10;&#10;Description automatically generated">
            <a:extLst>
              <a:ext uri="{FF2B5EF4-FFF2-40B4-BE49-F238E27FC236}">
                <a16:creationId xmlns:a16="http://schemas.microsoft.com/office/drawing/2014/main" id="{AA27A4E7-243A-C64E-8934-8D410E4FE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5178" y="2807244"/>
            <a:ext cx="3307491" cy="2273900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8AADDBA3-5BE5-D347-8D29-A9ABD9BA8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4119" y="5081144"/>
            <a:ext cx="4198550" cy="155879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0A674-CB9F-3B4F-B2B5-E2FEB7AAE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409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959A8-1D55-461B-B846-89973EA0D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2019-12-04 11-10-24">
            <a:hlinkClick r:id="" action="ppaction://media"/>
            <a:extLst>
              <a:ext uri="{FF2B5EF4-FFF2-40B4-BE49-F238E27FC236}">
                <a16:creationId xmlns:a16="http://schemas.microsoft.com/office/drawing/2014/main" id="{1EB1C81C-9860-4A20-A954-08ABB4EBB05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55"/>
            <a:ext cx="12192000" cy="6857845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1C33D5-21D6-4744-9935-9C1D2572D0CD}"/>
              </a:ext>
            </a:extLst>
          </p:cNvPr>
          <p:cNvSpPr txBox="1"/>
          <p:nvPr/>
        </p:nvSpPr>
        <p:spPr>
          <a:xfrm>
            <a:off x="7854513" y="1202635"/>
            <a:ext cx="33740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Initial performance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8D7800-C0FB-F54B-BA5A-237DF48E2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7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CD7DC-3A6B-4305-B980-A6F6FC85E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2019-12-04 11-52-27">
            <a:hlinkClick r:id="" action="ppaction://media"/>
            <a:extLst>
              <a:ext uri="{FF2B5EF4-FFF2-40B4-BE49-F238E27FC236}">
                <a16:creationId xmlns:a16="http://schemas.microsoft.com/office/drawing/2014/main" id="{64EA0CE7-9044-4449-8DE9-5C9C319BA1D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75" y="0"/>
            <a:ext cx="12192276" cy="685800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D05F42-7D4C-D145-8A51-D84CF8F67268}"/>
              </a:ext>
            </a:extLst>
          </p:cNvPr>
          <p:cNvSpPr txBox="1"/>
          <p:nvPr/>
        </p:nvSpPr>
        <p:spPr>
          <a:xfrm>
            <a:off x="7506644" y="1222513"/>
            <a:ext cx="411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After 20 simulated days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B4FAB2-8E98-3841-BFB6-41CA89A30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57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5F990-E930-E847-B682-7708D1EA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- Objective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722FB41-9C52-1845-B650-1C0F76A3EA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Compute a policy: what action to take at each state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Compute the </a:t>
                </a:r>
                <a:r>
                  <a:rPr lang="en-US" b="1" dirty="0"/>
                  <a:t>optimal</a:t>
                </a:r>
                <a:r>
                  <a:rPr lang="en-US" dirty="0"/>
                  <a:t> policy: maximum expected reward,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=?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b>
                              <m:sup/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ea typeface="ＭＳ Ｐゴシック" pitchFamily="34" charset="-128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ea typeface="ＭＳ Ｐゴシック" pitchFamily="34" charset="-128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ea typeface="ＭＳ Ｐゴシック" pitchFamily="34" charset="-128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𝑎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</m:d>
                              </m:e>
                            </m:nary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Must also optimize over the future (next steps)</a:t>
                </a: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arg</m:t>
                            </m:r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sz="24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4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4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b>
                              <m:sup/>
                              <m:e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𝑃</m:t>
                                </m:r>
                                <m:r>
                                  <a:rPr lang="en-US" sz="240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sz="2400" i="1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sz="24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|</m:t>
                                </m:r>
                                <m:r>
                                  <a:rPr lang="en-US" sz="24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𝑠</m:t>
                                </m:r>
                                <m:r>
                                  <a:rPr lang="en-US" sz="24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𝑎</m:t>
                                </m:r>
                                <m:r>
                                  <a:rPr lang="en-US" sz="24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)</m:t>
                                </m:r>
                                <m:r>
                                  <m:rPr>
                                    <m:nor/>
                                  </m:rPr>
                                  <a:rPr lang="en-US" altLang="ja-JP" sz="2400" dirty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ea typeface="ＭＳ Ｐゴシック" pitchFamily="34" charset="-128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altLang="ja-JP" sz="2400" b="0" i="0" dirty="0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ea typeface="ＭＳ Ｐゴシック" pitchFamily="34" charset="-128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sz="2400" i="1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i="1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sz="2400" i="1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i="1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sz="2400" i="1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</m:d>
                              </m:e>
                            </m:nary>
                            <m:r>
                              <a:rPr lang="en-US" sz="2400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𝔼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US" sz="2400" b="0" i="1" smtClean="0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b="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𝐺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d>
                            <m:r>
                              <a:rPr lang="en-US" sz="2400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722FB41-9C52-1845-B650-1C0F76A3EA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E1A664E9-9899-FB4A-AC15-8FE09D8AE715}"/>
              </a:ext>
            </a:extLst>
          </p:cNvPr>
          <p:cNvGrpSpPr/>
          <p:nvPr/>
        </p:nvGrpSpPr>
        <p:grpSpPr>
          <a:xfrm>
            <a:off x="7933894" y="3644122"/>
            <a:ext cx="4174430" cy="2651367"/>
            <a:chOff x="7494104" y="3841508"/>
            <a:chExt cx="4174430" cy="265136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riangle 3">
                  <a:extLst>
                    <a:ext uri="{FF2B5EF4-FFF2-40B4-BE49-F238E27FC236}">
                      <a16:creationId xmlns:a16="http://schemas.microsoft.com/office/drawing/2014/main" id="{71A79937-0138-F54C-BD04-22F79C4092AB}"/>
                    </a:ext>
                  </a:extLst>
                </p:cNvPr>
                <p:cNvSpPr/>
                <p:nvPr/>
              </p:nvSpPr>
              <p:spPr>
                <a:xfrm>
                  <a:off x="9253330" y="3841508"/>
                  <a:ext cx="655982" cy="616227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Triangle 3">
                  <a:extLst>
                    <a:ext uri="{FF2B5EF4-FFF2-40B4-BE49-F238E27FC236}">
                      <a16:creationId xmlns:a16="http://schemas.microsoft.com/office/drawing/2014/main" id="{71A79937-0138-F54C-BD04-22F79C4092A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53330" y="3841508"/>
                  <a:ext cx="655982" cy="616227"/>
                </a:xfrm>
                <a:prstGeom prst="triangle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023F835D-4841-8645-A6A0-7A4895619C04}"/>
                    </a:ext>
                  </a:extLst>
                </p:cNvPr>
                <p:cNvSpPr/>
                <p:nvPr/>
              </p:nvSpPr>
              <p:spPr>
                <a:xfrm>
                  <a:off x="10684565" y="4963595"/>
                  <a:ext cx="526774" cy="52677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023F835D-4841-8645-A6A0-7A4895619C0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84565" y="4963595"/>
                  <a:ext cx="526774" cy="526774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E0600E3B-5DB0-314C-BF1C-4783F155B71E}"/>
                    </a:ext>
                  </a:extLst>
                </p:cNvPr>
                <p:cNvSpPr/>
                <p:nvPr/>
              </p:nvSpPr>
              <p:spPr>
                <a:xfrm>
                  <a:off x="9317934" y="4963595"/>
                  <a:ext cx="526774" cy="52677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E0600E3B-5DB0-314C-BF1C-4783F155B71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17934" y="4963595"/>
                  <a:ext cx="526774" cy="526774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id="{C4CD6B3F-EABD-7B49-8A91-35B4CC33C584}"/>
                    </a:ext>
                  </a:extLst>
                </p:cNvPr>
                <p:cNvSpPr/>
                <p:nvPr/>
              </p:nvSpPr>
              <p:spPr>
                <a:xfrm>
                  <a:off x="7951303" y="4963595"/>
                  <a:ext cx="526774" cy="52677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id="{C4CD6B3F-EABD-7B49-8A91-35B4CC33C58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51303" y="4963595"/>
                  <a:ext cx="526774" cy="526774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93402D9D-0DFC-534D-97E1-9A8018C6A58C}"/>
                    </a:ext>
                  </a:extLst>
                </p:cNvPr>
                <p:cNvSpPr/>
                <p:nvPr/>
              </p:nvSpPr>
              <p:spPr>
                <a:xfrm>
                  <a:off x="7494104" y="5990740"/>
                  <a:ext cx="496955" cy="5021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93402D9D-0DFC-534D-97E1-9A8018C6A58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94104" y="5990740"/>
                  <a:ext cx="496955" cy="50213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26F4F740-4651-C841-869B-F5BC9299479E}"/>
                    </a:ext>
                  </a:extLst>
                </p:cNvPr>
                <p:cNvSpPr/>
                <p:nvPr/>
              </p:nvSpPr>
              <p:spPr>
                <a:xfrm>
                  <a:off x="8229599" y="5990742"/>
                  <a:ext cx="496955" cy="5021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26F4F740-4651-C841-869B-F5BC9299479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29599" y="5990742"/>
                  <a:ext cx="496955" cy="50213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ED4C5CC9-5CB8-9F41-BF39-6D4543748C3D}"/>
                    </a:ext>
                  </a:extLst>
                </p:cNvPr>
                <p:cNvSpPr/>
                <p:nvPr/>
              </p:nvSpPr>
              <p:spPr>
                <a:xfrm>
                  <a:off x="8965094" y="5990741"/>
                  <a:ext cx="496955" cy="5021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ED4C5CC9-5CB8-9F41-BF39-6D4543748C3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65094" y="5990741"/>
                  <a:ext cx="496955" cy="502133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C6861F23-F2C1-1D4E-BAF9-AB68F6DCF50A}"/>
                    </a:ext>
                  </a:extLst>
                </p:cNvPr>
                <p:cNvSpPr/>
                <p:nvPr/>
              </p:nvSpPr>
              <p:spPr>
                <a:xfrm>
                  <a:off x="9700589" y="5990742"/>
                  <a:ext cx="496955" cy="5021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C6861F23-F2C1-1D4E-BAF9-AB68F6DCF50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00589" y="5990742"/>
                  <a:ext cx="496955" cy="502133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6F850962-6740-A24B-83D6-A0C55F7B7AA3}"/>
                    </a:ext>
                  </a:extLst>
                </p:cNvPr>
                <p:cNvSpPr/>
                <p:nvPr/>
              </p:nvSpPr>
              <p:spPr>
                <a:xfrm>
                  <a:off x="10450997" y="5990740"/>
                  <a:ext cx="496955" cy="5021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6F850962-6740-A24B-83D6-A0C55F7B7AA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50997" y="5990740"/>
                  <a:ext cx="496955" cy="502133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5A9A840B-8AD6-874D-99EB-CE747E2892AD}"/>
                    </a:ext>
                  </a:extLst>
                </p:cNvPr>
                <p:cNvSpPr/>
                <p:nvPr/>
              </p:nvSpPr>
              <p:spPr>
                <a:xfrm>
                  <a:off x="11171579" y="5990740"/>
                  <a:ext cx="496955" cy="5021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5A9A840B-8AD6-874D-99EB-CE747E2892A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71579" y="5990740"/>
                  <a:ext cx="496955" cy="50213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E1E7786-E187-8449-9D2D-F6D7F75FE0E4}"/>
                </a:ext>
              </a:extLst>
            </p:cNvPr>
            <p:cNvCxnSpPr>
              <a:stCxn id="4" idx="3"/>
              <a:endCxn id="7" idx="7"/>
            </p:cNvCxnSpPr>
            <p:nvPr/>
          </p:nvCxnSpPr>
          <p:spPr>
            <a:xfrm flipH="1">
              <a:off x="8400933" y="4457735"/>
              <a:ext cx="1180388" cy="58300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59308DD-153F-BB43-9590-68419ACF372F}"/>
                </a:ext>
              </a:extLst>
            </p:cNvPr>
            <p:cNvCxnSpPr>
              <a:stCxn id="4" idx="3"/>
              <a:endCxn id="6" idx="0"/>
            </p:cNvCxnSpPr>
            <p:nvPr/>
          </p:nvCxnSpPr>
          <p:spPr>
            <a:xfrm>
              <a:off x="9581321" y="4457735"/>
              <a:ext cx="0" cy="5058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07B907C-FF85-CB46-879F-AA6316B0C016}"/>
                </a:ext>
              </a:extLst>
            </p:cNvPr>
            <p:cNvCxnSpPr>
              <a:cxnSpLocks/>
              <a:stCxn id="4" idx="3"/>
              <a:endCxn id="5" idx="1"/>
            </p:cNvCxnSpPr>
            <p:nvPr/>
          </p:nvCxnSpPr>
          <p:spPr>
            <a:xfrm>
              <a:off x="9581321" y="4457735"/>
              <a:ext cx="1180388" cy="58300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5256337-7C0B-0942-8293-C9D81FB61C64}"/>
                </a:ext>
              </a:extLst>
            </p:cNvPr>
            <p:cNvCxnSpPr>
              <a:cxnSpLocks/>
              <a:stCxn id="7" idx="4"/>
              <a:endCxn id="8" idx="0"/>
            </p:cNvCxnSpPr>
            <p:nvPr/>
          </p:nvCxnSpPr>
          <p:spPr>
            <a:xfrm flipH="1">
              <a:off x="7742582" y="5490369"/>
              <a:ext cx="472108" cy="5003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9B8AD38A-75D1-5846-8F2F-723216DBE5D4}"/>
                </a:ext>
              </a:extLst>
            </p:cNvPr>
            <p:cNvCxnSpPr>
              <a:cxnSpLocks/>
              <a:stCxn id="7" idx="4"/>
              <a:endCxn id="9" idx="0"/>
            </p:cNvCxnSpPr>
            <p:nvPr/>
          </p:nvCxnSpPr>
          <p:spPr>
            <a:xfrm>
              <a:off x="8214690" y="5490369"/>
              <a:ext cx="263387" cy="5003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04CCBA87-ADAB-5C49-989C-57EE00340E91}"/>
                </a:ext>
              </a:extLst>
            </p:cNvPr>
            <p:cNvCxnSpPr>
              <a:cxnSpLocks/>
              <a:stCxn id="6" idx="4"/>
              <a:endCxn id="10" idx="0"/>
            </p:cNvCxnSpPr>
            <p:nvPr/>
          </p:nvCxnSpPr>
          <p:spPr>
            <a:xfrm flipH="1">
              <a:off x="9213572" y="5490369"/>
              <a:ext cx="367749" cy="5003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C701428-039D-984A-9F99-B2C141AB45D2}"/>
                </a:ext>
              </a:extLst>
            </p:cNvPr>
            <p:cNvCxnSpPr>
              <a:cxnSpLocks/>
              <a:stCxn id="6" idx="4"/>
              <a:endCxn id="11" idx="0"/>
            </p:cNvCxnSpPr>
            <p:nvPr/>
          </p:nvCxnSpPr>
          <p:spPr>
            <a:xfrm>
              <a:off x="9581321" y="5490369"/>
              <a:ext cx="367746" cy="5003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C73D201-B652-6F4F-893C-B016D16789E5}"/>
                </a:ext>
              </a:extLst>
            </p:cNvPr>
            <p:cNvCxnSpPr>
              <a:cxnSpLocks/>
              <a:stCxn id="5" idx="4"/>
              <a:endCxn id="13" idx="0"/>
            </p:cNvCxnSpPr>
            <p:nvPr/>
          </p:nvCxnSpPr>
          <p:spPr>
            <a:xfrm>
              <a:off x="10947952" y="5490369"/>
              <a:ext cx="472105" cy="5003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9700DEBC-0E7F-C344-A8AF-54AC6268FAFC}"/>
                </a:ext>
              </a:extLst>
            </p:cNvPr>
            <p:cNvCxnSpPr>
              <a:cxnSpLocks/>
              <a:stCxn id="5" idx="4"/>
              <a:endCxn id="12" idx="0"/>
            </p:cNvCxnSpPr>
            <p:nvPr/>
          </p:nvCxnSpPr>
          <p:spPr>
            <a:xfrm flipH="1">
              <a:off x="10699475" y="5490369"/>
              <a:ext cx="248477" cy="5003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3CABE73-09CB-8B4F-A8F3-AB82DF8AA7E4}"/>
                </a:ext>
              </a:extLst>
            </p:cNvPr>
            <p:cNvCxnSpPr>
              <a:cxnSpLocks/>
              <a:stCxn id="6" idx="4"/>
              <a:endCxn id="12" idx="0"/>
            </p:cNvCxnSpPr>
            <p:nvPr/>
          </p:nvCxnSpPr>
          <p:spPr>
            <a:xfrm>
              <a:off x="9581321" y="5490369"/>
              <a:ext cx="1118154" cy="5003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9BBF22FE-25BB-EE48-A0C3-6091CA0693BE}"/>
                </a:ext>
              </a:extLst>
            </p:cNvPr>
            <p:cNvCxnSpPr>
              <a:cxnSpLocks/>
              <a:stCxn id="5" idx="4"/>
              <a:endCxn id="10" idx="0"/>
            </p:cNvCxnSpPr>
            <p:nvPr/>
          </p:nvCxnSpPr>
          <p:spPr>
            <a:xfrm flipH="1">
              <a:off x="9213572" y="5490369"/>
              <a:ext cx="1734380" cy="5003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CF9C0757-329D-D349-8332-503D7B930C50}"/>
                </a:ext>
              </a:extLst>
            </p:cNvPr>
            <p:cNvCxnSpPr>
              <a:cxnSpLocks/>
              <a:stCxn id="7" idx="4"/>
              <a:endCxn id="10" idx="0"/>
            </p:cNvCxnSpPr>
            <p:nvPr/>
          </p:nvCxnSpPr>
          <p:spPr>
            <a:xfrm>
              <a:off x="8214690" y="5490369"/>
              <a:ext cx="998882" cy="5003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9E0799FD-CB15-CA47-BBEF-FF7DD6CD550D}"/>
                  </a:ext>
                </a:extLst>
              </p:cNvPr>
              <p:cNvSpPr/>
              <p:nvPr/>
            </p:nvSpPr>
            <p:spPr>
              <a:xfrm>
                <a:off x="7624969" y="471696"/>
                <a:ext cx="4280450" cy="9835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80000"/>
                  </a:lnSpc>
                </a:pPr>
                <a:r>
                  <a:rPr lang="en-US" dirty="0">
                    <a:ea typeface="ＭＳ Ｐゴシック" pitchFamily="34" charset="-128"/>
                  </a:rPr>
                  <a:t>A set of states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∈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𝒮</m:t>
                    </m:r>
                  </m:oMath>
                </a14:m>
                <a:endParaRPr lang="en-US" dirty="0">
                  <a:solidFill>
                    <a:srgbClr val="FF0000"/>
                  </a:solidFill>
                  <a:ea typeface="ＭＳ Ｐゴシック" pitchFamily="34" charset="-128"/>
                </a:endParaRPr>
              </a:p>
              <a:p>
                <a:pPr lvl="1">
                  <a:lnSpc>
                    <a:spcPct val="80000"/>
                  </a:lnSpc>
                </a:pPr>
                <a:r>
                  <a:rPr lang="en-US" dirty="0">
                    <a:ea typeface="ＭＳ Ｐゴシック" pitchFamily="34" charset="-128"/>
                  </a:rPr>
                  <a:t>A set of actions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𝑎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∈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>
                  <a:ea typeface="ＭＳ Ｐゴシック" pitchFamily="34" charset="-128"/>
                </a:endParaRPr>
              </a:p>
              <a:p>
                <a:pPr lvl="1">
                  <a:lnSpc>
                    <a:spcPct val="80000"/>
                  </a:lnSpc>
                </a:pPr>
                <a:r>
                  <a:rPr lang="en-US" dirty="0">
                    <a:ea typeface="ＭＳ Ｐゴシック" pitchFamily="34" charset="-128"/>
                  </a:rPr>
                  <a:t>State-transition probabilities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𝑃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(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𝑠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′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|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,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𝑎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)</m:t>
                    </m:r>
                  </m:oMath>
                </a14:m>
                <a:endParaRPr lang="en-US" altLang="ja-JP" dirty="0">
                  <a:solidFill>
                    <a:srgbClr val="FF0000"/>
                  </a:solidFill>
                  <a:ea typeface="ＭＳ Ｐゴシック" pitchFamily="34" charset="-128"/>
                </a:endParaRPr>
              </a:p>
              <a:p>
                <a:pPr lvl="1">
                  <a:lnSpc>
                    <a:spcPct val="80000"/>
                  </a:lnSpc>
                </a:pPr>
                <a:r>
                  <a:rPr lang="en-US" dirty="0">
                    <a:ea typeface="ＭＳ Ｐゴシック" pitchFamily="34" charset="-128"/>
                  </a:rPr>
                  <a:t>A reward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𝑅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(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,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𝑎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,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′)</m:t>
                    </m:r>
                  </m:oMath>
                </a14:m>
                <a:endParaRPr lang="en-US" altLang="ja-JP" dirty="0">
                  <a:solidFill>
                    <a:srgbClr val="CC0000"/>
                  </a:solidFill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9E0799FD-CB15-CA47-BBEF-FF7DD6CD55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4969" y="471696"/>
                <a:ext cx="4280450" cy="983539"/>
              </a:xfrm>
              <a:prstGeom prst="rect">
                <a:avLst/>
              </a:prstGeom>
              <a:blipFill>
                <a:blip r:embed="rId13"/>
                <a:stretch>
                  <a:fillRect t="-6329" b="-88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16380ED2-D7B9-6F40-B7F8-198586E116BA}"/>
              </a:ext>
            </a:extLst>
          </p:cNvPr>
          <p:cNvGrpSpPr/>
          <p:nvPr/>
        </p:nvGrpSpPr>
        <p:grpSpPr>
          <a:xfrm>
            <a:off x="7868434" y="6255294"/>
            <a:ext cx="4305354" cy="448443"/>
            <a:chOff x="7684531" y="6268447"/>
            <a:chExt cx="4305354" cy="448443"/>
          </a:xfrm>
        </p:grpSpPr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F1882B47-4A08-724E-9E75-711EAEF566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84531" y="6292724"/>
              <a:ext cx="319704" cy="424166"/>
            </a:xfrm>
            <a:prstGeom prst="straightConnector1">
              <a:avLst/>
            </a:prstGeom>
            <a:ln w="1905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4D0E9766-DB5C-E940-A2AA-2DF7EBBCEA3C}"/>
                </a:ext>
              </a:extLst>
            </p:cNvPr>
            <p:cNvCxnSpPr/>
            <p:nvPr/>
          </p:nvCxnSpPr>
          <p:spPr>
            <a:xfrm flipH="1">
              <a:off x="8396465" y="6280251"/>
              <a:ext cx="319704" cy="424166"/>
            </a:xfrm>
            <a:prstGeom prst="straightConnector1">
              <a:avLst/>
            </a:prstGeom>
            <a:ln w="1905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8FA74BEC-90F6-704A-B5EE-617830005AD0}"/>
                </a:ext>
              </a:extLst>
            </p:cNvPr>
            <p:cNvCxnSpPr/>
            <p:nvPr/>
          </p:nvCxnSpPr>
          <p:spPr>
            <a:xfrm flipH="1">
              <a:off x="9144807" y="6280251"/>
              <a:ext cx="319704" cy="424166"/>
            </a:xfrm>
            <a:prstGeom prst="straightConnector1">
              <a:avLst/>
            </a:prstGeom>
            <a:ln w="1905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B9CD8B1F-26BB-344D-A8ED-CFE6E53F8878}"/>
                </a:ext>
              </a:extLst>
            </p:cNvPr>
            <p:cNvCxnSpPr/>
            <p:nvPr/>
          </p:nvCxnSpPr>
          <p:spPr>
            <a:xfrm flipH="1">
              <a:off x="9861257" y="6292724"/>
              <a:ext cx="319704" cy="424166"/>
            </a:xfrm>
            <a:prstGeom prst="straightConnector1">
              <a:avLst/>
            </a:prstGeom>
            <a:ln w="1905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861F4E76-2DD1-D34A-8769-2DFFA1648908}"/>
                </a:ext>
              </a:extLst>
            </p:cNvPr>
            <p:cNvCxnSpPr/>
            <p:nvPr/>
          </p:nvCxnSpPr>
          <p:spPr>
            <a:xfrm flipH="1">
              <a:off x="10632359" y="6280251"/>
              <a:ext cx="319704" cy="424166"/>
            </a:xfrm>
            <a:prstGeom prst="straightConnector1">
              <a:avLst/>
            </a:prstGeom>
            <a:ln w="1905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5FBCC11E-4C71-0A4B-A0DD-CFDF0B24E1D5}"/>
                </a:ext>
              </a:extLst>
            </p:cNvPr>
            <p:cNvCxnSpPr/>
            <p:nvPr/>
          </p:nvCxnSpPr>
          <p:spPr>
            <a:xfrm flipH="1">
              <a:off x="11314018" y="6292724"/>
              <a:ext cx="319704" cy="424166"/>
            </a:xfrm>
            <a:prstGeom prst="straightConnector1">
              <a:avLst/>
            </a:prstGeom>
            <a:ln w="1905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4F1CED11-D132-7A48-9E66-0AA11EF643C5}"/>
                </a:ext>
              </a:extLst>
            </p:cNvPr>
            <p:cNvCxnSpPr>
              <a:cxnSpLocks/>
            </p:cNvCxnSpPr>
            <p:nvPr/>
          </p:nvCxnSpPr>
          <p:spPr>
            <a:xfrm>
              <a:off x="11620470" y="6287601"/>
              <a:ext cx="369415" cy="416816"/>
            </a:xfrm>
            <a:prstGeom prst="straightConnector1">
              <a:avLst/>
            </a:prstGeom>
            <a:ln w="1905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0BC2BA67-489B-464B-A5FA-37CEE265E4BA}"/>
                </a:ext>
              </a:extLst>
            </p:cNvPr>
            <p:cNvCxnSpPr>
              <a:cxnSpLocks/>
            </p:cNvCxnSpPr>
            <p:nvPr/>
          </p:nvCxnSpPr>
          <p:spPr>
            <a:xfrm>
              <a:off x="10899875" y="6268447"/>
              <a:ext cx="369415" cy="416816"/>
            </a:xfrm>
            <a:prstGeom prst="straightConnector1">
              <a:avLst/>
            </a:prstGeom>
            <a:ln w="1905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FBC461B1-D3BC-B74A-9511-FAC3EEE8342D}"/>
                </a:ext>
              </a:extLst>
            </p:cNvPr>
            <p:cNvCxnSpPr>
              <a:cxnSpLocks/>
            </p:cNvCxnSpPr>
            <p:nvPr/>
          </p:nvCxnSpPr>
          <p:spPr>
            <a:xfrm>
              <a:off x="10155291" y="6278021"/>
              <a:ext cx="369415" cy="416816"/>
            </a:xfrm>
            <a:prstGeom prst="straightConnector1">
              <a:avLst/>
            </a:prstGeom>
            <a:ln w="1905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B9730A58-9173-074E-A15A-FD308D1695FB}"/>
                </a:ext>
              </a:extLst>
            </p:cNvPr>
            <p:cNvCxnSpPr>
              <a:cxnSpLocks/>
            </p:cNvCxnSpPr>
            <p:nvPr/>
          </p:nvCxnSpPr>
          <p:spPr>
            <a:xfrm>
              <a:off x="9423921" y="6268447"/>
              <a:ext cx="369415" cy="416816"/>
            </a:xfrm>
            <a:prstGeom prst="straightConnector1">
              <a:avLst/>
            </a:prstGeom>
            <a:ln w="1905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4C142013-178D-AA47-BB9E-6FE22B69E947}"/>
                </a:ext>
              </a:extLst>
            </p:cNvPr>
            <p:cNvCxnSpPr>
              <a:cxnSpLocks/>
            </p:cNvCxnSpPr>
            <p:nvPr/>
          </p:nvCxnSpPr>
          <p:spPr>
            <a:xfrm>
              <a:off x="8713273" y="6280251"/>
              <a:ext cx="369415" cy="416816"/>
            </a:xfrm>
            <a:prstGeom prst="straightConnector1">
              <a:avLst/>
            </a:prstGeom>
            <a:ln w="1905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EBC5EBAE-FD7A-FA43-B68B-92B174143350}"/>
                </a:ext>
              </a:extLst>
            </p:cNvPr>
            <p:cNvCxnSpPr>
              <a:cxnSpLocks/>
            </p:cNvCxnSpPr>
            <p:nvPr/>
          </p:nvCxnSpPr>
          <p:spPr>
            <a:xfrm>
              <a:off x="7988459" y="6300074"/>
              <a:ext cx="369415" cy="416816"/>
            </a:xfrm>
            <a:prstGeom prst="straightConnector1">
              <a:avLst/>
            </a:prstGeom>
            <a:ln w="1905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Left Brace 15">
            <a:extLst>
              <a:ext uri="{FF2B5EF4-FFF2-40B4-BE49-F238E27FC236}">
                <a16:creationId xmlns:a16="http://schemas.microsoft.com/office/drawing/2014/main" id="{1DFC9E5A-F1B5-FA49-9694-723CDF9BE01D}"/>
              </a:ext>
            </a:extLst>
          </p:cNvPr>
          <p:cNvSpPr/>
          <p:nvPr/>
        </p:nvSpPr>
        <p:spPr>
          <a:xfrm rot="16200000">
            <a:off x="6510126" y="4597781"/>
            <a:ext cx="351707" cy="144835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15E6F47-CFFA-E64C-8208-69A743BD8265}"/>
                  </a:ext>
                </a:extLst>
              </p:cNvPr>
              <p:cNvSpPr/>
              <p:nvPr/>
            </p:nvSpPr>
            <p:spPr>
              <a:xfrm>
                <a:off x="6099148" y="5456895"/>
                <a:ext cx="118064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15E6F47-CFFA-E64C-8208-69A743BD82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9148" y="5456895"/>
                <a:ext cx="1180644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D46C5577-7319-784F-800E-046845DFD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4503" y="6343197"/>
            <a:ext cx="2743200" cy="365125"/>
          </a:xfrm>
        </p:spPr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30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5B14C-C1EF-7345-BF5F-919A83186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2F1AC5-50F2-5F4B-9056-AB6BC68C3BB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664687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- a policy that yields the maximal expected sum of rewards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- observed sum of rewards, i.e.,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- the expected sum of rewards from being 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then following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2F1AC5-50F2-5F4B-9056-AB6BC68C3B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664687" cy="4351338"/>
              </a:xfrm>
              <a:blipFill>
                <a:blip r:embed="rId2"/>
                <a:stretch>
                  <a:fillRect l="-951" t="-4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4B163-1AB2-B143-9CF7-F2ACCFDAA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480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8FD12-A19D-A242-8CA1-6DB910D86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Race car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DADF85-7F2C-5E42-BC43-9B7BA2DC14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ClrTx/>
                </a:pPr>
                <a:r>
                  <a:rPr lang="en-US" sz="2000" dirty="0">
                    <a:cs typeface="Calibri"/>
                  </a:rPr>
                  <a:t>A robot car wants to travel far, quickly</a:t>
                </a:r>
              </a:p>
              <a:p>
                <a:pPr>
                  <a:buClrTx/>
                </a:pPr>
                <a:r>
                  <a:rPr lang="en-US" sz="2000" dirty="0">
                    <a:cs typeface="Calibri"/>
                  </a:rPr>
                  <a:t>Three states: </a:t>
                </a:r>
                <a:r>
                  <a:rPr lang="en-US" sz="2000" dirty="0">
                    <a:solidFill>
                      <a:srgbClr val="00B0F0"/>
                    </a:solidFill>
                    <a:cs typeface="Calibri"/>
                  </a:rPr>
                  <a:t>Cool</a:t>
                </a:r>
                <a:r>
                  <a:rPr lang="en-US" sz="2000" dirty="0">
                    <a:cs typeface="Calibri"/>
                  </a:rPr>
                  <a:t>, </a:t>
                </a:r>
                <a:r>
                  <a:rPr lang="en-US" sz="2000" dirty="0">
                    <a:solidFill>
                      <a:srgbClr val="7F2727"/>
                    </a:solidFill>
                    <a:cs typeface="Calibri"/>
                  </a:rPr>
                  <a:t>Warm</a:t>
                </a:r>
                <a:r>
                  <a:rPr lang="en-US" sz="2000" dirty="0">
                    <a:cs typeface="Calibri"/>
                  </a:rPr>
                  <a:t>, Overheated</a:t>
                </a:r>
              </a:p>
              <a:p>
                <a:pPr>
                  <a:buClrTx/>
                </a:pPr>
                <a:r>
                  <a:rPr lang="en-US" sz="2000" dirty="0">
                    <a:cs typeface="Calibri"/>
                  </a:rPr>
                  <a:t>Two actions: </a:t>
                </a:r>
                <a:r>
                  <a:rPr lang="en-US" sz="2000" i="1" dirty="0">
                    <a:cs typeface="Calibri"/>
                  </a:rPr>
                  <a:t>Slow</a:t>
                </a:r>
                <a:r>
                  <a:rPr lang="en-US" sz="2000" dirty="0">
                    <a:cs typeface="Calibri"/>
                  </a:rPr>
                  <a:t>, </a:t>
                </a:r>
                <a:r>
                  <a:rPr lang="en-US" sz="2000" i="1" dirty="0">
                    <a:solidFill>
                      <a:srgbClr val="C00000"/>
                    </a:solidFill>
                    <a:cs typeface="Calibri"/>
                  </a:rPr>
                  <a:t>Fast</a:t>
                </a:r>
                <a:endParaRPr lang="en-US" sz="2000" i="1" dirty="0">
                  <a:solidFill>
                    <a:srgbClr val="0000FF"/>
                  </a:solidFill>
                  <a:cs typeface="Calibri"/>
                </a:endParaRPr>
              </a:p>
              <a:p>
                <a:pPr>
                  <a:buClrTx/>
                </a:pPr>
                <a:r>
                  <a:rPr lang="en-US" sz="2000" dirty="0">
                    <a:cs typeface="Calibri"/>
                  </a:rPr>
                  <a:t>Going faster gets double reward</a:t>
                </a:r>
              </a:p>
              <a:p>
                <a:r>
                  <a:rPr lang="en-US" sz="2000" dirty="0"/>
                  <a:t>What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/>
                  <a:t>(Cool)?</a:t>
                </a:r>
              </a:p>
              <a:p>
                <a:r>
                  <a:rPr lang="en-US" sz="2000" dirty="0"/>
                  <a:t>What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/>
                  <a:t>(Cool)? </a:t>
                </a:r>
              </a:p>
              <a:p>
                <a:r>
                  <a:rPr lang="en-US" sz="2000" dirty="0"/>
                  <a:t>What’s the problem?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DADF85-7F2C-5E42-BC43-9B7BA2DC14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03" t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72A844F9-FA18-E045-8A99-F5D5FB1E745B}"/>
              </a:ext>
            </a:extLst>
          </p:cNvPr>
          <p:cNvGrpSpPr/>
          <p:nvPr/>
        </p:nvGrpSpPr>
        <p:grpSpPr>
          <a:xfrm>
            <a:off x="2250548" y="2842592"/>
            <a:ext cx="10054096" cy="3842785"/>
            <a:chOff x="838200" y="2286000"/>
            <a:chExt cx="11044696" cy="396240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A232399D-4321-0D4D-82F8-30337A4988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983518" y="3950732"/>
              <a:ext cx="2433764" cy="1600200"/>
            </a:xfrm>
            <a:prstGeom prst="rect">
              <a:avLst/>
            </a:prstGeom>
            <a:noFill/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4E14F79F-1980-5341-919D-B3E08B8DC9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46913" y="2731532"/>
              <a:ext cx="2660373" cy="1676400"/>
            </a:xfrm>
            <a:prstGeom prst="rect">
              <a:avLst/>
            </a:prstGeom>
            <a:noFill/>
          </p:spPr>
        </p:pic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35A201ED-4869-C248-949A-C594C3AD9A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00704" y="3798332"/>
              <a:ext cx="2582192" cy="1828800"/>
            </a:xfrm>
            <a:prstGeom prst="rect">
              <a:avLst/>
            </a:prstGeom>
            <a:noFill/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4007E3E-E192-5D4B-AD8E-EA227FEB0FD4}"/>
                </a:ext>
              </a:extLst>
            </p:cNvPr>
            <p:cNvSpPr txBox="1"/>
            <p:nvPr/>
          </p:nvSpPr>
          <p:spPr>
            <a:xfrm>
              <a:off x="2057400" y="5341442"/>
              <a:ext cx="228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B0F0"/>
                  </a:solidFill>
                  <a:latin typeface="Calibri"/>
                  <a:cs typeface="Calibri"/>
                </a:rPr>
                <a:t>Cool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988E1A0-603D-9E43-871E-72DFE855D494}"/>
                </a:ext>
              </a:extLst>
            </p:cNvPr>
            <p:cNvSpPr txBox="1"/>
            <p:nvPr/>
          </p:nvSpPr>
          <p:spPr>
            <a:xfrm>
              <a:off x="5943600" y="4160222"/>
              <a:ext cx="228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7F2727"/>
                  </a:solidFill>
                  <a:latin typeface="Calibri"/>
                  <a:cs typeface="Calibri"/>
                </a:rPr>
                <a:t>Warm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13DE856-D317-2B4D-B167-00D907CFA136}"/>
                </a:ext>
              </a:extLst>
            </p:cNvPr>
            <p:cNvSpPr txBox="1"/>
            <p:nvPr/>
          </p:nvSpPr>
          <p:spPr>
            <a:xfrm>
              <a:off x="9296400" y="5455622"/>
              <a:ext cx="228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Calibri"/>
                  <a:cs typeface="Calibri"/>
                </a:rPr>
                <a:t>Overheated</a:t>
              </a:r>
            </a:p>
          </p:txBody>
        </p:sp>
        <p:cxnSp>
          <p:nvCxnSpPr>
            <p:cNvPr id="11" name="Curved Connector 10">
              <a:extLst>
                <a:ext uri="{FF2B5EF4-FFF2-40B4-BE49-F238E27FC236}">
                  <a16:creationId xmlns:a16="http://schemas.microsoft.com/office/drawing/2014/main" id="{FD109015-5847-7F4D-8C31-7913D83DEC9A}"/>
                </a:ext>
              </a:extLst>
            </p:cNvPr>
            <p:cNvCxnSpPr>
              <a:stCxn id="5" idx="3"/>
              <a:endCxn id="8" idx="2"/>
            </p:cNvCxnSpPr>
            <p:nvPr/>
          </p:nvCxnSpPr>
          <p:spPr>
            <a:xfrm flipH="1">
              <a:off x="3200400" y="4750832"/>
              <a:ext cx="1219200" cy="990720"/>
            </a:xfrm>
            <a:prstGeom prst="curvedConnector4">
              <a:avLst>
                <a:gd name="adj1" fmla="val -18750"/>
                <a:gd name="adj2" fmla="val 153572"/>
              </a:avLst>
            </a:prstGeom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urved Connector 12">
              <a:extLst>
                <a:ext uri="{FF2B5EF4-FFF2-40B4-BE49-F238E27FC236}">
                  <a16:creationId xmlns:a16="http://schemas.microsoft.com/office/drawing/2014/main" id="{6E7C15CE-7A38-5F47-A42E-9AE568E86F25}"/>
                </a:ext>
              </a:extLst>
            </p:cNvPr>
            <p:cNvCxnSpPr>
              <a:stCxn id="5" idx="3"/>
              <a:endCxn id="9" idx="2"/>
            </p:cNvCxnSpPr>
            <p:nvPr/>
          </p:nvCxnSpPr>
          <p:spPr>
            <a:xfrm flipV="1">
              <a:off x="4419600" y="4560332"/>
              <a:ext cx="2667000" cy="190500"/>
            </a:xfrm>
            <a:prstGeom prst="curvedConnector2">
              <a:avLst/>
            </a:prstGeom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797F350-61D5-5242-A995-49AF48FCC282}"/>
                </a:ext>
              </a:extLst>
            </p:cNvPr>
            <p:cNvSpPr txBox="1"/>
            <p:nvPr/>
          </p:nvSpPr>
          <p:spPr>
            <a:xfrm>
              <a:off x="4724400" y="47889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C00000"/>
                  </a:solidFill>
                  <a:latin typeface="Calibri"/>
                  <a:cs typeface="Calibri"/>
                </a:rPr>
                <a:t>Fast</a:t>
              </a:r>
            </a:p>
          </p:txBody>
        </p:sp>
        <p:cxnSp>
          <p:nvCxnSpPr>
            <p:cNvPr id="14" name="Curved Connector 12">
              <a:extLst>
                <a:ext uri="{FF2B5EF4-FFF2-40B4-BE49-F238E27FC236}">
                  <a16:creationId xmlns:a16="http://schemas.microsoft.com/office/drawing/2014/main" id="{304B80CE-6BA2-D64D-9546-6F7B4EF97A28}"/>
                </a:ext>
              </a:extLst>
            </p:cNvPr>
            <p:cNvCxnSpPr>
              <a:stCxn id="6" idx="0"/>
            </p:cNvCxnSpPr>
            <p:nvPr/>
          </p:nvCxnSpPr>
          <p:spPr>
            <a:xfrm rot="16200000" flipH="1">
              <a:off x="8096250" y="1912382"/>
              <a:ext cx="1447800" cy="3086100"/>
            </a:xfrm>
            <a:prstGeom prst="curvedConnector4">
              <a:avLst>
                <a:gd name="adj1" fmla="val -15789"/>
                <a:gd name="adj2" fmla="val 105099"/>
              </a:avLst>
            </a:prstGeom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D705103-1B13-EF44-BBF5-8A7EF69F6ED4}"/>
                </a:ext>
              </a:extLst>
            </p:cNvPr>
            <p:cNvSpPr txBox="1"/>
            <p:nvPr/>
          </p:nvSpPr>
          <p:spPr>
            <a:xfrm>
              <a:off x="9144000" y="27315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C00000"/>
                  </a:solidFill>
                  <a:latin typeface="Calibri"/>
                  <a:cs typeface="Calibri"/>
                </a:rPr>
                <a:t>Fast</a:t>
              </a:r>
            </a:p>
          </p:txBody>
        </p:sp>
        <p:cxnSp>
          <p:nvCxnSpPr>
            <p:cNvPr id="16" name="Curved Connector 12">
              <a:extLst>
                <a:ext uri="{FF2B5EF4-FFF2-40B4-BE49-F238E27FC236}">
                  <a16:creationId xmlns:a16="http://schemas.microsoft.com/office/drawing/2014/main" id="{CF20863F-EFCB-644B-AC05-9581C0962E9C}"/>
                </a:ext>
              </a:extLst>
            </p:cNvPr>
            <p:cNvCxnSpPr>
              <a:stCxn id="5" idx="1"/>
            </p:cNvCxnSpPr>
            <p:nvPr/>
          </p:nvCxnSpPr>
          <p:spPr>
            <a:xfrm rot="10800000" flipH="1" flipV="1">
              <a:off x="1981200" y="4750832"/>
              <a:ext cx="152400" cy="190500"/>
            </a:xfrm>
            <a:prstGeom prst="curvedConnector4">
              <a:avLst>
                <a:gd name="adj1" fmla="val -635217"/>
                <a:gd name="adj2" fmla="val 482610"/>
              </a:avLst>
            </a:prstGeom>
            <a:ln w="76200"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urved Connector 12">
              <a:extLst>
                <a:ext uri="{FF2B5EF4-FFF2-40B4-BE49-F238E27FC236}">
                  <a16:creationId xmlns:a16="http://schemas.microsoft.com/office/drawing/2014/main" id="{368FF596-E591-7242-908D-80F38DD7210D}"/>
                </a:ext>
              </a:extLst>
            </p:cNvPr>
            <p:cNvCxnSpPr>
              <a:stCxn id="6" idx="1"/>
              <a:endCxn id="5" idx="0"/>
            </p:cNvCxnSpPr>
            <p:nvPr/>
          </p:nvCxnSpPr>
          <p:spPr>
            <a:xfrm rot="10800000" flipV="1">
              <a:off x="3200400" y="3569732"/>
              <a:ext cx="2743200" cy="381000"/>
            </a:xfrm>
            <a:prstGeom prst="curvedConnector2">
              <a:avLst/>
            </a:prstGeom>
            <a:ln w="76200"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70BBAD2-8C86-D341-A175-DCF9EDBCB510}"/>
                </a:ext>
              </a:extLst>
            </p:cNvPr>
            <p:cNvSpPr txBox="1"/>
            <p:nvPr/>
          </p:nvSpPr>
          <p:spPr>
            <a:xfrm>
              <a:off x="990600" y="43317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accent6"/>
                  </a:solidFill>
                  <a:latin typeface="Calibri"/>
                  <a:cs typeface="Calibri"/>
                </a:rPr>
                <a:t>Slow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FEC862F-0C9D-D74F-BFEC-31A0AEE5927B}"/>
                </a:ext>
              </a:extLst>
            </p:cNvPr>
            <p:cNvSpPr txBox="1"/>
            <p:nvPr/>
          </p:nvSpPr>
          <p:spPr>
            <a:xfrm>
              <a:off x="4495800" y="31125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accent6"/>
                  </a:solidFill>
                  <a:latin typeface="Calibri"/>
                  <a:cs typeface="Calibri"/>
                </a:rPr>
                <a:t>Slow</a:t>
              </a:r>
            </a:p>
          </p:txBody>
        </p:sp>
        <p:cxnSp>
          <p:nvCxnSpPr>
            <p:cNvPr id="20" name="Curved Connector 12">
              <a:extLst>
                <a:ext uri="{FF2B5EF4-FFF2-40B4-BE49-F238E27FC236}">
                  <a16:creationId xmlns:a16="http://schemas.microsoft.com/office/drawing/2014/main" id="{E88F0377-92C8-AC47-A4CF-5450B42A2F56}"/>
                </a:ext>
              </a:extLst>
            </p:cNvPr>
            <p:cNvCxnSpPr/>
            <p:nvPr/>
          </p:nvCxnSpPr>
          <p:spPr>
            <a:xfrm rot="-5400000" flipH="1" flipV="1">
              <a:off x="5962650" y="3398282"/>
              <a:ext cx="152400" cy="190500"/>
            </a:xfrm>
            <a:prstGeom prst="curvedConnector4">
              <a:avLst>
                <a:gd name="adj1" fmla="val -635217"/>
                <a:gd name="adj2" fmla="val 482610"/>
              </a:avLst>
            </a:prstGeom>
            <a:ln w="76200">
              <a:solidFill>
                <a:schemeClr val="accent2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0327809-2285-F442-97AA-F45130D5FE2E}"/>
                </a:ext>
              </a:extLst>
            </p:cNvPr>
            <p:cNvSpPr txBox="1"/>
            <p:nvPr/>
          </p:nvSpPr>
          <p:spPr>
            <a:xfrm>
              <a:off x="4572000" y="36459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9AFB1FC-D2FB-2446-93EC-26A3EA479AFE}"/>
                </a:ext>
              </a:extLst>
            </p:cNvPr>
            <p:cNvSpPr txBox="1"/>
            <p:nvPr/>
          </p:nvSpPr>
          <p:spPr>
            <a:xfrm>
              <a:off x="4800600" y="2286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892D5DE-B18E-2E44-BDEA-A5F15F30344C}"/>
                </a:ext>
              </a:extLst>
            </p:cNvPr>
            <p:cNvSpPr txBox="1"/>
            <p:nvPr/>
          </p:nvSpPr>
          <p:spPr>
            <a:xfrm>
              <a:off x="4724400" y="5334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7C29C4A-4B7B-C049-BAC1-AB6018C5E7C6}"/>
                </a:ext>
              </a:extLst>
            </p:cNvPr>
            <p:cNvSpPr txBox="1"/>
            <p:nvPr/>
          </p:nvSpPr>
          <p:spPr>
            <a:xfrm>
              <a:off x="5867400" y="47889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A7C6489-BCF6-0744-9416-62A1EB02E37D}"/>
                </a:ext>
              </a:extLst>
            </p:cNvPr>
            <p:cNvSpPr txBox="1"/>
            <p:nvPr/>
          </p:nvSpPr>
          <p:spPr>
            <a:xfrm>
              <a:off x="838200" y="56271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  <a:latin typeface="Calibri"/>
                  <a:cs typeface="Calibri"/>
                </a:rPr>
                <a:t>1.0 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0B9377A-DCD9-D24A-83E8-31125F390EF7}"/>
                </a:ext>
              </a:extLst>
            </p:cNvPr>
            <p:cNvSpPr txBox="1"/>
            <p:nvPr/>
          </p:nvSpPr>
          <p:spPr>
            <a:xfrm>
              <a:off x="10210800" y="25791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libri"/>
                  <a:cs typeface="Calibri"/>
                </a:rPr>
                <a:t>1.0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982C36-DB39-7B4D-8E37-27AE096E653B}"/>
                </a:ext>
              </a:extLst>
            </p:cNvPr>
            <p:cNvSpPr txBox="1"/>
            <p:nvPr/>
          </p:nvSpPr>
          <p:spPr>
            <a:xfrm>
              <a:off x="1905000" y="54864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+1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8F74382-F5C6-6241-B958-263FBBF68349}"/>
                </a:ext>
              </a:extLst>
            </p:cNvPr>
            <p:cNvSpPr txBox="1"/>
            <p:nvPr/>
          </p:nvSpPr>
          <p:spPr>
            <a:xfrm>
              <a:off x="3581400" y="3288268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+1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67D79AD-2689-BA40-B278-4AD4630402E0}"/>
                </a:ext>
              </a:extLst>
            </p:cNvPr>
            <p:cNvSpPr txBox="1"/>
            <p:nvPr/>
          </p:nvSpPr>
          <p:spPr>
            <a:xfrm>
              <a:off x="5943600" y="2286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+1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E56E6EF-4F16-E842-BFF1-044A24E4B141}"/>
                </a:ext>
              </a:extLst>
            </p:cNvPr>
            <p:cNvSpPr txBox="1"/>
            <p:nvPr/>
          </p:nvSpPr>
          <p:spPr>
            <a:xfrm>
              <a:off x="4648200" y="5879068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+2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D7DAF00-6613-DA44-9539-9AF1A51CCF95}"/>
                </a:ext>
              </a:extLst>
            </p:cNvPr>
            <p:cNvSpPr txBox="1"/>
            <p:nvPr/>
          </p:nvSpPr>
          <p:spPr>
            <a:xfrm>
              <a:off x="6477000" y="4788415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+2 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F19A49C-5E02-8E4B-B3E5-C997EB9D82FA}"/>
                </a:ext>
              </a:extLst>
            </p:cNvPr>
            <p:cNvSpPr txBox="1"/>
            <p:nvPr/>
          </p:nvSpPr>
          <p:spPr>
            <a:xfrm>
              <a:off x="10668000" y="31242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-10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5B505CE-BC8D-6C4A-911E-EAAC39D70450}"/>
                  </a:ext>
                </a:extLst>
              </p:cNvPr>
              <p:cNvSpPr/>
              <p:nvPr/>
            </p:nvSpPr>
            <p:spPr>
              <a:xfrm>
                <a:off x="7021144" y="1194732"/>
                <a:ext cx="4191276" cy="8300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b>
                                <m:sup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𝑃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ＭＳ Ｐゴシック" pitchFamily="34" charset="-128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ＭＳ Ｐゴシック" pitchFamily="34" charset="-128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ＭＳ Ｐゴシック" pitchFamily="34" charset="-128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|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𝑎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)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altLang="ja-JP" dirty="0">
                                      <a:ea typeface="ＭＳ Ｐゴシック" pitchFamily="34" charset="-128"/>
                                    </a:rPr>
                                    <m:t> 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</m:d>
                                </m:e>
                              </m:nary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5B505CE-BC8D-6C4A-911E-EAAC39D704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1144" y="1194732"/>
                <a:ext cx="4191276" cy="830035"/>
              </a:xfrm>
              <a:prstGeom prst="rect">
                <a:avLst/>
              </a:prstGeom>
              <a:blipFill>
                <a:blip r:embed="rId6"/>
                <a:stretch>
                  <a:fillRect l="-4230" t="-106061" b="-15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Slide Number Placeholder 33">
            <a:extLst>
              <a:ext uri="{FF2B5EF4-FFF2-40B4-BE49-F238E27FC236}">
                <a16:creationId xmlns:a16="http://schemas.microsoft.com/office/drawing/2014/main" id="{6C141849-BFF9-A24B-A7F3-3EDA462FB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1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Infinite Utilities?!</a:t>
            </a:r>
          </a:p>
        </p:txBody>
      </p:sp>
      <p:sp>
        <p:nvSpPr>
          <p:cNvPr id="17254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10613136" cy="5105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>
            <a:normAutofit/>
          </a:bodyPr>
          <a:lstStyle/>
          <a:p>
            <a:pPr>
              <a:buFont typeface="Wingdings" charset="0"/>
              <a:buChar char="§"/>
              <a:defRPr/>
            </a:pPr>
            <a:r>
              <a:rPr lang="en-US" sz="3200" dirty="0"/>
              <a:t>Problem: What if the game lasts forever?  Do we get infinite rewards?</a:t>
            </a:r>
          </a:p>
          <a:p>
            <a:pPr lvl="3">
              <a:buFont typeface="Wingdings" charset="0"/>
              <a:buChar char="§"/>
              <a:defRPr/>
            </a:pPr>
            <a:endParaRPr lang="en-US" sz="1050" dirty="0"/>
          </a:p>
          <a:p>
            <a:pPr>
              <a:buFont typeface="Wingdings" charset="0"/>
              <a:buChar char="§"/>
              <a:defRPr/>
            </a:pPr>
            <a:r>
              <a:rPr lang="en-US" sz="3200" dirty="0"/>
              <a:t>Solutions:</a:t>
            </a:r>
          </a:p>
          <a:p>
            <a:pPr lvl="1">
              <a:buFont typeface="Wingdings" charset="0"/>
              <a:buChar char="§"/>
              <a:defRPr/>
            </a:pPr>
            <a:r>
              <a:rPr lang="en-US" sz="2800" dirty="0"/>
              <a:t>Finite horizon: (similar to depth-limited search)</a:t>
            </a:r>
          </a:p>
          <a:p>
            <a:pPr lvl="2">
              <a:buFont typeface="Wingdings" charset="0"/>
              <a:buChar char="§"/>
              <a:defRPr/>
            </a:pPr>
            <a:r>
              <a:rPr lang="en-US" sz="2400" dirty="0"/>
              <a:t>Terminate episodes after a fixed T steps (e.g. life)</a:t>
            </a:r>
          </a:p>
          <a:p>
            <a:pPr lvl="2">
              <a:buFont typeface="Wingdings" charset="0"/>
              <a:buChar char="§"/>
              <a:defRPr/>
            </a:pPr>
            <a:r>
              <a:rPr lang="en-US" sz="2400" dirty="0"/>
              <a:t>Gives </a:t>
            </a:r>
            <a:r>
              <a:rPr lang="en-US" sz="2400" dirty="0" err="1"/>
              <a:t>nonstationary</a:t>
            </a:r>
            <a:r>
              <a:rPr lang="en-US" sz="2400" dirty="0"/>
              <a:t> policies (</a:t>
            </a:r>
            <a:r>
              <a:rPr lang="en-US" sz="2400" dirty="0">
                <a:sym typeface="Symbol" charset="0"/>
              </a:rPr>
              <a:t> depends on time left)</a:t>
            </a:r>
          </a:p>
          <a:p>
            <a:pPr lvl="7">
              <a:defRPr/>
            </a:pPr>
            <a:endParaRPr lang="en-US" sz="900" dirty="0">
              <a:sym typeface="Symbol" charset="0"/>
            </a:endParaRPr>
          </a:p>
          <a:p>
            <a:pPr lvl="1">
              <a:buFont typeface="Wingdings" charset="0"/>
              <a:buChar char="§"/>
              <a:defRPr/>
            </a:pPr>
            <a:r>
              <a:rPr lang="en-US" sz="2800" dirty="0">
                <a:sym typeface="Symbol" charset="0"/>
              </a:rPr>
              <a:t>Discounting: use 0 &lt;  &lt; 1</a:t>
            </a:r>
          </a:p>
          <a:p>
            <a:pPr lvl="1">
              <a:buFont typeface="Wingdings" charset="0"/>
              <a:buChar char="§"/>
              <a:defRPr/>
            </a:pPr>
            <a:endParaRPr lang="en-US" sz="2800" dirty="0">
              <a:sym typeface="Symbol" charset="0"/>
            </a:endParaRPr>
          </a:p>
          <a:p>
            <a:pPr lvl="1">
              <a:buFont typeface="Wingdings" charset="0"/>
              <a:buChar char="§"/>
              <a:defRPr/>
            </a:pPr>
            <a:endParaRPr lang="en-US" sz="2800" dirty="0">
              <a:sym typeface="Symbol" charset="0"/>
            </a:endParaRPr>
          </a:p>
          <a:p>
            <a:pPr lvl="2">
              <a:buFont typeface="Wingdings" charset="0"/>
              <a:buChar char="§"/>
              <a:defRPr/>
            </a:pPr>
            <a:r>
              <a:rPr lang="en-US" sz="2400" dirty="0">
                <a:sym typeface="Symbol" charset="0"/>
              </a:rPr>
              <a:t>Smaller  means smaller </a:t>
            </a:r>
            <a:r>
              <a:rPr lang="ja-JP" altLang="en-US" sz="2400" dirty="0">
                <a:sym typeface="Symbol" charset="0"/>
              </a:rPr>
              <a:t>“</a:t>
            </a:r>
            <a:r>
              <a:rPr lang="en-US" altLang="ja-JP" sz="2400" dirty="0">
                <a:sym typeface="Symbol" charset="0"/>
              </a:rPr>
              <a:t>horizon</a:t>
            </a:r>
            <a:r>
              <a:rPr lang="ja-JP" altLang="en-US" sz="2400" dirty="0">
                <a:sym typeface="Symbol" charset="0"/>
              </a:rPr>
              <a:t>”</a:t>
            </a:r>
            <a:r>
              <a:rPr lang="en-US" altLang="ja-JP" sz="2400" dirty="0">
                <a:sym typeface="Symbol" charset="0"/>
              </a:rPr>
              <a:t> – shorter term focus</a:t>
            </a:r>
          </a:p>
          <a:p>
            <a:pPr marL="3657600" lvl="8" indent="0">
              <a:buClr>
                <a:srgbClr val="000000"/>
              </a:buClr>
              <a:buNone/>
              <a:defRPr/>
            </a:pPr>
            <a:endParaRPr lang="en-US" sz="900" dirty="0">
              <a:solidFill>
                <a:srgbClr val="000000"/>
              </a:solidFill>
              <a:sym typeface="Symbol" charset="0"/>
            </a:endParaRPr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092580" y="5337138"/>
            <a:ext cx="5222620" cy="714014"/>
          </a:xfrm>
          <a:prstGeom prst="rect">
            <a:avLst/>
          </a:prstGeom>
          <a:noFill/>
          <a:ln/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1551" y="3008015"/>
            <a:ext cx="3505200" cy="1633665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43B8BD-A6B3-1D43-82F2-53E839FA8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1211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8C517-C084-0847-A02E-5DE51B172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Discount factor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C7A565-B529-A145-9B16-E112018E16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As the agent traverse the world it receives a sequence of rewards</a:t>
                </a:r>
              </a:p>
              <a:p>
                <a:r>
                  <a:rPr lang="en-US" dirty="0"/>
                  <a:t>Which sequence has higher utility?</a:t>
                </a:r>
              </a:p>
              <a:p>
                <a:pPr lvl="1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dirty="0"/>
                  <a:t>+1, +1, +1, +1, +1, +1…</a:t>
                </a:r>
              </a:p>
              <a:p>
                <a:pPr lvl="1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dirty="0"/>
                  <a:t>+2, +2, +2, +2, +2, +2…</a:t>
                </a:r>
              </a:p>
              <a:p>
                <a:r>
                  <a:rPr lang="en-US" dirty="0"/>
                  <a:t>Let's decay future rewards exponentially by a factor,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Now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yields higher utility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C7A565-B529-A145-9B16-E112018E16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b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F1A912F-82A3-D74A-B608-CF2AD25F24A4}"/>
                  </a:ext>
                </a:extLst>
              </p:cNvPr>
              <p:cNvSpPr/>
              <p:nvPr/>
            </p:nvSpPr>
            <p:spPr>
              <a:xfrm>
                <a:off x="5608283" y="2762298"/>
                <a:ext cx="1966820" cy="8478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1=</m:t>
                          </m:r>
                        </m:e>
                      </m:nary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F1A912F-82A3-D74A-B608-CF2AD25F24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8283" y="2762298"/>
                <a:ext cx="1966820" cy="847861"/>
              </a:xfrm>
              <a:prstGeom prst="rect">
                <a:avLst/>
              </a:prstGeom>
              <a:blipFill>
                <a:blip r:embed="rId3"/>
                <a:stretch>
                  <a:fillRect l="-37419" t="-101493" b="-155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02960C1-20B4-5546-A092-69A83A9507E4}"/>
                  </a:ext>
                </a:extLst>
              </p:cNvPr>
              <p:cNvSpPr/>
              <p:nvPr/>
            </p:nvSpPr>
            <p:spPr>
              <a:xfrm>
                <a:off x="1711904" y="4306856"/>
                <a:ext cx="1763816" cy="8478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02960C1-20B4-5546-A092-69A83A9507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1904" y="4306856"/>
                <a:ext cx="1763816" cy="847861"/>
              </a:xfrm>
              <a:prstGeom prst="rect">
                <a:avLst/>
              </a:prstGeom>
              <a:blipFill>
                <a:blip r:embed="rId4"/>
                <a:stretch>
                  <a:fillRect l="-41429" t="-98529" b="-15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DC390C7-2A91-754D-8480-54C1072CF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73FB92-0C71-2BB0-7AD3-9B34AB689FFA}"/>
              </a:ext>
            </a:extLst>
          </p:cNvPr>
          <p:cNvSpPr txBox="1"/>
          <p:nvPr/>
        </p:nvSpPr>
        <p:spPr>
          <a:xfrm>
            <a:off x="3816626" y="4530731"/>
            <a:ext cx="1966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Geometric series</a:t>
            </a:r>
          </a:p>
        </p:txBody>
      </p:sp>
    </p:spTree>
    <p:extLst>
      <p:ext uri="{BB962C8B-B14F-4D97-AF65-F5344CB8AC3E}">
        <p14:creationId xmlns:p14="http://schemas.microsoft.com/office/powerpoint/2010/main" val="260946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643" y="1661160"/>
            <a:ext cx="11252200" cy="4729164"/>
          </a:xfrm>
        </p:spPr>
        <p:txBody>
          <a:bodyPr/>
          <a:lstStyle/>
          <a:p>
            <a:r>
              <a:rPr lang="en-US" sz="2800" dirty="0"/>
              <a:t>It’s reasonable to maximize the sum of rewards</a:t>
            </a:r>
          </a:p>
          <a:p>
            <a:r>
              <a:rPr lang="en-US" sz="2800" dirty="0"/>
              <a:t>It’s also reasonable to prefer rewards now to rewards later</a:t>
            </a:r>
          </a:p>
          <a:p>
            <a:r>
              <a:rPr lang="en-US" sz="2800" dirty="0"/>
              <a:t>Discount factor: values of rewards decay exponentially</a:t>
            </a:r>
          </a:p>
        </p:txBody>
      </p:sp>
      <p:pic>
        <p:nvPicPr>
          <p:cNvPr id="7171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5" cstate="print"/>
          <a:srcRect l="73764" t="76543" r="1569"/>
          <a:stretch>
            <a:fillRect/>
          </a:stretch>
        </p:blipFill>
        <p:spPr bwMode="auto">
          <a:xfrm>
            <a:off x="8003286" y="3585210"/>
            <a:ext cx="2283714" cy="14478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800" y="3130753"/>
            <a:ext cx="2283714" cy="1975713"/>
          </a:xfrm>
          <a:prstGeom prst="rect">
            <a:avLst/>
          </a:prstGeom>
          <a:noFill/>
        </p:spPr>
      </p:pic>
      <p:pic>
        <p:nvPicPr>
          <p:cNvPr id="8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5" cstate="print"/>
          <a:srcRect l="73764" t="38272" r="1569" b="35802"/>
          <a:stretch>
            <a:fillRect/>
          </a:stretch>
        </p:blipFill>
        <p:spPr bwMode="auto">
          <a:xfrm>
            <a:off x="4802886" y="3356610"/>
            <a:ext cx="2283714" cy="16002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447800" y="571881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Worth Now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48200" y="571881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Worth Next Step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0" y="571881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Worth In Two Steps</a:t>
            </a:r>
          </a:p>
        </p:txBody>
      </p:sp>
      <p:pic>
        <p:nvPicPr>
          <p:cNvPr id="22" name="Picture 2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2362200" y="5061286"/>
            <a:ext cx="211138" cy="351897"/>
          </a:xfrm>
          <a:prstGeom prst="rect">
            <a:avLst/>
          </a:prstGeom>
          <a:noFill/>
          <a:ln/>
          <a:effectLst/>
        </p:spPr>
      </p:pic>
      <p:pic>
        <p:nvPicPr>
          <p:cNvPr id="23" name="Picture 2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5791200" y="5162326"/>
            <a:ext cx="280688" cy="327002"/>
          </a:xfrm>
          <a:prstGeom prst="rect">
            <a:avLst/>
          </a:prstGeom>
          <a:noFill/>
          <a:ln/>
          <a:effectLst/>
        </p:spPr>
      </p:pic>
      <p:pic>
        <p:nvPicPr>
          <p:cNvPr id="24" name="Picture 2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8915165" y="4956810"/>
            <a:ext cx="514651" cy="560927"/>
          </a:xfrm>
          <a:prstGeom prst="rect">
            <a:avLst/>
          </a:prstGeom>
          <a:noFill/>
          <a:ln/>
          <a:effectLst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4B848F-5C33-2F40-BCDF-E8DF588EE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63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Discounting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33399" y="1524000"/>
            <a:ext cx="5254697" cy="4525963"/>
          </a:xfrm>
        </p:spPr>
        <p:txBody>
          <a:bodyPr>
            <a:noAutofit/>
          </a:bodyPr>
          <a:lstStyle/>
          <a:p>
            <a:r>
              <a:rPr lang="en-US" dirty="0">
                <a:ea typeface="ＭＳ Ｐゴシック" pitchFamily="34" charset="-128"/>
              </a:rPr>
              <a:t>How to discount?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Each time we descend a level, we multiply by the discount once</a:t>
            </a:r>
          </a:p>
          <a:p>
            <a:r>
              <a:rPr lang="en-US" dirty="0">
                <a:ea typeface="ＭＳ Ｐゴシック" pitchFamily="34" charset="-128"/>
              </a:rPr>
              <a:t>Why discount?</a:t>
            </a:r>
            <a:endParaRPr lang="en-US" dirty="0">
              <a:ea typeface="ＭＳ Ｐゴシック" pitchFamily="34" charset="-128"/>
              <a:sym typeface="Symbol" pitchFamily="18" charset="2"/>
            </a:endParaRP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Sooner rewards probably do have higher utility than later rewards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Also helps our algorithms converge</a:t>
            </a:r>
          </a:p>
          <a:p>
            <a:r>
              <a:rPr lang="en-US" dirty="0">
                <a:ea typeface="ＭＳ Ｐゴシック" pitchFamily="34" charset="-128"/>
                <a:sym typeface="Symbol" pitchFamily="18" charset="2"/>
              </a:rPr>
              <a:t>Example: discount of 0.5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G(r=[1,2,3]) = 1*1 + 0.5*2 + 0.25*3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G([1,2,3]) &lt; G([3,2,1])</a:t>
            </a:r>
          </a:p>
        </p:txBody>
      </p:sp>
      <p:grpSp>
        <p:nvGrpSpPr>
          <p:cNvPr id="39939" name="Group 4"/>
          <p:cNvGrpSpPr>
            <a:grpSpLocks/>
          </p:cNvGrpSpPr>
          <p:nvPr/>
        </p:nvGrpSpPr>
        <p:grpSpPr bwMode="auto">
          <a:xfrm>
            <a:off x="9010269" y="1371600"/>
            <a:ext cx="2135187" cy="4875213"/>
            <a:chOff x="4085" y="960"/>
            <a:chExt cx="1345" cy="3071"/>
          </a:xfrm>
        </p:grpSpPr>
        <p:grpSp>
          <p:nvGrpSpPr>
            <p:cNvPr id="39947" name="Group 5"/>
            <p:cNvGrpSpPr>
              <a:grpSpLocks/>
            </p:cNvGrpSpPr>
            <p:nvPr/>
          </p:nvGrpSpPr>
          <p:grpSpPr bwMode="auto">
            <a:xfrm>
              <a:off x="4085" y="960"/>
              <a:ext cx="1291" cy="1202"/>
              <a:chOff x="2400" y="1401"/>
              <a:chExt cx="1392" cy="1296"/>
            </a:xfrm>
          </p:grpSpPr>
          <p:sp>
            <p:nvSpPr>
              <p:cNvPr id="39986" name="AutoShape 6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87" name="Group 7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40000" name="Line 8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1" name="Line 9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2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3" name="Line 11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88" name="Oval 12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89" name="Group 13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96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7" name="Line 15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8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9" name="Line 17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90" name="Text Box 18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91" name="Text Box 19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92" name="Text Box 20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93" name="Text Box 21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94" name="AutoShape 22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95" name="Text Box 23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39948" name="Group 24"/>
            <p:cNvGrpSpPr>
              <a:grpSpLocks/>
            </p:cNvGrpSpPr>
            <p:nvPr/>
          </p:nvGrpSpPr>
          <p:grpSpPr bwMode="auto">
            <a:xfrm flipH="1">
              <a:off x="4128" y="1895"/>
              <a:ext cx="1302" cy="1201"/>
              <a:chOff x="2400" y="1401"/>
              <a:chExt cx="1392" cy="1296"/>
            </a:xfrm>
          </p:grpSpPr>
          <p:sp>
            <p:nvSpPr>
              <p:cNvPr id="39968" name="AutoShape 25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69" name="Group 26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39982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3" name="Line 28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4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5" name="Line 30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70" name="Oval 31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71" name="Group 32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78" name="Line 33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79" name="Line 34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0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1" name="Line 36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72" name="Text Box 37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73" name="Text Box 38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74" name="Text Box 39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75" name="Text Box 40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76" name="AutoShape 41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77" name="Text Box 42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39949" name="Group 43"/>
            <p:cNvGrpSpPr>
              <a:grpSpLocks/>
            </p:cNvGrpSpPr>
            <p:nvPr/>
          </p:nvGrpSpPr>
          <p:grpSpPr bwMode="auto">
            <a:xfrm>
              <a:off x="4085" y="2829"/>
              <a:ext cx="1291" cy="1202"/>
              <a:chOff x="2400" y="1401"/>
              <a:chExt cx="1392" cy="1296"/>
            </a:xfrm>
          </p:grpSpPr>
          <p:sp>
            <p:nvSpPr>
              <p:cNvPr id="39950" name="AutoShape 44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51" name="Group 45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39964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5" name="Line 47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6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7" name="Line 49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52" name="Oval 50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53" name="Group 51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60" name="Line 52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1" name="Line 53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2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3" name="Line 55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54" name="Text Box 56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55" name="Text Box 57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56" name="Text Box 58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57" name="Text Box 59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58" name="AutoShape 60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59" name="Text Box 61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</p:grpSp>
      <p:sp>
        <p:nvSpPr>
          <p:cNvPr id="39940" name="AutoShape 62"/>
          <p:cNvSpPr>
            <a:spLocks/>
          </p:cNvSpPr>
          <p:nvPr/>
        </p:nvSpPr>
        <p:spPr bwMode="auto">
          <a:xfrm>
            <a:off x="8478456" y="3505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AutoShape 63"/>
          <p:cNvSpPr>
            <a:spLocks/>
          </p:cNvSpPr>
          <p:nvPr/>
        </p:nvSpPr>
        <p:spPr bwMode="auto">
          <a:xfrm>
            <a:off x="8478456" y="1981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AutoShape 64"/>
          <p:cNvSpPr>
            <a:spLocks/>
          </p:cNvSpPr>
          <p:nvPr/>
        </p:nvSpPr>
        <p:spPr bwMode="auto">
          <a:xfrm>
            <a:off x="8478456" y="5029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2" name="Picture 7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7868856" y="2312690"/>
            <a:ext cx="211138" cy="351897"/>
          </a:xfrm>
          <a:prstGeom prst="rect">
            <a:avLst/>
          </a:prstGeom>
          <a:noFill/>
          <a:ln/>
          <a:effectLst/>
        </p:spPr>
      </p:pic>
      <p:pic>
        <p:nvPicPr>
          <p:cNvPr id="73" name="Picture 7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7843755" y="3856766"/>
            <a:ext cx="280688" cy="327002"/>
          </a:xfrm>
          <a:prstGeom prst="rect">
            <a:avLst/>
          </a:prstGeom>
          <a:noFill/>
          <a:ln/>
          <a:effectLst/>
        </p:spPr>
      </p:pic>
      <p:pic>
        <p:nvPicPr>
          <p:cNvPr id="74" name="Picture 7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7762428" y="5225060"/>
            <a:ext cx="514651" cy="560927"/>
          </a:xfrm>
          <a:prstGeom prst="rect">
            <a:avLst/>
          </a:prstGeom>
          <a:noFill/>
          <a:ln/>
          <a:effectLst/>
        </p:spPr>
      </p:pic>
      <p:pic>
        <p:nvPicPr>
          <p:cNvPr id="69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9" cstate="print"/>
          <a:srcRect l="73764" t="76543" r="1569"/>
          <a:stretch>
            <a:fillRect/>
          </a:stretch>
        </p:blipFill>
        <p:spPr bwMode="auto">
          <a:xfrm>
            <a:off x="6192456" y="5181600"/>
            <a:ext cx="1562540" cy="990600"/>
          </a:xfrm>
          <a:prstGeom prst="rect">
            <a:avLst/>
          </a:prstGeom>
          <a:noFill/>
        </p:spPr>
      </p:pic>
      <p:pic>
        <p:nvPicPr>
          <p:cNvPr id="70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8656" y="1676400"/>
            <a:ext cx="1761584" cy="1524000"/>
          </a:xfrm>
          <a:prstGeom prst="rect">
            <a:avLst/>
          </a:prstGeom>
          <a:noFill/>
        </p:spPr>
      </p:pic>
      <p:pic>
        <p:nvPicPr>
          <p:cNvPr id="71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9" cstate="print"/>
          <a:srcRect l="73764" t="38272" r="1569" b="35802"/>
          <a:stretch>
            <a:fillRect/>
          </a:stretch>
        </p:blipFill>
        <p:spPr bwMode="auto">
          <a:xfrm>
            <a:off x="6268656" y="3429000"/>
            <a:ext cx="1566128" cy="1097387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BB8E9-1DBB-FC45-BBF4-868DAF205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30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Quiz: Discounting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808481"/>
            <a:ext cx="11480800" cy="4729164"/>
          </a:xfrm>
        </p:spPr>
        <p:txBody>
          <a:bodyPr/>
          <a:lstStyle/>
          <a:p>
            <a:r>
              <a:rPr lang="en-US" sz="2800" dirty="0"/>
              <a:t>Given grid world: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Actions: East, West, and Exit (‘Exit’ only available in terminal states: a, e)</a:t>
            </a:r>
          </a:p>
          <a:p>
            <a:pPr lvl="1"/>
            <a:r>
              <a:rPr lang="en-US" dirty="0"/>
              <a:t>Rewards are given only after an exit action</a:t>
            </a:r>
            <a:endParaRPr lang="en-US" sz="2400" dirty="0"/>
          </a:p>
          <a:p>
            <a:pPr lvl="1"/>
            <a:r>
              <a:rPr lang="en-US" sz="2400" dirty="0"/>
              <a:t>Transitions: deterministic</a:t>
            </a:r>
            <a:endParaRPr lang="en-US" sz="2800" dirty="0"/>
          </a:p>
          <a:p>
            <a:r>
              <a:rPr lang="en-US" sz="2800" dirty="0"/>
              <a:t>Quiz 1: For </a:t>
            </a:r>
            <a:r>
              <a:rPr lang="en-US" sz="2800" dirty="0">
                <a:sym typeface="Symbol" charset="0"/>
              </a:rPr>
              <a:t></a:t>
            </a:r>
            <a:r>
              <a:rPr lang="en-US" sz="2800" dirty="0"/>
              <a:t> = 1, what is the optimal policy?</a:t>
            </a:r>
          </a:p>
          <a:p>
            <a:pPr lvl="2"/>
            <a:endParaRPr lang="en-US" sz="2000" dirty="0"/>
          </a:p>
          <a:p>
            <a:r>
              <a:rPr lang="en-US" sz="2800" dirty="0"/>
              <a:t>Quiz 2: For </a:t>
            </a:r>
            <a:r>
              <a:rPr lang="en-US" sz="2800" dirty="0">
                <a:sym typeface="Symbol" charset="0"/>
              </a:rPr>
              <a:t></a:t>
            </a:r>
            <a:r>
              <a:rPr lang="en-US" sz="2800" dirty="0"/>
              <a:t> = 0.1, what is the optimal policy?</a:t>
            </a:r>
          </a:p>
          <a:p>
            <a:pPr lvl="2"/>
            <a:endParaRPr lang="en-US" sz="2000" dirty="0"/>
          </a:p>
          <a:p>
            <a:r>
              <a:rPr lang="en-US" sz="2800" dirty="0"/>
              <a:t>Quiz 3: For which </a:t>
            </a:r>
            <a:r>
              <a:rPr lang="en-US" sz="2800" dirty="0">
                <a:sym typeface="Symbol" charset="0"/>
              </a:rPr>
              <a:t></a:t>
            </a:r>
            <a:r>
              <a:rPr lang="en-US" sz="2800" dirty="0">
                <a:latin typeface="cmmi10"/>
                <a:ea typeface="cmmi10"/>
                <a:cs typeface="cmmi10"/>
              </a:rPr>
              <a:t> </a:t>
            </a:r>
            <a:r>
              <a:rPr lang="en-US" sz="2800" dirty="0"/>
              <a:t>are West and East equally good when in state d?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437614" y="1549400"/>
            <a:ext cx="3594100" cy="1168400"/>
            <a:chOff x="3352800" y="3505200"/>
            <a:chExt cx="3594100" cy="1168400"/>
          </a:xfrm>
        </p:grpSpPr>
        <p:pic>
          <p:nvPicPr>
            <p:cNvPr id="4" name="Picture 3" descr="discounting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2800" y="3505200"/>
              <a:ext cx="3594100" cy="11684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5486400" y="3733800"/>
              <a:ext cx="533400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9372600" y="167640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8169966" y="3778711"/>
            <a:ext cx="3289300" cy="685800"/>
            <a:chOff x="7870815" y="3645405"/>
            <a:chExt cx="3289300" cy="685800"/>
          </a:xfrm>
        </p:grpSpPr>
        <p:pic>
          <p:nvPicPr>
            <p:cNvPr id="17" name="Picture 16" descr="discounti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0815" y="3645405"/>
              <a:ext cx="3289300" cy="6858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9886156" y="3760395"/>
              <a:ext cx="533400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169966" y="4634494"/>
            <a:ext cx="3289300" cy="685800"/>
            <a:chOff x="7870815" y="3645405"/>
            <a:chExt cx="3289300" cy="685800"/>
          </a:xfrm>
        </p:grpSpPr>
        <p:pic>
          <p:nvPicPr>
            <p:cNvPr id="21" name="Picture 20" descr="discounti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0815" y="3645405"/>
              <a:ext cx="3289300" cy="68580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9886156" y="3760395"/>
              <a:ext cx="533400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2">
            <a:extLst>
              <a:ext uri="{FF2B5EF4-FFF2-40B4-BE49-F238E27FC236}">
                <a16:creationId xmlns:a16="http://schemas.microsoft.com/office/drawing/2014/main" id="{F66296BD-DE68-7743-8141-E9D516BFC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0488" y="448223"/>
            <a:ext cx="2749912" cy="2294432"/>
          </a:xfrm>
          <a:prstGeom prst="rect">
            <a:avLst/>
          </a:prstGeom>
          <a:noFill/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23274-916D-5E44-AC53-D0DD7993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34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8FD12-A19D-A242-8CA1-6DB910D86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Race car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DADF85-7F2C-5E42-BC43-9B7BA2DC14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ClrTx/>
                </a:pPr>
                <a:r>
                  <a:rPr lang="en-US" dirty="0">
                    <a:cs typeface="Calibri"/>
                  </a:rPr>
                  <a:t>Consider a discount factor,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=0.9</m:t>
                    </m:r>
                  </m:oMath>
                </a14:m>
                <a:endParaRPr lang="en-US" dirty="0"/>
              </a:p>
              <a:p>
                <a:pPr>
                  <a:buClrTx/>
                </a:pPr>
                <a:r>
                  <a:rPr lang="en-US" dirty="0"/>
                  <a:t>What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𝐶𝑜𝑜𝑙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>
                  <a:buClrTx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sub>
                              <m:sup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ＭＳ Ｐゴシック" pitchFamily="34" charset="-128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ＭＳ Ｐゴシック" pitchFamily="34" charset="-128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ＭＳ Ｐゴシック" pitchFamily="34" charset="-128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𝑎</m:t>
                                    </m:r>
                                  </m:e>
                                </m:d>
                                <m:r>
                                  <m:rPr>
                                    <m:nor/>
                                  </m:rPr>
                                  <a:rPr lang="en-US" altLang="ja-JP" dirty="0">
                                    <a:ea typeface="ＭＳ Ｐゴシック" pitchFamily="34" charset="-128"/>
                                  </a:rPr>
                                  <m:t> </m:t>
                                </m:r>
                              </m:e>
                            </m:nary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>
                  <a:buClrTx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0.9</m:t>
                                </m:r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𝐶𝑜𝑜𝑙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0.9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0.5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𝐶𝑜𝑜𝑙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+0.9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0.5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𝑊𝑎𝑟𝑚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Computing…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…Stack overflow</a:t>
                </a:r>
              </a:p>
              <a:p>
                <a:pPr>
                  <a:buClrTx/>
                </a:pPr>
                <a:r>
                  <a:rPr lang="en-US" dirty="0"/>
                  <a:t>Work in iterations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DADF85-7F2C-5E42-BC43-9B7BA2DC14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Picture 3">
            <a:extLst>
              <a:ext uri="{FF2B5EF4-FFF2-40B4-BE49-F238E27FC236}">
                <a16:creationId xmlns:a16="http://schemas.microsoft.com/office/drawing/2014/main" id="{E11A5D49-D382-D04B-B8ED-FDD40F0BA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68010" y="4343893"/>
            <a:ext cx="6428219" cy="234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86F44-BF52-8048-AE75-7729378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8FAC5DF-224C-31F8-BBEA-F889099D3FD7}"/>
              </a:ext>
            </a:extLst>
          </p:cNvPr>
          <p:cNvCxnSpPr/>
          <p:nvPr/>
        </p:nvCxnSpPr>
        <p:spPr>
          <a:xfrm flipH="1" flipV="1">
            <a:off x="2932043" y="2763078"/>
            <a:ext cx="1083366" cy="7752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327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2D29D-D466-2F42-8342-C5E57865D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iteration </a:t>
            </a:r>
          </a:p>
        </p:txBody>
      </p:sp>
      <p:pic>
        <p:nvPicPr>
          <p:cNvPr id="9" name="Content Placeholder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C0C353CE-9D4D-0947-8762-917E4B7F2C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40487"/>
            <a:ext cx="10515600" cy="4121613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33032A-EC39-AC4A-A895-E2DB572B6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1180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Value Iteration</a:t>
            </a:r>
          </a:p>
        </p:txBody>
      </p:sp>
      <p:pic>
        <p:nvPicPr>
          <p:cNvPr id="39" name="Content Placeholder 38" descr="TP_tmp.png"/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689002" y="2500689"/>
            <a:ext cx="254808" cy="254808"/>
          </a:xfrm>
          <a:noFill/>
          <a:ln>
            <a:noFill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8191" y="1644596"/>
            <a:ext cx="668678" cy="439656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77315" y="1600200"/>
            <a:ext cx="709457" cy="502463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36907" y="1636019"/>
            <a:ext cx="730937" cy="460591"/>
          </a:xfrm>
          <a:prstGeom prst="rect">
            <a:avLst/>
          </a:prstGeom>
          <a:noFill/>
        </p:spPr>
      </p:pic>
      <p:sp>
        <p:nvSpPr>
          <p:cNvPr id="10" name="Rounded Rectangle 9"/>
          <p:cNvSpPr/>
          <p:nvPr/>
        </p:nvSpPr>
        <p:spPr>
          <a:xfrm>
            <a:off x="1219200" y="4937098"/>
            <a:ext cx="3657600" cy="85410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219200" y="3565498"/>
            <a:ext cx="3657600" cy="85410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219200" y="2209800"/>
            <a:ext cx="3657600" cy="8382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41" name="Picture 4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698540" y="3875895"/>
            <a:ext cx="229327" cy="255317"/>
          </a:xfrm>
          <a:prstGeom prst="rect">
            <a:avLst/>
          </a:prstGeom>
          <a:noFill/>
          <a:ln/>
          <a:effectLst/>
        </p:spPr>
      </p:pic>
      <p:pic>
        <p:nvPicPr>
          <p:cNvPr id="43" name="Picture 42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710541" y="5236490"/>
            <a:ext cx="255317" cy="255317"/>
          </a:xfrm>
          <a:prstGeom prst="rect">
            <a:avLst/>
          </a:prstGeom>
          <a:noFill/>
          <a:ln/>
          <a:effectLst/>
        </p:spPr>
      </p:pic>
      <p:sp>
        <p:nvSpPr>
          <p:cNvPr id="76" name="TextBox 75"/>
          <p:cNvSpPr txBox="1"/>
          <p:nvPr/>
        </p:nvSpPr>
        <p:spPr>
          <a:xfrm>
            <a:off x="1409700" y="236729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  0             0             0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233821" y="3129227"/>
                <a:ext cx="3429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i="1" dirty="0"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821" y="3129227"/>
                <a:ext cx="3429000" cy="369332"/>
              </a:xfrm>
              <a:prstGeom prst="rect">
                <a:avLst/>
              </a:prstGeom>
              <a:blipFill>
                <a:blip r:embed="rId11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5572" y="792208"/>
            <a:ext cx="6428219" cy="234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45C4537-1540-494D-B737-B7AD4D7A7DBA}"/>
                  </a:ext>
                </a:extLst>
              </p:cNvPr>
              <p:cNvSpPr/>
              <p:nvPr/>
            </p:nvSpPr>
            <p:spPr>
              <a:xfrm>
                <a:off x="6630141" y="5105400"/>
                <a:ext cx="4956870" cy="15769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←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  <m:sup/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ＭＳ Ｐゴシック" pitchFamily="34" charset="-128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ＭＳ Ｐゴシック" pitchFamily="34" charset="-128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ＭＳ Ｐゴシック" pitchFamily="34" charset="-128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ＭＳ Ｐゴシック" pitchFamily="34" charset="-128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ＭＳ Ｐゴシック" pitchFamily="34" charset="-128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ＭＳ Ｐゴシック" pitchFamily="34" charset="-128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ＭＳ Ｐゴシック" pitchFamily="34" charset="-128"/>
                                        </a:rPr>
                                        <m:t>𝑎</m:t>
                                      </m:r>
                                    </m:e>
                                  </m:d>
                                  <m:r>
                                    <m:rPr>
                                      <m:nor/>
                                    </m:rPr>
                                    <a:rPr lang="en-US" altLang="ja-JP" dirty="0">
                                      <a:ea typeface="ＭＳ Ｐゴシック" pitchFamily="34" charset="-128"/>
                                    </a:rPr>
                                    <m:t> </m:t>
                                  </m:r>
                                </m:e>
                              </m:nary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b>
                                <m:sup/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𝑝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ＭＳ Ｐゴシック" pitchFamily="34" charset="-128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ＭＳ Ｐゴシック" pitchFamily="34" charset="-128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ＭＳ Ｐゴシック" pitchFamily="34" charset="-128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|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𝑎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)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altLang="ja-JP" dirty="0">
                                      <a:ea typeface="ＭＳ Ｐゴシック" pitchFamily="34" charset="-128"/>
                                    </a:rPr>
                                    <m:t> (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</m:d>
                                </m:e>
                              </m:nary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45C4537-1540-494D-B737-B7AD4D7A7D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0141" y="5105400"/>
                <a:ext cx="4956870" cy="1576970"/>
              </a:xfrm>
              <a:prstGeom prst="rect">
                <a:avLst/>
              </a:prstGeom>
              <a:blipFill>
                <a:blip r:embed="rId13"/>
                <a:stretch>
                  <a:fillRect t="-55200" b="-8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59D63CE-D0A8-2143-90E0-0B7F7BC52CC3}"/>
              </a:ext>
            </a:extLst>
          </p:cNvPr>
          <p:cNvSpPr txBox="1"/>
          <p:nvPr/>
        </p:nvSpPr>
        <p:spPr>
          <a:xfrm>
            <a:off x="8957569" y="4089403"/>
            <a:ext cx="182024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Bellman operator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542DC58-FA18-D848-AADC-B5DBE9F0F803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9867690" y="4458735"/>
            <a:ext cx="0" cy="6466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E3EBD-BDBD-EC45-B48E-16F42AEAA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46CBDE-0540-9645-8D6B-C52C861ECF55}"/>
              </a:ext>
            </a:extLst>
          </p:cNvPr>
          <p:cNvSpPr txBox="1"/>
          <p:nvPr/>
        </p:nvSpPr>
        <p:spPr>
          <a:xfrm>
            <a:off x="1409700" y="3730939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  2             1             0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AE968D-C963-0442-8119-1671C979C750}"/>
              </a:ext>
            </a:extLst>
          </p:cNvPr>
          <p:cNvSpPr txBox="1"/>
          <p:nvPr/>
        </p:nvSpPr>
        <p:spPr>
          <a:xfrm>
            <a:off x="1409700" y="510805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  3.35        2.35        0</a:t>
            </a:r>
          </a:p>
        </p:txBody>
      </p:sp>
    </p:spTree>
    <p:extLst>
      <p:ext uri="{BB962C8B-B14F-4D97-AF65-F5344CB8AC3E}">
        <p14:creationId xmlns:p14="http://schemas.microsoft.com/office/powerpoint/2010/main" val="384120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19" grpId="0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040FF-5D99-4440-B937-5A86A36D4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iteration – convergence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3A6BC7-249E-DB43-949B-EA8849223A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599" y="1600200"/>
                <a:ext cx="11370197" cy="5121275"/>
              </a:xfrm>
            </p:spPr>
            <p:txBody>
              <a:bodyPr>
                <a:normAutofit/>
              </a:bodyPr>
              <a:lstStyle/>
              <a:p>
                <a:r>
                  <a:rPr lang="en-US" sz="2800" b="1" dirty="0"/>
                  <a:t>Lemma</a:t>
                </a:r>
                <a:r>
                  <a:rPr lang="en-US" sz="2800" dirty="0"/>
                  <a:t>: the Bellman operator,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(.)</m:t>
                    </m:r>
                  </m:oMath>
                </a14:m>
                <a:r>
                  <a:rPr lang="en-US" sz="2800" dirty="0"/>
                  <a:t>, is a </a:t>
                </a:r>
                <a:r>
                  <a:rPr lang="en-US" sz="2800" i="1" dirty="0"/>
                  <a:t>contraction mapping</a:t>
                </a:r>
              </a:p>
              <a:p>
                <a:pPr lvl="1"/>
                <a:r>
                  <a:rPr lang="en-US" sz="2400" dirty="0"/>
                  <a:t>For any state values assignment,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dirty="0"/>
              </a:p>
              <a:p>
                <a:pPr lvl="2"/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sz="20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𝓢</m:t>
                            </m:r>
                          </m:lim>
                        </m:limLow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e>
                    </m:func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|≤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sz="20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𝓢</m:t>
                            </m:r>
                          </m:lim>
                        </m:limLow>
                      </m:fName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)−</m:t>
                        </m:r>
                      </m:e>
                    </m:func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sz="2000" dirty="0"/>
              </a:p>
              <a:p>
                <a:r>
                  <a:rPr lang="en-US" b="1" dirty="0"/>
                  <a:t>Proof</a:t>
                </a:r>
                <a:r>
                  <a:rPr lang="en-US" dirty="0"/>
                  <a:t>:</a:t>
                </a:r>
              </a:p>
              <a:p>
                <a:pPr marL="800100" lvl="1" indent="-342900">
                  <a:lnSpc>
                    <a:spcPct val="1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lim>
                        </m:limLow>
                      </m:fName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</m:e>
                        </m:d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−</m:t>
                        </m:r>
                      </m:e>
                    </m:func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lim>
                    </m:limLow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[</m:t>
                    </m:r>
                    <m:limLow>
                      <m:limLow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lim>
                    </m:limLow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</a:rPr>
                      <m:t>r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d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nary>
                      <m:naryPr>
                        <m:chr m:val="∑"/>
                        <m:supHide m:val="on"/>
                        <m:ctrlP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brk m:alnAt="7"/>
                              </m:r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  <m:sup/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′))−</m:t>
                        </m:r>
                      </m:e>
                    </m:nary>
                    <m:limLow>
                      <m:limLow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a</m:t>
                        </m:r>
                      </m:lim>
                    </m:limLow>
                    <m:r>
                      <a:rPr lang="en-US" sz="160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</a:rPr>
                      <m:t>r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lang="en-US" sz="16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d>
                    <m:r>
                      <a:rPr lang="en-US" sz="160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nary>
                      <m:naryPr>
                        <m:chr m:val="∑"/>
                        <m:supHide m:val="on"/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brk m:alnAt="7"/>
                              </m:r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  <m:sup/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)|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nary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limLow>
                      <m:limLow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s</m:t>
                        </m:r>
                      </m:lim>
                    </m:limLow>
                    <m:r>
                      <a:rPr lang="en-US" sz="1600">
                        <a:latin typeface="Cambria Math" panose="02040503050406030204" pitchFamily="18" charset="0"/>
                      </a:rPr>
                      <m:t>[</m:t>
                    </m:r>
                    <m:limLow>
                      <m:limLow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a</m:t>
                        </m:r>
                      </m:lim>
                    </m:limLow>
                    <m:r>
                      <a:rPr lang="en-US" sz="160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</a:rPr>
                      <m:t>r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lang="en-US" sz="16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d>
                    <m:r>
                      <a:rPr lang="en-US" sz="160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nary>
                      <m:naryPr>
                        <m:chr m:val="∑"/>
                        <m:supHide m:val="on"/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brk m:alnAt="7"/>
                              </m:r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  <m:sup/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e>
                    </m:nary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</a:rPr>
                      <m:t>r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lang="en-US" sz="16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d>
                    <m:r>
                      <a:rPr lang="en-US" sz="160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nary>
                      <m:naryPr>
                        <m:chr m:val="∑"/>
                        <m:supHide m:val="on"/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brk m:alnAt="7"/>
                              </m:r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  <m:sup/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 </m:t>
                        </m:r>
                      </m:e>
                    </m:nary>
                  </m:oMath>
                </a14:m>
                <a:endParaRPr lang="en-US" sz="1600" b="0" dirty="0">
                  <a:ea typeface="Cambria Math" panose="02040503050406030204" pitchFamily="18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0" dirty="0">
                    <a:ea typeface="Cambria Math" panose="02040503050406030204" pitchFamily="18" charset="0"/>
                  </a:rPr>
                  <a:t>The last stage follows the fact that: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e>
                    </m:func>
                    <m:func>
                      <m:func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func>
                          <m:func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lim>
                            </m:limLow>
                          </m:fName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[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]</m:t>
                            </m:r>
                          </m:e>
                        </m:func>
                      </m:e>
                    </m:func>
                  </m:oMath>
                </a14:m>
                <a:endParaRPr lang="en-US" sz="1600" b="0" dirty="0">
                  <a:ea typeface="Cambria Math" panose="02040503050406030204" pitchFamily="18" charset="0"/>
                </a:endParaRPr>
              </a:p>
              <a:p>
                <a:pPr marL="800100" lvl="1" indent="-342900">
                  <a:buFont typeface="+mj-lt"/>
                  <a:buAutoNum type="arabicPeriod" startAt="2"/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s</m:t>
                        </m:r>
                      </m:lim>
                    </m:limLow>
                    <m:r>
                      <a:rPr lang="en-US" sz="1600">
                        <a:latin typeface="Cambria Math" panose="02040503050406030204" pitchFamily="18" charset="0"/>
                      </a:rPr>
                      <m:t>[</m:t>
                    </m:r>
                    <m:limLow>
                      <m:limLow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a</m:t>
                        </m:r>
                      </m:lim>
                    </m:limLow>
                    <m:r>
                      <a:rPr lang="en-US" sz="1600">
                        <a:latin typeface="Cambria Math" panose="02040503050406030204" pitchFamily="18" charset="0"/>
                      </a:rPr>
                      <m:t>(</m:t>
                    </m:r>
                    <m:nary>
                      <m:naryPr>
                        <m:chr m:val="∑"/>
                        <m:supHide m:val="on"/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brk m:alnAt="7"/>
                              </m:r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  <m:sup/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e>
                    </m:nary>
                    <m:nary>
                      <m:naryPr>
                        <m:chr m:val="∑"/>
                        <m:supHide m:val="on"/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brk m:alnAt="7"/>
                              </m:r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  <m:sup/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)|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 </m:t>
                        </m:r>
                      </m:e>
                    </m:nary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s</m:t>
                        </m:r>
                      </m:lim>
                    </m:limLow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limLow>
                          <m:limLow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 panose="02040503050406030204" pitchFamily="18" charset="0"/>
                              </a:rPr>
                              <m:t>a</m:t>
                            </m:r>
                          </m:lim>
                        </m:limLow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p>
                                  <m:sSup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sub>
                              <m:sup/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nary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</m:t>
                            </m:r>
                          </m:e>
                        </m:d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limLow>
                      <m:limLow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s</m:t>
                        </m:r>
                      </m:lim>
                    </m:limLow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</m:e>
                    </m:d>
                  </m:oMath>
                </a14:m>
                <a:endParaRPr lang="en-US" sz="1600" b="0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sz="1600" dirty="0">
                    <a:ea typeface="Cambria Math" panose="02040503050406030204" pitchFamily="18" charset="0"/>
                  </a:rPr>
                  <a:t>The last stage follows the fact that for all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</m:e>
                    </m:d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and for any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 </m:t>
                    </m:r>
                    <m:nary>
                      <m:naryPr>
                        <m:chr m:val="∑"/>
                        <m:supHide m:val="on"/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brk m:alnAt="7"/>
                              </m:r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  <m:sup/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nary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 </m:t>
                    </m:r>
                  </m:oMath>
                </a14:m>
                <a:r>
                  <a:rPr lang="en-US" sz="1600" b="0" dirty="0">
                    <a:ea typeface="Cambria Math" panose="02040503050406030204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1600" b="0" dirty="0">
                    <a:ea typeface="Cambria Math" panose="02040503050406030204" pitchFamily="18" charset="0"/>
                  </a:rPr>
                  <a:t> is never negative, i.e.,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brk m:alnAt="7"/>
                              </m:r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  <m:sup/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</m:e>
                    </m:nary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1600" b="0" dirty="0">
                    <a:ea typeface="Cambria Math" panose="02040503050406030204" pitchFamily="18" charset="0"/>
                  </a:rPr>
                  <a:t> is a linear combination of values that are not larger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</m:e>
                    </m:d>
                  </m:oMath>
                </a14:m>
                <a:endParaRPr lang="en-US" sz="16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3A6BC7-249E-DB43-949B-EA8849223A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9" y="1600200"/>
                <a:ext cx="11370197" cy="5121275"/>
              </a:xfrm>
              <a:blipFill>
                <a:blip r:embed="rId2"/>
                <a:stretch>
                  <a:fillRect l="-1004" t="-1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79E36-8C92-0C4F-9780-5611EDF50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0640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040FF-5D99-4440-B937-5A86A36D4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iteration – convergence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3A6BC7-249E-DB43-949B-EA8849223A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1" dirty="0"/>
                  <a:t>Theorem</a:t>
                </a:r>
                <a:r>
                  <a:rPr lang="en-US" dirty="0"/>
                  <a:t>: Value iteration converges to the true utility value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→∞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b="1" dirty="0"/>
                  <a:t>Proof</a:t>
                </a:r>
                <a:r>
                  <a:rPr lang="en-US" dirty="0"/>
                  <a:t>: </a:t>
                </a:r>
              </a:p>
              <a:p>
                <a:pPr lvl="1"/>
                <a:r>
                  <a:rPr lang="en-US" dirty="0"/>
                  <a:t>The Bellman operator has a fixed point 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i.e.,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 </a:t>
                </a:r>
                <a:r>
                  <a:rPr lang="en-US" i="1" dirty="0"/>
                  <a:t>contraction mapping</a:t>
                </a:r>
                <a:r>
                  <a:rPr lang="en-US" dirty="0"/>
                  <a:t> has at most one fixed point. Moreover, the </a:t>
                </a:r>
                <a:r>
                  <a:rPr lang="en-US" dirty="0" err="1"/>
                  <a:t>Banach</a:t>
                </a:r>
                <a:r>
                  <a:rPr lang="en-US" dirty="0"/>
                  <a:t> fixed-point theorem states that every contraction mapping on a nonempty complete metric space (M) has a unique fixed point, and that for any x in M the iterated function sequence x, f (x), f (f (x)), f (f (f (x))), ... converges to the fixed point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3A6BC7-249E-DB43-949B-EA8849223A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07C3AA-BCE6-0042-8423-C85F4AB9E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28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Grid World</a:t>
            </a:r>
          </a:p>
        </p:txBody>
      </p:sp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5918" y="3220233"/>
            <a:ext cx="4495800" cy="348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3"/>
          <p:cNvSpPr txBox="1">
            <a:spLocks noChangeArrowheads="1"/>
          </p:cNvSpPr>
          <p:nvPr/>
        </p:nvSpPr>
        <p:spPr bwMode="auto">
          <a:xfrm>
            <a:off x="228600" y="1493838"/>
            <a:ext cx="6477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A maze-like problem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The agent lives in a grid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Walls block the agent’</a:t>
            </a:r>
            <a:r>
              <a:rPr lang="en-US" altLang="ja-JP" dirty="0">
                <a:latin typeface="Calibri" pitchFamily="34" charset="0"/>
              </a:rPr>
              <a:t>s path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endParaRPr lang="en-US" altLang="ja-JP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Noisy movement: </a:t>
            </a:r>
            <a:r>
              <a:rPr lang="en-US" altLang="ja-JP" sz="2000" dirty="0">
                <a:solidFill>
                  <a:schemeClr val="accent2"/>
                </a:solidFill>
                <a:latin typeface="Calibri" pitchFamily="34" charset="0"/>
              </a:rPr>
              <a:t>actions do not always go as planned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80% of the time, the action North takes the agent North 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10% of the time, North takes the agent West; 10% East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If there is a wall in the direction the agent would have taken, the agent stays put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The agent receives rewards each time step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Small negative </a:t>
            </a:r>
            <a:r>
              <a:rPr lang="en-US" altLang="ja-JP" dirty="0">
                <a:latin typeface="Calibri" pitchFamily="34" charset="0"/>
              </a:rPr>
              <a:t>reward each step (battery drain)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Big rewards come at the end (good or bad)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endParaRPr lang="en-US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Goal: maximize sum of (discounted) rewards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8318" y="3221932"/>
            <a:ext cx="4439265" cy="31970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505983" y="5745182"/>
            <a:ext cx="457200" cy="2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62984" y="5734833"/>
            <a:ext cx="509618" cy="21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72583" y="4744233"/>
            <a:ext cx="43332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Dan\Dropbox\Office\CS 188\Ketrina Art\MDPs\AgentTopDow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66605" y="5430033"/>
            <a:ext cx="815578" cy="762000"/>
          </a:xfrm>
          <a:prstGeom prst="rect">
            <a:avLst/>
          </a:prstGeom>
          <a:noFill/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12DD2343-E8E5-494C-96B0-E1EFA89D5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76353" y="-97895"/>
            <a:ext cx="3580504" cy="2387002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F003D3-9FDD-9B4B-BA5A-845E06211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3447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k=0</a:t>
            </a:r>
          </a:p>
        </p:txBody>
      </p:sp>
      <p:pic>
        <p:nvPicPr>
          <p:cNvPr id="3" name="Picture 2" descr="Screen Shot 2014-08-10 at 7.47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791" y="1143000"/>
            <a:ext cx="6206418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31C2EE-CBC8-E145-8A42-DB4AA01620B8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CB7AF3-CC57-3E46-9498-3919CBD3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4732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545" y="1143000"/>
            <a:ext cx="6176910" cy="5715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21C9D-2AB4-E842-85B2-D396C2AB9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6777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k=2</a:t>
            </a:r>
          </a:p>
        </p:txBody>
      </p:sp>
      <p:pic>
        <p:nvPicPr>
          <p:cNvPr id="3" name="Picture 2" descr="Screen Shot 2014-08-10 at 7.47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400" y="1143000"/>
            <a:ext cx="6207201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D44B11-0433-5945-8F1D-A643674E2E17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B1DFE0-3EE3-7D44-B44E-7B3D3FE46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7251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k=3</a:t>
            </a:r>
          </a:p>
        </p:txBody>
      </p:sp>
      <p:pic>
        <p:nvPicPr>
          <p:cNvPr id="3" name="Picture 2" descr="Screen Shot 2014-08-10 at 7.48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179" y="1143000"/>
            <a:ext cx="6177643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7A07BF-C75B-964A-9470-2260ACAEE93E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087A0-E135-9040-8FAA-8116CD79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61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k=4</a:t>
            </a:r>
          </a:p>
        </p:txBody>
      </p:sp>
      <p:pic>
        <p:nvPicPr>
          <p:cNvPr id="3" name="Picture 2" descr="Screen Shot 2014-08-10 at 7.48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57098"/>
            <a:ext cx="6172200" cy="57009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18ABF2-0C5A-9443-9E6D-7FB9BF35F352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A81D7C-806B-0143-8513-8B3577308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6921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k=5</a:t>
            </a:r>
          </a:p>
        </p:txBody>
      </p:sp>
      <p:pic>
        <p:nvPicPr>
          <p:cNvPr id="3" name="Picture 2" descr="Screen Shot 2014-08-10 at 7.48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44" y="1143000"/>
            <a:ext cx="6186713" cy="5714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4B5388-2526-3E49-AF12-2FC5EDDC43EF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CA562-7E81-5D4D-B4D8-0091F6B9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3351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k=6</a:t>
            </a:r>
          </a:p>
        </p:txBody>
      </p:sp>
      <p:pic>
        <p:nvPicPr>
          <p:cNvPr id="3" name="Picture 2" descr="Screen Shot 2014-08-10 at 7.48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72" y="1173166"/>
            <a:ext cx="6154057" cy="56848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4B805F-CBDE-8147-A1E7-64C70708AC25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1AE535-7BB6-2C44-AE88-992FB14B7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3038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k=7</a:t>
            </a:r>
          </a:p>
        </p:txBody>
      </p:sp>
      <p:pic>
        <p:nvPicPr>
          <p:cNvPr id="3" name="Picture 2" descr="Screen Shot 2014-08-10 at 7.48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48034"/>
            <a:ext cx="6172200" cy="57099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7F1F53-3AF2-3542-A266-A65284C16AEA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49D258-549E-EA48-B5F6-835428588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4656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k=8</a:t>
            </a:r>
          </a:p>
        </p:txBody>
      </p:sp>
      <p:pic>
        <p:nvPicPr>
          <p:cNvPr id="3" name="Picture 2" descr="Screen Shot 2014-08-10 at 7.48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75224"/>
            <a:ext cx="6172200" cy="56827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BBF58C-4ADA-1148-B1E0-18BBB2780CBA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65A085-F04E-DA41-B435-A7355656A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3888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k=9</a:t>
            </a:r>
          </a:p>
        </p:txBody>
      </p:sp>
      <p:pic>
        <p:nvPicPr>
          <p:cNvPr id="3" name="Picture 2" descr="Screen Shot 2014-08-10 at 7.48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198" y="1157224"/>
            <a:ext cx="6179605" cy="57007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FF68C0-4F03-FE47-B418-F575E101D620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4199EF-3442-F74F-8056-7BAE4C74E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091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</a:t>
            </a:r>
          </a:p>
        </p:txBody>
      </p:sp>
      <p:pic>
        <p:nvPicPr>
          <p:cNvPr id="3" name="Picture 2" descr="Screen Shot 2014-08-10 at 7.48.3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7B9D42-8C97-A946-8E5D-22527A6142FB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99FBE-CDEA-FF43-8039-2B87FE766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101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k=11</a:t>
            </a:r>
          </a:p>
        </p:txBody>
      </p:sp>
      <p:pic>
        <p:nvPicPr>
          <p:cNvPr id="3" name="Picture 2" descr="Screen Shot 2014-08-10 at 7.48.3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38306"/>
            <a:ext cx="6172200" cy="57196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F988EA-B3FD-AA4D-8258-FDA479E03F7C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4D22CD-D163-9841-94A3-F760ADADB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728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k=12</a:t>
            </a:r>
          </a:p>
        </p:txBody>
      </p:sp>
      <p:pic>
        <p:nvPicPr>
          <p:cNvPr id="3" name="Picture 2" descr="Screen Shot 2014-08-10 at 7.48.4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7CDFC0-293D-ED4A-875C-C80ADA7BFDB8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790541-FA96-214B-B509-62B6D4429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125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k=100</a:t>
            </a:r>
          </a:p>
        </p:txBody>
      </p:sp>
      <p:pic>
        <p:nvPicPr>
          <p:cNvPr id="3" name="Picture 2" descr="Screen Shot 2014-08-10 at 7.49.2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746" y="1130418"/>
            <a:ext cx="6190508" cy="57275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49ABB1-2039-5547-B2D3-EFB2167A0EA2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6EE77-71AB-2144-8777-2CACFB2BB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140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Drawbacks of Value Iteration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sz="2800" dirty="0">
                    <a:latin typeface="Calibri"/>
                    <a:cs typeface="Calibri"/>
                  </a:rPr>
                  <a:t>Value iteration repeats the Bellman updates: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←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sub>
                              <m:sup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ＭＳ Ｐゴシック" pitchFamily="34" charset="-128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ＭＳ Ｐゴシック" pitchFamily="34" charset="-128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ＭＳ Ｐゴシック" pitchFamily="34" charset="-128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𝑎</m:t>
                                    </m:r>
                                  </m:e>
                                </m:d>
                                <m:r>
                                  <m:rPr>
                                    <m:nor/>
                                  </m:rPr>
                                  <a:rPr lang="en-US" altLang="ja-JP" dirty="0">
                                    <a:ea typeface="ＭＳ Ｐゴシック" pitchFamily="34" charset="-128"/>
                                  </a:rPr>
                                  <m:t> </m:t>
                                </m:r>
                              </m:e>
                            </m:nary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b>
                                <m:sup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𝑃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ＭＳ Ｐゴシック" pitchFamily="34" charset="-128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ＭＳ Ｐゴシック" pitchFamily="34" charset="-128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ＭＳ Ｐゴシック" pitchFamily="34" charset="-128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|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𝑎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</a:rPr>
                                    <m:t>)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altLang="ja-JP" dirty="0">
                                      <a:ea typeface="ＭＳ Ｐゴシック" pitchFamily="34" charset="-128"/>
                                    </a:rPr>
                                    <m:t> 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</m:d>
                                </m:e>
                              </m:nary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800" dirty="0">
                  <a:latin typeface="Calibri"/>
                  <a:cs typeface="Calibri"/>
                </a:endParaRPr>
              </a:p>
              <a:p>
                <a:pPr marL="0" indent="0">
                  <a:buNone/>
                </a:pPr>
                <a:endParaRPr lang="en-US" sz="2800" dirty="0">
                  <a:latin typeface="Calibri"/>
                  <a:cs typeface="Calibri"/>
                </a:endParaRPr>
              </a:p>
              <a:p>
                <a:r>
                  <a:rPr lang="en-US" sz="2800" dirty="0">
                    <a:solidFill>
                      <a:srgbClr val="FF0000"/>
                    </a:solidFill>
                    <a:latin typeface="Calibri"/>
                    <a:cs typeface="Calibri"/>
                  </a:rPr>
                  <a:t>Issue 1:</a:t>
                </a:r>
                <a:r>
                  <a:rPr lang="en-US" sz="2800" dirty="0">
                    <a:latin typeface="Calibri"/>
                    <a:cs typeface="Calibri"/>
                  </a:rPr>
                  <a:t> It’s slow – O(S</a:t>
                </a:r>
                <a:r>
                  <a:rPr lang="en-US" sz="2800" baseline="30000" dirty="0">
                    <a:latin typeface="Calibri"/>
                    <a:cs typeface="Calibri"/>
                  </a:rPr>
                  <a:t>2</a:t>
                </a:r>
                <a:r>
                  <a:rPr lang="en-US" sz="2800" dirty="0">
                    <a:latin typeface="Calibri"/>
                    <a:cs typeface="Calibri"/>
                  </a:rPr>
                  <a:t>A) per iteration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Do we really need to update every state at every iteration?</a:t>
                </a:r>
              </a:p>
              <a:p>
                <a:r>
                  <a:rPr lang="en-US" sz="2800" dirty="0">
                    <a:solidFill>
                      <a:srgbClr val="FF0000"/>
                    </a:solidFill>
                    <a:latin typeface="Calibri"/>
                    <a:cs typeface="Calibri"/>
                  </a:rPr>
                  <a:t>Issue 2: </a:t>
                </a:r>
                <a:r>
                  <a:rPr lang="en-US" sz="2800" dirty="0">
                    <a:latin typeface="Calibri"/>
                    <a:cs typeface="Calibri"/>
                  </a:rPr>
                  <a:t>A policy cannot be easily extracted 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Policy extraction requires another </a:t>
                </a:r>
                <a:r>
                  <a:rPr lang="en-US" sz="2400" dirty="0">
                    <a:latin typeface="Calibri"/>
                    <a:cs typeface="Calibri"/>
                  </a:rPr>
                  <a:t>O(S</a:t>
                </a:r>
                <a:r>
                  <a:rPr lang="en-US" sz="2400" baseline="30000" dirty="0">
                    <a:latin typeface="Calibri"/>
                    <a:cs typeface="Calibri"/>
                  </a:rPr>
                  <a:t>2</a:t>
                </a:r>
                <a:r>
                  <a:rPr lang="en-US" sz="2400" dirty="0">
                    <a:latin typeface="Calibri"/>
                    <a:cs typeface="Calibri"/>
                  </a:rPr>
                  <a:t>A) </a:t>
                </a:r>
                <a:endParaRPr lang="en-US" dirty="0">
                  <a:latin typeface="Calibri"/>
                  <a:cs typeface="Calibri"/>
                </a:endParaRPr>
              </a:p>
              <a:p>
                <a:r>
                  <a:rPr lang="en-US" sz="2800" dirty="0">
                    <a:solidFill>
                      <a:srgbClr val="FF0000"/>
                    </a:solidFill>
                    <a:latin typeface="Calibri"/>
                    <a:cs typeface="Calibri"/>
                  </a:rPr>
                  <a:t>Issue 3:</a:t>
                </a:r>
                <a:r>
                  <a:rPr lang="en-US" sz="2800" dirty="0">
                    <a:latin typeface="Calibri"/>
                    <a:cs typeface="Calibri"/>
                  </a:rPr>
                  <a:t> The policy often converges long before the values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Can we identify when the policy converged?</a:t>
                </a:r>
              </a:p>
              <a:p>
                <a:r>
                  <a:rPr lang="en-US" dirty="0">
                    <a:solidFill>
                      <a:srgbClr val="FF0000"/>
                    </a:solidFill>
                    <a:latin typeface="Calibri"/>
                    <a:cs typeface="Calibri"/>
                  </a:rPr>
                  <a:t>Issue 4:</a:t>
                </a:r>
                <a:r>
                  <a:rPr lang="en-US" dirty="0">
                    <a:latin typeface="Calibri"/>
                    <a:cs typeface="Calibri"/>
                  </a:rPr>
                  <a:t> requires knowing the model,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ＭＳ Ｐゴシック" pitchFamily="34" charset="-128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𝑠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′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</a:rPr>
                      <m:t>|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</a:rPr>
                      <m:t>)</m:t>
                    </m:r>
                  </m:oMath>
                </a14:m>
                <a:r>
                  <a:rPr lang="en-US" dirty="0">
                    <a:latin typeface="Calibri"/>
                    <a:cs typeface="Calibri"/>
                  </a:rPr>
                  <a:t>, and the reward function,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endParaRPr lang="en-US" dirty="0">
                  <a:latin typeface="Calibri"/>
                  <a:cs typeface="Calibri"/>
                </a:endParaRPr>
              </a:p>
              <a:p>
                <a:r>
                  <a:rPr lang="en-US" dirty="0">
                    <a:solidFill>
                      <a:srgbClr val="FF0000"/>
                    </a:solidFill>
                    <a:latin typeface="Calibri"/>
                    <a:cs typeface="Calibri"/>
                  </a:rPr>
                  <a:t>Issue 5:</a:t>
                </a:r>
                <a:r>
                  <a:rPr lang="en-US" dirty="0">
                    <a:latin typeface="Calibri"/>
                    <a:cs typeface="Calibri"/>
                  </a:rPr>
                  <a:t> requires discrete (finite) set of actions</a:t>
                </a:r>
              </a:p>
              <a:p>
                <a:r>
                  <a:rPr lang="en-US" dirty="0">
                    <a:solidFill>
                      <a:srgbClr val="FF0000"/>
                    </a:solidFill>
                    <a:latin typeface="Calibri"/>
                    <a:cs typeface="Calibri"/>
                  </a:rPr>
                  <a:t>Issue 6:</a:t>
                </a:r>
                <a:r>
                  <a:rPr lang="en-US" dirty="0">
                    <a:latin typeface="Calibri"/>
                    <a:cs typeface="Calibri"/>
                  </a:rPr>
                  <a:t> infeasible in large state spaces </a:t>
                </a:r>
              </a:p>
              <a:p>
                <a:pPr lvl="1"/>
                <a:endParaRPr lang="en-US" sz="2400" dirty="0">
                  <a:latin typeface="Calibri"/>
                  <a:cs typeface="Calibri"/>
                </a:endParaRPr>
              </a:p>
              <a:p>
                <a:endParaRPr lang="en-US" sz="2400" dirty="0"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483" t="-6395" b="-1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8AD319-C179-5442-A663-9D785FB33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36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E8EFC-3042-2F48-80C5-CF9480182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Solutions </a:t>
            </a:r>
            <a:r>
              <a:rPr lang="en-US" sz="3600" dirty="0"/>
              <a:t>(briefly, more later…)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926EA3-C5BF-644F-ACB5-0217441C35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  <a:cs typeface="Calibri"/>
                  </a:rPr>
                  <a:t>Issue 1: </a:t>
                </a:r>
                <a:r>
                  <a:rPr lang="en-US" dirty="0">
                    <a:cs typeface="Calibri"/>
                  </a:rPr>
                  <a:t>It’s slow – O(S</a:t>
                </a:r>
                <a:r>
                  <a:rPr lang="en-US" baseline="30000" dirty="0">
                    <a:cs typeface="Calibri"/>
                  </a:rPr>
                  <a:t>2</a:t>
                </a:r>
                <a:r>
                  <a:rPr lang="en-US" dirty="0">
                    <a:cs typeface="Calibri"/>
                  </a:rPr>
                  <a:t>A) per iteration</a:t>
                </a:r>
              </a:p>
              <a:p>
                <a:pPr lvl="1"/>
                <a:r>
                  <a:rPr lang="en-US" dirty="0">
                    <a:solidFill>
                      <a:srgbClr val="00B050"/>
                    </a:solidFill>
                  </a:rPr>
                  <a:t>Asynchronous value iteration </a:t>
                </a:r>
              </a:p>
              <a:p>
                <a:r>
                  <a:rPr lang="en-US" dirty="0">
                    <a:solidFill>
                      <a:srgbClr val="FF0000"/>
                    </a:solidFill>
                    <a:cs typeface="Calibri"/>
                  </a:rPr>
                  <a:t>Issue 2: </a:t>
                </a:r>
                <a:r>
                  <a:rPr lang="en-US" dirty="0">
                    <a:cs typeface="Calibri"/>
                  </a:rPr>
                  <a:t>A policy cannot be easily extracted </a:t>
                </a:r>
              </a:p>
              <a:p>
                <a:pPr lvl="1"/>
                <a:r>
                  <a:rPr lang="en-US" dirty="0">
                    <a:solidFill>
                      <a:srgbClr val="00B050"/>
                    </a:solidFill>
                  </a:rPr>
                  <a:t>Learn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  <a:cs typeface="Calibri"/>
                  </a:rPr>
                  <a:t> (action) values</a:t>
                </a:r>
              </a:p>
              <a:p>
                <a:r>
                  <a:rPr lang="en-US" dirty="0">
                    <a:solidFill>
                      <a:srgbClr val="FF0000"/>
                    </a:solidFill>
                    <a:cs typeface="Calibri"/>
                  </a:rPr>
                  <a:t>Issue 3: </a:t>
                </a:r>
                <a:r>
                  <a:rPr lang="en-US" dirty="0">
                    <a:cs typeface="Calibri"/>
                  </a:rPr>
                  <a:t>The policy often converges long before the values</a:t>
                </a:r>
              </a:p>
              <a:p>
                <a:pPr lvl="1"/>
                <a:r>
                  <a:rPr lang="en-US" dirty="0">
                    <a:solidFill>
                      <a:srgbClr val="00B050"/>
                    </a:solidFill>
                    <a:cs typeface="Calibri"/>
                  </a:rPr>
                  <a:t>Policy-based methods</a:t>
                </a:r>
              </a:p>
              <a:p>
                <a:r>
                  <a:rPr lang="en-US" dirty="0">
                    <a:solidFill>
                      <a:srgbClr val="FF0000"/>
                    </a:solidFill>
                    <a:cs typeface="Calibri"/>
                  </a:rPr>
                  <a:t>Issue 4: </a:t>
                </a:r>
                <a:r>
                  <a:rPr lang="en-US" dirty="0">
                    <a:cs typeface="Calibri"/>
                  </a:rPr>
                  <a:t>requires knowing the model and the reward function</a:t>
                </a:r>
              </a:p>
              <a:p>
                <a:pPr lvl="1"/>
                <a:r>
                  <a:rPr lang="en-US" dirty="0">
                    <a:solidFill>
                      <a:srgbClr val="00B050"/>
                    </a:solidFill>
                    <a:cs typeface="Calibri"/>
                  </a:rPr>
                  <a:t>Reinforcement learning</a:t>
                </a:r>
              </a:p>
              <a:p>
                <a:r>
                  <a:rPr lang="en-US" dirty="0">
                    <a:solidFill>
                      <a:srgbClr val="FF0000"/>
                    </a:solidFill>
                    <a:cs typeface="Calibri"/>
                  </a:rPr>
                  <a:t>Issue 5: </a:t>
                </a:r>
                <a:r>
                  <a:rPr lang="en-US" dirty="0">
                    <a:cs typeface="Calibri"/>
                  </a:rPr>
                  <a:t>requires discrete (finite) set of actions</a:t>
                </a:r>
              </a:p>
              <a:p>
                <a:pPr lvl="1"/>
                <a:r>
                  <a:rPr lang="en-US" dirty="0">
                    <a:solidFill>
                      <a:srgbClr val="00B050"/>
                    </a:solidFill>
                    <a:cs typeface="Calibri"/>
                  </a:rPr>
                  <a:t>Policy gradient methods</a:t>
                </a:r>
              </a:p>
              <a:p>
                <a:r>
                  <a:rPr lang="en-US" dirty="0">
                    <a:solidFill>
                      <a:srgbClr val="FF0000"/>
                    </a:solidFill>
                    <a:cs typeface="Calibri"/>
                  </a:rPr>
                  <a:t>Issue 6:</a:t>
                </a:r>
                <a:r>
                  <a:rPr lang="en-US" dirty="0">
                    <a:cs typeface="Calibri"/>
                  </a:rPr>
                  <a:t> infeasible for large (or continues) state spaces </a:t>
                </a:r>
              </a:p>
              <a:p>
                <a:pPr lvl="1"/>
                <a:r>
                  <a:rPr lang="en-US" dirty="0">
                    <a:solidFill>
                      <a:srgbClr val="00B050"/>
                    </a:solidFill>
                    <a:cs typeface="Calibri"/>
                  </a:rPr>
                  <a:t>Function approximators</a:t>
                </a:r>
              </a:p>
              <a:p>
                <a:endParaRPr lang="en-US" dirty="0">
                  <a:cs typeface="Calibri"/>
                </a:endParaRPr>
              </a:p>
              <a:p>
                <a:pPr lvl="1"/>
                <a:endParaRPr lang="en-US" dirty="0">
                  <a:solidFill>
                    <a:srgbClr val="00B050"/>
                  </a:solidFill>
                  <a:cs typeface="Calibri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926EA3-C5BF-644F-ACB5-0217441C35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3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9BB8F4-A0CE-F545-A037-6A51C542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673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4C342EF-4872-FD48-995B-D675EAFD910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Calibri"/>
                    <a:cs typeface="Calibri"/>
                  </a:rPr>
                  <a:t>Issue 1: It’s slow –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𝑆</m:t>
                    </m:r>
                    <m:r>
                      <a:rPr lang="en-US" i="1" baseline="30000" dirty="0">
                        <a:latin typeface="Cambria Math" panose="02040503050406030204" pitchFamily="18" charset="0"/>
                        <a:cs typeface="Calibri"/>
                      </a:rPr>
                      <m:t>2</m:t>
                    </m:r>
                    <m:r>
                      <a:rPr lang="en-US" i="1" dirty="0">
                        <a:latin typeface="Cambria Math" panose="02040503050406030204" pitchFamily="18" charset="0"/>
                        <a:cs typeface="Calibri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cs typeface="Calibri"/>
                      </a:rPr>
                      <m:t>) </m:t>
                    </m:r>
                  </m:oMath>
                </a14:m>
                <a:r>
                  <a:rPr lang="en-US" dirty="0">
                    <a:latin typeface="Calibri"/>
                    <a:cs typeface="Calibri"/>
                  </a:rPr>
                  <a:t>per iteration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4C342EF-4872-FD48-995B-D675EAFD91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12A66-E6D0-994C-AAAF-C53CDD818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Asynchronous value iteration</a:t>
            </a:r>
          </a:p>
          <a:p>
            <a:pPr>
              <a:defRPr/>
            </a:pPr>
            <a:r>
              <a:rPr lang="en-US" sz="2400" dirty="0"/>
              <a:t>In value iteration, we update every state in each iteration</a:t>
            </a:r>
          </a:p>
          <a:p>
            <a:pPr marL="342900" lvl="1" indent="-342900">
              <a:buClr>
                <a:schemeClr val="accent2"/>
              </a:buClr>
              <a:defRPr/>
            </a:pPr>
            <a:r>
              <a:rPr lang="en-US" dirty="0">
                <a:solidFill>
                  <a:schemeClr val="accent2"/>
                </a:solidFill>
              </a:rPr>
              <a:t>Actually, </a:t>
            </a:r>
            <a:r>
              <a:rPr lang="en-US" i="1" dirty="0">
                <a:solidFill>
                  <a:schemeClr val="accent2"/>
                </a:solidFill>
              </a:rPr>
              <a:t>any</a:t>
            </a:r>
            <a:r>
              <a:rPr lang="en-US" dirty="0">
                <a:solidFill>
                  <a:schemeClr val="accent2"/>
                </a:solidFill>
              </a:rPr>
              <a:t> sequences of Bellman updates will converge if every state is visited infinitely often regardless of the visitation order</a:t>
            </a:r>
            <a:endParaRPr lang="en-US" dirty="0"/>
          </a:p>
          <a:p>
            <a:pPr>
              <a:defRPr/>
            </a:pPr>
            <a:r>
              <a:rPr lang="en-US" sz="2400" dirty="0"/>
              <a:t>Idea: prioritize states whose value we expect to change significantly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5E07E-DDD5-FC4D-9132-7B8B005E5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33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Asynchronous Value Iteration</a:t>
            </a:r>
          </a:p>
        </p:txBody>
      </p:sp>
      <p:pic>
        <p:nvPicPr>
          <p:cNvPr id="5" name="Picture 4" descr="Screen Shot 2014-08-10 at 7.47.51 PM.png">
            <a:extLst>
              <a:ext uri="{FF2B5EF4-FFF2-40B4-BE49-F238E27FC236}">
                <a16:creationId xmlns:a16="http://schemas.microsoft.com/office/drawing/2014/main" id="{AF819035-9EC2-2F47-87C1-C8AB3B2CB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64" y="1609512"/>
            <a:ext cx="2955998" cy="2734948"/>
          </a:xfrm>
          <a:prstGeom prst="rect">
            <a:avLst/>
          </a:prstGeom>
        </p:spPr>
      </p:pic>
      <p:pic>
        <p:nvPicPr>
          <p:cNvPr id="6" name="Picture 5" descr="Screen Shot 2014-08-10 at 7.47.56 PM.png">
            <a:extLst>
              <a:ext uri="{FF2B5EF4-FFF2-40B4-BE49-F238E27FC236}">
                <a16:creationId xmlns:a16="http://schemas.microsoft.com/office/drawing/2014/main" id="{8C4F60DD-2695-854C-91A9-68D389B10F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34" y="4123051"/>
            <a:ext cx="2970495" cy="2734949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0DB8E1-D57F-6343-9886-3F9D6AAEA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2918" y="1695243"/>
            <a:ext cx="10515600" cy="4351338"/>
          </a:xfrm>
        </p:spPr>
        <p:txBody>
          <a:bodyPr/>
          <a:lstStyle/>
          <a:p>
            <a:r>
              <a:rPr lang="en-US" dirty="0"/>
              <a:t>Which states should be prioritized for an update?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0629E4-3A86-AA4D-82A6-8B651380F1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2014" y="2810847"/>
            <a:ext cx="4737407" cy="228485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7BF9B2-6B91-774E-A35D-42D6FEA3E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B2E73BF-95B4-5A4A-9576-5BD7ADFDB846}"/>
                  </a:ext>
                </a:extLst>
              </p:cNvPr>
              <p:cNvSpPr txBox="1"/>
              <p:nvPr/>
            </p:nvSpPr>
            <p:spPr>
              <a:xfrm>
                <a:off x="4940872" y="5662541"/>
                <a:ext cx="5743239" cy="1116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For the home assignment set: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a</m:t>
                                  </m:r>
                                </m:lim>
                              </m:limLow>
                            </m:fName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sub>
                                    <m:sup/>
                                    <m:e>
                                      <m:func>
                                        <m:func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b="0" i="0" smtClean="0">
                                              <a:latin typeface="Cambria Math" panose="02040503050406030204" pitchFamily="18" charset="0"/>
                                            </a:rPr>
                                            <m:t>Pr</m:t>
                                          </m:r>
                                        </m:fName>
                                        <m:e>
                                          <m:d>
                                            <m:d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𝑠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′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|</m:t>
                                              </m:r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𝑎</m:t>
                                              </m:r>
                                            </m:e>
                                          </m:d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e>
                                          </m:d>
                                        </m:e>
                                      </m:func>
                                    </m:e>
                                  </m:nary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B2E73BF-95B4-5A4A-9576-5BD7ADFDB8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872" y="5662541"/>
                <a:ext cx="5743239" cy="1116781"/>
              </a:xfrm>
              <a:prstGeom prst="rect">
                <a:avLst/>
              </a:prstGeom>
              <a:blipFill>
                <a:blip r:embed="rId6"/>
                <a:stretch>
                  <a:fillRect l="-1104" t="-52809" b="-115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E400873-7F39-EC40-601D-1B4B87CF2C29}"/>
              </a:ext>
            </a:extLst>
          </p:cNvPr>
          <p:cNvSpPr txBox="1"/>
          <p:nvPr/>
        </p:nvSpPr>
        <p:spPr>
          <a:xfrm>
            <a:off x="4792431" y="3059253"/>
            <a:ext cx="1303569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A single update per iteration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39D4E84-A985-204C-D2ED-A5CF8C9E7C5C}"/>
              </a:ext>
            </a:extLst>
          </p:cNvPr>
          <p:cNvCxnSpPr>
            <a:stCxn id="9" idx="3"/>
          </p:cNvCxnSpPr>
          <p:nvPr/>
        </p:nvCxnSpPr>
        <p:spPr>
          <a:xfrm>
            <a:off x="6096000" y="3520918"/>
            <a:ext cx="1158359" cy="1249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0D642D2-EC90-AC76-7C1E-661A381819DD}"/>
                  </a:ext>
                </a:extLst>
              </p:cNvPr>
              <p:cNvSpPr txBox="1"/>
              <p:nvPr/>
            </p:nvSpPr>
            <p:spPr>
              <a:xfrm>
                <a:off x="7154392" y="5114770"/>
                <a:ext cx="35926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𝑆𝐷𝑆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:∃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&gt;0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0D642D2-EC90-AC76-7C1E-661A38181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4392" y="5114770"/>
                <a:ext cx="3592650" cy="307777"/>
              </a:xfrm>
              <a:prstGeom prst="rect">
                <a:avLst/>
              </a:prstGeom>
              <a:blipFill>
                <a:blip r:embed="rId8"/>
                <a:stretch>
                  <a:fillRect l="-1056" b="-2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39469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D81C3-1A5B-2116-156D-1E102671D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the work?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42F39B0-4A3D-1FE9-9A74-DE1D2AAE5C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Computing priority is similar to updating the state value (computational effort)</a:t>
                </a:r>
              </a:p>
              <a:p>
                <a:r>
                  <a:rPr lang="en-US" dirty="0"/>
                  <a:t>Why double work?</a:t>
                </a:r>
              </a:p>
              <a:p>
                <a:pPr lvl="1"/>
                <a:r>
                  <a:rPr lang="en-US" dirty="0"/>
                  <a:t>If we computed the priority, we can go ahead and update the value for free</a:t>
                </a:r>
              </a:p>
              <a:p>
                <a:r>
                  <a:rPr lang="en-US" dirty="0"/>
                  <a:t>Notice that we don’t need to update the priorities for the entire state space</a:t>
                </a:r>
              </a:p>
              <a:p>
                <a:r>
                  <a:rPr lang="en-US" dirty="0"/>
                  <a:t>For many of the states the priority doesn’t change following an updated value for a single state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Only states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might be updated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42F39B0-4A3D-1FE9-9A74-DE1D2AAE5C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r="-844" b="-17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9736CB-F6CB-B25E-441A-BB2D0D242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3A1F50-EEEA-2CAA-3158-565C3C145DEA}"/>
                  </a:ext>
                </a:extLst>
              </p:cNvPr>
              <p:cNvSpPr txBox="1"/>
              <p:nvPr/>
            </p:nvSpPr>
            <p:spPr>
              <a:xfrm>
                <a:off x="5906756" y="469515"/>
                <a:ext cx="6088975" cy="1116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For the home assignment set: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/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a</m:t>
                                  </m:r>
                                </m:lim>
                              </m:limLow>
                            </m:fName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  <m:sup/>
                                      </m:s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sub>
                                    <m:sup/>
                                    <m:e>
                                      <m:func>
                                        <m:func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>
                                              <a:latin typeface="Cambria Math" panose="02040503050406030204" pitchFamily="18" charset="0"/>
                                            </a:rPr>
                                            <m:t>Pr</m:t>
                                          </m:r>
                                        </m:fName>
                                        <m:e>
                                          <m:d>
                                            <m:d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𝑠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′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|</m:t>
                                              </m:r>
                                              <m:sSup>
                                                <m:sSup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𝑠</m:t>
                                                  </m:r>
                                                </m:e>
                                                <m:sup/>
                                              </m:s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𝑎</m:t>
                                              </m:r>
                                            </m:e>
                                          </m:d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e>
                                          </m:d>
                                        </m:e>
                                      </m:func>
                                    </m:e>
                                  </m:nary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3A1F50-EEEA-2CAA-3158-565C3C145D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6756" y="469515"/>
                <a:ext cx="6088975" cy="1116781"/>
              </a:xfrm>
              <a:prstGeom prst="rect">
                <a:avLst/>
              </a:prstGeom>
              <a:blipFill>
                <a:blip r:embed="rId3"/>
                <a:stretch>
                  <a:fillRect l="-833" t="-52809" b="-1168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541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75057-1F16-2144-B021-71F97E9FE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Issue 2: A policy cannot be easily extracted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6F07BC-76D2-EE49-AA91-37A62C3BCA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228425" cy="4351338"/>
              </a:xfrm>
            </p:spPr>
            <p:txBody>
              <a:bodyPr/>
              <a:lstStyle/>
              <a:p>
                <a:r>
                  <a:rPr lang="en-US" dirty="0"/>
                  <a:t>Given state values, what is the appropriate policy?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←</m:t>
                    </m:r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arg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sub>
                              <m:sup/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ＭＳ Ｐゴシック" pitchFamily="34" charset="-128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ＭＳ Ｐゴシック" pitchFamily="34" charset="-128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ＭＳ Ｐゴシック" pitchFamily="34" charset="-128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𝑠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,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𝑎</m:t>
                                    </m:r>
                                  </m:e>
                                </m:d>
                                <m:r>
                                  <m:rPr>
                                    <m:nor/>
                                  </m:rPr>
                                  <a:rPr lang="en-US" altLang="ja-JP" sz="2000" dirty="0">
                                    <a:ea typeface="ＭＳ Ｐゴシック" pitchFamily="34" charset="-128"/>
                                  </a:rPr>
                                  <m:t> </m:t>
                                </m:r>
                              </m:e>
                            </m:nary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Requires another full value sweep: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cs typeface="Calibri"/>
                      </a:rPr>
                      <m:t>𝑂</m:t>
                    </m:r>
                    <m:r>
                      <a:rPr lang="en-US" i="1" dirty="0"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  <a:cs typeface="Calibri"/>
                      </a:rPr>
                      <m:t>𝑆</m:t>
                    </m:r>
                    <m:r>
                      <a:rPr lang="en-US" i="1" baseline="30000" dirty="0">
                        <a:latin typeface="Cambria Math" panose="02040503050406030204" pitchFamily="18" charset="0"/>
                        <a:cs typeface="Calibri"/>
                      </a:rPr>
                      <m:t>2</m:t>
                    </m:r>
                    <m:r>
                      <a:rPr lang="en-US" i="1" dirty="0">
                        <a:latin typeface="Cambria Math" panose="02040503050406030204" pitchFamily="18" charset="0"/>
                        <a:cs typeface="Calibri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cs typeface="Calibri"/>
                      </a:rPr>
                      <m:t>) 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Assumes known model</a:t>
                </a:r>
              </a:p>
              <a:p>
                <a:r>
                  <a:rPr lang="en-US" dirty="0"/>
                  <a:t>Learn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(action) values instead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- the expected sum of rewards from being 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, taking action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and then following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6F07BC-76D2-EE49-AA91-37A62C3BCA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228425" cy="4351338"/>
              </a:xfrm>
              <a:blipFill>
                <a:blip r:embed="rId2"/>
                <a:stretch>
                  <a:fillRect l="-1833" t="-2326" r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Screen Shot 2014-08-10 at 7.49.20 PM.png">
            <a:extLst>
              <a:ext uri="{FF2B5EF4-FFF2-40B4-BE49-F238E27FC236}">
                <a16:creationId xmlns:a16="http://schemas.microsoft.com/office/drawing/2014/main" id="{EE2731CC-1629-1A40-97D1-D33FF2FCB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198" y="2060322"/>
            <a:ext cx="4703031" cy="435133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9C0309-3472-2246-BACE-6783B239A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5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75057-1F16-2144-B021-71F97E9FE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Q-learning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6F07BC-76D2-EE49-AA91-37A62C3BCA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663431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- the expected sum of rewards from being 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, taking action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and then following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←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Can we learn Q values with dynamic programming? </a:t>
                </a:r>
              </a:p>
              <a:p>
                <a:pPr lvl="1"/>
                <a:r>
                  <a:rPr lang="en-US" dirty="0"/>
                  <a:t>Yes, similar to value iteration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6F07BC-76D2-EE49-AA91-37A62C3BCA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663431" cy="4351338"/>
              </a:xfrm>
              <a:blipFill>
                <a:blip r:embed="rId2"/>
                <a:stretch>
                  <a:fillRect l="-1714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Screen Shot 2014-08-10 at 7.40.58 PM.png">
            <a:extLst>
              <a:ext uri="{FF2B5EF4-FFF2-40B4-BE49-F238E27FC236}">
                <a16:creationId xmlns:a16="http://schemas.microsoft.com/office/drawing/2014/main" id="{7B9327F1-6ED2-1B47-88E1-3B8D94E47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750" y="1577049"/>
            <a:ext cx="4420695" cy="4064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79E700-4917-8646-B62F-780F16FB5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6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8488A-0B82-5C4D-AA01-06BB41B18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 with value iteration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DC1F79-258C-DB46-961C-1D3F9E8516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≔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b>
                              <m:sup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𝑃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|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𝑎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)</m:t>
                                </m:r>
                                <m:r>
                                  <m:rPr>
                                    <m:nor/>
                                  </m:rPr>
                                  <a:rPr lang="en-US" altLang="ja-JP" dirty="0">
                                    <a:ea typeface="ＭＳ Ｐゴシック" pitchFamily="34" charset="-128"/>
                                  </a:rPr>
                                  <m:t> 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</m:d>
                              </m:e>
                            </m:nary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≔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≔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′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altLang="ja-JP" dirty="0">
                            <a:ea typeface="ＭＳ Ｐゴシック" pitchFamily="34" charset="-128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′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altLang="ja-JP" dirty="0">
                            <a:ea typeface="ＭＳ Ｐゴシック" pitchFamily="34" charset="-128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Solve iteratively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′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altLang="ja-JP" dirty="0">
                            <a:ea typeface="ＭＳ Ｐゴシック" pitchFamily="34" charset="-128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Can also use Asynchronous learning</a:t>
                </a:r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DC1F79-258C-DB46-961C-1D3F9E8516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65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DA71B1-D741-E34B-859E-D10709F17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50</a:t>
            </a:fld>
            <a:endParaRPr lang="en-US"/>
          </a:p>
        </p:txBody>
      </p:sp>
      <p:pic>
        <p:nvPicPr>
          <p:cNvPr id="5" name="Picture 4" descr="Screen Shot 2014-08-10 at 7.40.58 PM.png">
            <a:extLst>
              <a:ext uri="{FF2B5EF4-FFF2-40B4-BE49-F238E27FC236}">
                <a16:creationId xmlns:a16="http://schemas.microsoft.com/office/drawing/2014/main" id="{F5B5C07A-5C07-8ABE-8880-6599DDCCC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843" y="4205547"/>
            <a:ext cx="2859157" cy="262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8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47321-FB68-024B-B132-272185FEB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/>
                <a:cs typeface="Calibri"/>
              </a:rPr>
              <a:t>Issue 3: The policy often converges long before the values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FFC61A-1EE5-3145-AB79-D772871B64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Value iteration converges to the true utility value: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→∞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implies the optimal policy: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Can we converge directly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?</a:t>
                </a:r>
              </a:p>
              <a:p>
                <a:pPr lvl="1"/>
                <a:r>
                  <a:rPr lang="en-US" dirty="0"/>
                  <a:t>Improve the policy in iteration until reaching the optimal one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FFC61A-1EE5-3145-AB79-D772871B64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Screen Shot 2014-08-10 at 7.48.32 PM.png">
            <a:extLst>
              <a:ext uri="{FF2B5EF4-FFF2-40B4-BE49-F238E27FC236}">
                <a16:creationId xmlns:a16="http://schemas.microsoft.com/office/drawing/2014/main" id="{5C6E4254-7B5C-9541-A6D5-4C8F758B9D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8" y="4001294"/>
            <a:ext cx="3004611" cy="2771115"/>
          </a:xfrm>
          <a:prstGeom prst="rect">
            <a:avLst/>
          </a:prstGeom>
        </p:spPr>
      </p:pic>
      <p:pic>
        <p:nvPicPr>
          <p:cNvPr id="5" name="Picture 4" descr="Screen Shot 2014-08-10 at 7.48.37 PM.png">
            <a:extLst>
              <a:ext uri="{FF2B5EF4-FFF2-40B4-BE49-F238E27FC236}">
                <a16:creationId xmlns:a16="http://schemas.microsoft.com/office/drawing/2014/main" id="{F6B6B6BF-7452-7248-B90A-457E4E2B3F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587" y="4001294"/>
            <a:ext cx="2995413" cy="2775808"/>
          </a:xfrm>
          <a:prstGeom prst="rect">
            <a:avLst/>
          </a:prstGeom>
        </p:spPr>
      </p:pic>
      <p:pic>
        <p:nvPicPr>
          <p:cNvPr id="6" name="Picture 5" descr="Screen Shot 2014-08-10 at 7.48.41 PM.png">
            <a:extLst>
              <a:ext uri="{FF2B5EF4-FFF2-40B4-BE49-F238E27FC236}">
                <a16:creationId xmlns:a16="http://schemas.microsoft.com/office/drawing/2014/main" id="{9DC53C19-600F-1647-B5F5-A60C1EC318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421" y="4010120"/>
            <a:ext cx="3009700" cy="2775808"/>
          </a:xfrm>
          <a:prstGeom prst="rect">
            <a:avLst/>
          </a:prstGeom>
        </p:spPr>
      </p:pic>
      <p:pic>
        <p:nvPicPr>
          <p:cNvPr id="7" name="Picture 6" descr="Screen Shot 2014-08-10 at 7.49.20 PM.png">
            <a:extLst>
              <a:ext uri="{FF2B5EF4-FFF2-40B4-BE49-F238E27FC236}">
                <a16:creationId xmlns:a16="http://schemas.microsoft.com/office/drawing/2014/main" id="{106DAB6C-1F47-3943-8634-23C9A62492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887" y="4001294"/>
            <a:ext cx="3009700" cy="2784634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24D06B2-FF1E-E946-BE54-CA332141F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8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Iteration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61283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rgbClr val="CC0000"/>
                    </a:solidFill>
                  </a:rPr>
                  <a:t>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CC0000"/>
                    </a:solidFill>
                  </a:rPr>
                  <a:t>: </a:t>
                </a:r>
                <a:r>
                  <a:rPr lang="en-US" dirty="0"/>
                  <a:t>calculate state value for some fixed policy (not necessarily the optimal values,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rgbClr val="CC0000"/>
                    </a:solidFill>
                  </a:rPr>
                  <a:t>Update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CC0000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>
                    <a:solidFill>
                      <a:srgbClr val="CC0000"/>
                    </a:solidFill>
                  </a:rPr>
                  <a:t>: </a:t>
                </a:r>
                <a:r>
                  <a:rPr lang="en-US" dirty="0"/>
                  <a:t>update policy using one-step look-ahead with the resulting (non optimal) values 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Repeat until policy converges </a:t>
                </a:r>
              </a:p>
              <a:p>
                <a:pPr marL="457200" lvl="1" indent="0">
                  <a:buNone/>
                </a:pPr>
                <a:r>
                  <a:rPr lang="en-US" dirty="0"/>
                  <a:t>(optimal values and policy)</a:t>
                </a:r>
              </a:p>
              <a:p>
                <a:pPr lvl="1"/>
                <a:endParaRPr lang="en-US" sz="2400" dirty="0"/>
              </a:p>
              <a:p>
                <a:r>
                  <a:rPr lang="en-US" dirty="0"/>
                  <a:t>Guaranteed converges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dirty="0"/>
                  <a:t>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b="0" dirty="0"/>
                  <a:t> improves monotonically with </a:t>
                </a:r>
                <a:r>
                  <a:rPr lang="en-US" b="0" dirty="0" err="1"/>
                  <a:t>i</a:t>
                </a:r>
                <a:endParaRPr lang="en-US" b="0" dirty="0"/>
              </a:p>
              <a:p>
                <a:pPr lvl="1"/>
                <a:r>
                  <a:rPr lang="en-US" dirty="0"/>
                  <a:t>A fixed point,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dirty="0"/>
                  <a:t>, implies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76128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616" b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 picture containing object, boat&#10;&#10;Description automatically generated">
            <a:extLst>
              <a:ext uri="{FF2B5EF4-FFF2-40B4-BE49-F238E27FC236}">
                <a16:creationId xmlns:a16="http://schemas.microsoft.com/office/drawing/2014/main" id="{A2BC7725-61ED-404C-847F-B30949872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5998" y="3257565"/>
            <a:ext cx="3686002" cy="219944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6D27D9-1B05-4142-B307-20B746549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58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Policy Evaluation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28515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Why is calculating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libri"/>
                    <a:cs typeface="Calibri"/>
                  </a:rPr>
                  <a:t> </a:t>
                </a:r>
                <a:r>
                  <a:rPr lang="en-US" dirty="0">
                    <a:latin typeface="Calibri"/>
                    <a:cs typeface="Calibri"/>
                  </a:rPr>
                  <a:t>easier that calculating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Calibri"/>
                    <a:cs typeface="Calibri"/>
                  </a:rPr>
                  <a:t>?</a:t>
                </a:r>
              </a:p>
              <a:p>
                <a:pPr lvl="1">
                  <a:lnSpc>
                    <a:spcPct val="8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Turns non-linear Bellman equations into linear equations </a:t>
                </a:r>
              </a:p>
              <a:p>
                <a:pPr>
                  <a:lnSpc>
                    <a:spcPct val="8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b>
                              <m:sup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𝑃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|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𝑎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)</m:t>
                                </m:r>
                                <m:r>
                                  <m:rPr>
                                    <m:nor/>
                                  </m:rPr>
                                  <a:rPr lang="en-US" altLang="ja-JP" dirty="0">
                                    <a:ea typeface="ＭＳ Ｐゴシック" pitchFamily="34" charset="-128"/>
                                  </a:rPr>
                                  <m:t> 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</m:d>
                              </m:e>
                            </m:nary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endParaRPr lang="en-US" dirty="0">
                  <a:latin typeface="Calibri"/>
                  <a:cs typeface="Calibri"/>
                </a:endParaRPr>
              </a:p>
              <a:p>
                <a:pPr>
                  <a:lnSpc>
                    <a:spcPct val="8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′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))</m:t>
                        </m:r>
                        <m:r>
                          <m:rPr>
                            <m:nor/>
                          </m:rPr>
                          <a:rPr lang="en-US" altLang="ja-JP" dirty="0">
                            <a:ea typeface="ＭＳ Ｐゴシック" pitchFamily="34" charset="-128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𝜋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),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Calibri"/>
                  <a:cs typeface="Calibri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Solve a set of linear equations </a:t>
                </a:r>
                <a:r>
                  <a:rPr lang="en-US" dirty="0">
                    <a:cs typeface="Calibri"/>
                  </a:rPr>
                  <a:t>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Calibri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  <m:t>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cs typeface="Calibri"/>
                      </a:rPr>
                      <m:t>)</m:t>
                    </m:r>
                  </m:oMath>
                </a14:m>
                <a:endParaRPr lang="en-US" dirty="0">
                  <a:latin typeface="Calibri"/>
                  <a:cs typeface="Calibri"/>
                </a:endParaRPr>
              </a:p>
              <a:p>
                <a:pPr lvl="1"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</a:rPr>
                  <a:t>Solve with </a:t>
                </a:r>
                <a:r>
                  <a:rPr lang="en-US" sz="2800" dirty="0" err="1">
                    <a:latin typeface="Calibri"/>
                    <a:cs typeface="Calibri"/>
                  </a:rPr>
                  <a:t>Numpy</a:t>
                </a:r>
                <a:r>
                  <a:rPr lang="en-US" sz="2800" dirty="0">
                    <a:latin typeface="Calibri"/>
                    <a:cs typeface="Calibri"/>
                  </a:rPr>
                  <a:t> (</a:t>
                </a:r>
                <a:r>
                  <a:rPr lang="en-US" sz="2800" dirty="0" err="1"/>
                  <a:t>numpy.linalg.solve</a:t>
                </a:r>
                <a:r>
                  <a:rPr lang="en-US" sz="2800" dirty="0">
                    <a:latin typeface="Calibri"/>
                    <a:cs typeface="Calibri"/>
                  </a:rPr>
                  <a:t>)</a:t>
                </a:r>
              </a:p>
              <a:p>
                <a:pPr lvl="1"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</a:rPr>
                  <a:t>Required for your home assignment</a:t>
                </a:r>
              </a:p>
              <a:p>
                <a:pPr lvl="1">
                  <a:lnSpc>
                    <a:spcPct val="80000"/>
                  </a:lnSpc>
                </a:pPr>
                <a:r>
                  <a:rPr lang="en-US" sz="2800" dirty="0">
                    <a:cs typeface="Calibri"/>
                  </a:rPr>
                  <a:t>See: </a:t>
                </a:r>
                <a:r>
                  <a:rPr lang="en-US" sz="1800" dirty="0">
                    <a:cs typeface="Calibri"/>
                  </a:rPr>
                  <a:t>https://</a:t>
                </a:r>
                <a:r>
                  <a:rPr lang="en-US" sz="1800" dirty="0" err="1">
                    <a:cs typeface="Calibri"/>
                  </a:rPr>
                  <a:t>numpy.org</a:t>
                </a:r>
                <a:r>
                  <a:rPr lang="en-US" sz="1800" dirty="0">
                    <a:cs typeface="Calibri"/>
                  </a:rPr>
                  <a:t>/doc/stable/reference/generated/</a:t>
                </a:r>
                <a:r>
                  <a:rPr lang="en-US" sz="1800" dirty="0" err="1">
                    <a:cs typeface="Calibri"/>
                  </a:rPr>
                  <a:t>numpy.linalg.solve.html#numpy.linalg.solve</a:t>
                </a:r>
                <a:endParaRPr lang="en-US" sz="2800" dirty="0"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72851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98" r="-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9F2CE5-19DF-5245-B5E7-434B54C06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1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Policy value as a Linear program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36" name="Rectangle 3"/>
              <p:cNvSpPr txBox="1">
                <a:spLocks noChangeArrowheads="1"/>
              </p:cNvSpPr>
              <p:nvPr/>
            </p:nvSpPr>
            <p:spPr bwMode="auto">
              <a:xfrm>
                <a:off x="719090" y="1882145"/>
                <a:ext cx="11009445" cy="45259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=0.8⋅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−0.1+0.95⋅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0" dirty="0">
                    <a:solidFill>
                      <a:schemeClr val="tx1"/>
                    </a:solidFill>
                    <a:latin typeface="Calibri" pitchFamily="34" charset="0"/>
                  </a:rPr>
                  <a:t>+0.1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−0.1+0.95⋅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21</m:t>
                            </m:r>
                          </m:sub>
                        </m:sSub>
                      </m:e>
                    </m:d>
                    <m:r>
                      <m:rPr>
                        <m:nor/>
                      </m:rPr>
                      <a:rPr lang="en-US" sz="2400" dirty="0">
                        <a:solidFill>
                          <a:schemeClr val="tx1"/>
                        </a:solidFill>
                        <a:latin typeface="Calibri" pitchFamily="34" charset="0"/>
                      </a:rPr>
                      <m:t>+0.1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tx1"/>
                        </a:solidFill>
                      </a:rPr>
                      <m:t> 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−0.1+0.95⋅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e>
                    </m:d>
                  </m:oMath>
                </a14:m>
                <a:endParaRPr lang="en-US" sz="2400" b="0" dirty="0">
                  <a:solidFill>
                    <a:schemeClr val="tx1"/>
                  </a:solidFill>
                  <a:latin typeface="Calibri" pitchFamily="34" charset="0"/>
                </a:endParaRPr>
              </a:p>
              <a:p>
                <a:pPr marL="342900" indent="-3429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=0.8⋅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−0.1+0.95⋅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13</m:t>
                            </m:r>
                          </m:sub>
                        </m:sSub>
                      </m:e>
                    </m:d>
                    <m:r>
                      <m:rPr>
                        <m:nor/>
                      </m:rPr>
                      <a:rPr lang="en-US" sz="2400" dirty="0">
                        <a:solidFill>
                          <a:schemeClr val="tx1"/>
                        </a:solidFill>
                        <a:latin typeface="Calibri" pitchFamily="34" charset="0"/>
                      </a:rPr>
                      <m:t>+0.</m:t>
                    </m:r>
                    <m:r>
                      <m:rPr>
                        <m:nor/>
                      </m:rPr>
                      <a:rPr lang="en-US" sz="2400" b="0" i="0" dirty="0" smtClean="0">
                        <a:solidFill>
                          <a:schemeClr val="tx1"/>
                        </a:solidFill>
                        <a:latin typeface="Calibri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tx1"/>
                        </a:solidFill>
                      </a:rPr>
                      <m:t> 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−0.1+0.95⋅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>
                  <a:solidFill>
                    <a:schemeClr val="tx1"/>
                  </a:solidFill>
                  <a:latin typeface="Calibri" pitchFamily="34" charset="0"/>
                </a:endParaRPr>
              </a:p>
              <a:p>
                <a:pPr marL="342900" indent="-3429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  <a:latin typeface="Calibri" pitchFamily="34" charset="0"/>
                  </a:rPr>
                  <a:t>…</a:t>
                </a:r>
              </a:p>
              <a:p>
                <a:pPr marL="342900" indent="-3429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42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400" dirty="0">
                  <a:solidFill>
                    <a:schemeClr val="tx1"/>
                  </a:solidFill>
                  <a:latin typeface="Calibri" pitchFamily="34" charset="0"/>
                </a:endParaRPr>
              </a:p>
              <a:p>
                <a:pPr marL="342900" indent="-3429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43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>
                  <a:solidFill>
                    <a:schemeClr val="tx1"/>
                  </a:solidFill>
                  <a:latin typeface="Calibri" pitchFamily="34" charset="0"/>
                </a:endParaRPr>
              </a:p>
              <a:p>
                <a:pPr marL="342900" indent="-3429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</a:pPr>
                <a:endParaRPr lang="en-US" sz="2400" dirty="0">
                  <a:solidFill>
                    <a:schemeClr val="tx1"/>
                  </a:solidFill>
                  <a:latin typeface="Calibri" pitchFamily="34" charset="0"/>
                </a:endParaRPr>
              </a:p>
              <a:p>
                <a:pPr marL="342900" indent="-3429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</a:pPr>
                <a:endParaRPr lang="en-US" sz="2400" b="0" dirty="0">
                  <a:solidFill>
                    <a:schemeClr val="tx1"/>
                  </a:solidFill>
                  <a:latin typeface="Calibri" pitchFamily="34" charset="0"/>
                </a:endParaRPr>
              </a:p>
              <a:p>
                <a:pPr marL="342900" indent="-3429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</a:pPr>
                <a:endParaRPr lang="en-US" sz="2400" dirty="0">
                  <a:solidFill>
                    <a:schemeClr val="tx1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18436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9090" y="1882145"/>
                <a:ext cx="11009445" cy="4525962"/>
              </a:xfrm>
              <a:prstGeom prst="rect">
                <a:avLst/>
              </a:prstGeom>
              <a:blipFill>
                <a:blip r:embed="rId3"/>
                <a:stretch>
                  <a:fillRect l="-806" t="-55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2">
            <a:extLst>
              <a:ext uri="{FF2B5EF4-FFF2-40B4-BE49-F238E27FC236}">
                <a16:creationId xmlns:a16="http://schemas.microsoft.com/office/drawing/2014/main" id="{A0F36299-88C4-0546-AE66-07CBB7B50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98094" y="2993074"/>
            <a:ext cx="5841304" cy="3415033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3DFBA5-2F2D-8E44-AFA0-76CDDFE3F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1542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00498-5194-664D-BE79-89A9BEDD3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iteration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39B56-0923-E844-B921-0C601C0E8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755EF2C1-41A9-E046-919E-299322AC3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71164" y="1918387"/>
            <a:ext cx="3589277" cy="3021226"/>
          </a:xfrm>
          <a:prstGeom prst="rect">
            <a:avLst/>
          </a:prstGeom>
          <a:noFill/>
        </p:spPr>
      </p:pic>
      <p:sp>
        <p:nvSpPr>
          <p:cNvPr id="7" name="Right Arrow 6">
            <a:extLst>
              <a:ext uri="{FF2B5EF4-FFF2-40B4-BE49-F238E27FC236}">
                <a16:creationId xmlns:a16="http://schemas.microsoft.com/office/drawing/2014/main" id="{744132FE-8F5F-D248-8158-97BC0C98A34C}"/>
              </a:ext>
            </a:extLst>
          </p:cNvPr>
          <p:cNvSpPr/>
          <p:nvPr/>
        </p:nvSpPr>
        <p:spPr>
          <a:xfrm rot="20826721">
            <a:off x="6380283" y="4215583"/>
            <a:ext cx="1144072" cy="54894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F8B92C0-2551-6A4A-9DBC-FDF0B5658B67}"/>
              </a:ext>
            </a:extLst>
          </p:cNvPr>
          <p:cNvGrpSpPr/>
          <p:nvPr/>
        </p:nvGrpSpPr>
        <p:grpSpPr>
          <a:xfrm>
            <a:off x="493792" y="2182132"/>
            <a:ext cx="5602208" cy="4401230"/>
            <a:chOff x="493792" y="2182132"/>
            <a:chExt cx="5602208" cy="4401230"/>
          </a:xfrm>
        </p:grpSpPr>
        <p:pic>
          <p:nvPicPr>
            <p:cNvPr id="5" name="Picture 3">
              <a:extLst>
                <a:ext uri="{FF2B5EF4-FFF2-40B4-BE49-F238E27FC236}">
                  <a16:creationId xmlns:a16="http://schemas.microsoft.com/office/drawing/2014/main" id="{60845EB1-A3D5-ED45-AF53-82BCE3015F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3792" y="2182132"/>
              <a:ext cx="5602208" cy="4401230"/>
            </a:xfrm>
            <a:prstGeom prst="rect">
              <a:avLst/>
            </a:prstGeom>
            <a:noFill/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6D566CA-8B90-2746-8FBD-E3E5FD913EEA}"/>
                </a:ext>
              </a:extLst>
            </p:cNvPr>
            <p:cNvSpPr/>
            <p:nvPr/>
          </p:nvSpPr>
          <p:spPr>
            <a:xfrm>
              <a:off x="1561070" y="4139512"/>
              <a:ext cx="428368" cy="10565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5F32486-FEEC-8D4B-B419-AD33DB1E01D8}"/>
                </a:ext>
              </a:extLst>
            </p:cNvPr>
            <p:cNvSpPr txBox="1"/>
            <p:nvPr/>
          </p:nvSpPr>
          <p:spPr>
            <a:xfrm>
              <a:off x="949179" y="2504937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0.7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CD223FA-72B9-BC4A-996D-AA81ED33EF48}"/>
                </a:ext>
              </a:extLst>
            </p:cNvPr>
            <p:cNvSpPr txBox="1"/>
            <p:nvPr/>
          </p:nvSpPr>
          <p:spPr>
            <a:xfrm>
              <a:off x="1484171" y="2504937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0.8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AAF5ADF-1218-CC48-8833-F8B8706F52D1}"/>
                </a:ext>
              </a:extLst>
            </p:cNvPr>
            <p:cNvSpPr txBox="1"/>
            <p:nvPr/>
          </p:nvSpPr>
          <p:spPr>
            <a:xfrm>
              <a:off x="2110234" y="2477018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0.9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3BEF7B8-4AB3-9541-8E00-7ECDE253F737}"/>
                </a:ext>
              </a:extLst>
            </p:cNvPr>
            <p:cNvSpPr txBox="1"/>
            <p:nvPr/>
          </p:nvSpPr>
          <p:spPr>
            <a:xfrm>
              <a:off x="978904" y="34562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0.6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C6C425E-E663-0C4E-AC98-BE06C334C7F9}"/>
                </a:ext>
              </a:extLst>
            </p:cNvPr>
            <p:cNvSpPr txBox="1"/>
            <p:nvPr/>
          </p:nvSpPr>
          <p:spPr>
            <a:xfrm>
              <a:off x="1522620" y="34290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0.4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E9760AA-049A-3A42-B963-D8FE7ABC8538}"/>
                </a:ext>
              </a:extLst>
            </p:cNvPr>
            <p:cNvSpPr txBox="1"/>
            <p:nvPr/>
          </p:nvSpPr>
          <p:spPr>
            <a:xfrm>
              <a:off x="2110234" y="295657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0.7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C55A962-A3CC-104D-B519-22C21EEC7465}"/>
                </a:ext>
              </a:extLst>
            </p:cNvPr>
            <p:cNvSpPr txBox="1"/>
            <p:nvPr/>
          </p:nvSpPr>
          <p:spPr>
            <a:xfrm>
              <a:off x="2146434" y="3426178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0.6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6504A83-66EC-2840-880C-BE149899E75C}"/>
                </a:ext>
              </a:extLst>
            </p:cNvPr>
            <p:cNvSpPr txBox="1"/>
            <p:nvPr/>
          </p:nvSpPr>
          <p:spPr>
            <a:xfrm>
              <a:off x="2701053" y="3418534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0.5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B1550EF0-C52C-7049-AD78-D30FB3853A78}"/>
              </a:ext>
            </a:extLst>
          </p:cNvPr>
          <p:cNvSpPr/>
          <p:nvPr/>
        </p:nvSpPr>
        <p:spPr>
          <a:xfrm>
            <a:off x="580350" y="2173919"/>
            <a:ext cx="3059767" cy="19953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BFC9F27B-105E-644B-BA4F-3E02FFE722F0}"/>
              </a:ext>
            </a:extLst>
          </p:cNvPr>
          <p:cNvSpPr/>
          <p:nvPr/>
        </p:nvSpPr>
        <p:spPr>
          <a:xfrm rot="10800000">
            <a:off x="3721911" y="2599796"/>
            <a:ext cx="5140814" cy="54894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6A37C999-5241-6740-8C23-2AC242F231F7}"/>
              </a:ext>
            </a:extLst>
          </p:cNvPr>
          <p:cNvSpPr/>
          <p:nvPr/>
        </p:nvSpPr>
        <p:spPr>
          <a:xfrm rot="2225895">
            <a:off x="3336442" y="3742476"/>
            <a:ext cx="703299" cy="548946"/>
          </a:xfrm>
          <a:prstGeom prst="rightArrow">
            <a:avLst>
              <a:gd name="adj1" fmla="val 51339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A9B171-6FE9-AB42-BEA3-1BC645DD7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5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9" grpId="0" animBg="1"/>
      <p:bldP spid="2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690688"/>
            <a:ext cx="11201400" cy="5257800"/>
          </a:xfrm>
        </p:spPr>
        <p:txBody>
          <a:bodyPr>
            <a:normAutofit/>
          </a:bodyPr>
          <a:lstStyle/>
          <a:p>
            <a:r>
              <a:rPr lang="en-US" dirty="0"/>
              <a:t>Both value iteration and policy iteration compute the same thing (optimal state values)</a:t>
            </a:r>
            <a:endParaRPr lang="en-US" sz="1400" dirty="0"/>
          </a:p>
          <a:p>
            <a:r>
              <a:rPr lang="en-US" dirty="0"/>
              <a:t>In value iteration:</a:t>
            </a:r>
          </a:p>
          <a:p>
            <a:pPr lvl="1"/>
            <a:r>
              <a:rPr lang="en-US" dirty="0"/>
              <a:t>Every iteration updates both the values and (implicitly) the policy</a:t>
            </a:r>
          </a:p>
          <a:p>
            <a:pPr lvl="1"/>
            <a:r>
              <a:rPr lang="en-US" dirty="0"/>
              <a:t>We don’t track the policy, but taking the max over actions implicitly defines it</a:t>
            </a:r>
            <a:endParaRPr lang="en-US" sz="1400" dirty="0"/>
          </a:p>
          <a:p>
            <a:r>
              <a:rPr lang="en-US" dirty="0"/>
              <a:t>In policy iteration:</a:t>
            </a:r>
          </a:p>
          <a:p>
            <a:pPr lvl="1"/>
            <a:r>
              <a:rPr lang="en-US" dirty="0"/>
              <a:t>We do several passes that update utilities for fixed policies (each pass is fast because we consider only one action, not all of them)</a:t>
            </a:r>
          </a:p>
          <a:p>
            <a:pPr lvl="1"/>
            <a:r>
              <a:rPr lang="en-US" dirty="0"/>
              <a:t>After the policy is evaluated, a new policy is chosen (slow like a value iteration pass)</a:t>
            </a:r>
          </a:p>
          <a:p>
            <a:pPr lvl="1"/>
            <a:r>
              <a:rPr lang="en-US" dirty="0"/>
              <a:t>The new policy will be better (or we’re done)</a:t>
            </a:r>
          </a:p>
          <a:p>
            <a:pPr lvl="4"/>
            <a:endParaRPr lang="en-US" sz="1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4DA7D5-4ABD-B84E-8A5E-66273C9F9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6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13595-FC9B-D648-B2CF-B3E19C810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/>
                <a:cs typeface="Calibri"/>
              </a:rPr>
              <a:t>Issue 4: requires knowing the model and the reward function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60B69C-25DB-AC42-8116-50B3699CDC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8123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We will explore online learning (reinforcement learning) approaches</a:t>
                </a:r>
              </a:p>
              <a:p>
                <a:r>
                  <a:rPr lang="en-US" sz="2400" dirty="0"/>
                  <a:t>How can we learn the model and reward function from interactions?</a:t>
                </a:r>
              </a:p>
              <a:p>
                <a:r>
                  <a:rPr lang="en-US" sz="2400" dirty="0"/>
                  <a:t>Do we even need to learn them? Can we learn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/>
                  <a:t> without a model?</a:t>
                </a:r>
              </a:p>
              <a:p>
                <a:r>
                  <a:rPr lang="en-US" sz="2400" dirty="0"/>
                  <a:t>Can we do without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/>
                  <a:t> ? Can we run policy iteration without a model?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60B69C-25DB-AC42-8116-50B3699CDC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81235"/>
                <a:ext cx="10515600" cy="4351338"/>
              </a:xfrm>
              <a:blipFill>
                <a:blip r:embed="rId2"/>
                <a:stretch>
                  <a:fillRect l="-724" t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>
            <a:extLst>
              <a:ext uri="{FF2B5EF4-FFF2-40B4-BE49-F238E27FC236}">
                <a16:creationId xmlns:a16="http://schemas.microsoft.com/office/drawing/2014/main" id="{58DA441B-8FAA-764B-9DE4-83CBC94A5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67041" y="4069933"/>
            <a:ext cx="4129888" cy="2147985"/>
          </a:xfrm>
          <a:prstGeom prst="rect">
            <a:avLst/>
          </a:prstGeom>
          <a:noFill/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6470AB3-FA1A-6447-9054-D248F2102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7230" y="3742046"/>
            <a:ext cx="3302941" cy="2479307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C54E87-AD23-1445-9027-07E01D1D8E08}"/>
              </a:ext>
            </a:extLst>
          </p:cNvPr>
          <p:cNvSpPr txBox="1"/>
          <p:nvPr/>
        </p:nvSpPr>
        <p:spPr>
          <a:xfrm>
            <a:off x="2063658" y="6200487"/>
            <a:ext cx="3590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Offline optimization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43816C-B2D6-DF4C-B906-F5C7FB3BAA1D}"/>
              </a:ext>
            </a:extLst>
          </p:cNvPr>
          <p:cNvSpPr txBox="1"/>
          <p:nvPr/>
        </p:nvSpPr>
        <p:spPr>
          <a:xfrm>
            <a:off x="7006671" y="6173527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Online Learning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4F74364-3911-2547-8907-5F8C5297A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38C7D-FD8C-1E42-AFA6-7EBE11AF9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/>
                <a:cs typeface="Calibri"/>
              </a:rPr>
              <a:t>Issue 5: requires discrete (finite) set of actions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8B6E8-6504-F84A-AE1D-CB398AF3A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explore policy gradient approaches that are suitable for continuous actions, e.g., throttle and steering for a vehicle</a:t>
            </a:r>
          </a:p>
          <a:p>
            <a:r>
              <a:rPr lang="en-US" dirty="0"/>
              <a:t>Can such approaches be relevant for discrete action spaces?</a:t>
            </a:r>
          </a:p>
          <a:p>
            <a:pPr lvl="1"/>
            <a:r>
              <a:rPr lang="en-US" dirty="0"/>
              <a:t>Yes! We can always define a continues action space as a distribution over the discreate actions (e.g., using the </a:t>
            </a:r>
            <a:r>
              <a:rPr lang="en-US" dirty="0" err="1"/>
              <a:t>softmax</a:t>
            </a:r>
            <a:r>
              <a:rPr lang="en-US" dirty="0"/>
              <a:t> function)</a:t>
            </a:r>
          </a:p>
          <a:p>
            <a:r>
              <a:rPr lang="en-US" dirty="0"/>
              <a:t>Can we combine value-based approaches and policy gradient approaches and get the best of both?</a:t>
            </a:r>
          </a:p>
          <a:p>
            <a:pPr lvl="1"/>
            <a:r>
              <a:rPr lang="en-US" dirty="0"/>
              <a:t>Yes! Actor-critic methods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BC808-8FC8-6749-8FA5-65AB68980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31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E4338-2539-CE4F-ABEB-16503590D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/>
                <a:cs typeface="Calibri"/>
              </a:rPr>
              <a:t>Issue 6: infeasible in large (or continues) state spaces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07A73-660F-0B4A-87AA-FDD75EBC7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real-life problems contain very large state spaces (practically infinite) </a:t>
            </a:r>
          </a:p>
          <a:p>
            <a:r>
              <a:rPr lang="en-US" dirty="0"/>
              <a:t>It is infeasible to learn and store a value for every state</a:t>
            </a:r>
          </a:p>
          <a:p>
            <a:r>
              <a:rPr lang="en-US" dirty="0"/>
              <a:t>Moreover, doing so is not useful as the chance of encountering a state more than once is very small</a:t>
            </a:r>
          </a:p>
          <a:p>
            <a:r>
              <a:rPr lang="en-US" dirty="0"/>
              <a:t>We will learn to generalize our learning to apply to unseen states </a:t>
            </a:r>
          </a:p>
          <a:p>
            <a:r>
              <a:rPr lang="en-US" dirty="0"/>
              <a:t>We will use value function approximators that can generalize the acquired knowledge and provide a value to any state (even if it was not previously seen)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835C6B-FEBA-4346-BD07-7D56E97D7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4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5B14C-C1EF-7345-BF5F-919A83186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2F1AC5-50F2-5F4B-9056-AB6BC68C3BB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- a policy that that yields the maximal expected sum of rewards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- the expected sum of rewards from being 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then following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- the expected sum of rewards from being 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then following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- the expected sum of rewards from being 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, taking action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and then following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- the expected sum of rewards from being 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, taking action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and then following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- observed sum of rewards following time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i.e.,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2F1AC5-50F2-5F4B-9056-AB6BC68C3B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086" t="-2326" b="-20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6F78C-78BB-2146-B510-4A08A78C1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128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C3DDA-BE11-AD46-83CC-267EA1A35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29CB11-72E2-E845-936F-B6D777F205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MDP = States, Actions, Reward function, Transition probabilities</a:t>
                </a:r>
              </a:p>
              <a:p>
                <a:r>
                  <a:rPr lang="en-US" dirty="0"/>
                  <a:t>Meaningful policy evaluation requires a discount factor, finite planning horizon, or terminal states</a:t>
                </a:r>
              </a:p>
              <a:p>
                <a:r>
                  <a:rPr lang="en-US" dirty="0"/>
                  <a:t>Knowing the MDP model allows us to compute the optimal policy offline (through VI or PI)</a:t>
                </a:r>
              </a:p>
              <a:p>
                <a:r>
                  <a:rPr lang="en-US" dirty="0"/>
                  <a:t>PI is usually faster to converge due to simplified bellman updates (eliminating the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i="1" dirty="0" smtClean="0">
                        <a:latin typeface="Cambria Math" panose="02040503050406030204" pitchFamily="18" charset="0"/>
                      </a:rPr>
                      <m:t>⁡</m:t>
                    </m:r>
                  </m:oMath>
                </a14:m>
                <a:r>
                  <a:rPr lang="en-US" dirty="0"/>
                  <a:t> operator)  </a:t>
                </a:r>
              </a:p>
              <a:p>
                <a:r>
                  <a:rPr lang="en-US" dirty="0"/>
                  <a:t>A known model is not a practical assumption and is not commonly assumed in RL</a:t>
                </a:r>
              </a:p>
              <a:p>
                <a:pPr lvl="1"/>
                <a:r>
                  <a:rPr lang="en-US" dirty="0"/>
                  <a:t>We will drop this assumption in the next lecture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29CB11-72E2-E845-936F-B6D777F205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A6DD14-A09A-3842-ABAC-A9D9583BF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8484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Class</a:t>
            </a:r>
            <a:r>
              <a:rPr lang="en-US" dirty="0"/>
              <a:t>: Monte-Carlo RL algorithms</a:t>
            </a:r>
          </a:p>
          <a:p>
            <a:r>
              <a:rPr lang="en-US" b="1" dirty="0"/>
              <a:t>Assignments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Value Iteration</a:t>
            </a:r>
          </a:p>
          <a:p>
            <a:pPr lvl="1"/>
            <a:r>
              <a:rPr lang="en-US" dirty="0"/>
              <a:t>Asynchronous Value Iteration</a:t>
            </a:r>
          </a:p>
          <a:p>
            <a:pPr lvl="1"/>
            <a:r>
              <a:rPr lang="en-US" dirty="0"/>
              <a:t>Policy Iteration</a:t>
            </a:r>
          </a:p>
          <a:p>
            <a:pPr lvl="1"/>
            <a:r>
              <a:rPr lang="en-US" dirty="0"/>
              <a:t>Due by Monday, September-23, EOD.</a:t>
            </a:r>
          </a:p>
          <a:p>
            <a:r>
              <a:rPr lang="en-US" b="1" dirty="0"/>
              <a:t>Quiz (on Canvas)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Dynamic programming – by Tuesday, Sep-9, EOD</a:t>
            </a:r>
          </a:p>
          <a:p>
            <a:r>
              <a:rPr lang="en-US" b="1" dirty="0"/>
              <a:t>Project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Find a partner</a:t>
            </a:r>
          </a:p>
          <a:p>
            <a:pPr lvl="1"/>
            <a:r>
              <a:rPr lang="en-US" dirty="0"/>
              <a:t>Converge on the project’s topic</a:t>
            </a:r>
          </a:p>
          <a:p>
            <a:pPr lvl="1"/>
            <a:r>
              <a:rPr lang="en-US" dirty="0"/>
              <a:t>Define the relevant MDP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3697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U([r_0,\ldots r_{\infty}]) = \sum_{t=0}^{\infty} \gamma^t r_t \leq R_{{\rm max}}/(1-\gamm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95"/>
  <p:tag name="PICTUREFILESIZE" val="437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9"/>
  <p:tag name="PICTUREFILESIZE" val="98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2"/>
  <p:tag name="PICTUREFILESIZE" val="170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^2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320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9"/>
  <p:tag name="PICTUREFILESIZE" val="98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2"/>
  <p:tag name="PICTUREFILESIZE" val="170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^2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320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  template TPT1  env TPENV1  fore 0  back 16777215  eqnno 1"/>
  <p:tag name="FILENAME" val="TP_tmp"/>
  <p:tag name="ORIGWIDTH" val="10"/>
  <p:tag name="PICTUREFILESIZE" val="134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  template TPT1  env TPENV1  fore 0  back 16777215  eqnno 1"/>
  <p:tag name="FILENAME" val="TP_tmp"/>
  <p:tag name="ORIGWIDTH" val="9"/>
  <p:tag name="PICTUREFILESIZE" val="115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  template TPT1  env TPENV1  fore 0  back 16777215  eqnno 1"/>
  <p:tag name="FILENAME" val="TP_tmp"/>
  <p:tag name="ORIGWIDTH" val="10"/>
  <p:tag name="PICTUREFILESIZE" val="139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2455</TotalTime>
  <Words>3698</Words>
  <Application>Microsoft Macintosh PowerPoint</Application>
  <PresentationFormat>Widescreen</PresentationFormat>
  <Paragraphs>606</Paragraphs>
  <Slides>63</Slides>
  <Notes>21</Notes>
  <HiddenSlides>1</HiddenSlides>
  <MMClips>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2" baseType="lpstr">
      <vt:lpstr>ＭＳ Ｐゴシック</vt:lpstr>
      <vt:lpstr>Arial</vt:lpstr>
      <vt:lpstr>Calibri</vt:lpstr>
      <vt:lpstr>Calibri Light</vt:lpstr>
      <vt:lpstr>Cambria Math</vt:lpstr>
      <vt:lpstr>cmmi10</vt:lpstr>
      <vt:lpstr>Symbol</vt:lpstr>
      <vt:lpstr>Wingdings</vt:lpstr>
      <vt:lpstr>Office Theme</vt:lpstr>
      <vt:lpstr>CSCE642 Reinforcement Learning  Chapter 3,4: Markov Decision Processes and dynamic programming</vt:lpstr>
      <vt:lpstr>Today</vt:lpstr>
      <vt:lpstr>CSCE-689, Reinforcement Learning</vt:lpstr>
      <vt:lpstr>Introducing states</vt:lpstr>
      <vt:lpstr>Example: Grid World</vt:lpstr>
      <vt:lpstr>Markov Decision Processes</vt:lpstr>
      <vt:lpstr>Today</vt:lpstr>
      <vt:lpstr>MDP formalization - Autonomous driving [“Learning to Drive in a Day”, Kendall et. al., 2018]</vt:lpstr>
      <vt:lpstr>MDP formalization - Robot locomotion [“Policy gradient reinforcement learning for fast quadrupedal locomotion”, Kohl &amp; Stone, 2004]</vt:lpstr>
      <vt:lpstr>Robot locomotion </vt:lpstr>
      <vt:lpstr>MDP formalization – Video games [“Playing Atari with deep reinforcement learning”, Mnih et al., 2013]</vt:lpstr>
      <vt:lpstr>PowerPoint Presentation</vt:lpstr>
      <vt:lpstr>MDP formalization - Traffic signal control [“Learning an Interpretable Traffic Signal Control Policy”, Ault et al., 2020]</vt:lpstr>
      <vt:lpstr>PowerPoint Presentation</vt:lpstr>
      <vt:lpstr>PowerPoint Presentation</vt:lpstr>
      <vt:lpstr>MDP - Objective</vt:lpstr>
      <vt:lpstr>Notation</vt:lpstr>
      <vt:lpstr>Race car example</vt:lpstr>
      <vt:lpstr>Infinite Utilities?!</vt:lpstr>
      <vt:lpstr>Discount factor</vt:lpstr>
      <vt:lpstr>Discounting</vt:lpstr>
      <vt:lpstr>Discounting</vt:lpstr>
      <vt:lpstr>Quiz: Discounting</vt:lpstr>
      <vt:lpstr>Race car example</vt:lpstr>
      <vt:lpstr>Value iteration </vt:lpstr>
      <vt:lpstr>Value Iteration</vt:lpstr>
      <vt:lpstr>Value iteration – convergence </vt:lpstr>
      <vt:lpstr>Value iteration – convergence </vt:lpstr>
      <vt:lpstr>Example: Grid World</vt:lpstr>
      <vt:lpstr>k=0</vt:lpstr>
      <vt:lpstr>k=1</vt:lpstr>
      <vt:lpstr>k=2</vt:lpstr>
      <vt:lpstr>k=3</vt:lpstr>
      <vt:lpstr>k=4</vt:lpstr>
      <vt:lpstr>k=5</vt:lpstr>
      <vt:lpstr>k=6</vt:lpstr>
      <vt:lpstr>k=7</vt:lpstr>
      <vt:lpstr>k=8</vt:lpstr>
      <vt:lpstr>k=9</vt:lpstr>
      <vt:lpstr>k=10</vt:lpstr>
      <vt:lpstr>k=11</vt:lpstr>
      <vt:lpstr>k=12</vt:lpstr>
      <vt:lpstr>k=100</vt:lpstr>
      <vt:lpstr>Drawbacks of Value Iteration</vt:lpstr>
      <vt:lpstr>Solutions (briefly, more later…)</vt:lpstr>
      <vt:lpstr>Issue 1: It’s slow – O(S2A) per iteration</vt:lpstr>
      <vt:lpstr>Asynchronous Value Iteration</vt:lpstr>
      <vt:lpstr>Double the work?</vt:lpstr>
      <vt:lpstr>Issue 2: A policy cannot be easily extracted </vt:lpstr>
      <vt:lpstr>Q-learning</vt:lpstr>
      <vt:lpstr>Q-learning with value iteration</vt:lpstr>
      <vt:lpstr>Issue 3: The policy often converges long before the values</vt:lpstr>
      <vt:lpstr>Policy Iteration</vt:lpstr>
      <vt:lpstr>Policy Evaluation</vt:lpstr>
      <vt:lpstr>Policy value as a Linear program </vt:lpstr>
      <vt:lpstr>Policy iteration </vt:lpstr>
      <vt:lpstr>Comparison</vt:lpstr>
      <vt:lpstr>Issue 4: requires knowing the model and the reward function</vt:lpstr>
      <vt:lpstr>Issue 5: requires discrete (finite) set of actions</vt:lpstr>
      <vt:lpstr>Issue 6: infeasible in large (or continues) state spaces </vt:lpstr>
      <vt:lpstr>Notation</vt:lpstr>
      <vt:lpstr>What did we learn?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100</cp:revision>
  <dcterms:created xsi:type="dcterms:W3CDTF">2019-10-14T16:33:14Z</dcterms:created>
  <dcterms:modified xsi:type="dcterms:W3CDTF">2024-09-05T16:31:18Z</dcterms:modified>
</cp:coreProperties>
</file>