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876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439" r:id="rId19"/>
    <p:sldId id="440" r:id="rId20"/>
    <p:sldId id="442" r:id="rId21"/>
    <p:sldId id="443" r:id="rId22"/>
    <p:sldId id="2128" r:id="rId23"/>
    <p:sldId id="444" r:id="rId24"/>
    <p:sldId id="445" r:id="rId25"/>
    <p:sldId id="446" r:id="rId26"/>
    <p:sldId id="448" r:id="rId27"/>
    <p:sldId id="447" r:id="rId28"/>
    <p:sldId id="449" r:id="rId29"/>
    <p:sldId id="451" r:id="rId30"/>
    <p:sldId id="450" r:id="rId31"/>
    <p:sldId id="2126" r:id="rId32"/>
    <p:sldId id="452" r:id="rId33"/>
    <p:sldId id="455" r:id="rId34"/>
    <p:sldId id="2127" r:id="rId35"/>
    <p:sldId id="456" r:id="rId36"/>
    <p:sldId id="457" r:id="rId37"/>
    <p:sldId id="458" r:id="rId38"/>
    <p:sldId id="459" r:id="rId39"/>
    <p:sldId id="460" r:id="rId40"/>
    <p:sldId id="461" r:id="rId41"/>
    <p:sldId id="87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29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FF78E-D3D4-7C40-8198-E34B17F100AF}" type="datetimeFigureOut">
              <a:rPr lang="en-US" smtClean="0"/>
              <a:t>8/27/24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9DE5F-3E66-474A-99BA-ABD3CAF9D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3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7F39-6FCB-E944-B5AE-3991DD2A6ECD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E9D3-6D88-8F46-A076-7DB8D41AE8E9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24AD8-2BB5-094C-9E39-2AD0D6FD3E39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ABE5-3516-8349-B7CA-C66A178F5494}" type="datetime1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72FB2-26BB-554E-AFEF-8582E7A3EB20}" type="datetime1">
              <a:rPr lang="en-US" smtClean="0"/>
              <a:t>8/27/24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975C-2A97-D34F-B638-16E1A9EC30A4}" type="datetime1">
              <a:rPr lang="en-US" smtClean="0"/>
              <a:t>8/27/24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01B95-3959-CD4E-891A-DBB5E3F999FF}" type="datetime1">
              <a:rPr lang="en-US" smtClean="0"/>
              <a:t>8/27/24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C509-4306-5D49-9DED-BFF4F2C8FD06}" type="datetime1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25F-6F66-834B-87DB-C63DC6894F22}" type="datetime1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98DC-594E-C244-913D-59003080423C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B79B-2872-8147-8062-E3DD3A0BC1D5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DBDCB-EFD9-CE40-A3F4-911EC34FEDB6}" type="datetime1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jpeg"/><Relationship Id="rId7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jpeg"/><Relationship Id="rId7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jpeg"/><Relationship Id="rId7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5.jpe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4.jpe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7.jpe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6.jpe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.jpeg"/><Relationship Id="rId7" Type="http://schemas.openxmlformats.org/officeDocument/2006/relationships/image" Target="../media/image4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.jpeg"/><Relationship Id="rId7" Type="http://schemas.openxmlformats.org/officeDocument/2006/relationships/image" Target="../media/image4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8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0.png"/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7.png"/><Relationship Id="rId7" Type="http://schemas.openxmlformats.org/officeDocument/2006/relationships/image" Target="../media/image7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77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3" Type="http://schemas.openxmlformats.org/officeDocument/2006/relationships/image" Target="../media/image81.png"/><Relationship Id="rId7" Type="http://schemas.openxmlformats.org/officeDocument/2006/relationships/image" Target="../media/image81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8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93765"/>
            <a:ext cx="914400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CSCE-642 Reinforcement Learning </a:t>
            </a:r>
            <a:br>
              <a:rPr lang="en-US" dirty="0"/>
            </a:br>
            <a:r>
              <a:rPr lang="en-US" sz="5400" dirty="0"/>
              <a:t>Chapter 2:</a:t>
            </a:r>
            <a:r>
              <a:rPr lang="en-US" sz="4800" dirty="0"/>
              <a:t> </a:t>
            </a:r>
            <a:r>
              <a:rPr lang="en-US" sz="5400" dirty="0"/>
              <a:t>Multi-armed Bandit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936696"/>
            <a:ext cx="9144000" cy="731423"/>
          </a:xfrm>
        </p:spPr>
        <p:txBody>
          <a:bodyPr>
            <a:normAutofit/>
          </a:bodyPr>
          <a:lstStyle/>
          <a:p>
            <a:r>
              <a:rPr lang="en-US" sz="3600" dirty="0"/>
              <a:t>Instructor: </a:t>
            </a:r>
            <a:r>
              <a:rPr lang="en-US" sz="3600" dirty="0" err="1"/>
              <a:t>Guni</a:t>
            </a:r>
            <a:r>
              <a:rPr lang="en-US" sz="3600" dirty="0"/>
              <a:t> Sharon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C0430E4-5550-0E45-A4D0-5C5A2C0EF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2590" y="2326406"/>
            <a:ext cx="2315863" cy="2315863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60377ED-A9DC-7B4F-B698-36EC6D34C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4859" y="2223606"/>
            <a:ext cx="2084277" cy="2315863"/>
          </a:xfrm>
          <a:prstGeom prst="rect">
            <a:avLst/>
          </a:prstGeom>
          <a:noFill/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25AEC156-0E7A-5D44-8636-A26C7EBD8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3883745"/>
            <a:ext cx="1559013" cy="1936139"/>
          </a:xfrm>
          <a:prstGeom prst="rect">
            <a:avLst/>
          </a:pr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C715E-13B8-5747-9DE0-523006B47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55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57AE-E36C-4145-8051-C27BD8A6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CSCE-689, Reinforcement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29E4F4-9133-E247-B8D1-F34BB09FF4EC}"/>
              </a:ext>
            </a:extLst>
          </p:cNvPr>
          <p:cNvSpPr/>
          <p:nvPr/>
        </p:nvSpPr>
        <p:spPr>
          <a:xfrm>
            <a:off x="514348" y="2343525"/>
            <a:ext cx="218660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Stateless decision process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814ADE-4315-C24C-9061-B448B6D04024}"/>
              </a:ext>
            </a:extLst>
          </p:cNvPr>
          <p:cNvSpPr/>
          <p:nvPr/>
        </p:nvSpPr>
        <p:spPr>
          <a:xfrm>
            <a:off x="51434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298306-2F29-5945-9A49-0A2975B03DC7}"/>
              </a:ext>
            </a:extLst>
          </p:cNvPr>
          <p:cNvSpPr/>
          <p:nvPr/>
        </p:nvSpPr>
        <p:spPr>
          <a:xfrm>
            <a:off x="514346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Solving MDPs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5C3BC4-B51A-564C-B38E-86BF7F7371F2}"/>
              </a:ext>
            </a:extLst>
          </p:cNvPr>
          <p:cNvSpPr/>
          <p:nvPr/>
        </p:nvSpPr>
        <p:spPr>
          <a:xfrm>
            <a:off x="3619497" y="5404577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Dynamic programming </a:t>
            </a: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E7B59-374E-C94A-A121-77A7CD9CEE14}"/>
              </a:ext>
            </a:extLst>
          </p:cNvPr>
          <p:cNvSpPr/>
          <p:nvPr/>
        </p:nvSpPr>
        <p:spPr>
          <a:xfrm>
            <a:off x="3619497" y="2343525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Monte-Carlo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D9E7EB-36B2-324A-AFEA-A3D2DA31B2E5}"/>
              </a:ext>
            </a:extLst>
          </p:cNvPr>
          <p:cNvSpPr/>
          <p:nvPr/>
        </p:nvSpPr>
        <p:spPr>
          <a:xfrm>
            <a:off x="3619497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Temporal difference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DA3562-89A7-154F-B93F-C5927C781B7C}"/>
              </a:ext>
            </a:extLst>
          </p:cNvPr>
          <p:cNvSpPr/>
          <p:nvPr/>
        </p:nvSpPr>
        <p:spPr>
          <a:xfrm>
            <a:off x="6724646" y="5398433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Tabular methods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1AE173-0AAA-5147-89F9-FAA5E402B84F}"/>
              </a:ext>
            </a:extLst>
          </p:cNvPr>
          <p:cNvSpPr/>
          <p:nvPr/>
        </p:nvSpPr>
        <p:spPr>
          <a:xfrm>
            <a:off x="6724646" y="3874051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Function approximators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CA370F-82A1-A540-B8F6-A78C0EBEBE0F}"/>
              </a:ext>
            </a:extLst>
          </p:cNvPr>
          <p:cNvSpPr/>
          <p:nvPr/>
        </p:nvSpPr>
        <p:spPr>
          <a:xfrm>
            <a:off x="6724646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Policy gradient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99A7FE-3CCE-5641-960A-8E81B6D88619}"/>
              </a:ext>
            </a:extLst>
          </p:cNvPr>
          <p:cNvSpPr/>
          <p:nvPr/>
        </p:nvSpPr>
        <p:spPr>
          <a:xfrm>
            <a:off x="9750281" y="5410682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RL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E68BE-B27B-4040-A5EF-C354D9D3A40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07652" y="3257925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3CBF30-7155-A044-9257-418FC64D174D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607651" y="4788451"/>
            <a:ext cx="1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619F0A-F4E7-664F-A6C0-B632B9117E7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700955" y="5861777"/>
            <a:ext cx="9185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2115C9B-4F6A-184D-BAB4-9589D1ECC671}"/>
              </a:ext>
            </a:extLst>
          </p:cNvPr>
          <p:cNvCxnSpPr>
            <a:cxnSpLocks/>
          </p:cNvCxnSpPr>
          <p:nvPr/>
        </p:nvCxnSpPr>
        <p:spPr>
          <a:xfrm flipV="1">
            <a:off x="2661199" y="4788452"/>
            <a:ext cx="958296" cy="671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606FF2-0369-D448-ADD4-D965C92E0CD6}"/>
              </a:ext>
            </a:extLst>
          </p:cNvPr>
          <p:cNvCxnSpPr>
            <a:cxnSpLocks/>
          </p:cNvCxnSpPr>
          <p:nvPr/>
        </p:nvCxnSpPr>
        <p:spPr>
          <a:xfrm flipV="1">
            <a:off x="2613575" y="3239569"/>
            <a:ext cx="1038429" cy="2220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15F40-4BC7-2E49-9C66-5CEC502B585D}"/>
              </a:ext>
            </a:extLst>
          </p:cNvPr>
          <p:cNvSpPr/>
          <p:nvPr/>
        </p:nvSpPr>
        <p:spPr>
          <a:xfrm>
            <a:off x="9750281" y="2325169"/>
            <a:ext cx="218660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Actor-critic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38802B-19BC-9E4D-819B-657ECBB72969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5806106" y="2782369"/>
            <a:ext cx="918540" cy="18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07B9803-A6AE-194B-A669-F4C8B623834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806106" y="4331251"/>
            <a:ext cx="950952" cy="112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7F9E11-B1FA-9142-A5A5-D608AFA62D0D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4712802" y="4788451"/>
            <a:ext cx="0" cy="616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C5FCCE9-66B7-7348-A83F-339F1F8274DD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8911255" y="2782369"/>
            <a:ext cx="8390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4C164B-F12B-C045-8CFC-D2C33B4B8727}"/>
              </a:ext>
            </a:extLst>
          </p:cNvPr>
          <p:cNvCxnSpPr>
            <a:cxnSpLocks/>
          </p:cNvCxnSpPr>
          <p:nvPr/>
        </p:nvCxnSpPr>
        <p:spPr>
          <a:xfrm flipV="1">
            <a:off x="8856286" y="3239570"/>
            <a:ext cx="928583" cy="676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6424206-A2F4-9F4A-A302-2AD9EEDDB650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7817951" y="3239569"/>
            <a:ext cx="0" cy="634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244AD30-0FE0-124C-A32B-A877D10EF16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5806106" y="5855633"/>
            <a:ext cx="918540" cy="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9EFD29-E996-CF48-930E-F156A4824067}"/>
              </a:ext>
            </a:extLst>
          </p:cNvPr>
          <p:cNvCxnSpPr>
            <a:cxnSpLocks/>
          </p:cNvCxnSpPr>
          <p:nvPr/>
        </p:nvCxnSpPr>
        <p:spPr>
          <a:xfrm>
            <a:off x="5751231" y="3257925"/>
            <a:ext cx="1115673" cy="2128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F8DCC76-985F-2142-8D8E-D7B9CC0D5077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7817951" y="4788451"/>
            <a:ext cx="0" cy="60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93B3AB-A462-0B41-9314-46A30DEF68EC}"/>
              </a:ext>
            </a:extLst>
          </p:cNvPr>
          <p:cNvCxnSpPr>
            <a:cxnSpLocks/>
          </p:cNvCxnSpPr>
          <p:nvPr/>
        </p:nvCxnSpPr>
        <p:spPr>
          <a:xfrm>
            <a:off x="8911160" y="4733980"/>
            <a:ext cx="918635" cy="725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A570836-386E-F640-B124-027E1C96260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>
            <a:off x="10843586" y="3239569"/>
            <a:ext cx="0" cy="2171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4C90BD-3E31-2548-AD13-58E07258DE8B}"/>
              </a:ext>
            </a:extLst>
          </p:cNvPr>
          <p:cNvCxnSpPr>
            <a:cxnSpLocks/>
          </p:cNvCxnSpPr>
          <p:nvPr/>
        </p:nvCxnSpPr>
        <p:spPr>
          <a:xfrm>
            <a:off x="5806106" y="4331251"/>
            <a:ext cx="9185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5662A-DD47-D444-9C32-471EA410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63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B7F3-5EBC-B94D-A7B0-80033D3B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action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563410-F235-3645-B790-DA588CB3CA5C}"/>
              </a:ext>
            </a:extLst>
          </p:cNvPr>
          <p:cNvGrpSpPr/>
          <p:nvPr/>
        </p:nvGrpSpPr>
        <p:grpSpPr>
          <a:xfrm>
            <a:off x="196043" y="1713524"/>
            <a:ext cx="11799914" cy="3815836"/>
            <a:chOff x="86497" y="2578217"/>
            <a:chExt cx="11799914" cy="3815836"/>
          </a:xfrm>
        </p:grpSpPr>
        <p:pic>
          <p:nvPicPr>
            <p:cNvPr id="1026" name="Picture 2" descr="Related image">
              <a:extLst>
                <a:ext uri="{FF2B5EF4-FFF2-40B4-BE49-F238E27FC236}">
                  <a16:creationId xmlns:a16="http://schemas.microsoft.com/office/drawing/2014/main" id="{9B4AE9EB-E86F-0648-9527-1EEBB9ED35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2396" y="2862948"/>
              <a:ext cx="3314015" cy="3314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Related image">
              <a:extLst>
                <a:ext uri="{FF2B5EF4-FFF2-40B4-BE49-F238E27FC236}">
                  <a16:creationId xmlns:a16="http://schemas.microsoft.com/office/drawing/2014/main" id="{DF2BEFA4-147A-1849-BCBB-56A6F403D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1196" y="2862948"/>
              <a:ext cx="3231861" cy="3231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Related image">
              <a:extLst>
                <a:ext uri="{FF2B5EF4-FFF2-40B4-BE49-F238E27FC236}">
                  <a16:creationId xmlns:a16="http://schemas.microsoft.com/office/drawing/2014/main" id="{2843D01B-3177-5D48-B499-B098933D4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44" y="2578217"/>
              <a:ext cx="3815835" cy="3815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Related image">
              <a:extLst>
                <a:ext uri="{FF2B5EF4-FFF2-40B4-BE49-F238E27FC236}">
                  <a16:creationId xmlns:a16="http://schemas.microsoft.com/office/drawing/2014/main" id="{8CEEE797-60CE-474E-8314-36EB9B45A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97" y="2760673"/>
              <a:ext cx="3633380" cy="3633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FEA656-A8C3-3C44-BA39-717D0A2398A2}"/>
                  </a:ext>
                </a:extLst>
              </p:cNvPr>
              <p:cNvSpPr/>
              <p:nvPr/>
            </p:nvSpPr>
            <p:spPr>
              <a:xfrm>
                <a:off x="992781" y="5204006"/>
                <a:ext cx="20308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=−$0.5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FEA656-A8C3-3C44-BA39-717D0A2398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781" y="5204006"/>
                <a:ext cx="2030876" cy="461665"/>
              </a:xfrm>
              <a:prstGeom prst="rect">
                <a:avLst/>
              </a:prstGeom>
              <a:blipFill>
                <a:blip r:embed="rId6"/>
                <a:stretch>
                  <a:fillRect l="-621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2428C74-5BC2-AB4A-B464-CBFF34F9AFF8}"/>
                  </a:ext>
                </a:extLst>
              </p:cNvPr>
              <p:cNvSpPr/>
              <p:nvPr/>
            </p:nvSpPr>
            <p:spPr>
              <a:xfrm>
                <a:off x="3743770" y="5204006"/>
                <a:ext cx="20252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=−$0.2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2428C74-5BC2-AB4A-B464-CBFF34F9AF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770" y="5204006"/>
                <a:ext cx="2025298" cy="461665"/>
              </a:xfrm>
              <a:prstGeom prst="rect">
                <a:avLst/>
              </a:prstGeom>
              <a:blipFill>
                <a:blip r:embed="rId7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CBF02E6-48D2-1D47-A8A1-57BB7CD62EBC}"/>
                  </a:ext>
                </a:extLst>
              </p:cNvPr>
              <p:cNvSpPr/>
              <p:nvPr/>
            </p:nvSpPr>
            <p:spPr>
              <a:xfrm>
                <a:off x="6712022" y="5208717"/>
                <a:ext cx="177343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=$0.1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CBF02E6-48D2-1D47-A8A1-57BB7CD62E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022" y="5208717"/>
                <a:ext cx="1773434" cy="461665"/>
              </a:xfrm>
              <a:prstGeom prst="rect">
                <a:avLst/>
              </a:prstGeom>
              <a:blipFill>
                <a:blip r:embed="rId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446B87-1F28-2C42-AAE5-5B3162E29439}"/>
                  </a:ext>
                </a:extLst>
              </p:cNvPr>
              <p:cNvSpPr/>
              <p:nvPr/>
            </p:nvSpPr>
            <p:spPr>
              <a:xfrm>
                <a:off x="9348839" y="5277787"/>
                <a:ext cx="19802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=$0.11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446B87-1F28-2C42-AAE5-5B3162E294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8839" y="5277787"/>
                <a:ext cx="1980221" cy="461665"/>
              </a:xfrm>
              <a:prstGeom prst="rect">
                <a:avLst/>
              </a:prstGeom>
              <a:blipFill>
                <a:blip r:embed="rId9"/>
                <a:stretch>
                  <a:fillRect l="-641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1806C-5252-2C40-8005-01CCBE332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7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B7F3-5EBC-B94D-A7B0-80033D3B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the optimal action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563410-F235-3645-B790-DA588CB3CA5C}"/>
              </a:ext>
            </a:extLst>
          </p:cNvPr>
          <p:cNvGrpSpPr/>
          <p:nvPr/>
        </p:nvGrpSpPr>
        <p:grpSpPr>
          <a:xfrm>
            <a:off x="196043" y="1713524"/>
            <a:ext cx="11799914" cy="3815836"/>
            <a:chOff x="86497" y="2578217"/>
            <a:chExt cx="11799914" cy="3815836"/>
          </a:xfrm>
        </p:grpSpPr>
        <p:pic>
          <p:nvPicPr>
            <p:cNvPr id="1026" name="Picture 2" descr="Related image">
              <a:extLst>
                <a:ext uri="{FF2B5EF4-FFF2-40B4-BE49-F238E27FC236}">
                  <a16:creationId xmlns:a16="http://schemas.microsoft.com/office/drawing/2014/main" id="{9B4AE9EB-E86F-0648-9527-1EEBB9ED35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2396" y="2862948"/>
              <a:ext cx="3314015" cy="3314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Related image">
              <a:extLst>
                <a:ext uri="{FF2B5EF4-FFF2-40B4-BE49-F238E27FC236}">
                  <a16:creationId xmlns:a16="http://schemas.microsoft.com/office/drawing/2014/main" id="{DF2BEFA4-147A-1849-BCBB-56A6F403D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1196" y="2862948"/>
              <a:ext cx="3231861" cy="3231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Related image">
              <a:extLst>
                <a:ext uri="{FF2B5EF4-FFF2-40B4-BE49-F238E27FC236}">
                  <a16:creationId xmlns:a16="http://schemas.microsoft.com/office/drawing/2014/main" id="{2843D01B-3177-5D48-B499-B098933D4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44" y="2578217"/>
              <a:ext cx="3815835" cy="3815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Related image">
              <a:extLst>
                <a:ext uri="{FF2B5EF4-FFF2-40B4-BE49-F238E27FC236}">
                  <a16:creationId xmlns:a16="http://schemas.microsoft.com/office/drawing/2014/main" id="{8CEEE797-60CE-474E-8314-36EB9B45A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97" y="2760673"/>
              <a:ext cx="3633380" cy="3633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FEA656-A8C3-3C44-BA39-717D0A2398A2}"/>
                  </a:ext>
                </a:extLst>
              </p:cNvPr>
              <p:cNvSpPr/>
              <p:nvPr/>
            </p:nvSpPr>
            <p:spPr>
              <a:xfrm>
                <a:off x="1330470" y="5204006"/>
                <a:ext cx="135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FEA656-A8C3-3C44-BA39-717D0A2398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470" y="5204006"/>
                <a:ext cx="1355499" cy="461665"/>
              </a:xfrm>
              <a:prstGeom prst="rect">
                <a:avLst/>
              </a:prstGeom>
              <a:blipFill>
                <a:blip r:embed="rId6"/>
                <a:stretch>
                  <a:fillRect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2428C74-5BC2-AB4A-B464-CBFF34F9AFF8}"/>
                  </a:ext>
                </a:extLst>
              </p:cNvPr>
              <p:cNvSpPr/>
              <p:nvPr/>
            </p:nvSpPr>
            <p:spPr>
              <a:xfrm>
                <a:off x="4081458" y="5204006"/>
                <a:ext cx="13499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2428C74-5BC2-AB4A-B464-CBFF34F9AF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458" y="5204006"/>
                <a:ext cx="1349921" cy="461665"/>
              </a:xfrm>
              <a:prstGeom prst="rect">
                <a:avLst/>
              </a:prstGeom>
              <a:blipFill>
                <a:blip r:embed="rId7"/>
                <a:stretch>
                  <a:fillRect l="-935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CBF02E6-48D2-1D47-A8A1-57BB7CD62EBC}"/>
                  </a:ext>
                </a:extLst>
              </p:cNvPr>
              <p:cNvSpPr/>
              <p:nvPr/>
            </p:nvSpPr>
            <p:spPr>
              <a:xfrm>
                <a:off x="6935097" y="5208717"/>
                <a:ext cx="13272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CBF02E6-48D2-1D47-A8A1-57BB7CD62E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5097" y="5208717"/>
                <a:ext cx="1327286" cy="461665"/>
              </a:xfrm>
              <a:prstGeom prst="rect">
                <a:avLst/>
              </a:prstGeom>
              <a:blipFill>
                <a:blip r:embed="rId8"/>
                <a:stretch>
                  <a:fillRect l="-952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446B87-1F28-2C42-AAE5-5B3162E29439}"/>
                  </a:ext>
                </a:extLst>
              </p:cNvPr>
              <p:cNvSpPr/>
              <p:nvPr/>
            </p:nvSpPr>
            <p:spPr>
              <a:xfrm>
                <a:off x="9656871" y="5277787"/>
                <a:ext cx="13641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C446B87-1F28-2C42-AAE5-5B3162E294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6871" y="5277787"/>
                <a:ext cx="1364155" cy="461665"/>
              </a:xfrm>
              <a:prstGeom prst="rect">
                <a:avLst/>
              </a:prstGeom>
              <a:blipFill>
                <a:blip r:embed="rId9"/>
                <a:stretch>
                  <a:fillRect l="-926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871941-3463-4B4B-B574-E09F59E2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13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B7F3-5EBC-B94D-A7B0-80033D3B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the optimal action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D9D84BA-97D7-2E4A-8364-BFF8FAD4AD22}"/>
              </a:ext>
            </a:extLst>
          </p:cNvPr>
          <p:cNvGrpSpPr/>
          <p:nvPr/>
        </p:nvGrpSpPr>
        <p:grpSpPr>
          <a:xfrm>
            <a:off x="196043" y="1713524"/>
            <a:ext cx="11799914" cy="4037338"/>
            <a:chOff x="196043" y="2518583"/>
            <a:chExt cx="11799914" cy="403733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D563410-F235-3645-B790-DA588CB3CA5C}"/>
                </a:ext>
              </a:extLst>
            </p:cNvPr>
            <p:cNvGrpSpPr/>
            <p:nvPr/>
          </p:nvGrpSpPr>
          <p:grpSpPr>
            <a:xfrm>
              <a:off x="196043" y="2518583"/>
              <a:ext cx="11799914" cy="3815836"/>
              <a:chOff x="86497" y="2578217"/>
              <a:chExt cx="11799914" cy="3815836"/>
            </a:xfrm>
          </p:grpSpPr>
          <p:pic>
            <p:nvPicPr>
              <p:cNvPr id="1026" name="Picture 2" descr="Related image">
                <a:extLst>
                  <a:ext uri="{FF2B5EF4-FFF2-40B4-BE49-F238E27FC236}">
                    <a16:creationId xmlns:a16="http://schemas.microsoft.com/office/drawing/2014/main" id="{9B4AE9EB-E86F-0648-9527-1EEBB9ED35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2396" y="2862948"/>
                <a:ext cx="3314015" cy="33140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 descr="Related image">
                <a:extLst>
                  <a:ext uri="{FF2B5EF4-FFF2-40B4-BE49-F238E27FC236}">
                    <a16:creationId xmlns:a16="http://schemas.microsoft.com/office/drawing/2014/main" id="{DF2BEFA4-147A-1849-BCBB-56A6F403D3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1196" y="2862948"/>
                <a:ext cx="3231861" cy="32318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 descr="Related image">
                <a:extLst>
                  <a:ext uri="{FF2B5EF4-FFF2-40B4-BE49-F238E27FC236}">
                    <a16:creationId xmlns:a16="http://schemas.microsoft.com/office/drawing/2014/main" id="{2843D01B-3177-5D48-B499-B098933D48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44144" y="2578217"/>
                <a:ext cx="3815835" cy="38158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 descr="Related image">
                <a:extLst>
                  <a:ext uri="{FF2B5EF4-FFF2-40B4-BE49-F238E27FC236}">
                    <a16:creationId xmlns:a16="http://schemas.microsoft.com/office/drawing/2014/main" id="{8CEEE797-60CE-474E-8314-36EB9B45A8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97" y="2760673"/>
                <a:ext cx="3633380" cy="36333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C0C0B78-A430-084A-AE48-00F5E8825981}"/>
                </a:ext>
              </a:extLst>
            </p:cNvPr>
            <p:cNvSpPr txBox="1"/>
            <p:nvPr/>
          </p:nvSpPr>
          <p:spPr>
            <a:xfrm>
              <a:off x="1446712" y="6094256"/>
              <a:ext cx="11320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-1, -1, 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88112E-B248-A342-8F66-F23B80171E2A}"/>
                </a:ext>
              </a:extLst>
            </p:cNvPr>
            <p:cNvSpPr txBox="1"/>
            <p:nvPr/>
          </p:nvSpPr>
          <p:spPr>
            <a:xfrm>
              <a:off x="4113833" y="6094255"/>
              <a:ext cx="12955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-0.2, -0.2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257A759-1272-9F4B-95A6-25B2B7D8938C}"/>
                </a:ext>
              </a:extLst>
            </p:cNvPr>
            <p:cNvSpPr txBox="1"/>
            <p:nvPr/>
          </p:nvSpPr>
          <p:spPr>
            <a:xfrm>
              <a:off x="9934834" y="6094254"/>
              <a:ext cx="8306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-2, -2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9EF2B1-119D-D84F-9AFD-CA5B22DB5CDD}"/>
                </a:ext>
              </a:extLst>
            </p:cNvPr>
            <p:cNvSpPr txBox="1"/>
            <p:nvPr/>
          </p:nvSpPr>
          <p:spPr>
            <a:xfrm>
              <a:off x="6605547" y="6056628"/>
              <a:ext cx="19239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-0.5, -0.5, -0.5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D1E6200-EB21-D24B-ACD8-2B3E9E5126B2}"/>
                  </a:ext>
                </a:extLst>
              </p:cNvPr>
              <p:cNvSpPr/>
              <p:nvPr/>
            </p:nvSpPr>
            <p:spPr>
              <a:xfrm>
                <a:off x="1370388" y="5711815"/>
                <a:ext cx="1375055" cy="4715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</m:acc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D1E6200-EB21-D24B-ACD8-2B3E9E5126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388" y="5711815"/>
                <a:ext cx="1375055" cy="471539"/>
              </a:xfrm>
              <a:prstGeom prst="rect">
                <a:avLst/>
              </a:prstGeom>
              <a:blipFill>
                <a:blip r:embed="rId6"/>
                <a:stretch>
                  <a:fillRect l="-1835" t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5C42EF9-56A0-8949-A67F-300A1426EFC6}"/>
                  </a:ext>
                </a:extLst>
              </p:cNvPr>
              <p:cNvSpPr/>
              <p:nvPr/>
            </p:nvSpPr>
            <p:spPr>
              <a:xfrm>
                <a:off x="3871211" y="5711815"/>
                <a:ext cx="1869807" cy="471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</m:acc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5C42EF9-56A0-8949-A67F-300A1426E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211" y="5711815"/>
                <a:ext cx="1869807" cy="471539"/>
              </a:xfrm>
              <a:prstGeom prst="rect">
                <a:avLst/>
              </a:prstGeom>
              <a:blipFill>
                <a:blip r:embed="rId7"/>
                <a:stretch>
                  <a:fillRect t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1E26D6-AF44-9343-A876-DEC02570C85B}"/>
                  </a:ext>
                </a:extLst>
              </p:cNvPr>
              <p:cNvSpPr/>
              <p:nvPr/>
            </p:nvSpPr>
            <p:spPr>
              <a:xfrm>
                <a:off x="6724852" y="5716526"/>
                <a:ext cx="1847172" cy="471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</m:acc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=−0.5</m:t>
                      </m:r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1E26D6-AF44-9343-A876-DEC02570C8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852" y="5716526"/>
                <a:ext cx="1847172" cy="471539"/>
              </a:xfrm>
              <a:prstGeom prst="rect">
                <a:avLst/>
              </a:prstGeom>
              <a:blipFill>
                <a:blip r:embed="rId8"/>
                <a:stretch>
                  <a:fillRect l="-685" t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B13DDCF-AC9B-EF43-9AED-518EA03E1E86}"/>
                  </a:ext>
                </a:extLst>
              </p:cNvPr>
              <p:cNvSpPr/>
              <p:nvPr/>
            </p:nvSpPr>
            <p:spPr>
              <a:xfrm>
                <a:off x="9562841" y="5711815"/>
                <a:ext cx="1651606" cy="471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</m:acc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B13DDCF-AC9B-EF43-9AED-518EA03E1E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841" y="5711815"/>
                <a:ext cx="1651606" cy="471539"/>
              </a:xfrm>
              <a:prstGeom prst="rect">
                <a:avLst/>
              </a:prstGeom>
              <a:blipFill>
                <a:blip r:embed="rId9"/>
                <a:stretch>
                  <a:fillRect l="-763" t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59FEB-AF6E-2F44-8F08-98DE1B2B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36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B7F3-5EBC-B94D-A7B0-80033D3B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the optimal action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563410-F235-3645-B790-DA588CB3CA5C}"/>
              </a:ext>
            </a:extLst>
          </p:cNvPr>
          <p:cNvGrpSpPr/>
          <p:nvPr/>
        </p:nvGrpSpPr>
        <p:grpSpPr>
          <a:xfrm>
            <a:off x="196043" y="1713524"/>
            <a:ext cx="11799914" cy="3815836"/>
            <a:chOff x="86497" y="2578217"/>
            <a:chExt cx="11799914" cy="3815836"/>
          </a:xfrm>
        </p:grpSpPr>
        <p:pic>
          <p:nvPicPr>
            <p:cNvPr id="1026" name="Picture 2" descr="Related image">
              <a:extLst>
                <a:ext uri="{FF2B5EF4-FFF2-40B4-BE49-F238E27FC236}">
                  <a16:creationId xmlns:a16="http://schemas.microsoft.com/office/drawing/2014/main" id="{9B4AE9EB-E86F-0648-9527-1EEBB9ED35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2396" y="2862948"/>
              <a:ext cx="3314015" cy="3314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Related image">
              <a:extLst>
                <a:ext uri="{FF2B5EF4-FFF2-40B4-BE49-F238E27FC236}">
                  <a16:creationId xmlns:a16="http://schemas.microsoft.com/office/drawing/2014/main" id="{DF2BEFA4-147A-1849-BCBB-56A6F403D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1196" y="2862948"/>
              <a:ext cx="3231861" cy="3231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Related image">
              <a:extLst>
                <a:ext uri="{FF2B5EF4-FFF2-40B4-BE49-F238E27FC236}">
                  <a16:creationId xmlns:a16="http://schemas.microsoft.com/office/drawing/2014/main" id="{2843D01B-3177-5D48-B499-B098933D4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144" y="2578217"/>
              <a:ext cx="3815835" cy="3815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Related image">
              <a:extLst>
                <a:ext uri="{FF2B5EF4-FFF2-40B4-BE49-F238E27FC236}">
                  <a16:creationId xmlns:a16="http://schemas.microsoft.com/office/drawing/2014/main" id="{8CEEE797-60CE-474E-8314-36EB9B45A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97" y="2760673"/>
              <a:ext cx="3633380" cy="3633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C0C0B78-A430-084A-AE48-00F5E8825981}"/>
              </a:ext>
            </a:extLst>
          </p:cNvPr>
          <p:cNvSpPr txBox="1"/>
          <p:nvPr/>
        </p:nvSpPr>
        <p:spPr>
          <a:xfrm>
            <a:off x="969323" y="5251569"/>
            <a:ext cx="2062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-1, -1, 5, -1, -1, -1, -1, -1, 2, 6, -1, -1, -1, -1, -1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88112E-B248-A342-8F66-F23B80171E2A}"/>
              </a:ext>
            </a:extLst>
          </p:cNvPr>
          <p:cNvSpPr txBox="1"/>
          <p:nvPr/>
        </p:nvSpPr>
        <p:spPr>
          <a:xfrm>
            <a:off x="4113833" y="5289196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-0.2, -0.2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57A759-1272-9F4B-95A6-25B2B7D8938C}"/>
              </a:ext>
            </a:extLst>
          </p:cNvPr>
          <p:cNvSpPr txBox="1"/>
          <p:nvPr/>
        </p:nvSpPr>
        <p:spPr>
          <a:xfrm>
            <a:off x="9934834" y="5289195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-2, -2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9EF2B1-119D-D84F-9AFD-CA5B22DB5CDD}"/>
              </a:ext>
            </a:extLst>
          </p:cNvPr>
          <p:cNvSpPr txBox="1"/>
          <p:nvPr/>
        </p:nvSpPr>
        <p:spPr>
          <a:xfrm>
            <a:off x="6605547" y="5251569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-0.5, -0.5, -0.5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8C69F9F-6AEE-5742-AF21-70E550CAE234}"/>
                  </a:ext>
                </a:extLst>
              </p:cNvPr>
              <p:cNvSpPr/>
              <p:nvPr/>
            </p:nvSpPr>
            <p:spPr>
              <a:xfrm>
                <a:off x="1015487" y="6232600"/>
                <a:ext cx="20308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=−$0.5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8C69F9F-6AEE-5742-AF21-70E550CAE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487" y="6232600"/>
                <a:ext cx="2030876" cy="461665"/>
              </a:xfrm>
              <a:prstGeom prst="rect">
                <a:avLst/>
              </a:prstGeom>
              <a:blipFill>
                <a:blip r:embed="rId6"/>
                <a:stretch>
                  <a:fillRect l="-621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5512577-1426-954A-AAB5-88A2FDD77E80}"/>
                  </a:ext>
                </a:extLst>
              </p:cNvPr>
              <p:cNvSpPr/>
              <p:nvPr/>
            </p:nvSpPr>
            <p:spPr>
              <a:xfrm>
                <a:off x="3766476" y="6232600"/>
                <a:ext cx="20252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=−$0.2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5512577-1426-954A-AAB5-88A2FDD77E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476" y="6232600"/>
                <a:ext cx="2025298" cy="461665"/>
              </a:xfrm>
              <a:prstGeom prst="rect">
                <a:avLst/>
              </a:prstGeom>
              <a:blipFill>
                <a:blip r:embed="rId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F342B93-896D-6F48-BA14-FDE9B8E920C5}"/>
                  </a:ext>
                </a:extLst>
              </p:cNvPr>
              <p:cNvSpPr/>
              <p:nvPr/>
            </p:nvSpPr>
            <p:spPr>
              <a:xfrm>
                <a:off x="6734728" y="6237311"/>
                <a:ext cx="177343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=$0.1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F342B93-896D-6F48-BA14-FDE9B8E920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728" y="6237311"/>
                <a:ext cx="1773434" cy="461665"/>
              </a:xfrm>
              <a:prstGeom prst="rect">
                <a:avLst/>
              </a:prstGeom>
              <a:blipFill>
                <a:blip r:embed="rId8"/>
                <a:stretch>
                  <a:fillRect l="-709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FF550A8-999D-E540-AE3A-0D4318CC0795}"/>
                  </a:ext>
                </a:extLst>
              </p:cNvPr>
              <p:cNvSpPr/>
              <p:nvPr/>
            </p:nvSpPr>
            <p:spPr>
              <a:xfrm>
                <a:off x="9282092" y="6232600"/>
                <a:ext cx="19802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=$0.11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FF550A8-999D-E540-AE3A-0D4318CC07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092" y="6232600"/>
                <a:ext cx="1980221" cy="461665"/>
              </a:xfrm>
              <a:prstGeom prst="rect">
                <a:avLst/>
              </a:prstGeom>
              <a:blipFill>
                <a:blip r:embed="rId9"/>
                <a:stretch>
                  <a:fillRect l="-641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9796F-A7E5-0A4F-8F01-E4C386A33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91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4ED2B-4959-FC4B-B232-59DA0C828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1D9C094-D8F1-7845-9AF7-19486A0DE5B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0231138"/>
                  </p:ext>
                </p:extLst>
              </p:nvPr>
            </p:nvGraphicFramePr>
            <p:xfrm>
              <a:off x="838200" y="2158732"/>
              <a:ext cx="6109252" cy="386876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91208">
                      <a:extLst>
                        <a:ext uri="{9D8B030D-6E8A-4147-A177-3AD203B41FA5}">
                          <a16:colId xmlns:a16="http://schemas.microsoft.com/office/drawing/2014/main" val="3662315411"/>
                        </a:ext>
                      </a:extLst>
                    </a:gridCol>
                    <a:gridCol w="5218044">
                      <a:extLst>
                        <a:ext uri="{9D8B030D-6E8A-4147-A177-3AD203B41FA5}">
                          <a16:colId xmlns:a16="http://schemas.microsoft.com/office/drawing/2014/main" val="132029269"/>
                        </a:ext>
                      </a:extLst>
                    </a:gridCol>
                  </a:tblGrid>
                  <a:tr h="5279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sz="20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Number of actions (arms)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83771246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20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Discreate time step or play count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1945591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True value (expected reward) of action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46591368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/>
                            <a:t>Estimate of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 dirty="0"/>
                            <a:t> at time step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38235476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Number of times action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dirty="0"/>
                            <a:t> was selected before step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78165292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20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00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20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The reward observed at time step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61884084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0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00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20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/>
                            <a:t>The action chosen at time step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19717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1D9C094-D8F1-7845-9AF7-19486A0DE5B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0231138"/>
                  </p:ext>
                </p:extLst>
              </p:nvPr>
            </p:nvGraphicFramePr>
            <p:xfrm>
              <a:off x="838200" y="2158732"/>
              <a:ext cx="6109252" cy="386876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91208">
                      <a:extLst>
                        <a:ext uri="{9D8B030D-6E8A-4147-A177-3AD203B41FA5}">
                          <a16:colId xmlns:a16="http://schemas.microsoft.com/office/drawing/2014/main" val="3662315411"/>
                        </a:ext>
                      </a:extLst>
                    </a:gridCol>
                    <a:gridCol w="5218044">
                      <a:extLst>
                        <a:ext uri="{9D8B030D-6E8A-4147-A177-3AD203B41FA5}">
                          <a16:colId xmlns:a16="http://schemas.microsoft.com/office/drawing/2014/main" val="132029269"/>
                        </a:ext>
                      </a:extLst>
                    </a:gridCol>
                  </a:tblGrid>
                  <a:tr h="5279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9" t="-4762" r="-590000" b="-63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Number of actions (arms)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83771246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9" t="-104762" r="-590000" b="-53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Discreate time step or play count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1945591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9" t="-209756" r="-590000" b="-4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233" t="-209756" r="-243" b="-4439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6591368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9" t="-302381" r="-590000" b="-3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233" t="-302381" r="-243" b="-33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8235476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9" t="-307273" r="-590000" b="-15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233" t="-307273" r="-243" b="-15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165292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9" t="-533333" r="-59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233" t="-533333" r="-243" b="-102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1884084"/>
                      </a:ext>
                    </a:extLst>
                  </a:tr>
                  <a:tr h="5279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9" t="-633333" r="-590000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233" t="-633333" r="-243" b="-2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197176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2" name="Picture 6" descr="Related image">
            <a:extLst>
              <a:ext uri="{FF2B5EF4-FFF2-40B4-BE49-F238E27FC236}">
                <a16:creationId xmlns:a16="http://schemas.microsoft.com/office/drawing/2014/main" id="{2EB92D68-F017-F746-9DE2-7B8CBF08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55" y="1872550"/>
            <a:ext cx="3815835" cy="381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31025E-85D8-9F45-A102-38C5D7E2E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84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B7F3-5EBC-B94D-A7B0-80033D3B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the optimal action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9B4AE9EB-E86F-0648-9527-1EEBB9ED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942" y="1710022"/>
            <a:ext cx="3314015" cy="331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F2BEFA4-147A-1849-BCBB-56A6F403D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742" y="1710022"/>
            <a:ext cx="3231861" cy="323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2843D01B-3177-5D48-B499-B098933D4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90" y="1425291"/>
            <a:ext cx="3815835" cy="381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>
            <a:extLst>
              <a:ext uri="{FF2B5EF4-FFF2-40B4-BE49-F238E27FC236}">
                <a16:creationId xmlns:a16="http://schemas.microsoft.com/office/drawing/2014/main" id="{8CEEE797-60CE-474E-8314-36EB9B45A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43" y="1607747"/>
            <a:ext cx="3633380" cy="36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0C0B78-A430-084A-AE48-00F5E8825981}"/>
                  </a:ext>
                </a:extLst>
              </p:cNvPr>
              <p:cNvSpPr txBox="1"/>
              <p:nvPr/>
            </p:nvSpPr>
            <p:spPr>
              <a:xfrm>
                <a:off x="1100946" y="4911253"/>
                <a:ext cx="19110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/>
                  <a:t>{-1, -1, 5}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0C0B78-A430-084A-AE48-00F5E8825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946" y="4911253"/>
                <a:ext cx="1911036" cy="461665"/>
              </a:xfrm>
              <a:prstGeom prst="rect">
                <a:avLst/>
              </a:prstGeom>
              <a:blipFill>
                <a:blip r:embed="rId6"/>
                <a:stretch>
                  <a:fillRect t="-5405" r="-463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88112E-B248-A342-8F66-F23B80171E2A}"/>
                  </a:ext>
                </a:extLst>
              </p:cNvPr>
              <p:cNvSpPr txBox="1"/>
              <p:nvPr/>
            </p:nvSpPr>
            <p:spPr>
              <a:xfrm>
                <a:off x="3755648" y="4920531"/>
                <a:ext cx="20745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/>
                  <a:t>{-0.2, -0.2}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88112E-B248-A342-8F66-F23B80171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648" y="4920531"/>
                <a:ext cx="2074542" cy="461665"/>
              </a:xfrm>
              <a:prstGeom prst="rect">
                <a:avLst/>
              </a:prstGeom>
              <a:blipFill>
                <a:blip r:embed="rId7"/>
                <a:stretch>
                  <a:fillRect l="-610" t="-5263" r="-3659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257A759-1272-9F4B-95A6-25B2B7D8938C}"/>
                  </a:ext>
                </a:extLst>
              </p:cNvPr>
              <p:cNvSpPr txBox="1"/>
              <p:nvPr/>
            </p:nvSpPr>
            <p:spPr>
              <a:xfrm>
                <a:off x="9660048" y="4995544"/>
                <a:ext cx="16096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/>
                  <a:t>{-2, -2}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257A759-1272-9F4B-95A6-25B2B7D89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0048" y="4995544"/>
                <a:ext cx="1609671" cy="461665"/>
              </a:xfrm>
              <a:prstGeom prst="rect">
                <a:avLst/>
              </a:prstGeom>
              <a:blipFill>
                <a:blip r:embed="rId8"/>
                <a:stretch>
                  <a:fillRect l="-787" t="-5263" r="-4724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9EF2B1-119D-D84F-9AFD-CA5B22DB5CDD}"/>
                  </a:ext>
                </a:extLst>
              </p:cNvPr>
              <p:cNvSpPr txBox="1"/>
              <p:nvPr/>
            </p:nvSpPr>
            <p:spPr>
              <a:xfrm>
                <a:off x="6271036" y="4924157"/>
                <a:ext cx="27029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/>
                  <a:t>{-0.5, -0.5, -0.5}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9EF2B1-119D-D84F-9AFD-CA5B22DB5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036" y="4924157"/>
                <a:ext cx="2702919" cy="461665"/>
              </a:xfrm>
              <a:prstGeom prst="rect">
                <a:avLst/>
              </a:prstGeom>
              <a:blipFill>
                <a:blip r:embed="rId9"/>
                <a:stretch>
                  <a:fillRect l="-467" t="-8108" r="-233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D1E6200-EB21-D24B-ACD8-2B3E9E5126B2}"/>
                  </a:ext>
                </a:extLst>
              </p:cNvPr>
              <p:cNvSpPr/>
              <p:nvPr/>
            </p:nvSpPr>
            <p:spPr>
              <a:xfrm>
                <a:off x="1057155" y="5417117"/>
                <a:ext cx="199861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D1E6200-EB21-D24B-ACD8-2B3E9E5126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155" y="5417117"/>
                <a:ext cx="1998619" cy="461665"/>
              </a:xfrm>
              <a:prstGeom prst="rect">
                <a:avLst/>
              </a:prstGeom>
              <a:blipFill>
                <a:blip r:embed="rId10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5C42EF9-56A0-8949-A67F-300A1426EFC6}"/>
                  </a:ext>
                </a:extLst>
              </p:cNvPr>
              <p:cNvSpPr/>
              <p:nvPr/>
            </p:nvSpPr>
            <p:spPr>
              <a:xfrm>
                <a:off x="3976100" y="5417117"/>
                <a:ext cx="17250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5C42EF9-56A0-8949-A67F-300A1426E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100" y="5417117"/>
                <a:ext cx="1725024" cy="461665"/>
              </a:xfrm>
              <a:prstGeom prst="rect">
                <a:avLst/>
              </a:prstGeom>
              <a:blipFill>
                <a:blip r:embed="rId11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1E26D6-AF44-9343-A876-DEC02570C85B}"/>
                  </a:ext>
                </a:extLst>
              </p:cNvPr>
              <p:cNvSpPr/>
              <p:nvPr/>
            </p:nvSpPr>
            <p:spPr>
              <a:xfrm>
                <a:off x="6669525" y="5417117"/>
                <a:ext cx="17250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1E26D6-AF44-9343-A876-DEC02570C8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525" y="5417117"/>
                <a:ext cx="1725024" cy="461665"/>
              </a:xfrm>
              <a:prstGeom prst="rect">
                <a:avLst/>
              </a:prstGeom>
              <a:blipFill>
                <a:blip r:embed="rId12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B13DDCF-AC9B-EF43-9AED-518EA03E1E86}"/>
                  </a:ext>
                </a:extLst>
              </p:cNvPr>
              <p:cNvSpPr/>
              <p:nvPr/>
            </p:nvSpPr>
            <p:spPr>
              <a:xfrm>
                <a:off x="9484359" y="5417117"/>
                <a:ext cx="172502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B13DDCF-AC9B-EF43-9AED-518EA03E1E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4359" y="5417117"/>
                <a:ext cx="1725023" cy="461665"/>
              </a:xfrm>
              <a:prstGeom prst="rect">
                <a:avLst/>
              </a:prstGeom>
              <a:blipFill>
                <a:blip r:embed="rId13"/>
                <a:stretch>
                  <a:fillRect l="-73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107F2A4-2FF3-7942-B07F-674338424DB1}"/>
                  </a:ext>
                </a:extLst>
              </p:cNvPr>
              <p:cNvSpPr/>
              <p:nvPr/>
            </p:nvSpPr>
            <p:spPr>
              <a:xfrm>
                <a:off x="982618" y="5881305"/>
                <a:ext cx="21571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)=−$0.5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107F2A4-2FF3-7942-B07F-674338424D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18" y="5881305"/>
                <a:ext cx="2157194" cy="461665"/>
              </a:xfrm>
              <a:prstGeom prst="rect">
                <a:avLst/>
              </a:prstGeom>
              <a:blipFill>
                <a:blip r:embed="rId14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2643627-3C91-424C-A254-9C0B1CF49FE3}"/>
                  </a:ext>
                </a:extLst>
              </p:cNvPr>
              <p:cNvSpPr/>
              <p:nvPr/>
            </p:nvSpPr>
            <p:spPr>
              <a:xfrm>
                <a:off x="3718060" y="5886548"/>
                <a:ext cx="21571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=−$0.2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2643627-3C91-424C-A254-9C0B1CF49F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8060" y="5886548"/>
                <a:ext cx="2157194" cy="461665"/>
              </a:xfrm>
              <a:prstGeom prst="rect">
                <a:avLst/>
              </a:prstGeom>
              <a:blipFill>
                <a:blip r:embed="rId1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737C38A-1630-D844-B0B1-7E212EC90890}"/>
                  </a:ext>
                </a:extLst>
              </p:cNvPr>
              <p:cNvSpPr/>
              <p:nvPr/>
            </p:nvSpPr>
            <p:spPr>
              <a:xfrm>
                <a:off x="6658514" y="5886548"/>
                <a:ext cx="19279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=$0.1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737C38A-1630-D844-B0B1-7E212EC908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514" y="5886548"/>
                <a:ext cx="1927964" cy="461665"/>
              </a:xfrm>
              <a:prstGeom prst="rect">
                <a:avLst/>
              </a:prstGeom>
              <a:blipFill>
                <a:blip r:embed="rId16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3E31922-EF44-754E-A864-C0A75A275614}"/>
                  </a:ext>
                </a:extLst>
              </p:cNvPr>
              <p:cNvSpPr/>
              <p:nvPr/>
            </p:nvSpPr>
            <p:spPr>
              <a:xfrm>
                <a:off x="9382953" y="5886548"/>
                <a:ext cx="20145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=$0.1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3E31922-EF44-754E-A864-C0A75A2756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2953" y="5886548"/>
                <a:ext cx="2014526" cy="461665"/>
              </a:xfrm>
              <a:prstGeom prst="rect">
                <a:avLst/>
              </a:prstGeom>
              <a:blipFill>
                <a:blip r:embed="rId17"/>
                <a:stretch>
                  <a:fillRect t="-8108" r="-4403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2628A25-F7D4-5B43-B710-58484CE0DFD3}"/>
                  </a:ext>
                </a:extLst>
              </p:cNvPr>
              <p:cNvSpPr/>
              <p:nvPr/>
            </p:nvSpPr>
            <p:spPr>
              <a:xfrm>
                <a:off x="5701124" y="1311350"/>
                <a:ext cx="879536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i="1" dirty="0">
                    <a:solidFill>
                      <a:srgbClr val="FF0000"/>
                    </a:solidFill>
                  </a:rPr>
                  <a:t>=4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800" i="1" dirty="0">
                    <a:solidFill>
                      <a:srgbClr val="FF0000"/>
                    </a:solidFill>
                  </a:rPr>
                  <a:t>=11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2628A25-F7D4-5B43-B710-58484CE0DF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124" y="1311350"/>
                <a:ext cx="879536" cy="954107"/>
              </a:xfrm>
              <a:prstGeom prst="rect">
                <a:avLst/>
              </a:prstGeom>
              <a:blipFill>
                <a:blip r:embed="rId18"/>
                <a:stretch>
                  <a:fillRect t="-7895" r="-12676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2DFBB2A-4FC3-CB44-A4C3-07CE30AC1D82}"/>
                  </a:ext>
                </a:extLst>
              </p:cNvPr>
              <p:cNvSpPr/>
              <p:nvPr/>
            </p:nvSpPr>
            <p:spPr>
              <a:xfrm>
                <a:off x="1215278" y="6288203"/>
                <a:ext cx="16823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2DFBB2A-4FC3-CB44-A4C3-07CE30AC1D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78" y="6288203"/>
                <a:ext cx="1682375" cy="461665"/>
              </a:xfrm>
              <a:prstGeom prst="rect">
                <a:avLst/>
              </a:prstGeom>
              <a:blipFill>
                <a:blip r:embed="rId19"/>
                <a:stretch>
                  <a:fillRect l="-3788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E3B4A83-3227-C945-AC9A-A7F9BF637F58}"/>
                  </a:ext>
                </a:extLst>
              </p:cNvPr>
              <p:cNvSpPr/>
              <p:nvPr/>
            </p:nvSpPr>
            <p:spPr>
              <a:xfrm>
                <a:off x="3707032" y="6288204"/>
                <a:ext cx="21792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E3B4A83-3227-C945-AC9A-A7F9BF637F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032" y="6288204"/>
                <a:ext cx="2179251" cy="461665"/>
              </a:xfrm>
              <a:prstGeom prst="rect">
                <a:avLst/>
              </a:prstGeom>
              <a:blipFill>
                <a:blip r:embed="rId20"/>
                <a:stretch>
                  <a:fillRect l="-116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5A23515-297B-F44C-9BAC-CDD9A5C3A98C}"/>
                  </a:ext>
                </a:extLst>
              </p:cNvPr>
              <p:cNvSpPr/>
              <p:nvPr/>
            </p:nvSpPr>
            <p:spPr>
              <a:xfrm>
                <a:off x="6518364" y="6348213"/>
                <a:ext cx="21566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=−0.5</m:t>
                      </m:r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5A23515-297B-F44C-9BAC-CDD9A5C3A9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364" y="6348213"/>
                <a:ext cx="2156616" cy="461665"/>
              </a:xfrm>
              <a:prstGeom prst="rect">
                <a:avLst/>
              </a:prstGeom>
              <a:blipFill>
                <a:blip r:embed="rId21"/>
                <a:stretch>
                  <a:fillRect l="-585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8D831A1-8A55-5F41-B6B9-841B584154CC}"/>
                  </a:ext>
                </a:extLst>
              </p:cNvPr>
              <p:cNvSpPr/>
              <p:nvPr/>
            </p:nvSpPr>
            <p:spPr>
              <a:xfrm>
                <a:off x="9484359" y="6288205"/>
                <a:ext cx="19610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8D831A1-8A55-5F41-B6B9-841B584154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4359" y="6288205"/>
                <a:ext cx="1961050" cy="461665"/>
              </a:xfrm>
              <a:prstGeom prst="rect">
                <a:avLst/>
              </a:prstGeom>
              <a:blipFill>
                <a:blip r:embed="rId22"/>
                <a:stretch>
                  <a:fillRect l="-1290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63214-2885-5343-8B6B-6921E133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82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B7F3-5EBC-B94D-A7B0-80033D3B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Greedy</a:t>
            </a:r>
            <a:r>
              <a:rPr lang="en-US" dirty="0"/>
              <a:t> action = </a:t>
            </a:r>
            <a:r>
              <a:rPr lang="en-US" b="1" i="1" dirty="0"/>
              <a:t>Exploit</a:t>
            </a:r>
            <a:r>
              <a:rPr lang="en-US" dirty="0"/>
              <a:t> current knowledge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9B4AE9EB-E86F-0648-9527-1EEBB9ED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942" y="1998255"/>
            <a:ext cx="3314015" cy="331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F2BEFA4-147A-1849-BCBB-56A6F403D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742" y="1998255"/>
            <a:ext cx="3231861" cy="323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2843D01B-3177-5D48-B499-B098933D4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90" y="1713524"/>
            <a:ext cx="3815835" cy="381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>
            <a:extLst>
              <a:ext uri="{FF2B5EF4-FFF2-40B4-BE49-F238E27FC236}">
                <a16:creationId xmlns:a16="http://schemas.microsoft.com/office/drawing/2014/main" id="{8CEEE797-60CE-474E-8314-36EB9B45A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43" y="1895980"/>
            <a:ext cx="3633380" cy="36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0C0B78-A430-084A-AE48-00F5E8825981}"/>
              </a:ext>
            </a:extLst>
          </p:cNvPr>
          <p:cNvSpPr txBox="1"/>
          <p:nvPr/>
        </p:nvSpPr>
        <p:spPr>
          <a:xfrm>
            <a:off x="1446712" y="5289197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-1, -1,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88112E-B248-A342-8F66-F23B80171E2A}"/>
              </a:ext>
            </a:extLst>
          </p:cNvPr>
          <p:cNvSpPr txBox="1"/>
          <p:nvPr/>
        </p:nvSpPr>
        <p:spPr>
          <a:xfrm>
            <a:off x="4113833" y="5289196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-0.2, -0.2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57A759-1272-9F4B-95A6-25B2B7D8938C}"/>
              </a:ext>
            </a:extLst>
          </p:cNvPr>
          <p:cNvSpPr txBox="1"/>
          <p:nvPr/>
        </p:nvSpPr>
        <p:spPr>
          <a:xfrm>
            <a:off x="9934834" y="5289195"/>
            <a:ext cx="907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-2, -2,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9EF2B1-119D-D84F-9AFD-CA5B22DB5CDD}"/>
              </a:ext>
            </a:extLst>
          </p:cNvPr>
          <p:cNvSpPr txBox="1"/>
          <p:nvPr/>
        </p:nvSpPr>
        <p:spPr>
          <a:xfrm>
            <a:off x="6605547" y="5251569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-0.5, -0.5, -0.5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5F85AF-9AE1-674C-B3EB-6F777B3AF862}"/>
                  </a:ext>
                </a:extLst>
              </p:cNvPr>
              <p:cNvSpPr/>
              <p:nvPr/>
            </p:nvSpPr>
            <p:spPr>
              <a:xfrm>
                <a:off x="1123669" y="5734649"/>
                <a:ext cx="16823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5F85AF-9AE1-674C-B3EB-6F777B3AF8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669" y="5734649"/>
                <a:ext cx="1682375" cy="461665"/>
              </a:xfrm>
              <a:prstGeom prst="rect">
                <a:avLst/>
              </a:prstGeom>
              <a:blipFill>
                <a:blip r:embed="rId6"/>
                <a:stretch>
                  <a:fillRect l="-2239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BE759C8-C84A-8241-B898-CCB5AFDF05EB}"/>
                  </a:ext>
                </a:extLst>
              </p:cNvPr>
              <p:cNvSpPr/>
              <p:nvPr/>
            </p:nvSpPr>
            <p:spPr>
              <a:xfrm>
                <a:off x="3615423" y="5734650"/>
                <a:ext cx="21792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BE759C8-C84A-8241-B898-CCB5AFDF05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423" y="5734650"/>
                <a:ext cx="2179251" cy="461665"/>
              </a:xfrm>
              <a:prstGeom prst="rect">
                <a:avLst/>
              </a:prstGeom>
              <a:blipFill>
                <a:blip r:embed="rId7"/>
                <a:stretch>
                  <a:fillRect l="-1163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4A48FDF-01C3-BA4A-B4AA-6477F54DD920}"/>
                  </a:ext>
                </a:extLst>
              </p:cNvPr>
              <p:cNvSpPr/>
              <p:nvPr/>
            </p:nvSpPr>
            <p:spPr>
              <a:xfrm>
                <a:off x="6428868" y="5734648"/>
                <a:ext cx="21566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=−0.5</m:t>
                      </m:r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4A48FDF-01C3-BA4A-B4AA-6477F54DD9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868" y="5734648"/>
                <a:ext cx="2156616" cy="461665"/>
              </a:xfrm>
              <a:prstGeom prst="rect">
                <a:avLst/>
              </a:prstGeom>
              <a:blipFill>
                <a:blip r:embed="rId8"/>
                <a:stretch>
                  <a:fillRect l="-585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8874F4C-EC39-A14B-BCC7-7E73A9389D78}"/>
                  </a:ext>
                </a:extLst>
              </p:cNvPr>
              <p:cNvSpPr/>
              <p:nvPr/>
            </p:nvSpPr>
            <p:spPr>
              <a:xfrm>
                <a:off x="9392750" y="5734651"/>
                <a:ext cx="19610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8874F4C-EC39-A14B-BCC7-7E73A9389D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750" y="5734651"/>
                <a:ext cx="1961050" cy="461665"/>
              </a:xfrm>
              <a:prstGeom prst="rect">
                <a:avLst/>
              </a:prstGeom>
              <a:blipFill>
                <a:blip r:embed="rId9"/>
                <a:stretch>
                  <a:fillRect l="-129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60B416D-3CD0-D54A-8CA1-E6144FAC34C2}"/>
              </a:ext>
            </a:extLst>
          </p:cNvPr>
          <p:cNvSpPr/>
          <p:nvPr/>
        </p:nvSpPr>
        <p:spPr>
          <a:xfrm>
            <a:off x="586409" y="1690688"/>
            <a:ext cx="2812774" cy="4729990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F17D9C-C717-3745-8890-48F362FC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75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B7F3-5EBC-B94D-A7B0-80033D3B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Or </a:t>
            </a:r>
            <a:r>
              <a:rPr lang="en-US" sz="4000" b="1" i="1" dirty="0"/>
              <a:t>Explore</a:t>
            </a:r>
            <a:r>
              <a:rPr lang="en-US" sz="4000" dirty="0"/>
              <a:t> for new knowledge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9B4AE9EB-E86F-0648-9527-1EEBB9ED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942" y="1998255"/>
            <a:ext cx="3314015" cy="331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F2BEFA4-147A-1849-BCBB-56A6F403D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742" y="1998255"/>
            <a:ext cx="3231861" cy="323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2843D01B-3177-5D48-B499-B098933D4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90" y="1713524"/>
            <a:ext cx="3815835" cy="381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>
            <a:extLst>
              <a:ext uri="{FF2B5EF4-FFF2-40B4-BE49-F238E27FC236}">
                <a16:creationId xmlns:a16="http://schemas.microsoft.com/office/drawing/2014/main" id="{8CEEE797-60CE-474E-8314-36EB9B45A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43" y="1895980"/>
            <a:ext cx="3633380" cy="36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0C0B78-A430-084A-AE48-00F5E8825981}"/>
              </a:ext>
            </a:extLst>
          </p:cNvPr>
          <p:cNvSpPr txBox="1"/>
          <p:nvPr/>
        </p:nvSpPr>
        <p:spPr>
          <a:xfrm>
            <a:off x="1446712" y="5289197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-1, -1,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88112E-B248-A342-8F66-F23B80171E2A}"/>
              </a:ext>
            </a:extLst>
          </p:cNvPr>
          <p:cNvSpPr txBox="1"/>
          <p:nvPr/>
        </p:nvSpPr>
        <p:spPr>
          <a:xfrm>
            <a:off x="4113833" y="5289196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-0.2, -0.2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57A759-1272-9F4B-95A6-25B2B7D8938C}"/>
              </a:ext>
            </a:extLst>
          </p:cNvPr>
          <p:cNvSpPr txBox="1"/>
          <p:nvPr/>
        </p:nvSpPr>
        <p:spPr>
          <a:xfrm>
            <a:off x="9934834" y="5289195"/>
            <a:ext cx="907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-2, -2,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9EF2B1-119D-D84F-9AFD-CA5B22DB5CDD}"/>
              </a:ext>
            </a:extLst>
          </p:cNvPr>
          <p:cNvSpPr txBox="1"/>
          <p:nvPr/>
        </p:nvSpPr>
        <p:spPr>
          <a:xfrm>
            <a:off x="6605547" y="5251569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-0.5, -0.5, -0.5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5F85AF-9AE1-674C-B3EB-6F777B3AF862}"/>
                  </a:ext>
                </a:extLst>
              </p:cNvPr>
              <p:cNvSpPr/>
              <p:nvPr/>
            </p:nvSpPr>
            <p:spPr>
              <a:xfrm>
                <a:off x="1123669" y="5734649"/>
                <a:ext cx="16823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5F85AF-9AE1-674C-B3EB-6F777B3AF8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669" y="5734649"/>
                <a:ext cx="1682375" cy="461665"/>
              </a:xfrm>
              <a:prstGeom prst="rect">
                <a:avLst/>
              </a:prstGeom>
              <a:blipFill>
                <a:blip r:embed="rId6"/>
                <a:stretch>
                  <a:fillRect l="-2239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BE759C8-C84A-8241-B898-CCB5AFDF05EB}"/>
                  </a:ext>
                </a:extLst>
              </p:cNvPr>
              <p:cNvSpPr/>
              <p:nvPr/>
            </p:nvSpPr>
            <p:spPr>
              <a:xfrm>
                <a:off x="3615423" y="5734650"/>
                <a:ext cx="21792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BE759C8-C84A-8241-B898-CCB5AFDF05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423" y="5734650"/>
                <a:ext cx="2179251" cy="461665"/>
              </a:xfrm>
              <a:prstGeom prst="rect">
                <a:avLst/>
              </a:prstGeom>
              <a:blipFill>
                <a:blip r:embed="rId7"/>
                <a:stretch>
                  <a:fillRect l="-1163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4A48FDF-01C3-BA4A-B4AA-6477F54DD920}"/>
                  </a:ext>
                </a:extLst>
              </p:cNvPr>
              <p:cNvSpPr/>
              <p:nvPr/>
            </p:nvSpPr>
            <p:spPr>
              <a:xfrm>
                <a:off x="6428868" y="5734648"/>
                <a:ext cx="21566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=−0.5</m:t>
                      </m:r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4A48FDF-01C3-BA4A-B4AA-6477F54DD9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868" y="5734648"/>
                <a:ext cx="2156616" cy="461665"/>
              </a:xfrm>
              <a:prstGeom prst="rect">
                <a:avLst/>
              </a:prstGeom>
              <a:blipFill>
                <a:blip r:embed="rId8"/>
                <a:stretch>
                  <a:fillRect l="-585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8874F4C-EC39-A14B-BCC7-7E73A9389D78}"/>
                  </a:ext>
                </a:extLst>
              </p:cNvPr>
              <p:cNvSpPr/>
              <p:nvPr/>
            </p:nvSpPr>
            <p:spPr>
              <a:xfrm>
                <a:off x="9392750" y="5734651"/>
                <a:ext cx="19610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8874F4C-EC39-A14B-BCC7-7E73A9389D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750" y="5734651"/>
                <a:ext cx="1961050" cy="461665"/>
              </a:xfrm>
              <a:prstGeom prst="rect">
                <a:avLst/>
              </a:prstGeom>
              <a:blipFill>
                <a:blip r:embed="rId9"/>
                <a:stretch>
                  <a:fillRect l="-129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60B416D-3CD0-D54A-8CA1-E6144FAC34C2}"/>
              </a:ext>
            </a:extLst>
          </p:cNvPr>
          <p:cNvSpPr/>
          <p:nvPr/>
        </p:nvSpPr>
        <p:spPr>
          <a:xfrm>
            <a:off x="8935256" y="1690688"/>
            <a:ext cx="2812774" cy="4729990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99B69A-8E75-1248-B3F1-4843C3DA5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84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FF8E7-6E04-604E-AAFD-0F66B47FD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Explore or exploit?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49058-EC1E-A24A-A17F-8241A1E72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 term or long-term planning? </a:t>
            </a:r>
          </a:p>
          <a:p>
            <a:r>
              <a:rPr lang="en-US" dirty="0"/>
              <a:t>How confident are you regarding your current knowledge?</a:t>
            </a:r>
          </a:p>
          <a:p>
            <a:r>
              <a:rPr lang="en-US" dirty="0"/>
              <a:t>The answer is usually a function of the current action-value estimations, uncertainties, and planning horizon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59CE48B-5E89-054C-B65D-A0560E589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2400" y="3648075"/>
            <a:ext cx="4267200" cy="2844800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4799EB-8F9C-4544-B781-E0F5D956C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44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03BC-C587-2E48-BF5C-E2F70FF40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Action-value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8CC4C1-14CD-BB4C-9693-3969CC85A9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37789" cy="4351338"/>
              </a:xfrm>
            </p:spPr>
            <p:txBody>
              <a:bodyPr/>
              <a:lstStyle/>
              <a:p>
                <a:r>
                  <a:rPr lang="en-US" dirty="0"/>
                  <a:t>Assume a simple evaluation function: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nary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0       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)=0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What action should be chosen next?</a:t>
                </a:r>
              </a:p>
              <a:p>
                <a:pPr lvl="1"/>
                <a:r>
                  <a:rPr lang="en-US" dirty="0"/>
                  <a:t>Greedy action: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argma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Exploit current knowledge to maximize immediate reward</a:t>
                </a:r>
              </a:p>
              <a:p>
                <a:pPr lvl="1"/>
                <a:r>
                  <a:rPr lang="en-US" dirty="0"/>
                  <a:t>Short-cited strategy</a:t>
                </a:r>
              </a:p>
              <a:p>
                <a:pPr lvl="1"/>
                <a:r>
                  <a:rPr lang="en-US" dirty="0"/>
                  <a:t>Never discovers more lucrative actions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8CC4C1-14CD-BB4C-9693-3969CC85A9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37789" cy="4351338"/>
              </a:xfrm>
              <a:blipFill>
                <a:blip r:embed="rId2"/>
                <a:stretch>
                  <a:fillRect l="-927" t="-74709" b="-35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 descr="Image result for greedy">
            <a:extLst>
              <a:ext uri="{FF2B5EF4-FFF2-40B4-BE49-F238E27FC236}">
                <a16:creationId xmlns:a16="http://schemas.microsoft.com/office/drawing/2014/main" id="{656CA578-688E-A242-8063-1F7719556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452" y="3786808"/>
            <a:ext cx="2675791" cy="280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089F5-DAC4-0045-95A6-AB6915D2D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13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4401FD-337D-2642-8A9C-674AACCD88C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-greedy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4401FD-337D-2642-8A9C-674AACCD88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04C65E-22E8-7E49-8CF2-348B3D3882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epsilon = 0.05</a:t>
                </a:r>
                <a:br>
                  <a:rPr lang="en-US" dirty="0"/>
                </a:br>
                <a:r>
                  <a:rPr lang="en-US" b="1" dirty="0"/>
                  <a:t>def </a:t>
                </a:r>
                <a:r>
                  <a:rPr lang="en-US" dirty="0" err="1"/>
                  <a:t>get_action</a:t>
                </a:r>
                <a:r>
                  <a:rPr lang="en-US" dirty="0"/>
                  <a:t>():</a:t>
                </a:r>
                <a:br>
                  <a:rPr lang="en-US" dirty="0"/>
                </a:br>
                <a:r>
                  <a:rPr lang="en-US" dirty="0"/>
                  <a:t>    </a:t>
                </a:r>
                <a:r>
                  <a:rPr lang="en-US" b="1" dirty="0"/>
                  <a:t>if </a:t>
                </a:r>
                <a:r>
                  <a:rPr lang="en-US" dirty="0" err="1"/>
                  <a:t>random.random</a:t>
                </a:r>
                <a:r>
                  <a:rPr lang="en-US" dirty="0"/>
                  <a:t>() &gt; epsilon:</a:t>
                </a:r>
                <a:br>
                  <a:rPr lang="en-US" dirty="0"/>
                </a:br>
                <a:r>
                  <a:rPr lang="en-US" dirty="0"/>
                  <a:t>        </a:t>
                </a:r>
                <a:r>
                  <a:rPr lang="en-US" b="1" dirty="0"/>
                  <a:t>return </a:t>
                </a:r>
                <a:r>
                  <a:rPr lang="en-US" dirty="0" err="1"/>
                  <a:t>argmax</a:t>
                </a:r>
                <a:r>
                  <a:rPr lang="en-US" baseline="-25000" dirty="0" err="1"/>
                  <a:t>a</a:t>
                </a:r>
                <a:r>
                  <a:rPr lang="en-US" dirty="0"/>
                  <a:t>(Q(a))</a:t>
                </a:r>
                <a:br>
                  <a:rPr lang="en-US" dirty="0"/>
                </a:br>
                <a:r>
                  <a:rPr lang="en-US" dirty="0"/>
                  <a:t>    </a:t>
                </a:r>
                <a:r>
                  <a:rPr lang="en-US" b="1" dirty="0"/>
                  <a:t>else</a:t>
                </a:r>
                <a:r>
                  <a:rPr lang="en-US" dirty="0"/>
                  <a:t>:</a:t>
                </a:r>
                <a:br>
                  <a:rPr lang="en-US" dirty="0"/>
                </a:br>
                <a:r>
                  <a:rPr lang="en-US" dirty="0"/>
                  <a:t>        </a:t>
                </a:r>
                <a:r>
                  <a:rPr lang="en-US" b="1" dirty="0"/>
                  <a:t>return </a:t>
                </a:r>
                <a:r>
                  <a:rPr lang="en-US" dirty="0" err="1"/>
                  <a:t>random.choice</a:t>
                </a:r>
                <a:r>
                  <a:rPr lang="en-US" dirty="0"/>
                  <a:t>(A)</a:t>
                </a:r>
              </a:p>
              <a:p>
                <a:endParaRPr lang="en-US" dirty="0"/>
              </a:p>
              <a:p>
                <a:r>
                  <a:rPr lang="en-US" dirty="0"/>
                  <a:t>If each action is sampled infinitely,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will converge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04C65E-22E8-7E49-8CF2-348B3D3882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Image result for greedy">
            <a:extLst>
              <a:ext uri="{FF2B5EF4-FFF2-40B4-BE49-F238E27FC236}">
                <a16:creationId xmlns:a16="http://schemas.microsoft.com/office/drawing/2014/main" id="{201211C3-B978-644A-9DB5-4251B4FE3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498" y="1825624"/>
            <a:ext cx="1680884" cy="176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Image result for dora">
            <a:extLst>
              <a:ext uri="{FF2B5EF4-FFF2-40B4-BE49-F238E27FC236}">
                <a16:creationId xmlns:a16="http://schemas.microsoft.com/office/drawing/2014/main" id="{1306EC00-4A29-E443-91FC-89C45D605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31" y="1825625"/>
            <a:ext cx="1304668" cy="176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5D18B5C7-5D45-1442-BA6C-043FB9CDDBFE}"/>
              </a:ext>
            </a:extLst>
          </p:cNvPr>
          <p:cNvSpPr/>
          <p:nvPr/>
        </p:nvSpPr>
        <p:spPr>
          <a:xfrm>
            <a:off x="9183757" y="2375452"/>
            <a:ext cx="1103243" cy="62616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1B3A2DC-B980-6540-BA8A-5656BC76431C}"/>
                  </a:ext>
                </a:extLst>
              </p:cNvPr>
              <p:cNvSpPr/>
              <p:nvPr/>
            </p:nvSpPr>
            <p:spPr>
              <a:xfrm>
                <a:off x="9350336" y="1476986"/>
                <a:ext cx="77008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4800" dirty="0"/>
                  <a:t>?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1B3A2DC-B980-6540-BA8A-5656BC7643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0336" y="1476986"/>
                <a:ext cx="770083" cy="830997"/>
              </a:xfrm>
              <a:prstGeom prst="rect">
                <a:avLst/>
              </a:prstGeom>
              <a:blipFill>
                <a:blip r:embed="rId6"/>
                <a:stretch>
                  <a:fillRect l="-6452" t="-14925" r="-33871" b="-37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61EF6-55E0-C14C-A146-4117E1C2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641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885B0-6C6D-7341-A643-CF5D7306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problem</a:t>
            </a:r>
          </a:p>
        </p:txBody>
      </p:sp>
      <p:pic>
        <p:nvPicPr>
          <p:cNvPr id="5" name="Content Placeholder 4" descr="A picture containing knife&#10;&#10;Description automatically generated">
            <a:extLst>
              <a:ext uri="{FF2B5EF4-FFF2-40B4-BE49-F238E27FC236}">
                <a16:creationId xmlns:a16="http://schemas.microsoft.com/office/drawing/2014/main" id="{C722C5DB-77F3-034F-802C-C8826EE3D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33423" y="1902996"/>
            <a:ext cx="6934625" cy="4589879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B0B7EE-57D8-4D47-A664-E6FF2E39AEA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3B5A1B30-F14A-084E-95EF-25F0F7B5CFF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0600" y="1978025"/>
                <a:ext cx="3990423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{1,…,10}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b="0" dirty="0"/>
                  <a:t>The optimal policy is to always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But we don’t know that initially 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3B5A1B30-F14A-084E-95EF-25F0F7B5C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978025"/>
                <a:ext cx="3990423" cy="4351338"/>
              </a:xfrm>
              <a:prstGeom prst="rect">
                <a:avLst/>
              </a:prstGeom>
              <a:blipFill>
                <a:blip r:embed="rId3"/>
                <a:stretch>
                  <a:fillRect l="-2540" t="-2047" r="-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16A3F0-64C1-454D-A20C-9FA51DAFB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67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888A7-EC03-A441-A69C-0694DF1EB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CA3E2C-5C22-A74D-8B0E-33E794E9C5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6224" y="1690688"/>
                <a:ext cx="4625009" cy="565798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Average performance of </a:t>
                </a:r>
                <a:r>
                  <a:rPr lang="el-GR" dirty="0"/>
                  <a:t>ε-</a:t>
                </a:r>
                <a:r>
                  <a:rPr lang="en-US" dirty="0"/>
                  <a:t>greedy action-value methods on the 10-armed testbed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Averages over 2000 runs each with 1000 steps </a:t>
                </a:r>
              </a:p>
              <a:p>
                <a:r>
                  <a:rPr lang="en-US" dirty="0"/>
                  <a:t>All methods used sample averages as their action-value estimates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CA3E2C-5C22-A74D-8B0E-33E794E9C5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6224" y="1690688"/>
                <a:ext cx="4625009" cy="5657988"/>
              </a:xfrm>
              <a:blipFill>
                <a:blip r:embed="rId2"/>
                <a:stretch>
                  <a:fillRect l="-2466" t="-1790" r="-3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6AA180E2-B8A6-5E4C-BC08-2A882242D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750" y="288234"/>
            <a:ext cx="6380521" cy="620464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2315790-CABD-DE4B-BC2A-5E726D6DF5DE}"/>
              </a:ext>
            </a:extLst>
          </p:cNvPr>
          <p:cNvCxnSpPr/>
          <p:nvPr/>
        </p:nvCxnSpPr>
        <p:spPr>
          <a:xfrm>
            <a:off x="11030218" y="5923722"/>
            <a:ext cx="64716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B91950-2222-B640-9E9D-3D70D0CA9DD1}"/>
                  </a:ext>
                </a:extLst>
              </p:cNvPr>
              <p:cNvSpPr txBox="1"/>
              <p:nvPr/>
            </p:nvSpPr>
            <p:spPr>
              <a:xfrm>
                <a:off x="11677382" y="5739056"/>
                <a:ext cx="3302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B91950-2222-B640-9E9D-3D70D0CA9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7382" y="5739056"/>
                <a:ext cx="330219" cy="369332"/>
              </a:xfrm>
              <a:prstGeom prst="rect">
                <a:avLst/>
              </a:prstGeom>
              <a:blipFill>
                <a:blip r:embed="rId4"/>
                <a:stretch>
                  <a:fillRect l="-11111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DF058AF-1AB8-AE43-8377-63028B77F826}"/>
              </a:ext>
            </a:extLst>
          </p:cNvPr>
          <p:cNvSpPr txBox="1"/>
          <p:nvPr/>
        </p:nvSpPr>
        <p:spPr>
          <a:xfrm>
            <a:off x="11680267" y="5462057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B95BB-67EA-394F-90A7-EB3F51B87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7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A572-BE2C-6343-B789-1EDDDDA18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Incremental sample averages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72D14C-6783-6D44-9402-99D4582EFA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83897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sample averages: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Not memory and computational efficient,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10000"/>
                  </a:lnSpc>
                </a:pPr>
                <a:r>
                  <a:rPr lang="en-US" dirty="0"/>
                  <a:t>Temporal difference: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den>
                    </m:f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More generally: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𝑁𝑒𝑤𝐸𝑠𝑡𝑖𝑚𝑎𝑡𝑒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𝑂𝑙𝑑𝐸𝑠𝑡𝑖𝑚𝑎𝑡𝑒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𝑇𝑎𝑟𝑔𝑒𝑡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𝑂𝑙𝑑𝐸𝑠𝑡𝑖𝑚𝑎𝑡𝑒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72D14C-6783-6D44-9402-99D4582EFA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83897"/>
              </a:xfrm>
              <a:blipFill>
                <a:blip r:embed="rId2"/>
                <a:stretch>
                  <a:fillRect l="-483" t="-7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AA390-94D3-8C4D-8875-AA335A9C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6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DD19-71EE-D245-A22A-78FA0ADCF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Nonstationary outcomes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1ECE42-1FCC-5E4F-9705-283277F0C9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880035" cy="4351338"/>
              </a:xfrm>
            </p:spPr>
            <p:txBody>
              <a:bodyPr/>
              <a:lstStyle/>
              <a:p>
                <a:r>
                  <a:rPr lang="en-US" dirty="0"/>
                  <a:t>Averaging over samples assumes stationary distribution of outcomes</a:t>
                </a:r>
              </a:p>
              <a:p>
                <a:r>
                  <a:rPr lang="en-US" dirty="0"/>
                  <a:t>What if the reward probabilities change over time?</a:t>
                </a:r>
              </a:p>
              <a:p>
                <a:endParaRPr lang="en-US" dirty="0"/>
              </a:p>
              <a:p>
                <a:pPr lvl="1"/>
                <a:r>
                  <a:rPr lang="en-US" sz="2800" dirty="0"/>
                  <a:t>Give more weight to recent observations!</a:t>
                </a:r>
              </a:p>
              <a:p>
                <a:pPr lvl="1"/>
                <a:endParaRPr lang="en-US" sz="28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sz="32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00000"/>
                  </a:lnSpc>
                </a:pPr>
                <a:r>
                  <a:rPr lang="en-US" sz="2400" dirty="0"/>
                  <a:t>A.K.A., Exponential decay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1ECE42-1FCC-5E4F-9705-283277F0C9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880035" cy="4351338"/>
              </a:xfrm>
              <a:blipFill>
                <a:blip r:embed="rId2"/>
                <a:stretch>
                  <a:fillRect l="-116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4A7D4B92-8174-B24B-A10B-25296244D7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"/>
          <a:stretch/>
        </p:blipFill>
        <p:spPr bwMode="auto">
          <a:xfrm>
            <a:off x="827341" y="2918635"/>
            <a:ext cx="793824" cy="102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7E28F5-950F-C44B-9E12-C2323419B7B6}"/>
                  </a:ext>
                </a:extLst>
              </p:cNvPr>
              <p:cNvSpPr txBox="1"/>
              <p:nvPr/>
            </p:nvSpPr>
            <p:spPr>
              <a:xfrm>
                <a:off x="4505918" y="4160466"/>
                <a:ext cx="926758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7E28F5-950F-C44B-9E12-C2323419B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918" y="4160466"/>
                <a:ext cx="926758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B073C99-B1BD-8F43-99DF-0C05FFD4E0F8}"/>
              </a:ext>
            </a:extLst>
          </p:cNvPr>
          <p:cNvSpPr txBox="1"/>
          <p:nvPr/>
        </p:nvSpPr>
        <p:spPr>
          <a:xfrm>
            <a:off x="4320978" y="3979121"/>
            <a:ext cx="1296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Constant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D7ECE9C-7730-2E4E-A080-C5EFCBED6799}"/>
                  </a:ext>
                </a:extLst>
              </p:cNvPr>
              <p:cNvSpPr/>
              <p:nvPr/>
            </p:nvSpPr>
            <p:spPr>
              <a:xfrm>
                <a:off x="9122456" y="4345131"/>
                <a:ext cx="15906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D7ECE9C-7730-2E4E-A080-C5EFCBED67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2456" y="4345131"/>
                <a:ext cx="159062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E2CC5-4AD8-4940-A3D6-7EA6912FF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9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6466D6-4F3D-D140-B2E7-E3A4C6D46A0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Setting the step size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6466D6-4F3D-D140-B2E7-E3A4C6D46A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7EC2B5-454F-A648-921D-EC38C71F21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738551" cy="476401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The learning rate cannot be too large</a:t>
                </a:r>
              </a:p>
              <a:p>
                <a:pPr lvl="1"/>
                <a:r>
                  <a:rPr lang="en-US" dirty="0"/>
                  <a:t>Won’t converge</a:t>
                </a:r>
              </a:p>
              <a:p>
                <a:r>
                  <a:rPr lang="en-US" dirty="0"/>
                  <a:t>Or to small</a:t>
                </a:r>
              </a:p>
              <a:p>
                <a:pPr lvl="1"/>
                <a:r>
                  <a:rPr lang="en-US" dirty="0"/>
                  <a:t>Premature convergence </a:t>
                </a:r>
              </a:p>
              <a:p>
                <a:r>
                  <a:rPr lang="en-US" dirty="0"/>
                  <a:t>Good practice: Start large and decrease</a:t>
                </a:r>
              </a:p>
              <a:p>
                <a:pPr lvl="1"/>
                <a:r>
                  <a:rPr lang="en-US" dirty="0"/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/>
                  <a:t>  (results in sample averages)</a:t>
                </a:r>
              </a:p>
              <a:p>
                <a:r>
                  <a:rPr lang="en-US" dirty="0"/>
                  <a:t>Conditions that guarantee convergance to optimum (global if assuming convexity) </a:t>
                </a:r>
              </a:p>
              <a:p>
                <a:pPr lvl="1">
                  <a:lnSpc>
                    <a:spcPct val="160000"/>
                  </a:lnSpc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Wingdings" pitchFamily="2" charset="2"/>
                  <a:buChar char="§"/>
                </a:pP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7EC2B5-454F-A648-921D-EC38C71F21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738551" cy="4764018"/>
              </a:xfrm>
              <a:blipFill>
                <a:blip r:embed="rId3"/>
                <a:stretch>
                  <a:fillRect l="-1695" t="-2926" r="-1318" b="-11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>
            <a:extLst>
              <a:ext uri="{FF2B5EF4-FFF2-40B4-BE49-F238E27FC236}">
                <a16:creationId xmlns:a16="http://schemas.microsoft.com/office/drawing/2014/main" id="{C5EFEC67-2F88-7D4E-B9F3-907BF346A5B2}"/>
              </a:ext>
            </a:extLst>
          </p:cNvPr>
          <p:cNvSpPr/>
          <p:nvPr/>
        </p:nvSpPr>
        <p:spPr>
          <a:xfrm>
            <a:off x="9607379" y="1600201"/>
            <a:ext cx="2174789" cy="1556967"/>
          </a:xfrm>
          <a:custGeom>
            <a:avLst/>
            <a:gdLst>
              <a:gd name="connsiteX0" fmla="*/ 0 w 2174789"/>
              <a:gd name="connsiteY0" fmla="*/ 24714 h 1556967"/>
              <a:gd name="connsiteX1" fmla="*/ 1112108 w 2174789"/>
              <a:gd name="connsiteY1" fmla="*/ 1556951 h 1556967"/>
              <a:gd name="connsiteX2" fmla="*/ 2174789 w 2174789"/>
              <a:gd name="connsiteY2" fmla="*/ 0 h 155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4789" h="1556967">
                <a:moveTo>
                  <a:pt x="0" y="24714"/>
                </a:moveTo>
                <a:cubicBezTo>
                  <a:pt x="374821" y="792892"/>
                  <a:pt x="749643" y="1561070"/>
                  <a:pt x="1112108" y="1556951"/>
                </a:cubicBezTo>
                <a:cubicBezTo>
                  <a:pt x="1474573" y="1552832"/>
                  <a:pt x="1824681" y="776416"/>
                  <a:pt x="217478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613A6AA-4081-5440-96DB-D905A2FE1726}"/>
              </a:ext>
            </a:extLst>
          </p:cNvPr>
          <p:cNvCxnSpPr>
            <a:cxnSpLocks/>
          </p:cNvCxnSpPr>
          <p:nvPr/>
        </p:nvCxnSpPr>
        <p:spPr>
          <a:xfrm flipV="1">
            <a:off x="10188147" y="2378684"/>
            <a:ext cx="1268627" cy="33980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D6A406C-403D-9C4A-BC9D-82A683F8B2EB}"/>
              </a:ext>
            </a:extLst>
          </p:cNvPr>
          <p:cNvCxnSpPr>
            <a:cxnSpLocks/>
          </p:cNvCxnSpPr>
          <p:nvPr/>
        </p:nvCxnSpPr>
        <p:spPr>
          <a:xfrm flipH="1" flipV="1">
            <a:off x="9924536" y="2196122"/>
            <a:ext cx="1375719" cy="18256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AB11661-9DE1-6F4C-B18A-2BFB1EF31830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10089293" y="1600201"/>
            <a:ext cx="1692875" cy="500448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eform 18">
            <a:extLst>
              <a:ext uri="{FF2B5EF4-FFF2-40B4-BE49-F238E27FC236}">
                <a16:creationId xmlns:a16="http://schemas.microsoft.com/office/drawing/2014/main" id="{42AAF75C-9648-D048-AF04-A8447ED5E827}"/>
              </a:ext>
            </a:extLst>
          </p:cNvPr>
          <p:cNvSpPr/>
          <p:nvPr/>
        </p:nvSpPr>
        <p:spPr>
          <a:xfrm>
            <a:off x="7636476" y="2561247"/>
            <a:ext cx="2174789" cy="1556967"/>
          </a:xfrm>
          <a:custGeom>
            <a:avLst/>
            <a:gdLst>
              <a:gd name="connsiteX0" fmla="*/ 0 w 2174789"/>
              <a:gd name="connsiteY0" fmla="*/ 24714 h 1556967"/>
              <a:gd name="connsiteX1" fmla="*/ 1112108 w 2174789"/>
              <a:gd name="connsiteY1" fmla="*/ 1556951 h 1556967"/>
              <a:gd name="connsiteX2" fmla="*/ 2174789 w 2174789"/>
              <a:gd name="connsiteY2" fmla="*/ 0 h 155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4789" h="1556967">
                <a:moveTo>
                  <a:pt x="0" y="24714"/>
                </a:moveTo>
                <a:cubicBezTo>
                  <a:pt x="374821" y="792892"/>
                  <a:pt x="749643" y="1561070"/>
                  <a:pt x="1112108" y="1556951"/>
                </a:cubicBezTo>
                <a:cubicBezTo>
                  <a:pt x="1474573" y="1552832"/>
                  <a:pt x="1824681" y="776416"/>
                  <a:pt x="217478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7975AAB-5F58-2747-A894-7526DCE8E6AA}"/>
              </a:ext>
            </a:extLst>
          </p:cNvPr>
          <p:cNvCxnSpPr>
            <a:cxnSpLocks/>
          </p:cNvCxnSpPr>
          <p:nvPr/>
        </p:nvCxnSpPr>
        <p:spPr>
          <a:xfrm>
            <a:off x="7747686" y="2767926"/>
            <a:ext cx="199768" cy="38417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533A65D-EB57-9D41-AF95-4E269FFD5065}"/>
              </a:ext>
            </a:extLst>
          </p:cNvPr>
          <p:cNvCxnSpPr>
            <a:cxnSpLocks/>
          </p:cNvCxnSpPr>
          <p:nvPr/>
        </p:nvCxnSpPr>
        <p:spPr>
          <a:xfrm>
            <a:off x="7947454" y="3152097"/>
            <a:ext cx="111210" cy="20667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809164D-7CC8-CD4E-9551-9CA59F7A8E6B}"/>
              </a:ext>
            </a:extLst>
          </p:cNvPr>
          <p:cNvCxnSpPr>
            <a:cxnSpLocks/>
          </p:cNvCxnSpPr>
          <p:nvPr/>
        </p:nvCxnSpPr>
        <p:spPr>
          <a:xfrm>
            <a:off x="8058664" y="3358776"/>
            <a:ext cx="96795" cy="18256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48B93-D8E6-A040-9D43-E24236EB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9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8ED24-A5D4-2248-A67D-8ADB45C6C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5526-B749-854A-8A44-97103601C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learning rates are utilized in different applications</a:t>
            </a:r>
          </a:p>
          <a:p>
            <a:r>
              <a:rPr lang="en-US" dirty="0"/>
              <a:t>Which of the following rates guarantees convergence?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4ADFD18-C4FE-6B4B-8FC9-100E3E4C69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33252"/>
                  </p:ext>
                </p:extLst>
              </p:nvPr>
            </p:nvGraphicFramePr>
            <p:xfrm>
              <a:off x="2167923" y="3464307"/>
              <a:ext cx="8127999" cy="26201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09333">
                      <a:extLst>
                        <a:ext uri="{9D8B030D-6E8A-4147-A177-3AD203B41FA5}">
                          <a16:colId xmlns:a16="http://schemas.microsoft.com/office/drawing/2014/main" val="4259551104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2829609514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411310281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𝜶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=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  <m:t>𝒕</m:t>
                                        </m:r>
                                      </m:sub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35639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53232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4178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2/3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36950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1/2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104134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1/100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64767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4ADFD18-C4FE-6B4B-8FC9-100E3E4C69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33252"/>
                  </p:ext>
                </p:extLst>
              </p:nvPr>
            </p:nvGraphicFramePr>
            <p:xfrm>
              <a:off x="2167923" y="3464307"/>
              <a:ext cx="8127999" cy="26201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09333">
                      <a:extLst>
                        <a:ext uri="{9D8B030D-6E8A-4147-A177-3AD203B41FA5}">
                          <a16:colId xmlns:a16="http://schemas.microsoft.com/office/drawing/2014/main" val="4259551104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2829609514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4113102819"/>
                        </a:ext>
                      </a:extLst>
                    </a:gridCol>
                  </a:tblGrid>
                  <a:tr h="755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123333" r="-200467" b="-25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123333" r="-101408" b="-25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23333" r="-935" b="-25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35639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462069" r="-200467" b="-4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462069" r="-101408" b="-4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462069" r="-935" b="-4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3232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543333" r="-200467" b="-3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543333" r="-101408" b="-3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543333" r="-935" b="-3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4178552"/>
                      </a:ext>
                    </a:extLst>
                  </a:tr>
                  <a:tr h="3759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643333" r="-200467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643333" r="-101408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43333" r="-935" b="-2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6950932"/>
                      </a:ext>
                    </a:extLst>
                  </a:tr>
                  <a:tr h="3759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743333" r="-200467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743333" r="-101408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743333" r="-935" b="-1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4134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7" t="-872414" r="-200467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39" t="-872414" r="-101408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872414" r="-935" b="-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64767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28358C-43EB-0A44-AFF9-9CBC38B3C2F2}"/>
                  </a:ext>
                </a:extLst>
              </p:cNvPr>
              <p:cNvSpPr txBox="1"/>
              <p:nvPr/>
            </p:nvSpPr>
            <p:spPr>
              <a:xfrm>
                <a:off x="4866500" y="6181857"/>
                <a:ext cx="2730844" cy="484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US" dirty="0"/>
                  <a:t> converges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28358C-43EB-0A44-AFF9-9CBC38B3C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500" y="6181857"/>
                <a:ext cx="2730844" cy="484941"/>
              </a:xfrm>
              <a:prstGeom prst="rect">
                <a:avLst/>
              </a:prstGeom>
              <a:blipFill>
                <a:blip r:embed="rId3"/>
                <a:stretch>
                  <a:fillRect l="-11574" t="-72500" b="-1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AA590-82A9-A44E-902D-B10A06E9C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DDE88-24A2-B24C-B3D6-634651801E27}"/>
              </a:ext>
            </a:extLst>
          </p:cNvPr>
          <p:cNvSpPr/>
          <p:nvPr/>
        </p:nvSpPr>
        <p:spPr>
          <a:xfrm>
            <a:off x="5522259" y="4258235"/>
            <a:ext cx="4141694" cy="17929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7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B1750-A6F5-8946-9F55-B173FA31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Q values + greedy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8E71F1-B60C-0A45-9137-8CF082E6FB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)=0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What would happen if we set the default value to the minimal achievable outcome?</a:t>
                </a:r>
              </a:p>
              <a:p>
                <a:pPr lvl="1"/>
                <a:r>
                  <a:rPr lang="en-US" dirty="0"/>
                  <a:t>Initial values introduce bias</a:t>
                </a:r>
              </a:p>
              <a:p>
                <a:r>
                  <a:rPr lang="en-US" dirty="0"/>
                  <a:t>What would happen if we set the default value to the maximal achievable outcome?</a:t>
                </a:r>
              </a:p>
              <a:p>
                <a:pPr lvl="1"/>
                <a:r>
                  <a:rPr lang="en-US" dirty="0"/>
                  <a:t>Initial values can encourage exploration!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8E71F1-B60C-0A45-9137-8CF082E6FB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50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9169E3E-FD73-A845-9FE6-BEBCEC70AB8B}"/>
              </a:ext>
            </a:extLst>
          </p:cNvPr>
          <p:cNvSpPr/>
          <p:nvPr/>
        </p:nvSpPr>
        <p:spPr>
          <a:xfrm>
            <a:off x="4273826" y="2286000"/>
            <a:ext cx="2812774" cy="47707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B6C14-8AC5-F84F-B632-80DC20D58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1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A9F2-FF0F-C04D-80A4-335EF5CBB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10-bandits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6E80DEF-17FB-5245-93FF-C7FBA735B3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3824188" cy="4351338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={1,…,10}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⁡[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]=3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Setting initial value to 5 and then following greedy selection is more effective than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-greedy 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6E80DEF-17FB-5245-93FF-C7FBA735B3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3824188" cy="4351338"/>
              </a:xfrm>
              <a:blipFill>
                <a:blip r:embed="rId2"/>
                <a:stretch>
                  <a:fillRect l="-2649" t="-2035" r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034BB2BA-C402-EF48-AC40-3CE0AC8C7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388" y="2387107"/>
            <a:ext cx="6797473" cy="322837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485511-F9B7-3644-A74D-7954A878B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99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62B14-D38D-8AB1-E2FA-70533B9D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1D013-EF77-F295-1029-F2A785CEC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E75B6-6138-1255-69C8-A8DA52365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pic>
        <p:nvPicPr>
          <p:cNvPr id="1026" name="Picture 2" descr="An illustration of the multi-armed bandit problem. | Download Scientific  Diagram">
            <a:extLst>
              <a:ext uri="{FF2B5EF4-FFF2-40B4-BE49-F238E27FC236}">
                <a16:creationId xmlns:a16="http://schemas.microsoft.com/office/drawing/2014/main" id="{7CD2E1CE-121C-5273-7552-0BEE0779F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45" y="1562514"/>
            <a:ext cx="8054296" cy="515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ute options commute Gilles. Source: Moves recording; Google Maps. |  Download Scientific Diagram">
            <a:extLst>
              <a:ext uri="{FF2B5EF4-FFF2-40B4-BE49-F238E27FC236}">
                <a16:creationId xmlns:a16="http://schemas.microsoft.com/office/drawing/2014/main" id="{93FF52BA-8626-83A5-CB75-E2B4A2982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841" y="136525"/>
            <a:ext cx="4562813" cy="264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591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67EA-6723-3E4D-AE2B-97493DB6F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Optimistic initial Q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DDC29-9DFD-7A44-B66B-93D85C9D7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Powerful for stationary outcomes</a:t>
            </a:r>
          </a:p>
          <a:p>
            <a:r>
              <a:rPr lang="en-US" dirty="0"/>
              <a:t>Unlikely to help with the general nonstationary case. Why?</a:t>
            </a:r>
          </a:p>
          <a:p>
            <a:pPr lvl="1"/>
            <a:r>
              <a:rPr lang="en-US" dirty="0"/>
              <a:t>Encourages exploration at early stages</a:t>
            </a:r>
          </a:p>
          <a:p>
            <a:pPr lvl="1"/>
            <a:r>
              <a:rPr lang="en-US" dirty="0"/>
              <a:t>Exploration incentive decays over time</a:t>
            </a:r>
          </a:p>
          <a:p>
            <a:pPr lvl="1"/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E34C465-5945-C446-BDC8-95A9BA8FA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5601" y="3590802"/>
            <a:ext cx="4900797" cy="3267198"/>
          </a:xfrm>
          <a:prstGeom prst="rect">
            <a:avLst/>
          </a:prstGeom>
          <a:noFill/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87006B1C-5563-5447-B932-D5AC584F62FF}"/>
              </a:ext>
            </a:extLst>
          </p:cNvPr>
          <p:cNvSpPr/>
          <p:nvPr/>
        </p:nvSpPr>
        <p:spPr>
          <a:xfrm>
            <a:off x="2435087" y="4293705"/>
            <a:ext cx="914400" cy="612648"/>
          </a:xfrm>
          <a:prstGeom prst="wedgeRoundRectCallout">
            <a:avLst>
              <a:gd name="adj1" fmla="val 99819"/>
              <a:gd name="adj2" fmla="val 576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New Manu!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66304-DB28-944D-9C81-36152BA1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9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D4825-5CFE-FB44-A077-E1384FE75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strategy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0665E-1D69-8E4E-96DE-9FFEE3BBE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Exploration is constantly needed as there is always uncertainty about the action-value (Q) estimates</a:t>
            </a:r>
          </a:p>
          <a:p>
            <a:r>
              <a:rPr lang="en-US" dirty="0"/>
              <a:t>The greedy actions are those that look best at present, but some of the other actions may actually be better</a:t>
            </a:r>
          </a:p>
          <a:p>
            <a:r>
              <a:rPr lang="el-GR" dirty="0"/>
              <a:t>ε-</a:t>
            </a:r>
            <a:r>
              <a:rPr lang="en-US" dirty="0"/>
              <a:t>greedy action selection forces the non-greedy actions to be tried, but indiscriminately, with no preference for those that are nearly greedy or particularly uncertain</a:t>
            </a:r>
          </a:p>
          <a:p>
            <a:r>
              <a:rPr lang="en-US" dirty="0"/>
              <a:t>It would be better to select among the non-greedy actions according to their potential for actually being optimal, taking into account both how close their estimates are to being maximal and the uncertainties in those estimates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CCD84-4510-6D41-A785-AB878B7F6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1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D4825-5CFE-FB44-A077-E1384FE75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Upper-Confidence-Bounds action selection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00665E-1D69-8E4E-96DE-9FFEE3BBE5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740887" cy="4667250"/>
              </a:xfrm>
            </p:spPr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func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is a parameter for controlling the degree of exploration</a:t>
                </a:r>
              </a:p>
              <a:p>
                <a:r>
                  <a:rPr lang="en-US" dirty="0"/>
                  <a:t>Provides a “bonus” in value estimation for underexplored actions</a:t>
                </a:r>
              </a:p>
              <a:p>
                <a:r>
                  <a:rPr lang="en-US" dirty="0"/>
                  <a:t>Each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is selected the uncertainty is presumably reduced: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increments, and, as it appears in the denominator, the uncertainty term decreases </a:t>
                </a:r>
              </a:p>
              <a:p>
                <a:r>
                  <a:rPr lang="en-US" dirty="0"/>
                  <a:t>On the other hand, each time an action other than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is selected,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increases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does not;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appears in the numerator, the uncertainty bonus increases </a:t>
                </a:r>
              </a:p>
              <a:p>
                <a:r>
                  <a:rPr lang="en-US" dirty="0"/>
                  <a:t>The use of the natural logarithm means that the increases get smaller over time, but are unbounded </a:t>
                </a:r>
              </a:p>
              <a:p>
                <a:r>
                  <a:rPr lang="en-US" dirty="0"/>
                  <a:t>All actions will eventually be selected, but actions with lower value estimates, or that have already been selected frequently, will be selected with decreasing frequency over time.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00665E-1D69-8E4E-96DE-9FFEE3BBE5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740887" cy="4667250"/>
              </a:xfrm>
              <a:blipFill>
                <a:blip r:embed="rId2"/>
                <a:stretch>
                  <a:fillRect l="-708" b="-1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5CD70D-E3C0-354A-AF11-178E0C4B9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6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A9F2-FF0F-C04D-80A4-335EF5CBB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10-bandits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6E80DEF-17FB-5245-93FF-C7FBA735B3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3824188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={1,…,10}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,1)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⁡[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]=3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6E80DEF-17FB-5245-93FF-C7FBA735B3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3824188" cy="4351338"/>
              </a:xfrm>
              <a:blipFill>
                <a:blip r:embed="rId2"/>
                <a:stretch>
                  <a:fillRect l="-2649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5FB5EAC-0810-6B47-9AE3-260380C31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835" y="2231638"/>
            <a:ext cx="7532901" cy="35760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ABD59-4757-0644-B405-135216FE8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0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61CCD-6A48-C147-80AC-58A02C9DB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Policy-based algorithms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396071-DE13-F440-AA29-34C2270181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11070" cy="46672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Forget about action-value (</a:t>
                </a:r>
                <a:r>
                  <a:rPr lang="en-US" dirty="0">
                    <a:solidFill>
                      <a:srgbClr val="FF0000"/>
                    </a:solidFill>
                  </a:rPr>
                  <a:t>Q</a:t>
                </a:r>
                <a:r>
                  <a:rPr lang="en-US" dirty="0"/>
                  <a:t>) estimates, we don’t really care about them</a:t>
                </a:r>
              </a:p>
              <a:p>
                <a:r>
                  <a:rPr lang="en-US" dirty="0"/>
                  <a:t>We care about what actions to chose</a:t>
                </a:r>
              </a:p>
              <a:p>
                <a:pPr marL="0" indent="0">
                  <a:buNone/>
                </a:pPr>
                <a:r>
                  <a:rPr lang="en-US" dirty="0"/>
                  <a:t>	Let's assign a preference to each action and tweak its value</a:t>
                </a:r>
              </a:p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as a numerical score associated with action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Which action is selected?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pPr lvl="2"/>
                <a:r>
                  <a:rPr lang="en-US" sz="2400" dirty="0" err="1"/>
                  <a:t>Hardmax</a:t>
                </a:r>
                <a:r>
                  <a:rPr lang="en-US" sz="2400" dirty="0"/>
                  <a:t> results in no exploration -- deterministic action selection</a:t>
                </a:r>
              </a:p>
              <a:p>
                <a:pPr marL="457200" lvl="1" indent="0">
                  <a:buNone/>
                </a:pPr>
                <a:r>
                  <a:rPr lang="en-US" dirty="0"/>
                  <a:t>  </a:t>
                </a:r>
                <a:r>
                  <a:rPr lang="en-US" dirty="0" err="1"/>
                  <a:t>Softmax</a:t>
                </a:r>
                <a:r>
                  <a:rPr lang="en-US" dirty="0"/>
                  <a:t>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396071-DE13-F440-AA29-34C2270181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11070" cy="4667250"/>
              </a:xfrm>
              <a:blipFill>
                <a:blip r:embed="rId2"/>
                <a:stretch>
                  <a:fillRect l="-1066" t="-2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id="{A26D1E5A-9D10-2B45-A1D3-8748580800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"/>
          <a:stretch/>
        </p:blipFill>
        <p:spPr bwMode="auto">
          <a:xfrm>
            <a:off x="1216538" y="3079396"/>
            <a:ext cx="543776" cy="69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>
            <a:extLst>
              <a:ext uri="{FF2B5EF4-FFF2-40B4-BE49-F238E27FC236}">
                <a16:creationId xmlns:a16="http://schemas.microsoft.com/office/drawing/2014/main" id="{047CDA2F-3B2A-8446-93B6-52614DA26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"/>
          <a:stretch/>
        </p:blipFill>
        <p:spPr bwMode="auto">
          <a:xfrm>
            <a:off x="838200" y="5375981"/>
            <a:ext cx="543776" cy="69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170CB-0324-794A-8908-DE4623D1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5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8F3DF-6BC0-7F4B-B515-7B6DF66B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function (Boltzmann distribution)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42920B-5795-3A4D-8652-615EAD010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790583" cy="46672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b="1" dirty="0"/>
                  <a:t>Input</a:t>
                </a:r>
                <a:r>
                  <a:rPr lang="en-US" dirty="0"/>
                  <a:t>: vector of scores </a:t>
                </a:r>
              </a:p>
              <a:p>
                <a:r>
                  <a:rPr lang="en-US" b="1" dirty="0"/>
                  <a:t>Output</a:t>
                </a:r>
                <a:r>
                  <a:rPr lang="en-US" dirty="0"/>
                  <a:t>: vector of probabilities forming a valid distribution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nary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b="0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softmax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dirty="0">
                                  <a:solidFill>
                                    <a:srgbClr val="FF0000"/>
                                  </a:solidFill>
                                </a:rPr>
                                <m:t>0.047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dirty="0">
                                  <a:solidFill>
                                    <a:srgbClr val="FF0000"/>
                                  </a:solidFill>
                                </a:rPr>
                                <m:t>0.95</m:t>
                              </m:r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b="0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0.000</m:t>
                              </m:r>
                              <m:r>
                                <m:rPr>
                                  <m:nor/>
                                </m:rPr>
                                <a:rPr lang="en-US" dirty="0">
                                  <a:solidFill>
                                    <a:srgbClr val="FF0000"/>
                                  </a:solidFill>
                                </a:rPr>
                                <m:t>8</m:t>
                              </m:r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That is,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Pr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(0.95) </a:t>
                </a:r>
                <a:r>
                  <a:rPr lang="en-US" dirty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Pr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(0.05) </a:t>
                </a:r>
                <a:r>
                  <a:rPr lang="en-US" dirty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and </a:t>
                </a:r>
                <a:r>
                  <a:rPr lang="en-US" dirty="0">
                    <a:solidFill>
                      <a:srgbClr val="FF0000"/>
                    </a:solidFill>
                  </a:rPr>
                  <a:t>&lt;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Pr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(0.01) </a:t>
                </a:r>
                <a:r>
                  <a:rPr lang="en-US" dirty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42920B-5795-3A4D-8652-615EAD010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790583" cy="4667250"/>
              </a:xfrm>
              <a:blipFill>
                <a:blip r:embed="rId2"/>
                <a:stretch>
                  <a:fillRect l="-823" t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52EFB-44CC-814C-B7F9-37F34BAFD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4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D969-DB53-9844-BE2B-9EB04E365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718B9F-5F4C-5941-BB18-F0A66059C8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00522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Exploration – checked!</a:t>
                </a:r>
              </a:p>
              <a:p>
                <a:r>
                  <a:rPr lang="en-US" dirty="0" err="1"/>
                  <a:t>Softmax</a:t>
                </a:r>
                <a:r>
                  <a:rPr lang="en-US" dirty="0"/>
                  <a:t> provides another important attribute – </a:t>
                </a:r>
                <a:r>
                  <a:rPr lang="en-US" b="1" dirty="0"/>
                  <a:t>a differentiable policy</a:t>
                </a:r>
              </a:p>
              <a:p>
                <a:r>
                  <a:rPr lang="en-US" dirty="0"/>
                  <a:t>Say that we learn that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results in good relative performance</a:t>
                </a:r>
              </a:p>
              <a:p>
                <a:r>
                  <a:rPr lang="en-US" dirty="0" err="1"/>
                  <a:t>Hardmax</a:t>
                </a:r>
                <a:r>
                  <a:rPr lang="en-US" dirty="0"/>
                  <a:t>: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Change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such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is increased,</a:t>
                </a:r>
                <a:r>
                  <a:rPr lang="en-US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𝑁𝐴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 err="1"/>
                  <a:t>Softmax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Change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such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increased -&gt; update towards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718B9F-5F4C-5941-BB18-F0A66059C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00522" cy="4351338"/>
              </a:xfrm>
              <a:blipFill>
                <a:blip r:embed="rId2"/>
                <a:stretch>
                  <a:fillRect l="-105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B5901-5B87-DC4D-AFE9-84841FE04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3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7FCD-3514-9642-B619-9D01E086D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ascend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6480E5-79D9-B746-8A8B-9E694B29F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acc>
                      </m:e>
                    </m:d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acc>
                      </m:e>
                    </m:d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Update the preferences based on observed reward and a baseline reward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If the observed reward is larger than the baseline:</a:t>
                </a:r>
              </a:p>
              <a:p>
                <a:pPr lvl="1"/>
                <a:r>
                  <a:rPr lang="en-US" dirty="0"/>
                  <a:t>Increase the preference of the chosen action,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Decrease the preference of all other actions,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Else do the opposite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6480E5-79D9-B746-8A8B-9E694B29F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4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14D4B-9846-E54E-8F35-333C353A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B308F8-BE7E-BC2E-BD10-3A26AADA2E40}"/>
              </a:ext>
            </a:extLst>
          </p:cNvPr>
          <p:cNvSpPr/>
          <p:nvPr/>
        </p:nvSpPr>
        <p:spPr>
          <a:xfrm>
            <a:off x="6096000" y="1690688"/>
            <a:ext cx="1109870" cy="86366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8D43BC-7E4F-CC80-D535-0994ED8BBC15}"/>
              </a:ext>
            </a:extLst>
          </p:cNvPr>
          <p:cNvSpPr/>
          <p:nvPr/>
        </p:nvSpPr>
        <p:spPr>
          <a:xfrm>
            <a:off x="7205870" y="2459314"/>
            <a:ext cx="1109870" cy="86366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CC5093-B18C-5E8C-B2FC-60397A857027}"/>
              </a:ext>
            </a:extLst>
          </p:cNvPr>
          <p:cNvSpPr txBox="1"/>
          <p:nvPr/>
        </p:nvSpPr>
        <p:spPr>
          <a:xfrm>
            <a:off x="7314849" y="1690688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2799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3D091-7B94-794C-8E7B-6D9B39404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derivative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6C6431-F804-D149-9E16-FE1018EA2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p>
                            </m:sSup>
                          </m:num>
                          <m:den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sup>
                                </m:sSup>
                              </m:e>
                            </m:nary>
                          </m:den>
                        </m:f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Case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Case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6C6431-F804-D149-9E16-FE1018EA2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D4994-6C65-0C4D-81A2-9C4A688B9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  <p:pic>
        <p:nvPicPr>
          <p:cNvPr id="1026" name="Picture 2" descr="\left ( \frac{f(x)}{g(x)} \right )'=\frac{f'(x)g(x)-f(x)g'(x)}{g^2(x)}">
            <a:extLst>
              <a:ext uri="{FF2B5EF4-FFF2-40B4-BE49-F238E27FC236}">
                <a16:creationId xmlns:a16="http://schemas.microsoft.com/office/drawing/2014/main" id="{31BD5082-9C96-AD4B-A348-23F015EC7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812" y="2996513"/>
            <a:ext cx="3568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71B1DB-B795-217E-06BE-A0072412F4D8}"/>
                  </a:ext>
                </a:extLst>
              </p:cNvPr>
              <p:cNvSpPr txBox="1"/>
              <p:nvPr/>
            </p:nvSpPr>
            <p:spPr>
              <a:xfrm>
                <a:off x="-1900858" y="1457216"/>
                <a:ext cx="609765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≔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71B1DB-B795-217E-06BE-A0072412F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00858" y="1457216"/>
                <a:ext cx="6097656" cy="646331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870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3D091-7B94-794C-8E7B-6D9B39404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derivative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6C6431-F804-D149-9E16-FE1018EA2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softmax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Partial derivative relates to a given input/output pair </a:t>
                </a:r>
              </a:p>
              <a:p>
                <a:pPr lvl="1"/>
                <a:r>
                  <a:rPr lang="en-US" dirty="0"/>
                  <a:t>Jacobian matrix with entries: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en-US" dirty="0"/>
                              <m:t> 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&amp;−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,  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6C6431-F804-D149-9E16-FE1018EA2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82" t="-10756" b="-58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D4994-6C65-0C4D-81A2-9C4A688B9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32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835EB-D4F2-C840-8E66-F623F7910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Log-likelihood (gradient ascend)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E619E6-71C2-7946-94EA-BFE8CD36F0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540487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acc>
                      </m:e>
                    </m:d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acc>
                      </m:e>
                    </m:d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Replace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How does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</m:func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/>
                  <a:t> behave? </a:t>
                </a:r>
              </a:p>
              <a:p>
                <a:r>
                  <a:rPr lang="en-US" dirty="0"/>
                  <a:t>How is it different from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/>
                  <a:t> 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E619E6-71C2-7946-94EA-BFE8CD36F0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540487" cy="4351338"/>
              </a:xfrm>
              <a:blipFill>
                <a:blip r:embed="rId2"/>
                <a:stretch>
                  <a:fillRect l="-1515" t="-4360" r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4EAE7DA-6BBB-2047-8835-946735A1E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1" y="4156433"/>
            <a:ext cx="4164770" cy="257235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0360A-4720-8941-A218-615A8264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79CFBC-6445-C5FC-81A4-7293328FECF3}"/>
              </a:ext>
            </a:extLst>
          </p:cNvPr>
          <p:cNvSpPr txBox="1"/>
          <p:nvPr/>
        </p:nvSpPr>
        <p:spPr>
          <a:xfrm>
            <a:off x="7621558" y="37871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60CDBF-632B-C5CA-7879-46077A05DAD1}"/>
              </a:ext>
            </a:extLst>
          </p:cNvPr>
          <p:cNvSpPr txBox="1"/>
          <p:nvPr/>
        </p:nvSpPr>
        <p:spPr>
          <a:xfrm>
            <a:off x="11786328" y="37806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6687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05C5C-7B7E-EF43-8E86-729603CE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derivative with log-likelihood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93A8E8-2BE9-664C-BA3B-417D1B3C5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en-US" dirty="0">
                                <a:solidFill>
                                  <a:schemeClr val="accent1"/>
                                </a:solidFill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&amp;−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,  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eqArr>
                          <m:eqArr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en-US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&amp;−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, 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en-US" dirty="0"/>
                              <m:t>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&amp;−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, 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93A8E8-2BE9-664C-BA3B-417D1B3C5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187" t="-50581" b="-7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A460EC-91A7-8947-B7CB-87087C39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D777BD-ECEE-B542-BE59-A45055AF8DE5}"/>
                  </a:ext>
                </a:extLst>
              </p:cNvPr>
              <p:cNvSpPr txBox="1"/>
              <p:nvPr/>
            </p:nvSpPr>
            <p:spPr>
              <a:xfrm>
                <a:off x="7432589" y="3331984"/>
                <a:ext cx="3772379" cy="886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(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 ) ′ =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′ (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 ) ∙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′ 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D777BD-ECEE-B542-BE59-A45055AF8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2589" y="3331984"/>
                <a:ext cx="3772379" cy="886012"/>
              </a:xfrm>
              <a:prstGeom prst="rect">
                <a:avLst/>
              </a:prstGeom>
              <a:blipFill>
                <a:blip r:embed="rId3"/>
                <a:stretch>
                  <a:fillRect l="-2013" r="-2013"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DA76AD-EEC9-6340-A794-E209400F6CC1}"/>
                  </a:ext>
                </a:extLst>
              </p:cNvPr>
              <p:cNvSpPr txBox="1"/>
              <p:nvPr/>
            </p:nvSpPr>
            <p:spPr>
              <a:xfrm>
                <a:off x="6230470" y="5233772"/>
                <a:ext cx="2138727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Not depended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DA76AD-EEC9-6340-A794-E209400F6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470" y="5233772"/>
                <a:ext cx="2138727" cy="369332"/>
              </a:xfrm>
              <a:prstGeom prst="rect">
                <a:avLst/>
              </a:prstGeom>
              <a:blipFill>
                <a:blip r:embed="rId4"/>
                <a:stretch>
                  <a:fillRect l="-2353" t="-6452" b="-2258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0A518E2-E391-8E48-A13B-4E53BD52C5A0}"/>
              </a:ext>
            </a:extLst>
          </p:cNvPr>
          <p:cNvCxnSpPr>
            <a:stCxn id="9" idx="1"/>
          </p:cNvCxnSpPr>
          <p:nvPr/>
        </p:nvCxnSpPr>
        <p:spPr>
          <a:xfrm flipH="1">
            <a:off x="5414682" y="5418438"/>
            <a:ext cx="8157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913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05C5C-7B7E-EF43-8E86-729603CE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derivative with log-likelihood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93A8E8-2BE9-664C-BA3B-417D1B3C5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en-US" dirty="0">
                                <a:solidFill>
                                  <a:schemeClr val="accent1"/>
                                </a:solidFill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&amp;−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,  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en-US" dirty="0"/>
                              <m:t>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&amp;−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, 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acc>
                      </m:e>
                    </m:d>
                    <m:func>
                      <m:func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func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acc>
                      </m:e>
                    </m:d>
                    <m:func>
                      <m:func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func>
                    <m:func>
                      <m:func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acc>
                      </m:e>
                    </m:d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acc>
                      </m:e>
                    </m:d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93A8E8-2BE9-664C-BA3B-417D1B3C5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4" t="-59884" b="-35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A460EC-91A7-8947-B7CB-87087C39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A68DFC-D52C-CD4B-9D24-90A7AFD27C26}"/>
                  </a:ext>
                </a:extLst>
              </p:cNvPr>
              <p:cNvSpPr txBox="1"/>
              <p:nvPr/>
            </p:nvSpPr>
            <p:spPr>
              <a:xfrm>
                <a:off x="6230470" y="3244334"/>
                <a:ext cx="2138727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Not depended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A68DFC-D52C-CD4B-9D24-90A7AFD27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470" y="3244334"/>
                <a:ext cx="2138727" cy="369332"/>
              </a:xfrm>
              <a:prstGeom prst="rect">
                <a:avLst/>
              </a:prstGeom>
              <a:blipFill>
                <a:blip r:embed="rId3"/>
                <a:stretch>
                  <a:fillRect l="-2353" t="-3125" b="-2187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97375B6-5D25-8047-8914-D9CA4E2C9F9E}"/>
              </a:ext>
            </a:extLst>
          </p:cNvPr>
          <p:cNvCxnSpPr>
            <a:stCxn id="6" idx="1"/>
          </p:cNvCxnSpPr>
          <p:nvPr/>
        </p:nvCxnSpPr>
        <p:spPr>
          <a:xfrm flipH="1">
            <a:off x="5414682" y="3429000"/>
            <a:ext cx="8157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6231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1AAB95A-81A0-9A46-B8C3-C2003FFDC84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Baseline,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1AAB95A-81A0-9A46-B8C3-C2003FFDC8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977156-4840-9A4B-8D53-37E851C53C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observed reward is bigger than baseline:</a:t>
                </a:r>
              </a:p>
              <a:p>
                <a:pPr lvl="1"/>
                <a:r>
                  <a:rPr lang="en-US" dirty="0"/>
                  <a:t>Increase the score of the chosen action,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Decrease the score of all other actions,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Else do the opposite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977156-4840-9A4B-8D53-37E851C53C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F0FC07F-DD12-CC44-AF50-2AFDE756634B}"/>
                  </a:ext>
                </a:extLst>
              </p:cNvPr>
              <p:cNvSpPr/>
              <p:nvPr/>
            </p:nvSpPr>
            <p:spPr>
              <a:xfrm>
                <a:off x="6228522" y="365125"/>
                <a:ext cx="60960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F0FC07F-DD12-CC44-AF50-2AFDE75663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22" y="365125"/>
                <a:ext cx="6096000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Related image">
            <a:extLst>
              <a:ext uri="{FF2B5EF4-FFF2-40B4-BE49-F238E27FC236}">
                <a16:creationId xmlns:a16="http://schemas.microsoft.com/office/drawing/2014/main" id="{FA6FCB92-4E88-3348-97B2-F090917DB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931" y="3787154"/>
            <a:ext cx="1455019" cy="145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elated image">
            <a:extLst>
              <a:ext uri="{FF2B5EF4-FFF2-40B4-BE49-F238E27FC236}">
                <a16:creationId xmlns:a16="http://schemas.microsoft.com/office/drawing/2014/main" id="{9A86265A-73DF-4E49-8211-FF1656E76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972" y="3794610"/>
            <a:ext cx="1582500" cy="158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Related image">
            <a:extLst>
              <a:ext uri="{FF2B5EF4-FFF2-40B4-BE49-F238E27FC236}">
                <a16:creationId xmlns:a16="http://schemas.microsoft.com/office/drawing/2014/main" id="{838AED83-2B21-0D42-ABFD-5A9B04037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071" y="3794611"/>
            <a:ext cx="1582499" cy="158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3FD8AFE-7A8B-6B45-909F-FCC6A6483D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983500"/>
                  </p:ext>
                </p:extLst>
              </p:nvPr>
            </p:nvGraphicFramePr>
            <p:xfrm>
              <a:off x="2032000" y="5377110"/>
              <a:ext cx="8128000" cy="1112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17495651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4473590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7233257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97026107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87813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0.665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0.245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50458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oMath>
                            </m:oMathPara>
                          </a14:m>
                          <a:endParaRPr lang="en-US" b="1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79747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3FD8AFE-7A8B-6B45-909F-FCC6A6483D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983500"/>
                  </p:ext>
                </p:extLst>
              </p:nvPr>
            </p:nvGraphicFramePr>
            <p:xfrm>
              <a:off x="2032000" y="5377110"/>
              <a:ext cx="8128000" cy="1112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17495651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4473590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7233257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97026107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625" t="-6897" r="-301250" b="-2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87813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625" t="-103333" r="-301250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0.665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0.245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50458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625" t="-210345" r="-30125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797478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EDFD5-DAB0-7F43-A856-979797DEB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01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572FC66-F095-B448-B9A4-06ABB20E643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Baseline,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572FC66-F095-B448-B9A4-06ABB20E64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BEE51B-A1F5-5D4B-8CC6-AE3F44AA55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32494" y="5713361"/>
                <a:ext cx="5127012" cy="1009702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Setting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nary>
                  </m:oMath>
                </a14:m>
                <a:r>
                  <a:rPr lang="en-US" sz="2400" dirty="0"/>
                  <a:t> is usually a good choice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*More </a:t>
                </a:r>
                <a:r>
                  <a:rPr lang="en-US" dirty="0"/>
                  <a:t>on choosing a baseline later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BEE51B-A1F5-5D4B-8CC6-AE3F44AA55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32494" y="5713361"/>
                <a:ext cx="5127012" cy="1009702"/>
              </a:xfrm>
              <a:blipFill>
                <a:blip r:embed="rId3"/>
                <a:stretch>
                  <a:fillRect l="-1232" t="-48148" b="-27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Related image">
            <a:extLst>
              <a:ext uri="{FF2B5EF4-FFF2-40B4-BE49-F238E27FC236}">
                <a16:creationId xmlns:a16="http://schemas.microsoft.com/office/drawing/2014/main" id="{E8BEDFC8-CF19-D64F-8896-778843CF8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67" y="1497299"/>
            <a:ext cx="1455019" cy="145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elated image">
            <a:extLst>
              <a:ext uri="{FF2B5EF4-FFF2-40B4-BE49-F238E27FC236}">
                <a16:creationId xmlns:a16="http://schemas.microsoft.com/office/drawing/2014/main" id="{0BA5141D-F547-EF45-851D-62B2D0E7B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208" y="1504755"/>
            <a:ext cx="1582500" cy="158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Related image">
            <a:extLst>
              <a:ext uri="{FF2B5EF4-FFF2-40B4-BE49-F238E27FC236}">
                <a16:creationId xmlns:a16="http://schemas.microsoft.com/office/drawing/2014/main" id="{724EE92F-55F2-B64C-B90A-2F6905475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307" y="1504756"/>
            <a:ext cx="1582499" cy="158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6A9C22A-1DD1-CF41-A6F5-8BD00BA89E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4055029"/>
                  </p:ext>
                </p:extLst>
              </p:nvPr>
            </p:nvGraphicFramePr>
            <p:xfrm>
              <a:off x="1914236" y="3087255"/>
              <a:ext cx="8128000" cy="2595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17495651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4473590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7233257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97026107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87813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0.665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0.245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50458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1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7974783"/>
                      </a:ext>
                    </a:extLst>
                  </a:tr>
                  <a:tr h="370840">
                    <a:tc gridSpan="4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</m:e>
                                    </m:acc>
                                  </m:e>
                                </m:d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func>
                                      <m:funcPr>
                                        <m:ctrlPr>
                                          <a:rPr lang="en-US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Pr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𝐴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en-US" b="1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6797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=10</m:t>
                                </m:r>
                              </m:oMath>
                            </m:oMathPara>
                          </a14:m>
                          <a:endParaRPr lang="en-US" b="1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-2.68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-1.51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-8.19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4983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</m:oMath>
                            </m:oMathPara>
                          </a14:m>
                          <a:endParaRPr lang="en-US" b="1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-0.34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3.78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-1.82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72506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=−3</m:t>
                                </m:r>
                              </m:oMath>
                            </m:oMathPara>
                          </a14:m>
                          <a:endParaRPr lang="en-US" b="1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1.68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8.31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3.64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47057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6A9C22A-1DD1-CF41-A6F5-8BD00BA89E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4055029"/>
                  </p:ext>
                </p:extLst>
              </p:nvPr>
            </p:nvGraphicFramePr>
            <p:xfrm>
              <a:off x="1914236" y="3087255"/>
              <a:ext cx="8128000" cy="2595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17495651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4473590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7233257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97026107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25" t="-10345" r="-301250" b="-6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87813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25" t="-106667" r="-301250" b="-5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0.665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0.245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50458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25" t="-213793" r="-301250" b="-4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7974783"/>
                      </a:ext>
                    </a:extLst>
                  </a:tr>
                  <a:tr h="370840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56" t="-313793" r="-156" b="-33103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6797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25" t="-413793" r="-301250" b="-2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-2.68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-1.51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-8.19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4983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25" t="-496667" r="-301250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-0.34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3.78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-1.82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72506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25" t="-617241" r="-30125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1.68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8.31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3.64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47057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CF0CCC1-4C80-8946-B2DF-080EC2B894DA}"/>
                  </a:ext>
                </a:extLst>
              </p:cNvPr>
              <p:cNvSpPr/>
              <p:nvPr/>
            </p:nvSpPr>
            <p:spPr>
              <a:xfrm>
                <a:off x="6228522" y="365125"/>
                <a:ext cx="60960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CF0CCC1-4C80-8946-B2DF-080EC2B894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22" y="365125"/>
                <a:ext cx="6096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58C35-DFDB-704C-B869-F76018CC0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B3A8AD-7C8F-AF4E-82C1-F27A7C2E970B}"/>
              </a:ext>
            </a:extLst>
          </p:cNvPr>
          <p:cNvSpPr txBox="1"/>
          <p:nvPr/>
        </p:nvSpPr>
        <p:spPr>
          <a:xfrm>
            <a:off x="113678" y="3838853"/>
            <a:ext cx="1853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Observed reward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C20285-5C1E-F444-82E6-3B85D3772358}"/>
              </a:ext>
            </a:extLst>
          </p:cNvPr>
          <p:cNvSpPr txBox="1"/>
          <p:nvPr/>
        </p:nvSpPr>
        <p:spPr>
          <a:xfrm>
            <a:off x="165361" y="4513032"/>
            <a:ext cx="16971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Update direction for various baseline values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1F10F7-36B4-884D-A146-5FC4AF567722}"/>
              </a:ext>
            </a:extLst>
          </p:cNvPr>
          <p:cNvSpPr txBox="1"/>
          <p:nvPr/>
        </p:nvSpPr>
        <p:spPr>
          <a:xfrm>
            <a:off x="10042236" y="4759805"/>
            <a:ext cx="2035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Which baseline value makes most sense?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6FA8AC1-D157-7747-BDF1-A417E808BD21}"/>
                  </a:ext>
                </a:extLst>
              </p:cNvPr>
              <p:cNvSpPr txBox="1"/>
              <p:nvPr/>
            </p:nvSpPr>
            <p:spPr>
              <a:xfrm>
                <a:off x="158388" y="1690688"/>
                <a:ext cx="44382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*In this example we are updating each machine assuming it was played and the affiliated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en-US" sz="1400" dirty="0"/>
                  <a:t> was observed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6FA8AC1-D157-7747-BDF1-A417E808B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88" y="1690688"/>
                <a:ext cx="4438206" cy="523220"/>
              </a:xfrm>
              <a:prstGeom prst="rect">
                <a:avLst/>
              </a:prstGeom>
              <a:blipFill>
                <a:blip r:embed="rId9"/>
                <a:stretch>
                  <a:fillRect l="-286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89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8B97E0AA-44C9-6E45-AB31-74EE5644D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655" y="2268640"/>
            <a:ext cx="6237574" cy="36795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B7F73-BED0-9E4F-99AA-00FBB513C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impact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92960F-95AE-8C4E-BC6F-EEB64241E5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814455" cy="4351338"/>
              </a:xfrm>
            </p:spPr>
            <p:txBody>
              <a:bodyPr/>
              <a:lstStyle/>
              <a:p>
                <a:r>
                  <a:rPr lang="en-US" dirty="0"/>
                  <a:t>Average performance of gradient ascend </a:t>
                </a:r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With baseline: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nary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No baseline: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r>
                  <a:rPr lang="en-US" dirty="0"/>
                  <a:t>10-armed example problem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92960F-95AE-8C4E-BC6F-EEB64241E5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814455" cy="4351338"/>
              </a:xfrm>
              <a:blipFill>
                <a:blip r:embed="rId3"/>
                <a:stretch>
                  <a:fillRect l="-2375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36760-2128-1543-8E2D-038659A9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2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B512B-9180-B044-A5EA-602615DF6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1C1D8-13B2-4745-B63E-122465CF1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Problem</a:t>
            </a:r>
            <a:r>
              <a:rPr lang="en-US" dirty="0"/>
              <a:t>: choose the action that results in highest expected reward</a:t>
            </a:r>
          </a:p>
          <a:p>
            <a:r>
              <a:rPr lang="en-US" b="1" dirty="0"/>
              <a:t>Assumptions</a:t>
            </a:r>
            <a:r>
              <a:rPr lang="en-US" dirty="0"/>
              <a:t>: (1) actions’ expected reward is unknown, (2) we are confronted with the same problem over and over, (3) we are able to observe an action’s outcome once chosen</a:t>
            </a:r>
          </a:p>
          <a:p>
            <a:r>
              <a:rPr lang="en-US" b="1" dirty="0"/>
              <a:t>Approach</a:t>
            </a:r>
            <a:r>
              <a:rPr lang="en-US" dirty="0"/>
              <a:t>: learn the actions’ expected reward through exploration (value based) or learn a policy directly (policy based), exploit learnt knowledge to choose best action</a:t>
            </a:r>
          </a:p>
          <a:p>
            <a:r>
              <a:rPr lang="en-US" b="1" dirty="0"/>
              <a:t>Methods:</a:t>
            </a:r>
            <a:r>
              <a:rPr lang="en-US" dirty="0"/>
              <a:t> (1) greedy + initializing estimates optimistically, (2) epsilon-greedy, (3) Upper-Confidence-Bounds, (4) gradient ascend + soft-max </a:t>
            </a:r>
          </a:p>
          <a:p>
            <a:r>
              <a:rPr lang="en-US" dirty="0"/>
              <a:t>Which works best?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4FFC0-AD2D-AC45-9F60-550E026FF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9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8B398-ECDE-584C-8F11-478AAE7ED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F2499-B9F3-FD43-955C-9F79A2A57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96855" cy="4351338"/>
          </a:xfrm>
        </p:spPr>
        <p:txBody>
          <a:bodyPr>
            <a:normAutofit/>
          </a:bodyPr>
          <a:lstStyle/>
          <a:p>
            <a:r>
              <a:rPr lang="en-US" dirty="0"/>
              <a:t>A parameter study of the various bandit algorithms </a:t>
            </a:r>
          </a:p>
          <a:p>
            <a:r>
              <a:rPr lang="en-US" dirty="0"/>
              <a:t>Each point is the average reward obtained over 1000 steps with a particular algorithm at a particular setting of its parameter</a:t>
            </a:r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B179F917-C193-EC4B-92A8-1012B31AF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640" y="2243571"/>
            <a:ext cx="7367360" cy="39751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3E4F8-38D8-234C-8CA1-A44C8F83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498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Class: </a:t>
            </a:r>
          </a:p>
          <a:p>
            <a:pPr lvl="1"/>
            <a:r>
              <a:rPr lang="en-US" dirty="0"/>
              <a:t>Markov Decision Processes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Quiz Multi Armed Bandits on Canvas by Sep-3, EOD.</a:t>
            </a:r>
          </a:p>
          <a:p>
            <a:pPr lvl="1"/>
            <a:r>
              <a:rPr lang="en-US" dirty="0"/>
              <a:t>Go over tutorials </a:t>
            </a:r>
          </a:p>
          <a:p>
            <a:pPr lvl="2"/>
            <a:r>
              <a:rPr lang="en-US" dirty="0"/>
              <a:t>Linear algebra</a:t>
            </a:r>
          </a:p>
          <a:p>
            <a:pPr lvl="2"/>
            <a:r>
              <a:rPr lang="en-US" dirty="0"/>
              <a:t>Basic probability</a:t>
            </a:r>
          </a:p>
          <a:p>
            <a:pPr lvl="2"/>
            <a:r>
              <a:rPr lang="en-US" dirty="0"/>
              <a:t>Python </a:t>
            </a:r>
          </a:p>
          <a:p>
            <a:pPr lvl="2"/>
            <a:r>
              <a:rPr lang="en-US" dirty="0" err="1"/>
              <a:t>Numpy</a:t>
            </a:r>
            <a:endParaRPr lang="en-US" dirty="0"/>
          </a:p>
          <a:p>
            <a:pPr lvl="2"/>
            <a:r>
              <a:rPr lang="en-US" dirty="0"/>
              <a:t>Gym (</a:t>
            </a:r>
            <a:r>
              <a:rPr lang="en-US" dirty="0" err="1"/>
              <a:t>OpenAI</a:t>
            </a:r>
            <a:r>
              <a:rPr lang="en-US" dirty="0"/>
              <a:t>)</a:t>
            </a:r>
          </a:p>
          <a:p>
            <a:r>
              <a:rPr lang="en-US" b="1" dirty="0"/>
              <a:t>Project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Go over the project description and timeline</a:t>
            </a:r>
          </a:p>
          <a:p>
            <a:pPr lvl="1"/>
            <a:r>
              <a:rPr lang="en-US" dirty="0"/>
              <a:t>Find a partner (a relevant discussion board is available on </a:t>
            </a:r>
            <a:r>
              <a:rPr lang="en-US" dirty="0" err="1"/>
              <a:t>Campuswire</a:t>
            </a:r>
            <a:r>
              <a:rPr lang="en-US" dirty="0"/>
              <a:t>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78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2338</Words>
  <Application>Microsoft Macintosh PowerPoint</Application>
  <PresentationFormat>Widescreen</PresentationFormat>
  <Paragraphs>414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Cambria Math</vt:lpstr>
      <vt:lpstr>Wingdings</vt:lpstr>
      <vt:lpstr>Office Theme</vt:lpstr>
      <vt:lpstr>CSCE-642 Reinforcement Learning  Chapter 2: Multi-armed Bandit</vt:lpstr>
      <vt:lpstr>CSCE-689, Reinforcement Learning</vt:lpstr>
      <vt:lpstr>Optimal action</vt:lpstr>
      <vt:lpstr>Learn the optimal action</vt:lpstr>
      <vt:lpstr>Learn the optimal action</vt:lpstr>
      <vt:lpstr>Learn the optimal action</vt:lpstr>
      <vt:lpstr>Notation</vt:lpstr>
      <vt:lpstr>Learn the optimal action</vt:lpstr>
      <vt:lpstr>Greedy action = Exploit current knowledge</vt:lpstr>
      <vt:lpstr>Or Explore for new knowledge</vt:lpstr>
      <vt:lpstr>Explore or exploit? </vt:lpstr>
      <vt:lpstr>Action-value methods</vt:lpstr>
      <vt:lpstr>ε-greedy</vt:lpstr>
      <vt:lpstr>Example problem</vt:lpstr>
      <vt:lpstr>Results</vt:lpstr>
      <vt:lpstr>Incremental sample averages </vt:lpstr>
      <vt:lpstr>Nonstationary outcomes</vt:lpstr>
      <vt:lpstr>Setting the step size α </vt:lpstr>
      <vt:lpstr>Quiz</vt:lpstr>
      <vt:lpstr>Initial Q values + greedy</vt:lpstr>
      <vt:lpstr>10-bandits problem</vt:lpstr>
      <vt:lpstr>PowerPoint Presentation</vt:lpstr>
      <vt:lpstr>Optimistic initial Q values</vt:lpstr>
      <vt:lpstr>Exploration strategy </vt:lpstr>
      <vt:lpstr>Upper-Confidence-Bounds action selection</vt:lpstr>
      <vt:lpstr>10-bandits problem</vt:lpstr>
      <vt:lpstr>Policy-based algorithms </vt:lpstr>
      <vt:lpstr>Softmax function (Boltzmann distribution)</vt:lpstr>
      <vt:lpstr>Softmax function</vt:lpstr>
      <vt:lpstr>Gradient ascend</vt:lpstr>
      <vt:lpstr>Softmax derivative </vt:lpstr>
      <vt:lpstr>Softmax derivative </vt:lpstr>
      <vt:lpstr>Log-likelihood (gradient ascend)  </vt:lpstr>
      <vt:lpstr>Softmax derivative with log-likelihood </vt:lpstr>
      <vt:lpstr>Softmax derivative with log-likelihood </vt:lpstr>
      <vt:lpstr>Baseline, (R_t ) ̅?</vt:lpstr>
      <vt:lpstr>Baseline, (R_t ) ̅?</vt:lpstr>
      <vt:lpstr>Baseline impact</vt:lpstr>
      <vt:lpstr>What did we learn? </vt:lpstr>
      <vt:lpstr>Overall results</vt:lpstr>
      <vt:lpstr>Next…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106</cp:revision>
  <dcterms:created xsi:type="dcterms:W3CDTF">2019-10-14T16:33:14Z</dcterms:created>
  <dcterms:modified xsi:type="dcterms:W3CDTF">2024-08-27T17:13:43Z</dcterms:modified>
</cp:coreProperties>
</file>