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62b3f0aeac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62b3f0aeac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62b3f0aeac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62b3f0aeac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14e8b1363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14e8b1363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62b3f0aeac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62b3f0aeac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62b3f0aeac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62b3f0aeac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14e8b13630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14e8b13630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14e8b1363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14e8b1363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14e8b1363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14e8b1363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62b3f0aeac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62b3f0aeac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14e8b1363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14e8b1363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62b3f0aeac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62b3f0aeac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14e8b13630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14e8b1363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14e8b13630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14e8b1363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14e8b13630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14e8b13630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62b3f0aeac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62b3f0aeac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14e8b1363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14e8b1363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14e8b13630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14e8b1363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62b3f0aeac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62b3f0aeac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62b3f0aeac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62b3f0aeac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14e8b13630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14e8b1363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14e8b13630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14e8b13630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62b3f0aeac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62b3f0aeac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62b3f0aeac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62b3f0aeac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62b3f0aeac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62b3f0aeac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62b3f0aeac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62b3f0aeac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14e8b1363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14e8b1363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1503ae2f0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1503ae2f0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1503ae2f0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1503ae2f0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1503ae2f0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1503ae2f0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1503ae2f0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1503ae2f0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0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109133"/>
            <a:ext cx="8229600" cy="3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100"/>
              <a:buNone/>
              <a:defRPr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rtl="0" algn="l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rtl="0" algn="l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500"/>
              <a:buNone/>
              <a:defRPr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rtl="0" algn="l"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500"/>
              <a:buNone/>
              <a:defRPr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5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5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youtube.com/watch?v=kopoLzvh5jY" TargetMode="External"/><Relationship Id="rId4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drive.google.com/file/d/1EzffCna1AVYCPIoLz8GIuYVpAn7vGiG-/view" TargetMode="External"/><Relationship Id="rId4" Type="http://schemas.openxmlformats.org/officeDocument/2006/relationships/image" Target="../media/image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0" y="469750"/>
            <a:ext cx="8520600" cy="118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Curriculum Learning</a:t>
            </a:r>
            <a:endParaRPr sz="4500"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83100" y="4223025"/>
            <a:ext cx="8520600" cy="132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Vaibhav Bajaj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542000" y="322000"/>
            <a:ext cx="79620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CSCE-642 Reinforcement Learning</a:t>
            </a:r>
            <a:endParaRPr sz="3000">
              <a:solidFill>
                <a:schemeClr val="dk2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14140"/>
          <a:stretch/>
        </p:blipFill>
        <p:spPr>
          <a:xfrm>
            <a:off x="2814449" y="1532050"/>
            <a:ext cx="3080799" cy="2645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</a:t>
            </a:r>
            <a:r>
              <a:rPr lang="en"/>
              <a:t>utline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Background: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Introduction to Curriculum Learning (CL)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Examples of Traditional CL Approaches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Pros and Cons of CL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Automated Curriculum Leaning: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Automated CL Strategies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Theoretical Guarantees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Evaluation Metrics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Curriculum Learning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Introduced by </a:t>
            </a:r>
            <a:r>
              <a:rPr i="1" lang="en">
                <a:solidFill>
                  <a:schemeClr val="dk1"/>
                </a:solidFill>
              </a:rPr>
              <a:t>(Bengio et al., 2009)</a:t>
            </a:r>
            <a:r>
              <a:rPr lang="en">
                <a:solidFill>
                  <a:schemeClr val="dk1"/>
                </a:solidFill>
              </a:rPr>
              <a:t> as a concept in machine learning aimed at improving performance, initially applied in supervised learning.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6650" y="2296551"/>
            <a:ext cx="4819176" cy="220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Curriculum Learning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Motivation</a:t>
            </a:r>
            <a:r>
              <a:rPr lang="en">
                <a:solidFill>
                  <a:schemeClr val="dk1"/>
                </a:solidFill>
              </a:rPr>
              <a:t>: Mimics human learning by starting with "easy" examples and progressively moving to more challenging ones.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Key Insight</a:t>
            </a:r>
            <a:r>
              <a:rPr lang="en">
                <a:solidFill>
                  <a:schemeClr val="dk1"/>
                </a:solidFill>
              </a:rPr>
              <a:t>: Proper sequencing of training data can lead to faster convergence and better generalization compared to traditional training methods with randomly ordered data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Curriculum Learning in </a:t>
            </a:r>
            <a:r>
              <a:rPr lang="en"/>
              <a:t>Reinforcement</a:t>
            </a:r>
            <a:r>
              <a:rPr lang="en"/>
              <a:t> Learning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RL’s unique challenges: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Exploration-exploitation tradeoff.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No direct supervision (rewards are sparse and delayed).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Stochastic environments and non-stationary policies.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 RL, CL often involves </a:t>
            </a:r>
            <a:r>
              <a:rPr b="1" lang="en">
                <a:solidFill>
                  <a:schemeClr val="dk1"/>
                </a:solidFill>
              </a:rPr>
              <a:t>sequencing tasks</a:t>
            </a:r>
            <a:r>
              <a:rPr lang="en">
                <a:solidFill>
                  <a:schemeClr val="dk1"/>
                </a:solidFill>
              </a:rPr>
              <a:t> or </a:t>
            </a:r>
            <a:r>
              <a:rPr b="1" lang="en">
                <a:solidFill>
                  <a:schemeClr val="dk1"/>
                </a:solidFill>
              </a:rPr>
              <a:t>adjusting environment complexity</a:t>
            </a:r>
            <a:r>
              <a:rPr lang="en">
                <a:solidFill>
                  <a:schemeClr val="dk1"/>
                </a:solidFill>
              </a:rPr>
              <a:t> to scaffold learning.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8950" y="3329757"/>
            <a:ext cx="5300401" cy="1745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Curriculum: Sequential or DAG</a:t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3764" y="2226350"/>
            <a:ext cx="4700986" cy="26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 txBox="1"/>
          <p:nvPr/>
        </p:nvSpPr>
        <p:spPr>
          <a:xfrm>
            <a:off x="417175" y="1200650"/>
            <a:ext cx="7870500" cy="10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Complex task →Sequence of simpler, learnable tasks.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Reusability: Different curriculums can have common source-tasks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/>
              <a:t>How is CL Different from Other Learning Paradigms?</a:t>
            </a:r>
            <a:endParaRPr sz="2500"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4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Transfer Learning (TL) vs CL: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TL: </a:t>
            </a:r>
            <a:r>
              <a:rPr lang="en">
                <a:solidFill>
                  <a:schemeClr val="dk1"/>
                </a:solidFill>
              </a:rPr>
              <a:t>one-step transfer of knowledge between a source and target task.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CL: </a:t>
            </a:r>
            <a:r>
              <a:rPr lang="en">
                <a:solidFill>
                  <a:schemeClr val="dk1"/>
                </a:solidFill>
              </a:rPr>
              <a:t>designing a sequence of source tasks, progressively increasing in complexity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Multi-Task RL &amp; Lifelong Learning vs CL: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Multi-Task objective:</a:t>
            </a:r>
            <a:r>
              <a:rPr lang="en">
                <a:solidFill>
                  <a:schemeClr val="dk1"/>
                </a:solidFill>
              </a:rPr>
              <a:t> optimize performance across multiple tasks simultaneously or continuously over time (generalization over progression).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CL: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improve final performance or accelerate learning speed in a specific target task.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Traditional Approaches to </a:t>
            </a:r>
            <a:r>
              <a:rPr lang="en"/>
              <a:t>Curriculum</a:t>
            </a:r>
            <a:r>
              <a:rPr lang="en"/>
              <a:t> Design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Manual Design: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Experts manually define task sequences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Example: Gradually increasing obstacle density in navigation tasks.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Heuristic-Based Curriculum Learning (Semi-Automated):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Uses predefined difficulty metrics to adjust task progression.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Examples: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Reward Shaping: Modifies rewards to guide learning.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Goal-Conditioned RL: Varies goal complexity.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750"/>
              <a:t>Source Task Creation for Curriculum Learning (Narvekar et al., 2016)</a:t>
            </a:r>
            <a:endParaRPr sz="27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311700" y="144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Objective</a:t>
            </a:r>
            <a:r>
              <a:rPr lang="en">
                <a:solidFill>
                  <a:schemeClr val="dk1"/>
                </a:solidFill>
              </a:rPr>
              <a:t>: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Automate the creation of source tasks to design effective curricula for reinforcement learning (RL).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Key Contributions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Source-Task Creation:</a:t>
            </a:r>
            <a:r>
              <a:rPr lang="en">
                <a:solidFill>
                  <a:schemeClr val="dk1"/>
                </a:solidFill>
              </a:rPr>
              <a:t> Proposed techniques to generate source tasks by modifying domain parameters.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Personalized Curricula:</a:t>
            </a:r>
            <a:r>
              <a:rPr lang="en">
                <a:solidFill>
                  <a:schemeClr val="dk1"/>
                </a:solidFill>
              </a:rPr>
              <a:t> Emphasized tailoring tasks to an agent's current abilities for efficient learning.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Results</a:t>
            </a:r>
            <a:r>
              <a:rPr lang="en">
                <a:solidFill>
                  <a:schemeClr val="dk1"/>
                </a:solidFill>
              </a:rPr>
              <a:t>: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Demonstrated improved learning speed and performance in multi-agent RL domains.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311700" y="445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Autonomous Task Sequencing for Customized Curriculum Design in Reinforcement Learning (Narvekar et.al, 2017)</a:t>
            </a:r>
            <a:endParaRPr/>
          </a:p>
        </p:txBody>
      </p:sp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311700" y="1459075"/>
            <a:ext cx="8520600" cy="27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Objective</a:t>
            </a:r>
            <a:r>
              <a:rPr lang="en">
                <a:solidFill>
                  <a:schemeClr val="dk1"/>
                </a:solidFill>
              </a:rPr>
              <a:t>: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Generate an optimal ordering of source tasks to design a customized curriculum for RL.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Key Contributions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Formulated curriculum creation as a Markov Decision Process (MDP).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Developed a Monte Carlo approximation method to solve the MDP and determine the optimal task sequence.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Drawback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Computational Complexity: </a:t>
            </a:r>
            <a:r>
              <a:rPr lang="en">
                <a:solidFill>
                  <a:schemeClr val="dk1"/>
                </a:solidFill>
              </a:rPr>
              <a:t>The recursive decomposition of complex tasks and reliance on Monte Carlo approximation methods can be resource-intensive, limiting scalability in large and complex domains.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sz="2500"/>
              <a:t>Automated Curriculum Learning Strategies</a:t>
            </a:r>
            <a:endParaRPr sz="2500"/>
          </a:p>
        </p:txBody>
      </p:sp>
      <p:sp>
        <p:nvSpPr>
          <p:cNvPr id="126" name="Google Shape;126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Task Generation Methods</a:t>
            </a:r>
            <a:r>
              <a:rPr lang="en">
                <a:solidFill>
                  <a:schemeClr val="dk1"/>
                </a:solidFill>
              </a:rPr>
              <a:t>: These methods focus on creating new tasks or environments to facilitate learning. They can be further divided into: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Teacher-Student Frameworks</a:t>
            </a:r>
            <a:r>
              <a:rPr lang="en">
                <a:solidFill>
                  <a:schemeClr val="dk1"/>
                </a:solidFill>
              </a:rPr>
              <a:t>: A 'teacher' module generates tasks tailored to the 'student' agent's current capabilities.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Self-Play Mechanisms</a:t>
            </a:r>
            <a:r>
              <a:rPr lang="en">
                <a:solidFill>
                  <a:schemeClr val="dk1"/>
                </a:solidFill>
              </a:rPr>
              <a:t>: Agents generate tasks by competing against themselves, progressively increasing task difficulty.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/>
          <p:nvPr>
            <p:ph type="title"/>
          </p:nvPr>
        </p:nvSpPr>
        <p:spPr>
          <a:xfrm>
            <a:off x="311700" y="161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420"/>
              <a:t>Teacher algorithms for curriculum learning of D</a:t>
            </a:r>
            <a:r>
              <a:rPr lang="en" sz="2420"/>
              <a:t>eep</a:t>
            </a:r>
            <a:endParaRPr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RL in continuously parameterized environments (Portelas et al., 2020)</a:t>
            </a:r>
            <a:endParaRPr sz="2420"/>
          </a:p>
        </p:txBody>
      </p:sp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311698" y="1456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Objective: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Develop teacher algorithms to guide RL agents in acquiring skills through adaptive learning curricula across diverse environments.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Key Insights: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Curriculum Generation:</a:t>
            </a:r>
            <a:r>
              <a:rPr lang="en">
                <a:solidFill>
                  <a:schemeClr val="dk1"/>
                </a:solidFill>
              </a:rPr>
              <a:t> Teacher algorithm samples parameters for procedural environment generation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Learning Progress Maximization:</a:t>
            </a:r>
            <a:r>
              <a:rPr lang="en">
                <a:solidFill>
                  <a:schemeClr val="dk1"/>
                </a:solidFill>
              </a:rPr>
              <a:t> Frames sampling as a continuous bandit task to maximize the student’s learning progress.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ALP-GMM Algorithm: </a:t>
            </a:r>
            <a:r>
              <a:rPr lang="en">
                <a:solidFill>
                  <a:schemeClr val="dk1"/>
                </a:solidFill>
              </a:rPr>
              <a:t>Uses a Gaussian Mixture Model (GMM) to model learning progress and guide environment sampling.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161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420"/>
              <a:t>Teacher algorithms for curriculum learning of Deep</a:t>
            </a:r>
            <a:endParaRPr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RL in continuously parameterized environments (Portelas et al., 2020)</a:t>
            </a:r>
            <a:endParaRPr sz="2420"/>
          </a:p>
        </p:txBody>
      </p:sp>
      <p:pic>
        <p:nvPicPr>
          <p:cNvPr id="138" name="Google Shape;1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250" y="3065754"/>
            <a:ext cx="8342050" cy="206112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/>
        </p:nvSpPr>
        <p:spPr>
          <a:xfrm>
            <a:off x="352075" y="1546050"/>
            <a:ext cx="8618400" cy="10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Results:</a:t>
            </a:r>
            <a:endParaRPr b="1" sz="18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Personalized Curricula:</a:t>
            </a:r>
            <a:r>
              <a:rPr lang="en">
                <a:solidFill>
                  <a:schemeClr val="dk1"/>
                </a:solidFill>
              </a:rPr>
              <a:t>  ALP-GMM tailors learning sequences to DRL agents, enabling skill acquisition in diverse, complex environments.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Self-Play: Multi-Agent Hide-&amp;-Seek</a:t>
            </a:r>
            <a:endParaRPr/>
          </a:p>
        </p:txBody>
      </p:sp>
      <p:pic>
        <p:nvPicPr>
          <p:cNvPr descr="We’ve observed agents discovering progressively more complex tool use while playing a simple game of hide-and-seek. Through training in our new simulated hide-and-seek environment, agents build a series of six distinct strategies and counterstrategies, some of which we did not know our environment supported. The self-supervised emergent complexity in this simple environment further suggests that multi-agent co-adaptation may one day produce extremely complex and intelligent behavior.&#10;&#10;Learn more: https://openai.com/blog/emergent-tool-use/" id="145" name="Google Shape;145;p27" title="Multi-Agent Hide and Seek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1425" y="1017725"/>
            <a:ext cx="7190034" cy="404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/>
              <a:t>Automated Curriculum Learning Strategies</a:t>
            </a:r>
            <a:endParaRPr/>
          </a:p>
        </p:txBody>
      </p:sp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Task Sequencing Methods</a:t>
            </a:r>
            <a:r>
              <a:rPr lang="en">
                <a:solidFill>
                  <a:schemeClr val="dk1"/>
                </a:solidFill>
              </a:rPr>
              <a:t>: These strategies determine the order in which tasks are presented to the agent. They include: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Learning Progress-Based Sequencing</a:t>
            </a:r>
            <a:r>
              <a:rPr lang="en">
                <a:solidFill>
                  <a:schemeClr val="dk1"/>
                </a:solidFill>
              </a:rPr>
              <a:t>: Tasks are ordered based on the agent's performance improvements.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Difficulty-Based Sequencing</a:t>
            </a:r>
            <a:r>
              <a:rPr lang="en">
                <a:solidFill>
                  <a:schemeClr val="dk1"/>
                </a:solidFill>
              </a:rPr>
              <a:t>: Tasks are arranged from easy to hard, often using predefined difficulty metrics.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Automatic Curriculum Graph Generation for RL Agents (Svetlik et al. 2017)</a:t>
            </a:r>
            <a:endParaRPr/>
          </a:p>
        </p:txBody>
      </p:sp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311700" y="1243700"/>
            <a:ext cx="8520600" cy="33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-317182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">
                <a:solidFill>
                  <a:schemeClr val="dk1"/>
                </a:solidFill>
              </a:rPr>
              <a:t>Objective:</a:t>
            </a:r>
            <a:endParaRPr b="1">
              <a:solidFill>
                <a:schemeClr val="dk1"/>
              </a:solidFill>
            </a:endParaRPr>
          </a:p>
          <a:p>
            <a:pPr indent="-29749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Develop an automated method to generate RL curricula by sequencing tasks using descriptors and transfer potential to enhance learning efficiency.</a:t>
            </a:r>
            <a:endParaRPr>
              <a:solidFill>
                <a:schemeClr val="dk1"/>
              </a:solidFill>
            </a:endParaRPr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">
                <a:solidFill>
                  <a:schemeClr val="dk1"/>
                </a:solidFill>
              </a:rPr>
              <a:t>Key Insights:</a:t>
            </a:r>
            <a:endParaRPr b="1">
              <a:solidFill>
                <a:schemeClr val="dk1"/>
              </a:solidFill>
            </a:endParaRPr>
          </a:p>
          <a:p>
            <a:pPr indent="-29749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>
                <a:solidFill>
                  <a:schemeClr val="dk1"/>
                </a:solidFill>
              </a:rPr>
              <a:t>Curriculum as a DAG</a:t>
            </a:r>
            <a:r>
              <a:rPr lang="en">
                <a:solidFill>
                  <a:schemeClr val="dk1"/>
                </a:solidFill>
              </a:rPr>
              <a:t>: Representing curricula as directed acyclic graphs enables flexible and efficient task progression.</a:t>
            </a:r>
            <a:endParaRPr>
              <a:solidFill>
                <a:schemeClr val="dk1"/>
              </a:solidFill>
            </a:endParaRPr>
          </a:p>
          <a:p>
            <a:pPr indent="-29749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>
                <a:solidFill>
                  <a:schemeClr val="dk1"/>
                </a:solidFill>
              </a:rPr>
              <a:t>Transfer Potential Metric</a:t>
            </a:r>
            <a:r>
              <a:rPr lang="en">
                <a:solidFill>
                  <a:schemeClr val="dk1"/>
                </a:solidFill>
              </a:rPr>
              <a:t>: Evaluates knowledge transfer benefits between tasks to guide sequencing.</a:t>
            </a:r>
            <a:endParaRPr>
              <a:solidFill>
                <a:schemeClr val="dk1"/>
              </a:solidFill>
            </a:endParaRPr>
          </a:p>
          <a:p>
            <a:pPr indent="-29749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>
                <a:solidFill>
                  <a:schemeClr val="dk1"/>
                </a:solidFill>
              </a:rPr>
              <a:t>Task Grouping and Sequencing</a:t>
            </a:r>
            <a:r>
              <a:rPr lang="en">
                <a:solidFill>
                  <a:schemeClr val="dk1"/>
                </a:solidFill>
              </a:rPr>
              <a:t>: Algorithms for task elimination, grouping, and intra- and inter-group transfers construct the curriculum graph</a:t>
            </a:r>
            <a:endParaRPr>
              <a:solidFill>
                <a:schemeClr val="dk1"/>
              </a:solidFill>
            </a:endParaRPr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">
                <a:solidFill>
                  <a:schemeClr val="dk1"/>
                </a:solidFill>
              </a:rPr>
              <a:t>Results:</a:t>
            </a:r>
            <a:endParaRPr b="1">
              <a:solidFill>
                <a:schemeClr val="dk1"/>
              </a:solidFill>
            </a:endParaRPr>
          </a:p>
          <a:p>
            <a:pPr indent="-29749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>
                <a:solidFill>
                  <a:schemeClr val="dk1"/>
                </a:solidFill>
              </a:rPr>
              <a:t>Automated Curriculum Design:</a:t>
            </a:r>
            <a:r>
              <a:rPr lang="en">
                <a:solidFill>
                  <a:schemeClr val="dk1"/>
                </a:solidFill>
              </a:rPr>
              <a:t> The method eliminates the need for manual task sequencing by domain experts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/>
              <a:t>Automated Curriculum Learning Strategies</a:t>
            </a:r>
            <a:endParaRPr/>
          </a:p>
        </p:txBody>
      </p:sp>
      <p:sp>
        <p:nvSpPr>
          <p:cNvPr id="163" name="Google Shape;16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Domain Randomization</a:t>
            </a:r>
            <a:r>
              <a:rPr lang="en">
                <a:solidFill>
                  <a:schemeClr val="dk1"/>
                </a:solidFill>
              </a:rPr>
              <a:t>: 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This approach involves varying environmental parameters to expose the agent to a wide range of scenarios, enhancing generalization.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Often used in sim-to-real transfer tasks.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/>
          <p:nvPr>
            <p:ph type="title"/>
          </p:nvPr>
        </p:nvSpPr>
        <p:spPr>
          <a:xfrm>
            <a:off x="311700" y="231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Accelerating Robot Learning of Contact-Rich Manipulations: A Curriculum Learning Study </a:t>
            </a:r>
            <a:r>
              <a:rPr i="1" lang="en" sz="2500"/>
              <a:t>(Beltran-Hernandez et al., 2022)</a:t>
            </a:r>
            <a:endParaRPr sz="2500"/>
          </a:p>
        </p:txBody>
      </p:sp>
      <p:sp>
        <p:nvSpPr>
          <p:cNvPr id="169" name="Google Shape;169;p31"/>
          <p:cNvSpPr txBox="1"/>
          <p:nvPr>
            <p:ph idx="1" type="body"/>
          </p:nvPr>
        </p:nvSpPr>
        <p:spPr>
          <a:xfrm>
            <a:off x="388000" y="1534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Objective: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Enhance robot learning for contact-rich manipulation tasks by combining CL with domain randomization (DR).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Key Insights: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Curriculum Design</a:t>
            </a:r>
            <a:r>
              <a:rPr lang="en">
                <a:solidFill>
                  <a:schemeClr val="dk1"/>
                </a:solidFill>
              </a:rPr>
              <a:t>: Uses domain randomization to incrementally increase task difficulty  by varying parameters such as tolerances and object dynamics.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Progressive Learning</a:t>
            </a:r>
            <a:r>
              <a:rPr lang="en">
                <a:solidFill>
                  <a:schemeClr val="dk1"/>
                </a:solidFill>
              </a:rPr>
              <a:t>: Starts with simple tasks to build foundational skills.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Robust Generalization</a:t>
            </a:r>
            <a:r>
              <a:rPr lang="en">
                <a:solidFill>
                  <a:schemeClr val="dk1"/>
                </a:solidFill>
              </a:rPr>
              <a:t>: Ensures policies handle diverse real-world uncertainties.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Results: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High Success Rates:</a:t>
            </a:r>
            <a:r>
              <a:rPr lang="en">
                <a:solidFill>
                  <a:schemeClr val="dk1"/>
                </a:solidFill>
              </a:rPr>
              <a:t> 86% success in industrial insertion tasks (significant improvement)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/>
              <a:t>Automated Curriculum Learning Strategies</a:t>
            </a:r>
            <a:endParaRPr/>
          </a:p>
        </p:txBody>
      </p:sp>
      <p:sp>
        <p:nvSpPr>
          <p:cNvPr id="175" name="Google Shape;175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Goal-conditioned RL:</a:t>
            </a:r>
            <a:r>
              <a:rPr lang="en">
                <a:solidFill>
                  <a:schemeClr val="dk1"/>
                </a:solidFill>
              </a:rPr>
              <a:t> the agent's objective is to achieve dynamically generated goals, which serve as milestones in the learning process.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Goals can be: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Intrinsic Goals</a:t>
            </a:r>
            <a:r>
              <a:rPr lang="en">
                <a:solidFill>
                  <a:schemeClr val="dk1"/>
                </a:solidFill>
              </a:rPr>
              <a:t>: Generated based on the agent's current state or performance, encouraging exploration and self-improvement.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Extrinsic Goals</a:t>
            </a:r>
            <a:r>
              <a:rPr lang="en">
                <a:solidFill>
                  <a:schemeClr val="dk1"/>
                </a:solidFill>
              </a:rPr>
              <a:t>: Predefined by the environment or task designer, often tied to specific learning objectives.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/>
          <p:nvPr>
            <p:ph type="title"/>
          </p:nvPr>
        </p:nvSpPr>
        <p:spPr>
          <a:xfrm>
            <a:off x="311700" y="161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Hindsight Experience Replay (HER) </a:t>
            </a:r>
            <a:r>
              <a:rPr i="1" lang="en" sz="2500"/>
              <a:t>(Andrychowicz et al., 2017)</a:t>
            </a:r>
            <a:endParaRPr i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290923" y="115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Objective: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Improve RL efficiency in goal-based environments with sparse rewards.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Key Insights: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Hindsight Relabeling</a:t>
            </a:r>
            <a:r>
              <a:rPr lang="en">
                <a:solidFill>
                  <a:schemeClr val="dk1"/>
                </a:solidFill>
              </a:rPr>
              <a:t>: Reframes failed episodes as successes for achieved goals, extracting learning signals from failures.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Sample Efficiency</a:t>
            </a:r>
            <a:r>
              <a:rPr lang="en">
                <a:solidFill>
                  <a:schemeClr val="dk1"/>
                </a:solidFill>
              </a:rPr>
              <a:t>: Enables learning from all episodes using off-policy RL, improving efficiency in sparse reward settings.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Results: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Robotic Tasks</a:t>
            </a:r>
            <a:r>
              <a:rPr lang="en">
                <a:solidFill>
                  <a:schemeClr val="dk1"/>
                </a:solidFill>
              </a:rPr>
              <a:t>: HER enabled successful training for pushing, sliding, and pick-and-place with binary rewards.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Real-World Transfer</a:t>
            </a:r>
            <a:r>
              <a:rPr lang="en">
                <a:solidFill>
                  <a:schemeClr val="dk1"/>
                </a:solidFill>
              </a:rPr>
              <a:t>: Policies trained in simulation were effectively deployed on physical robots.</a:t>
            </a:r>
            <a:endParaRPr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000"/>
              <a:buFont typeface="Arial"/>
              <a:buNone/>
            </a:pPr>
            <a:r>
              <a:rPr lang="en" sz="2750"/>
              <a:t>Goal-Based Environments</a:t>
            </a:r>
            <a:endParaRPr i="1" sz="2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13372"/>
            <a:ext cx="4260300" cy="3537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4"/>
          <p:cNvPicPr preferRelativeResize="0"/>
          <p:nvPr/>
        </p:nvPicPr>
        <p:blipFill rotWithShape="1">
          <a:blip r:embed="rId4">
            <a:alphaModFix/>
          </a:blip>
          <a:srcRect b="0" l="22459" r="21739" t="0"/>
          <a:stretch/>
        </p:blipFill>
        <p:spPr>
          <a:xfrm>
            <a:off x="4572000" y="1113375"/>
            <a:ext cx="4050976" cy="362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Limited Optimality Guarantees:</a:t>
            </a:r>
            <a:endParaRPr/>
          </a:p>
        </p:txBody>
      </p:sp>
      <p:sp>
        <p:nvSpPr>
          <p:cNvPr id="194" name="Google Shape;194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Heuristic Nature</a:t>
            </a:r>
            <a:r>
              <a:rPr lang="en">
                <a:solidFill>
                  <a:schemeClr val="dk1"/>
                </a:solidFill>
              </a:rPr>
              <a:t>: Many curriculum learning approaches rely on heuristics or predefined rules, which may not guarantee optimal task sequences.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Limited Theoretical Foundations</a:t>
            </a:r>
            <a:r>
              <a:rPr lang="en">
                <a:solidFill>
                  <a:schemeClr val="dk1"/>
                </a:solidFill>
              </a:rPr>
              <a:t>: Few methods provide theoretical guarantees on convergence or optimality of the learned policy.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Exploration vs. Exploitation Trade-off</a:t>
            </a:r>
            <a:r>
              <a:rPr lang="en">
                <a:solidFill>
                  <a:schemeClr val="dk1"/>
                </a:solidFill>
              </a:rPr>
              <a:t>: Balancing task difficulty progression often lacks formal guarantees for achieving globally optimal solutions.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/>
          <p:nvPr>
            <p:ph type="title"/>
          </p:nvPr>
        </p:nvSpPr>
        <p:spPr>
          <a:xfrm>
            <a:off x="309375" y="76250"/>
            <a:ext cx="8743200" cy="1393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Task Phasing: </a:t>
            </a:r>
            <a:r>
              <a:rPr lang="en" sz="3550">
                <a:solidFill>
                  <a:schemeClr val="dk1"/>
                </a:solidFill>
              </a:rPr>
              <a:t>Automated Curriculum Learning from Demonstrations (Bajaj et al., 2023)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0" name="Google Shape;200;p36"/>
          <p:cNvSpPr txBox="1"/>
          <p:nvPr/>
        </p:nvSpPr>
        <p:spPr>
          <a:xfrm>
            <a:off x="871900" y="3599500"/>
            <a:ext cx="1654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Imitation Learning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6"/>
          <p:cNvSpPr txBox="1"/>
          <p:nvPr/>
        </p:nvSpPr>
        <p:spPr>
          <a:xfrm>
            <a:off x="6358300" y="3578681"/>
            <a:ext cx="2018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Reinforcement Learning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6"/>
          <p:cNvSpPr txBox="1"/>
          <p:nvPr/>
        </p:nvSpPr>
        <p:spPr>
          <a:xfrm>
            <a:off x="400950" y="1633950"/>
            <a:ext cx="2824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Imitate sub-optimal demonstrator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6"/>
          <p:cNvSpPr txBox="1"/>
          <p:nvPr/>
        </p:nvSpPr>
        <p:spPr>
          <a:xfrm>
            <a:off x="6248300" y="1643850"/>
            <a:ext cx="2050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Learn optimal target policy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6"/>
          <p:cNvSpPr/>
          <p:nvPr/>
        </p:nvSpPr>
        <p:spPr>
          <a:xfrm>
            <a:off x="2782525" y="2547575"/>
            <a:ext cx="574500" cy="5112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6"/>
          <p:cNvSpPr txBox="1"/>
          <p:nvPr/>
        </p:nvSpPr>
        <p:spPr>
          <a:xfrm>
            <a:off x="2928117" y="2582355"/>
            <a:ext cx="332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aseline="-25000" lang="en">
                <a:latin typeface="Calibri"/>
                <a:ea typeface="Calibri"/>
                <a:cs typeface="Calibri"/>
                <a:sym typeface="Calibri"/>
              </a:rPr>
              <a:t>S</a:t>
            </a:r>
            <a:endParaRPr baseline="-25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6"/>
          <p:cNvSpPr/>
          <p:nvPr/>
        </p:nvSpPr>
        <p:spPr>
          <a:xfrm>
            <a:off x="4195712" y="2547575"/>
            <a:ext cx="574500" cy="5112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6"/>
          <p:cNvSpPr txBox="1"/>
          <p:nvPr/>
        </p:nvSpPr>
        <p:spPr>
          <a:xfrm>
            <a:off x="4341304" y="2582355"/>
            <a:ext cx="332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aseline="-25000" lang="en">
                <a:latin typeface="Calibri"/>
                <a:ea typeface="Calibri"/>
                <a:cs typeface="Calibri"/>
                <a:sym typeface="Calibri"/>
              </a:rPr>
              <a:t>β</a:t>
            </a:r>
            <a:endParaRPr baseline="-25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6"/>
          <p:cNvSpPr/>
          <p:nvPr/>
        </p:nvSpPr>
        <p:spPr>
          <a:xfrm>
            <a:off x="5553467" y="2547575"/>
            <a:ext cx="574500" cy="5112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6"/>
          <p:cNvSpPr txBox="1"/>
          <p:nvPr/>
        </p:nvSpPr>
        <p:spPr>
          <a:xfrm>
            <a:off x="5699058" y="2582355"/>
            <a:ext cx="332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aseline="-25000" lang="en">
                <a:latin typeface="Calibri"/>
                <a:ea typeface="Calibri"/>
                <a:cs typeface="Calibri"/>
                <a:sym typeface="Calibri"/>
              </a:rPr>
              <a:t>F</a:t>
            </a:r>
            <a:endParaRPr baseline="-25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36"/>
          <p:cNvCxnSpPr>
            <a:stCxn id="204" idx="3"/>
          </p:cNvCxnSpPr>
          <p:nvPr/>
        </p:nvCxnSpPr>
        <p:spPr>
          <a:xfrm>
            <a:off x="3357025" y="2803175"/>
            <a:ext cx="2220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36"/>
          <p:cNvCxnSpPr/>
          <p:nvPr/>
        </p:nvCxnSpPr>
        <p:spPr>
          <a:xfrm>
            <a:off x="3987444" y="2803175"/>
            <a:ext cx="2220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2" name="Google Shape;212;p36"/>
          <p:cNvSpPr/>
          <p:nvPr/>
        </p:nvSpPr>
        <p:spPr>
          <a:xfrm>
            <a:off x="3613850" y="2776025"/>
            <a:ext cx="69000" cy="76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6"/>
          <p:cNvSpPr/>
          <p:nvPr/>
        </p:nvSpPr>
        <p:spPr>
          <a:xfrm>
            <a:off x="3738560" y="2776025"/>
            <a:ext cx="69000" cy="76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6"/>
          <p:cNvSpPr/>
          <p:nvPr/>
        </p:nvSpPr>
        <p:spPr>
          <a:xfrm>
            <a:off x="3877114" y="2776025"/>
            <a:ext cx="69000" cy="76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5" name="Google Shape;215;p36"/>
          <p:cNvCxnSpPr/>
          <p:nvPr/>
        </p:nvCxnSpPr>
        <p:spPr>
          <a:xfrm>
            <a:off x="4770212" y="2803175"/>
            <a:ext cx="2220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" name="Google Shape;216;p36"/>
          <p:cNvCxnSpPr/>
          <p:nvPr/>
        </p:nvCxnSpPr>
        <p:spPr>
          <a:xfrm>
            <a:off x="5358993" y="2803175"/>
            <a:ext cx="2220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7" name="Google Shape;217;p36"/>
          <p:cNvSpPr/>
          <p:nvPr/>
        </p:nvSpPr>
        <p:spPr>
          <a:xfrm>
            <a:off x="5020114" y="2776025"/>
            <a:ext cx="69000" cy="76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6"/>
          <p:cNvSpPr/>
          <p:nvPr/>
        </p:nvSpPr>
        <p:spPr>
          <a:xfrm>
            <a:off x="5144824" y="2776025"/>
            <a:ext cx="69000" cy="76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6"/>
          <p:cNvSpPr/>
          <p:nvPr/>
        </p:nvSpPr>
        <p:spPr>
          <a:xfrm>
            <a:off x="5269482" y="2776025"/>
            <a:ext cx="69000" cy="76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0" name="Google Shape;220;p36"/>
          <p:cNvCxnSpPr/>
          <p:nvPr/>
        </p:nvCxnSpPr>
        <p:spPr>
          <a:xfrm>
            <a:off x="2741600" y="3142450"/>
            <a:ext cx="33852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oval"/>
            <a:tailEnd len="med" w="med" type="stealth"/>
          </a:ln>
        </p:spPr>
      </p:cxnSp>
      <p:sp>
        <p:nvSpPr>
          <p:cNvPr id="221" name="Google Shape;221;p36"/>
          <p:cNvSpPr txBox="1"/>
          <p:nvPr/>
        </p:nvSpPr>
        <p:spPr>
          <a:xfrm>
            <a:off x="2630795" y="3114620"/>
            <a:ext cx="36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0.0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6"/>
          <p:cNvSpPr txBox="1"/>
          <p:nvPr/>
        </p:nvSpPr>
        <p:spPr>
          <a:xfrm>
            <a:off x="5907395" y="3114620"/>
            <a:ext cx="36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1.0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6"/>
          <p:cNvSpPr txBox="1"/>
          <p:nvPr/>
        </p:nvSpPr>
        <p:spPr>
          <a:xfrm>
            <a:off x="4307199" y="3114625"/>
            <a:ext cx="27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β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6"/>
          <p:cNvSpPr txBox="1"/>
          <p:nvPr/>
        </p:nvSpPr>
        <p:spPr>
          <a:xfrm>
            <a:off x="3770000" y="3280275"/>
            <a:ext cx="144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Task Continuum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6"/>
          <p:cNvSpPr/>
          <p:nvPr/>
        </p:nvSpPr>
        <p:spPr>
          <a:xfrm>
            <a:off x="593228" y="2036973"/>
            <a:ext cx="2050200" cy="1533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lin ang="5400012" scaled="0"/>
          </a:gra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6"/>
          <p:cNvSpPr txBox="1"/>
          <p:nvPr/>
        </p:nvSpPr>
        <p:spPr>
          <a:xfrm>
            <a:off x="1274364" y="2259383"/>
            <a:ext cx="1365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alibri"/>
                <a:ea typeface="Calibri"/>
                <a:cs typeface="Calibri"/>
                <a:sym typeface="Calibri"/>
              </a:rPr>
              <a:t>π</a:t>
            </a:r>
            <a:r>
              <a:rPr baseline="-25000" lang="en" sz="4800">
                <a:latin typeface="Calibri"/>
                <a:ea typeface="Calibri"/>
                <a:cs typeface="Calibri"/>
                <a:sym typeface="Calibri"/>
              </a:rPr>
              <a:t>D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6"/>
          <p:cNvSpPr/>
          <p:nvPr/>
        </p:nvSpPr>
        <p:spPr>
          <a:xfrm>
            <a:off x="6260376" y="2047623"/>
            <a:ext cx="2050200" cy="1533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lin ang="5400012" scaled="0"/>
          </a:gra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6"/>
          <p:cNvSpPr txBox="1"/>
          <p:nvPr/>
        </p:nvSpPr>
        <p:spPr>
          <a:xfrm>
            <a:off x="6831185" y="2270033"/>
            <a:ext cx="16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alibri"/>
                <a:ea typeface="Calibri"/>
                <a:cs typeface="Calibri"/>
                <a:sym typeface="Calibri"/>
              </a:rPr>
              <a:t>π</a:t>
            </a:r>
            <a:r>
              <a:rPr baseline="30000" lang="en" sz="4800"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aseline="-25000" lang="en" sz="4800">
                <a:latin typeface="Calibri"/>
                <a:ea typeface="Calibri"/>
                <a:cs typeface="Calibri"/>
                <a:sym typeface="Calibri"/>
              </a:rPr>
              <a:t>RL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6"/>
          <p:cNvSpPr txBox="1"/>
          <p:nvPr/>
        </p:nvSpPr>
        <p:spPr>
          <a:xfrm>
            <a:off x="2106650" y="4310550"/>
            <a:ext cx="150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Temporal Phasing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6"/>
          <p:cNvSpPr txBox="1"/>
          <p:nvPr/>
        </p:nvSpPr>
        <p:spPr>
          <a:xfrm>
            <a:off x="5307050" y="4310550"/>
            <a:ext cx="150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Reward Phasing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1" name="Google Shape;231;p36"/>
          <p:cNvCxnSpPr>
            <a:endCxn id="229" idx="0"/>
          </p:cNvCxnSpPr>
          <p:nvPr/>
        </p:nvCxnSpPr>
        <p:spPr>
          <a:xfrm flipH="1">
            <a:off x="2860250" y="3646350"/>
            <a:ext cx="1195800" cy="66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2" name="Google Shape;232;p36"/>
          <p:cNvCxnSpPr>
            <a:endCxn id="230" idx="0"/>
          </p:cNvCxnSpPr>
          <p:nvPr/>
        </p:nvCxnSpPr>
        <p:spPr>
          <a:xfrm>
            <a:off x="4911050" y="3625050"/>
            <a:ext cx="1149600" cy="68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3" name="Google Shape;233;p36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7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Convergence </a:t>
            </a:r>
            <a:r>
              <a:rPr lang="en">
                <a:solidFill>
                  <a:schemeClr val="dk1"/>
                </a:solidFill>
              </a:rPr>
              <a:t>Guarantees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9" name="Google Shape;239;p37"/>
          <p:cNvSpPr txBox="1"/>
          <p:nvPr>
            <p:ph idx="1" type="body"/>
          </p:nvPr>
        </p:nvSpPr>
        <p:spPr>
          <a:xfrm>
            <a:off x="457200" y="1109121"/>
            <a:ext cx="8229600" cy="3729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Convergence</a:t>
            </a:r>
            <a:r>
              <a:rPr lang="en">
                <a:solidFill>
                  <a:schemeClr val="dk1"/>
                </a:solidFill>
              </a:rPr>
              <a:t> on the optimal policy, π</a:t>
            </a:r>
            <a:r>
              <a:rPr baseline="-25000" lang="en">
                <a:solidFill>
                  <a:schemeClr val="dk1"/>
                </a:solidFill>
              </a:rPr>
              <a:t>f</a:t>
            </a:r>
            <a:r>
              <a:rPr baseline="30000" lang="en">
                <a:solidFill>
                  <a:schemeClr val="dk1"/>
                </a:solidFill>
              </a:rPr>
              <a:t>*</a:t>
            </a:r>
            <a:r>
              <a:rPr lang="en">
                <a:solidFill>
                  <a:schemeClr val="dk1"/>
                </a:solidFill>
              </a:rPr>
              <a:t>, for the target task: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The guarantee asserts that if the optimal policies of tasks within a task continuum are continuous, then by making sufficiently small transitions along the continuum, trust-region methods can ensure convergence to the optimal policy for each task, including the target task. 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This is achieved by leveraging the smoothness of the policy landscape, and trust-region optimization guarantees to progressively guide the agent through the task sequence.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40" name="Google Shape;240;p37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Experiments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6" name="Google Shape;246;p38"/>
          <p:cNvSpPr txBox="1"/>
          <p:nvPr>
            <p:ph idx="1" type="body"/>
          </p:nvPr>
        </p:nvSpPr>
        <p:spPr>
          <a:xfrm>
            <a:off x="457200" y="1109133"/>
            <a:ext cx="8229600" cy="3485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175" y="1070363"/>
            <a:ext cx="8181776" cy="371522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8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9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Pyflags- Capture the Flag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54" name="Google Shape;254;p39" title="DARPA_dem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0800" y="987051"/>
            <a:ext cx="6942398" cy="3905099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9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0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CL Evaluation Metrics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1" name="Google Shape;261;p40"/>
          <p:cNvSpPr txBox="1"/>
          <p:nvPr>
            <p:ph idx="1" type="body"/>
          </p:nvPr>
        </p:nvSpPr>
        <p:spPr>
          <a:xfrm>
            <a:off x="457200" y="1109121"/>
            <a:ext cx="8229600" cy="3729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Learning Speed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Measures the</a:t>
            </a:r>
            <a:r>
              <a:rPr lang="en">
                <a:solidFill>
                  <a:schemeClr val="dk1"/>
                </a:solidFill>
              </a:rPr>
              <a:t> time or</a:t>
            </a:r>
            <a:r>
              <a:rPr lang="en">
                <a:solidFill>
                  <a:schemeClr val="dk1"/>
                </a:solidFill>
              </a:rPr>
              <a:t> number of iterations required for the agent to achieve a specified performance level.</a:t>
            </a:r>
            <a:endParaRPr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Final Performance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Evaluates the agent's ability to solve the target task after training with the curriculum.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Example: Success rate, cumulative rewards, or task completion time.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2" name="Google Shape;262;p40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1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CL Evaluation Metrics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8" name="Google Shape;268;p41"/>
          <p:cNvSpPr txBox="1"/>
          <p:nvPr>
            <p:ph idx="1" type="body"/>
          </p:nvPr>
        </p:nvSpPr>
        <p:spPr>
          <a:xfrm>
            <a:off x="457200" y="1109121"/>
            <a:ext cx="8229600" cy="3729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Transfer Efficiency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Assesses the benefits of the curriculum in transferring knowledge from source tasks to the target task.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Example: Comparing target task performance with and without the curriculum.</a:t>
            </a:r>
            <a:endParaRPr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Robustness and Generalization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Tests the agent's performance across diverse and unseen environments.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Example: Generalization gap or success rates in new scenarios.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9" name="Google Shape;269;p41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2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CL Evaluation Metrics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5" name="Google Shape;275;p42"/>
          <p:cNvSpPr txBox="1"/>
          <p:nvPr>
            <p:ph idx="1" type="body"/>
          </p:nvPr>
        </p:nvSpPr>
        <p:spPr>
          <a:xfrm>
            <a:off x="457200" y="1109121"/>
            <a:ext cx="8229600" cy="3729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Stability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Measures how consistently the curriculum improves learning across different agents or environments.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Example: Variance in performance metrics across multiple training runs.</a:t>
            </a:r>
            <a:endParaRPr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Curriculum Efficiency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Evaluates the computational cost or resource usage of curriculum generation.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Example: Time taken to design and execute the curriculum compared to traditional training.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6" name="Google Shape;276;p42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3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Summary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2" name="Google Shape;282;p43"/>
          <p:cNvSpPr txBox="1"/>
          <p:nvPr>
            <p:ph idx="1" type="body"/>
          </p:nvPr>
        </p:nvSpPr>
        <p:spPr>
          <a:xfrm>
            <a:off x="457200" y="1109121"/>
            <a:ext cx="8229600" cy="3729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Background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b="1" lang="en">
                <a:solidFill>
                  <a:schemeClr val="dk1"/>
                </a:solidFill>
              </a:rPr>
              <a:t>What is CL?</a:t>
            </a:r>
            <a:r>
              <a:rPr lang="en">
                <a:solidFill>
                  <a:schemeClr val="dk1"/>
                </a:solidFill>
              </a:rPr>
              <a:t> A strategy to improve RL performance by sequencing tasks for better learning speed and final outcomes.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b="1" lang="en">
                <a:solidFill>
                  <a:schemeClr val="dk1"/>
                </a:solidFill>
              </a:rPr>
              <a:t>Traditional Approaches</a:t>
            </a:r>
            <a:r>
              <a:rPr lang="en">
                <a:solidFill>
                  <a:schemeClr val="dk1"/>
                </a:solidFill>
              </a:rPr>
              <a:t>: Manual design and heuristic-based methods, focusing on predefined task sequencing.</a:t>
            </a:r>
            <a:endParaRPr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Pros and Cons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b="1" lang="en">
                <a:solidFill>
                  <a:schemeClr val="dk1"/>
                </a:solidFill>
              </a:rPr>
              <a:t>Pros</a:t>
            </a:r>
            <a:r>
              <a:rPr lang="en">
                <a:solidFill>
                  <a:schemeClr val="dk1"/>
                </a:solidFill>
              </a:rPr>
              <a:t>: Accelerates learning, improves target task performance, enables skill acquisition </a:t>
            </a:r>
            <a:r>
              <a:rPr b="1" lang="en">
                <a:solidFill>
                  <a:schemeClr val="dk1"/>
                </a:solidFill>
              </a:rPr>
              <a:t>Cons</a:t>
            </a:r>
            <a:r>
              <a:rPr lang="en">
                <a:solidFill>
                  <a:schemeClr val="dk1"/>
                </a:solidFill>
              </a:rPr>
              <a:t>: Lacks optimality guarantees, computationally expensive, and agent-specific tuning required.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83" name="Google Shape;283;p43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4"/>
          <p:cNvSpPr txBox="1"/>
          <p:nvPr>
            <p:ph type="title"/>
          </p:nvPr>
        </p:nvSpPr>
        <p:spPr>
          <a:xfrm>
            <a:off x="482600" y="76201"/>
            <a:ext cx="57657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Summary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9" name="Google Shape;289;p44"/>
          <p:cNvSpPr txBox="1"/>
          <p:nvPr>
            <p:ph idx="1" type="body"/>
          </p:nvPr>
        </p:nvSpPr>
        <p:spPr>
          <a:xfrm>
            <a:off x="457200" y="1109121"/>
            <a:ext cx="8229600" cy="3729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Automated Curriculum Learning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b="1" lang="en">
                <a:solidFill>
                  <a:schemeClr val="dk1"/>
                </a:solidFill>
              </a:rPr>
              <a:t>Strategies</a:t>
            </a:r>
            <a:r>
              <a:rPr lang="en">
                <a:solidFill>
                  <a:schemeClr val="dk1"/>
                </a:solidFill>
              </a:rPr>
              <a:t>: Includes task sequencing, goal generation, teacher-student frameworks, and domain randomization.</a:t>
            </a:r>
            <a:endParaRPr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Theoretical Guarantees</a:t>
            </a:r>
            <a:r>
              <a:rPr lang="en">
                <a:solidFill>
                  <a:schemeClr val="dk1"/>
                </a:solidFill>
              </a:rPr>
              <a:t>: 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Limited, with most approaches lacking formal convergence or optimality assurances.</a:t>
            </a:r>
            <a:endParaRPr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n">
                <a:solidFill>
                  <a:schemeClr val="dk1"/>
                </a:solidFill>
              </a:rPr>
              <a:t>Evaluation Metrics</a:t>
            </a:r>
            <a:r>
              <a:rPr lang="en">
                <a:solidFill>
                  <a:schemeClr val="dk1"/>
                </a:solidFill>
              </a:rPr>
              <a:t>: </a:t>
            </a:r>
            <a:endParaRPr>
              <a:solidFill>
                <a:schemeClr val="dk1"/>
              </a:solidFill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>
                <a:solidFill>
                  <a:schemeClr val="dk1"/>
                </a:solidFill>
              </a:rPr>
              <a:t>Learning speed, final performance, transfer efficiency, robustness, and curriculum efficiency.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90" name="Google Shape;290;p44"/>
          <p:cNvSpPr txBox="1"/>
          <p:nvPr>
            <p:ph idx="12" type="sldNum"/>
          </p:nvPr>
        </p:nvSpPr>
        <p:spPr>
          <a:xfrm>
            <a:off x="6553200" y="4767265"/>
            <a:ext cx="2133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