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8"/>
  </p:notesMasterIdLst>
  <p:sldIdLst>
    <p:sldId id="450" r:id="rId2"/>
    <p:sldId id="455" r:id="rId3"/>
    <p:sldId id="452" r:id="rId4"/>
    <p:sldId id="288" r:id="rId5"/>
    <p:sldId id="300" r:id="rId6"/>
    <p:sldId id="454" r:id="rId7"/>
    <p:sldId id="313" r:id="rId8"/>
    <p:sldId id="301" r:id="rId9"/>
    <p:sldId id="316" r:id="rId10"/>
    <p:sldId id="317" r:id="rId11"/>
    <p:sldId id="318" r:id="rId12"/>
    <p:sldId id="302" r:id="rId13"/>
    <p:sldId id="304" r:id="rId14"/>
    <p:sldId id="305" r:id="rId15"/>
    <p:sldId id="310" r:id="rId16"/>
    <p:sldId id="308" r:id="rId17"/>
    <p:sldId id="314" r:id="rId18"/>
    <p:sldId id="315" r:id="rId19"/>
    <p:sldId id="320" r:id="rId20"/>
    <p:sldId id="321" r:id="rId21"/>
    <p:sldId id="323" r:id="rId22"/>
    <p:sldId id="322" r:id="rId23"/>
    <p:sldId id="324" r:id="rId24"/>
    <p:sldId id="297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38" r:id="rId33"/>
    <p:sldId id="325" r:id="rId34"/>
    <p:sldId id="339" r:id="rId35"/>
    <p:sldId id="348" r:id="rId36"/>
    <p:sldId id="349" r:id="rId37"/>
    <p:sldId id="340" r:id="rId38"/>
    <p:sldId id="345" r:id="rId39"/>
    <p:sldId id="346" r:id="rId40"/>
    <p:sldId id="350" r:id="rId41"/>
    <p:sldId id="344" r:id="rId42"/>
    <p:sldId id="352" r:id="rId43"/>
    <p:sldId id="351" r:id="rId44"/>
    <p:sldId id="353" r:id="rId45"/>
    <p:sldId id="451" r:id="rId46"/>
    <p:sldId id="950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93"/>
    <p:restoredTop sz="94694"/>
  </p:normalViewPr>
  <p:slideViewPr>
    <p:cSldViewPr snapToGrid="0" snapToObjects="1">
      <p:cViewPr varScale="1">
        <p:scale>
          <a:sx n="83" d="100"/>
          <a:sy n="83" d="100"/>
        </p:scale>
        <p:origin x="224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1E7B7B-F84B-B947-A56F-FDFF0AC29AAB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6C1D5-9F07-DB47-A3FE-CAED95F20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014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6C1D5-9F07-DB47-A3FE-CAED95F209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802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63201-CBEE-734D-A63C-D6687E465F7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01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99C6-B3D6-6C4A-B6C9-05B646F6E015}" type="datetime1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1687C-E212-C647-B05B-515DAC8FEDB3}" type="datetime1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5E5E-A9A9-F741-8860-F9EBC1BDF2BB}" type="datetime1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120E-D6E6-EA4F-975C-0A82A6772BA9}" type="datetime1">
              <a:rPr lang="en-US" smtClean="0"/>
              <a:t>11/21/24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88B2-158C-C146-937C-3AFF320E7275}" type="datetime1">
              <a:rPr lang="en-US" smtClean="0"/>
              <a:t>11/21/24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AA36-23DF-434E-9A05-1E853715AA55}" type="datetime1">
              <a:rPr lang="en-US" smtClean="0"/>
              <a:t>11/21/24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68AB3-2729-5046-AE9E-AA03FD77D61F}" type="datetime1">
              <a:rPr lang="en-US" smtClean="0"/>
              <a:t>11/21/24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821F6-2E67-7A4A-B363-3C74450B8E0F}" type="datetime1">
              <a:rPr lang="en-US" smtClean="0"/>
              <a:t>11/21/24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8185C-6B76-534A-B2BA-E91D5A0714FD}" type="datetime1">
              <a:rPr lang="en-US" smtClean="0"/>
              <a:t>11/21/24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E6D9-F8E3-C44A-A3E0-06B53E288FD2}" type="datetime1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2A855-75DB-EB43-B0B0-72FAE37E0C8D}" type="datetime1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C3A09-D212-3848-A3D0-EFD482813569}" type="datetime1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7" Type="http://schemas.openxmlformats.org/officeDocument/2006/relationships/image" Target="../media/image49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19.png"/><Relationship Id="rId10" Type="http://schemas.openxmlformats.org/officeDocument/2006/relationships/image" Target="../media/image20.png"/><Relationship Id="rId9" Type="http://schemas.openxmlformats.org/officeDocument/2006/relationships/image" Target="../media/image5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34.png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7" Type="http://schemas.openxmlformats.org/officeDocument/2006/relationships/image" Target="../media/image7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0.png"/><Relationship Id="rId5" Type="http://schemas.openxmlformats.org/officeDocument/2006/relationships/image" Target="../media/image730.png"/><Relationship Id="rId10" Type="http://schemas.openxmlformats.org/officeDocument/2006/relationships/image" Target="../media/image81.png"/><Relationship Id="rId9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730.png"/><Relationship Id="rId10" Type="http://schemas.openxmlformats.org/officeDocument/2006/relationships/image" Target="../media/image89.png"/><Relationship Id="rId4" Type="http://schemas.openxmlformats.org/officeDocument/2006/relationships/image" Target="../media/image380.png"/><Relationship Id="rId9" Type="http://schemas.openxmlformats.org/officeDocument/2006/relationships/image" Target="../media/image8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42.png"/><Relationship Id="rId7" Type="http://schemas.openxmlformats.org/officeDocument/2006/relationships/image" Target="../media/image77.png"/><Relationship Id="rId1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40.png"/><Relationship Id="rId5" Type="http://schemas.openxmlformats.org/officeDocument/2006/relationships/image" Target="../media/image730.png"/><Relationship Id="rId10" Type="http://schemas.openxmlformats.org/officeDocument/2006/relationships/image" Target="../media/image89.png"/><Relationship Id="rId4" Type="http://schemas.openxmlformats.org/officeDocument/2006/relationships/image" Target="../media/image39.png"/><Relationship Id="rId9" Type="http://schemas.openxmlformats.org/officeDocument/2006/relationships/image" Target="../media/image8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730.png"/><Relationship Id="rId10" Type="http://schemas.openxmlformats.org/officeDocument/2006/relationships/image" Target="../media/image89.png"/><Relationship Id="rId4" Type="http://schemas.openxmlformats.org/officeDocument/2006/relationships/image" Target="../media/image43.png"/><Relationship Id="rId9" Type="http://schemas.openxmlformats.org/officeDocument/2006/relationships/image" Target="../media/image8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97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9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7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10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vGiHC35j9s" TargetMode="External"/><Relationship Id="rId2" Type="http://schemas.openxmlformats.org/officeDocument/2006/relationships/hyperlink" Target="https://www.youtube.com/watch?v=SQtOI9jsrJ0&amp;list=PLCJPYIcPhgPAiiBjjVxi5St_lC_cXHFCK&amp;index=9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93765"/>
            <a:ext cx="914400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CSCE-642 Reinforcement Learning </a:t>
            </a:r>
            <a:br>
              <a:rPr lang="en-US" dirty="0"/>
            </a:br>
            <a:r>
              <a:rPr lang="en-US" sz="5400" dirty="0"/>
              <a:t>Derivative Free Methods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936696"/>
            <a:ext cx="9144000" cy="731423"/>
          </a:xfrm>
        </p:spPr>
        <p:txBody>
          <a:bodyPr>
            <a:normAutofit/>
          </a:bodyPr>
          <a:lstStyle/>
          <a:p>
            <a:r>
              <a:rPr lang="en-US" sz="3600" dirty="0"/>
              <a:t>Instructor: Guni Sharon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A7504-872B-C54E-A719-6645931C1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  <p:pic>
        <p:nvPicPr>
          <p:cNvPr id="1026" name="Picture 2" descr="Continuous,Discontinuous ,Differential and non Differentiable ...">
            <a:extLst>
              <a:ext uri="{FF2B5EF4-FFF2-40B4-BE49-F238E27FC236}">
                <a16:creationId xmlns:a16="http://schemas.microsoft.com/office/drawing/2014/main" id="{762C919F-D64D-524A-B27E-8B2CB0877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033" y="2336782"/>
            <a:ext cx="4974534" cy="373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06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42476-83BD-DCAD-BBAF-913A85546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D1260-8C4F-60E7-36E0-28618A9F2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limit to 6 pages</a:t>
            </a:r>
          </a:p>
          <a:p>
            <a:r>
              <a:rPr lang="en-US" dirty="0"/>
              <a:t>Be concise and on-point</a:t>
            </a:r>
          </a:p>
          <a:p>
            <a:r>
              <a:rPr lang="en-US" dirty="0"/>
              <a:t>Follow a clear narrative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715FEE-544E-C5DB-EA63-24388E50A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236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D5410-B711-D146-88E9-99A4F53CC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Solver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BEBC2-CA0B-CC47-83B9-650F67A3C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26521-3FDA-F543-8A9F-BC4A5E155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2F644-890C-CE46-9D5C-C970F6F3F7D6}"/>
              </a:ext>
            </a:extLst>
          </p:cNvPr>
          <p:cNvSpPr/>
          <p:nvPr/>
        </p:nvSpPr>
        <p:spPr>
          <a:xfrm>
            <a:off x="8085482" y="1464880"/>
            <a:ext cx="2325757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TD learning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DD47BA-B4B3-FB46-8F99-D0BC5F1F1CFB}"/>
              </a:ext>
            </a:extLst>
          </p:cNvPr>
          <p:cNvSpPr/>
          <p:nvPr/>
        </p:nvSpPr>
        <p:spPr>
          <a:xfrm>
            <a:off x="9505120" y="5032063"/>
            <a:ext cx="2325757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Q-learning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3FE25C-D906-4D49-ABD1-C86F618BEB8B}"/>
              </a:ext>
            </a:extLst>
          </p:cNvPr>
          <p:cNvSpPr/>
          <p:nvPr/>
        </p:nvSpPr>
        <p:spPr>
          <a:xfrm>
            <a:off x="9266581" y="3385442"/>
            <a:ext cx="2325757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Value based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7231AD-8FED-424A-AA04-18A9D78200D1}"/>
              </a:ext>
            </a:extLst>
          </p:cNvPr>
          <p:cNvSpPr/>
          <p:nvPr/>
        </p:nvSpPr>
        <p:spPr>
          <a:xfrm>
            <a:off x="6939167" y="3385442"/>
            <a:ext cx="1762541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Policy iteration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45195B-5AE5-124B-AE08-163C65722C93}"/>
              </a:ext>
            </a:extLst>
          </p:cNvPr>
          <p:cNvSpPr/>
          <p:nvPr/>
        </p:nvSpPr>
        <p:spPr>
          <a:xfrm>
            <a:off x="5569223" y="5032063"/>
            <a:ext cx="136497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Actor-critic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35C5A4-D913-A947-88F2-80EFFBDBD335}"/>
              </a:ext>
            </a:extLst>
          </p:cNvPr>
          <p:cNvSpPr/>
          <p:nvPr/>
        </p:nvSpPr>
        <p:spPr>
          <a:xfrm>
            <a:off x="540854" y="3385442"/>
            <a:ext cx="1605173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Gradient free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5DCDE4-DDE5-C84C-A280-A259207BCD98}"/>
              </a:ext>
            </a:extLst>
          </p:cNvPr>
          <p:cNvSpPr/>
          <p:nvPr/>
        </p:nvSpPr>
        <p:spPr>
          <a:xfrm>
            <a:off x="3419061" y="3385442"/>
            <a:ext cx="1605173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Policy gradient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05BB42-11F0-DE4A-8740-A2C40E9D876A}"/>
              </a:ext>
            </a:extLst>
          </p:cNvPr>
          <p:cNvSpPr/>
          <p:nvPr/>
        </p:nvSpPr>
        <p:spPr>
          <a:xfrm>
            <a:off x="1408043" y="1803470"/>
            <a:ext cx="201101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Policy tuning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94BCFAF-7C75-4A4E-AC5A-FA2C7079F913}"/>
              </a:ext>
            </a:extLst>
          </p:cNvPr>
          <p:cNvCxnSpPr>
            <a:stCxn id="5" idx="2"/>
          </p:cNvCxnSpPr>
          <p:nvPr/>
        </p:nvCxnSpPr>
        <p:spPr>
          <a:xfrm flipH="1">
            <a:off x="7820437" y="2379280"/>
            <a:ext cx="1427924" cy="10061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C3DAEF7-8955-6047-9AD5-54FD89D6574F}"/>
              </a:ext>
            </a:extLst>
          </p:cNvPr>
          <p:cNvCxnSpPr>
            <a:cxnSpLocks/>
            <a:stCxn id="5" idx="2"/>
            <a:endCxn id="7" idx="0"/>
          </p:cNvCxnSpPr>
          <p:nvPr/>
        </p:nvCxnSpPr>
        <p:spPr>
          <a:xfrm>
            <a:off x="9248361" y="2379280"/>
            <a:ext cx="1181099" cy="10061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77570C5-CF80-E041-8519-3320C5BBF91F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10429459" y="4321998"/>
            <a:ext cx="238540" cy="7100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A4B7D20-C6D0-BF41-BA83-463F0EC48DF5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flipH="1">
            <a:off x="6251711" y="4299842"/>
            <a:ext cx="1568727" cy="73222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4D6B9A6-2C5F-4040-8327-61952E522448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>
            <a:off x="4221648" y="4299842"/>
            <a:ext cx="2030063" cy="73222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9FFE1BC-AFF0-5A48-92F6-7CF3BCD23380}"/>
              </a:ext>
            </a:extLst>
          </p:cNvPr>
          <p:cNvCxnSpPr>
            <a:cxnSpLocks/>
            <a:stCxn id="13" idx="2"/>
            <a:endCxn id="12" idx="0"/>
          </p:cNvCxnSpPr>
          <p:nvPr/>
        </p:nvCxnSpPr>
        <p:spPr>
          <a:xfrm>
            <a:off x="2413552" y="2717870"/>
            <a:ext cx="1808096" cy="6675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545C443-ECC5-F345-89D8-C0C8124A7DE6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1343441" y="2740025"/>
            <a:ext cx="1037810" cy="6454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3212C30-1209-C84A-BD93-9DD4331E39E4}"/>
              </a:ext>
            </a:extLst>
          </p:cNvPr>
          <p:cNvSpPr txBox="1"/>
          <p:nvPr/>
        </p:nvSpPr>
        <p:spPr>
          <a:xfrm>
            <a:off x="661775" y="4967414"/>
            <a:ext cx="43624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Today</a:t>
            </a:r>
            <a:r>
              <a:rPr lang="en-US" sz="20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Policy tuning without a differentiable policy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Also known as gradient free methods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1159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Online parameter tuning</a:t>
            </a:r>
          </a:p>
        </p:txBody>
      </p:sp>
      <p:pic>
        <p:nvPicPr>
          <p:cNvPr id="3074" name="Picture 2" descr="mage result for robot carto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315" y="3243026"/>
            <a:ext cx="1775703" cy="209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Process 3"/>
              <p:cNvSpPr/>
              <p:nvPr/>
            </p:nvSpPr>
            <p:spPr>
              <a:xfrm>
                <a:off x="5581269" y="1631790"/>
                <a:ext cx="1803749" cy="1465545"/>
              </a:xfrm>
              <a:prstGeom prst="flowChartProcess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/>
                  <a:t>Set parameters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{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}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Process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269" y="1631790"/>
                <a:ext cx="1803749" cy="1465545"/>
              </a:xfrm>
              <a:prstGeom prst="flowChartProcess">
                <a:avLst/>
              </a:prstGeom>
              <a:blipFill>
                <a:blip r:embed="rId5"/>
                <a:stretch>
                  <a:fillRect r="-3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rocess 5"/>
          <p:cNvSpPr/>
          <p:nvPr/>
        </p:nvSpPr>
        <p:spPr>
          <a:xfrm>
            <a:off x="2001613" y="4937172"/>
            <a:ext cx="1955039" cy="1495555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Evaluate performance</a:t>
            </a:r>
            <a:endParaRPr lang="en-US" sz="2400" dirty="0"/>
          </a:p>
        </p:txBody>
      </p:sp>
      <p:sp>
        <p:nvSpPr>
          <p:cNvPr id="7" name="Process 6"/>
          <p:cNvSpPr/>
          <p:nvPr/>
        </p:nvSpPr>
        <p:spPr>
          <a:xfrm>
            <a:off x="9035641" y="4937172"/>
            <a:ext cx="1820450" cy="1495555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Act</a:t>
            </a:r>
            <a:endParaRPr lang="en-US" sz="2400" dirty="0"/>
          </a:p>
        </p:txBody>
      </p:sp>
      <p:sp>
        <p:nvSpPr>
          <p:cNvPr id="5" name="Right Arrow 4"/>
          <p:cNvSpPr/>
          <p:nvPr/>
        </p:nvSpPr>
        <p:spPr>
          <a:xfrm rot="2916418">
            <a:off x="7105736" y="3611462"/>
            <a:ext cx="2291867" cy="8027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0800000">
            <a:off x="4027634" y="5283582"/>
            <a:ext cx="4917617" cy="8027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8715587">
            <a:off x="3617153" y="3684962"/>
            <a:ext cx="2336490" cy="8027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C9AE52-9B0C-364D-8F30-A28C5C4112DD}"/>
              </a:ext>
            </a:extLst>
          </p:cNvPr>
          <p:cNvSpPr txBox="1"/>
          <p:nvPr/>
        </p:nvSpPr>
        <p:spPr>
          <a:xfrm>
            <a:off x="383836" y="1824013"/>
            <a:ext cx="4371101" cy="20928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/>
              <a:t>Gradient approximation </a:t>
            </a:r>
            <a:r>
              <a:rPr lang="en-US" dirty="0"/>
              <a:t>-</a:t>
            </a:r>
          </a:p>
          <a:p>
            <a:pPr algn="ctr"/>
            <a:r>
              <a:rPr lang="en-US" dirty="0"/>
              <a:t>Finite Difference Policy Gradient Decent</a:t>
            </a:r>
            <a:br>
              <a:rPr lang="en-US" dirty="0"/>
            </a:br>
            <a:r>
              <a:rPr lang="en-US" sz="1050" dirty="0"/>
              <a:t>[Kohl and Stone, 2004]</a:t>
            </a:r>
            <a:r>
              <a:rPr lang="en-US" dirty="0"/>
              <a:t> 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en-US" b="1" dirty="0"/>
              <a:t>Evolution strategy </a:t>
            </a:r>
            <a:r>
              <a:rPr lang="mr-IN" dirty="0"/>
              <a:t>–</a:t>
            </a:r>
            <a:endParaRPr lang="en-US" dirty="0"/>
          </a:p>
          <a:p>
            <a:r>
              <a:rPr lang="en-US" dirty="0"/>
              <a:t> covariance matrix adaptation</a:t>
            </a:r>
          </a:p>
          <a:p>
            <a:pPr algn="ctr"/>
            <a:r>
              <a:rPr lang="en-US" sz="1100" dirty="0"/>
              <a:t>[Hansen and </a:t>
            </a:r>
            <a:r>
              <a:rPr lang="en-US" sz="1100" dirty="0" err="1"/>
              <a:t>Ostermeier</a:t>
            </a:r>
            <a:r>
              <a:rPr lang="en-US" sz="1100" dirty="0"/>
              <a:t>, 1996]</a:t>
            </a:r>
          </a:p>
          <a:p>
            <a:pPr algn="ctr"/>
            <a:endParaRPr lang="en-US" sz="1100" dirty="0"/>
          </a:p>
          <a:p>
            <a:pPr marL="342900" indent="-342900">
              <a:buFont typeface="+mj-lt"/>
              <a:buAutoNum type="arabicPeriod" startAt="3"/>
            </a:pPr>
            <a:r>
              <a:rPr lang="en-US" b="1" dirty="0"/>
              <a:t>Gaussian processes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443C8AE-6484-9646-A61F-F732D3E08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2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parameter tuning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1188148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Minimize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b="0" i="1" smtClean="0">
                        <a:latin typeface="Cambria Math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 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ℝ</m:t>
                    </m:r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:r>
                  <a:rPr lang="en-US" dirty="0"/>
                  <a:t>Where is the optimum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𝑓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𝑋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?</a:t>
                </a:r>
              </a:p>
              <a:p>
                <a:pPr lvl="1">
                  <a:buFont typeface="Wingdings" charset="2"/>
                  <a:buChar char="§"/>
                </a:pPr>
                <a:r>
                  <a:rPr lang="en-US" b="0" dirty="0">
                    <a:ea typeface="Cambria Math" charset="0"/>
                    <a:cs typeface="Cambria Math" charset="0"/>
                  </a:rPr>
                  <a:t>If convex then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𝑋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𝑓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=0</m:t>
                    </m:r>
                    <m:r>
                      <a:rPr lang="en-US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</m:t>
                    </m:r>
                  </m:oMath>
                </a14:m>
                <a:r>
                  <a:rPr lang="en-US" dirty="0"/>
                  <a:t> (Lagrange, KKT), else, gradient decent (ADAM, Newton)</a:t>
                </a:r>
              </a:p>
              <a:p>
                <a:r>
                  <a:rPr lang="en-US" dirty="0"/>
                  <a:t>What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en-US" dirty="0"/>
                  <a:t> is unknown and we can only sample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𝑓</m:t>
                    </m:r>
                    <m:r>
                      <a:rPr lang="en-US" i="1">
                        <a:latin typeface="Cambria Math" charset="0"/>
                      </a:rPr>
                      <m:t>(</m:t>
                    </m:r>
                    <m:r>
                      <a:rPr lang="en-US" i="1">
                        <a:latin typeface="Cambria Math" charset="0"/>
                      </a:rPr>
                      <m:t>𝑋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for a given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𝑋</m:t>
                    </m:r>
                  </m:oMath>
                </a14:m>
                <a:r>
                  <a:rPr lang="en-US" dirty="0"/>
                  <a:t> ?</a:t>
                </a:r>
              </a:p>
              <a:p>
                <a:pPr lvl="1"/>
                <a:r>
                  <a:rPr lang="en-US" dirty="0"/>
                  <a:t>Approximate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</a:rPr>
                      <m:t>𝑓</m:t>
                    </m:r>
                  </m:oMath>
                </a14:m>
                <a:r>
                  <a:rPr lang="en-US" dirty="0"/>
                  <a:t> with supervised learning</a:t>
                </a:r>
              </a:p>
              <a:p>
                <a:r>
                  <a:rPr lang="en-US" dirty="0"/>
                  <a:t>Observations are not provided -&gt; must learn from interactions</a:t>
                </a:r>
              </a:p>
              <a:p>
                <a:pPr lvl="1"/>
                <a:r>
                  <a:rPr lang="en-US" dirty="0"/>
                  <a:t>Reinforcement learning!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en-US" dirty="0"/>
                  <a:t> is unknown/not differentiable </a:t>
                </a:r>
              </a:p>
              <a:p>
                <a:pPr lvl="1"/>
                <a:r>
                  <a:rPr lang="en-US" dirty="0"/>
                  <a:t>Blackbox (derivative free) optimization!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1188148" cy="4351338"/>
              </a:xfrm>
              <a:blipFill>
                <a:blip r:embed="rId2"/>
                <a:stretch>
                  <a:fillRect l="-1020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B5FF5-F2EE-4844-BB75-FF65AAB33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4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42B43-3EF6-2D1C-7FC8-D42889DCB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ED000-B55E-28AC-9E28-9F81AED56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Comparison between popular genetic algorithm (GA)-based tool and covariance matrix adaptation – evolutionary strategy (CMA-ES) for optimizing indoor daylight</a:t>
            </a:r>
            <a:br>
              <a:rPr lang="en-US" dirty="0"/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Manal Anis,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Sumedh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Pendurkar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Yun Kyu Yi, and Guni Sharon</a:t>
            </a:r>
            <a:br>
              <a:rPr lang="en-US" dirty="0"/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 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Proceedings of Building Simulation 2023: 18th Conference of IBPSA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2023</a:t>
            </a:r>
          </a:p>
          <a:p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Bilevel Entropy based Mechanism Design for Balancing Meta in Video Games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en-US" dirty="0"/>
            </a:b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Sumedh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Pendurkar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Chris Chow, Luo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Jie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and Guni Sharon</a:t>
            </a:r>
            <a:br>
              <a:rPr lang="en-US" dirty="0"/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 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Proceedings of the 22th International Conference on Autonomous Agents and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MultiAgent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Systems (AAMAS)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2023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B4A5BD-3D6F-4ABC-B3B7-192DB2D57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243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239" y="3751041"/>
            <a:ext cx="4207073" cy="28487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60849" y="3445727"/>
            <a:ext cx="2832410" cy="82519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Blackbox</a:t>
            </a:r>
            <a:r>
              <a:rPr lang="en-US" dirty="0"/>
              <a:t>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Challenges:</a:t>
            </a:r>
          </a:p>
          <a:p>
            <a:pPr lvl="1"/>
            <a:r>
              <a:rPr lang="en-US" dirty="0"/>
              <a:t>Compute the optimum of an unknown function via samples</a:t>
            </a:r>
          </a:p>
          <a:p>
            <a:pPr lvl="1"/>
            <a:r>
              <a:rPr lang="en-US" b="1" dirty="0"/>
              <a:t>Sample efficiency</a:t>
            </a:r>
            <a:r>
              <a:rPr lang="en-US" dirty="0"/>
              <a:t>: minimize the number of samples along the training process</a:t>
            </a:r>
          </a:p>
          <a:p>
            <a:pPr lvl="1"/>
            <a:r>
              <a:rPr lang="en-US" b="1" dirty="0"/>
              <a:t>minimize</a:t>
            </a:r>
            <a:r>
              <a:rPr lang="en-US" dirty="0"/>
              <a:t> cumulative regret (for online optimization)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3183028" y="5093404"/>
            <a:ext cx="8599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/>
              <a:t>Cost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ADED0-8B85-D340-8DA9-F13DCE81F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026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 Gradient Descent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3600" dirty="0"/>
                  <a:t>Minimize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charset="0"/>
                      </a:rPr>
                      <m:t>𝑓</m:t>
                    </m:r>
                    <m:r>
                      <a:rPr lang="en-US" sz="3600" b="0" i="1" smtClean="0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3600" b="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charset="0"/>
                          </a:rPr>
                          <m:t> </m:t>
                        </m:r>
                        <m:r>
                          <a:rPr lang="en-US" sz="3600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3600" b="0" i="1" smtClean="0">
                        <a:latin typeface="Cambria Math" charset="0"/>
                      </a:rPr>
                      <m:t>,…, </m:t>
                    </m:r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en-US" sz="3600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sz="3600" dirty="0"/>
              </a:p>
              <a:p>
                <a:pPr marL="1352535" lvl="1" indent="-742950">
                  <a:buFont typeface="+mj-lt"/>
                  <a:buAutoNum type="arabicPeriod"/>
                </a:pPr>
                <a:r>
                  <a:rPr lang="en-US" sz="3200" dirty="0">
                    <a:ea typeface="Cambria Math" charset="0"/>
                    <a:cs typeface="Cambria Math" charset="0"/>
                  </a:rPr>
                  <a:t>Set initial parameter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𝑋</m:t>
                        </m:r>
                      </m:e>
                      <m:sup>
                        <m:r>
                          <a:rPr lang="en-US" sz="32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p>
                    </m:sSup>
                    <m:r>
                      <a:rPr lang="en-US" sz="32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32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sz="32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0</m:t>
                                </m:r>
                              </m:sup>
                            </m:sSubSup>
                            <m:r>
                              <a:rPr lang="en-US" sz="3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 …,</m:t>
                            </m:r>
                            <m:sSubSup>
                              <m:sSubSup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32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sz="32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0</m:t>
                                </m:r>
                              </m:sup>
                            </m:sSubSup>
                          </m:e>
                        </m:d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⊤</m:t>
                        </m:r>
                      </m:sup>
                    </m:sSup>
                  </m:oMath>
                </a14:m>
                <a:endParaRPr lang="en-US" sz="3200" b="0" dirty="0">
                  <a:ea typeface="Cambria Math" charset="0"/>
                  <a:cs typeface="Cambria Math" charset="0"/>
                </a:endParaRPr>
              </a:p>
              <a:p>
                <a:pPr marL="1352535" lvl="1" indent="-742950">
                  <a:buFont typeface="+mj-lt"/>
                  <a:buAutoNum type="arabicPeriod"/>
                </a:pPr>
                <a:r>
                  <a:rPr lang="en-US" sz="3200" dirty="0">
                    <a:ea typeface="Cambria Math" charset="0"/>
                    <a:cs typeface="Cambria Math" charset="0"/>
                  </a:rPr>
                  <a:t>While improving</a:t>
                </a:r>
                <a:endParaRPr lang="en-US" sz="3200" b="0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1885922" lvl="2" indent="-742950"/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𝑋</m:t>
                        </m:r>
                      </m:e>
                      <m:sup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+1</m:t>
                        </m:r>
                      </m:sup>
                    </m:sSup>
                    <m:r>
                      <a:rPr lang="en-U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𝑋</m:t>
                        </m:r>
                      </m:e>
                      <m:sup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sup>
                    </m:sSup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800" i="1">
                        <a:solidFill>
                          <a:schemeClr val="tx2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𝛻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k</m:t>
                        </m:r>
                      </m:sup>
                    </m:sSup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568" t="-3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 descr="mage result for gradient desce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725" y="3598939"/>
            <a:ext cx="3761462" cy="29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65621" y="2937219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594067" y="4542433"/>
                <a:ext cx="302221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How can we compute the gradient if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𝑓</m:t>
                    </m:r>
                  </m:oMath>
                </a14:m>
                <a:r>
                  <a:rPr lang="en-US" sz="2400" dirty="0"/>
                  <a:t> is unknown?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4067" y="4542433"/>
                <a:ext cx="3022216" cy="1200329"/>
              </a:xfrm>
              <a:prstGeom prst="rect">
                <a:avLst/>
              </a:prstGeom>
              <a:blipFill>
                <a:blip r:embed="rId6"/>
                <a:stretch>
                  <a:fillRect l="-420" t="-4211" r="-2521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DC942F-8AA2-5841-91F1-80ECD686A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7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approximate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𝛻</m:t>
                    </m:r>
                    <m:r>
                      <a:rPr lang="en-US" i="1">
                        <a:latin typeface="Cambria Math" charset="0"/>
                      </a:rPr>
                      <m:t>𝑓</m:t>
                    </m:r>
                    <m:r>
                      <a:rPr lang="en-US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 </m:t>
                        </m:r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,…,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𝑋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Through local evaluation</a:t>
                </a:r>
              </a:p>
              <a:p>
                <a:r>
                  <a:rPr lang="en-US" dirty="0"/>
                  <a:t>Finite-difference methods (FDM)</a:t>
                </a:r>
              </a:p>
              <a:p>
                <a:pPr lvl="1">
                  <a:buFont typeface="Wingdings" charset="2"/>
                  <a:buChar char="§"/>
                </a:pPr>
                <a:r>
                  <a:rPr lang="en-US" dirty="0"/>
                  <a:t>By definition: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mr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mr-IN" i="1" smtClean="0">
                            <a:latin typeface="Cambria Math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𝑓</m:t>
                        </m:r>
                      </m:num>
                      <m:den>
                        <m:r>
                          <a:rPr lang="mr-IN" i="1" smtClean="0">
                            <a:latin typeface="Cambria Math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=</m:t>
                    </m:r>
                    <m:limLow>
                      <m:limLow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lim</m:t>
                        </m:r>
                      </m:e>
                      <m:li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→0</m:t>
                        </m:r>
                      </m:lim>
                    </m:limLow>
                    <m:f>
                      <m:fPr>
                        <m:ctrlPr>
                          <a:rPr lang="mr-IN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d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′</m:t>
                            </m:r>
                          </m:sup>
                        </m:sSubSup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1">
                  <a:buFont typeface="Wingdings" charset="2"/>
                  <a:buChar char="§"/>
                </a:pPr>
                <a:r>
                  <a:rPr lang="en-US" dirty="0">
                    <a:latin typeface="Cambria Math" panose="02040503050406030204" pitchFamily="18" charset="0"/>
                  </a:rPr>
                  <a:t>Not well-defined for non-differentiable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1">
                  <a:buFont typeface="Wingdings" charset="2"/>
                  <a:buChar char="§"/>
                </a:pPr>
                <a:r>
                  <a:rPr lang="en-US" dirty="0"/>
                  <a:t>However, we can avoid infinities by 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′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&gt;0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mr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mr-IN" i="1" smtClean="0">
                            <a:latin typeface="Cambria Math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𝑓</m:t>
                        </m:r>
                      </m:num>
                      <m:den>
                        <m:r>
                          <a:rPr lang="mr-IN" i="1" smtClean="0">
                            <a:latin typeface="Cambria Math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≅</m:t>
                    </m:r>
                    <m:f>
                      <m:fPr>
                        <m:ctrlPr>
                          <a:rPr lang="mr-IN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d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′</m:t>
                            </m:r>
                          </m:sup>
                        </m:sSub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B3192-1AEB-4E42-ABE1-87901E97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05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difference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92" y="1611352"/>
            <a:ext cx="8050997" cy="49492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051824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Biased towards the rear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61824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Biased towards the front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818324"/>
            <a:ext cx="1390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Unbiased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rgbClr val="FF0000"/>
                </a:solidFill>
              </a:rPr>
              <a:t>X2 samples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B6D42D-C995-2941-A207-1AF25A78A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5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dimensionality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Approximate the gradient of a DNN with 1M parameters</a:t>
            </a:r>
          </a:p>
          <a:p>
            <a:r>
              <a:rPr lang="en-US" dirty="0"/>
              <a:t>Requires 2M observations!</a:t>
            </a:r>
          </a:p>
          <a:p>
            <a:pPr lvl="1"/>
            <a:r>
              <a:rPr lang="en-US" dirty="0"/>
              <a:t>Not practical </a:t>
            </a:r>
          </a:p>
          <a:p>
            <a:r>
              <a:rPr lang="en-US" dirty="0"/>
              <a:t>A stochastic approach is required</a:t>
            </a:r>
          </a:p>
        </p:txBody>
      </p:sp>
      <p:pic>
        <p:nvPicPr>
          <p:cNvPr id="1026" name="Picture 2" descr="PLOS ONE: An analysis of the influence of deep neural network (DNN ...">
            <a:extLst>
              <a:ext uri="{FF2B5EF4-FFF2-40B4-BE49-F238E27FC236}">
                <a16:creationId xmlns:a16="http://schemas.microsoft.com/office/drawing/2014/main" id="{51134719-153A-9F43-8D40-B5A1D00B4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322" y="3462080"/>
            <a:ext cx="4963528" cy="307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4EF4B-F0AD-0448-A020-97D343BE1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56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Finite Difference Policy Gradient</a:t>
            </a:r>
            <a:br>
              <a:rPr lang="en-US" sz="4800" dirty="0"/>
            </a:br>
            <a:r>
              <a:rPr lang="en-US" sz="1800" dirty="0"/>
              <a:t>(Kohl and Stone, 2004)</a:t>
            </a:r>
            <a:endParaRPr lang="en-US" sz="4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Evaluate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𝛻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k</m:t>
                        </m:r>
                      </m:sup>
                    </m:sSup>
                  </m:oMath>
                </a14:m>
                <a:r>
                  <a:rPr lang="en-US" dirty="0"/>
                  <a:t> through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𝑀</m:t>
                    </m:r>
                  </m:oMath>
                </a14:m>
                <a:r>
                  <a:rPr lang="en-US" dirty="0"/>
                  <a:t> observations</a:t>
                </a:r>
              </a:p>
              <a:p>
                <a:pPr lvl="1">
                  <a:buFont typeface="Wingdings" charset="2"/>
                  <a:buChar char="§"/>
                </a:pPr>
                <a:r>
                  <a:rPr lang="en-US" dirty="0"/>
                  <a:t> For</a:t>
                </a:r>
                <a:r>
                  <a:rPr lang="en-US" sz="1600" dirty="0">
                    <a:latin typeface="Cambria Math" charset="0"/>
                    <a:ea typeface="Cambria Math" charset="0"/>
                    <a:cs typeface="Cambria Math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𝑚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=[1,…,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𝑀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] </a:t>
                </a:r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&lt;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</m:sup>
                        </m:sSubSup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…,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</m:sup>
                        </m:sSubSup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&gt;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+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𝜀</m:t>
                        </m:r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</a:rPr>
                          <m:t>𝑘</m:t>
                        </m:r>
                      </m:sup>
                    </m:sSubSup>
                    <m:r>
                      <a:rPr lang="en-US" b="0" i="0" smtClean="0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Mean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∈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𝜀</m:t>
                            </m:r>
                            <m:r>
                              <a:rPr lang="en-US" i="1">
                                <a:latin typeface="Cambria Math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</m:sup>
                        </m:sSubSup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marL="457200" lvl="1" indent="0">
                  <a:buNone/>
                </a:pPr>
                <a:r>
                  <a:rPr lang="en-US" dirty="0"/>
                  <a:t>Similar definition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𝜀</m:t>
                        </m:r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</a:rPr>
                          <m:t>𝑘</m:t>
                        </m:r>
                      </m:sup>
                    </m:sSub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</a:rPr>
                          <m:t>𝑘</m:t>
                        </m:r>
                      </m:sup>
                    </m:sSubSup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mr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mr-IN" i="1" smtClean="0">
                            <a:latin typeface="Cambria Math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𝑓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k</m:t>
                            </m:r>
                          </m:sup>
                        </m:sSup>
                      </m:num>
                      <m:den>
                        <m:r>
                          <a:rPr lang="mr-IN" i="1" smtClean="0">
                            <a:latin typeface="Cambria Math" charset="0"/>
                          </a:rPr>
                          <m:t>𝜕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</m:sup>
                        </m:sSubSup>
                      </m:den>
                    </m:f>
                    <m:r>
                      <a:rPr lang="mr-IN" b="0" i="1" smtClean="0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mr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mr-IN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0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                    , </m:t>
                                </m:r>
                                <m:r>
                                  <a:rPr lang="en-US" i="1">
                                    <a:latin typeface="Cambria Math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𝜀</m:t>
                                </m:r>
                                <m:r>
                                  <a:rPr lang="en-US" i="1">
                                    <a:latin typeface="Cambria Math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charset="0"/>
                              </a:rPr>
                              <m:t>&lt;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0</m:t>
                                </m:r>
                                <m:r>
                                  <a:rPr lang="en-US" i="1">
                                    <a:latin typeface="Cambria Math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&amp;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 </m:t>
                            </m:r>
                            <m:sSubSup>
                              <m:sSubSup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latin typeface="Cambria Math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𝜀</m:t>
                                </m:r>
                                <m:r>
                                  <a:rPr lang="en-US" i="1">
                                    <a:latin typeface="Cambria Math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charset="0"/>
                              </a:rPr>
                              <m:t>&lt;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charset="0"/>
                                  </a:rPr>
                                  <m:t>0</m:t>
                                </m:r>
                                <m:r>
                                  <a:rPr lang="en-US" i="1">
                                    <a:latin typeface="Cambria Math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</m:e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𝜀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charset="0"/>
                              </a:rPr>
                              <m:t>−</m:t>
                            </m:r>
                            <m:r>
                              <a:rPr lang="mr-IN" i="1">
                                <a:latin typeface="Cambria Math" charset="0"/>
                              </a:rPr>
                              <m:t>&amp;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𝜀</m:t>
                                </m:r>
                                <m:r>
                                  <a:rPr lang="en-US" i="1">
                                    <a:latin typeface="Cambria Math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charset="0"/>
                              </a:rPr>
                              <m:t> ,                                        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𝑒𝑙𝑠𝑒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82" t="-2035" b="-68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38101" y="2694284"/>
                <a:ext cx="2970151" cy="473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SupPr>
                        <m:e>
                          <m: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𝛿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</m:sup>
                      </m:sSubSup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𝑅𝑎𝑛𝑑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(−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𝜀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,0,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𝜀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101" y="2694284"/>
                <a:ext cx="2970151" cy="473591"/>
              </a:xfrm>
              <a:prstGeom prst="rect">
                <a:avLst/>
              </a:prstGeom>
              <a:blipFill>
                <a:blip r:embed="rId5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838101" y="3220591"/>
                <a:ext cx="4891366" cy="7169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acc>
                          <m:accPr>
                            <m:chr m:val="̃"/>
                            <m:ctrlPr>
                              <a:rPr lang="en-US" sz="20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𝜀</m:t>
                        </m:r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𝑛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sup>
                    </m:sSubSup>
                    <m:r>
                      <a:rPr lang="en-US" sz="2000" b="0" i="1" smtClean="0">
                        <a:solidFill>
                          <a:srgbClr val="00B05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all parameter vectors 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sup>
                    </m:sSubSup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was increased by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B05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𝜀</m:t>
                    </m:r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101" y="3220591"/>
                <a:ext cx="4891366" cy="716928"/>
              </a:xfrm>
              <a:prstGeom prst="rect">
                <a:avLst/>
              </a:prstGeom>
              <a:blipFill>
                <a:blip r:embed="rId6"/>
                <a:stretch>
                  <a:fillRect l="-1034" t="-1754" b="-12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9C053F-6C8C-EC47-8A4F-402B92439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32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10972800" cy="4532970"/>
              </a:xfrm>
            </p:spPr>
            <p:txBody>
              <a:bodyPr>
                <a:normAutofit/>
              </a:bodyPr>
              <a:lstStyle/>
              <a:p>
                <a:pPr marL="342900" lvl="2" indent="-342900"/>
                <a:r>
                  <a:rPr lang="en-US" sz="3600" dirty="0"/>
                  <a:t>Minimize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charset="0"/>
                      </a:rPr>
                      <m:t>𝑓</m:t>
                    </m:r>
                    <m:r>
                      <a:rPr lang="en-US" sz="3600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3600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 charset="0"/>
                          </a:rPr>
                          <m:t> </m:t>
                        </m:r>
                        <m:r>
                          <a:rPr lang="en-US" sz="3600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36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3600" dirty="0"/>
                  <a:t>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charset="0"/>
                        <a:ea typeface="Cambria Math" charset="0"/>
                        <a:cs typeface="Cambria Math" charset="0"/>
                      </a:rPr>
                      <m:t>𝑀</m:t>
                    </m:r>
                    <m:r>
                      <a:rPr lang="en-US" sz="36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=4</m:t>
                    </m:r>
                  </m:oMath>
                </a14:m>
                <a:r>
                  <a:rPr lang="en-US" sz="3600" dirty="0"/>
                  <a:t>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charset="0"/>
                        <a:ea typeface="Cambria Math" charset="0"/>
                        <a:cs typeface="Cambria Math" charset="0"/>
                      </a:rPr>
                      <m:t>𝜀</m:t>
                    </m:r>
                    <m:r>
                      <a:rPr lang="en-US" sz="36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=1,</m:t>
                    </m:r>
                  </m:oMath>
                </a14:m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𝛼</m:t>
                    </m:r>
                    <m:r>
                      <a:rPr lang="en-US" sz="2800" b="0" i="0" smtClean="0">
                        <a:solidFill>
                          <a:schemeClr val="tx2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=1</m:t>
                    </m:r>
                  </m:oMath>
                </a14:m>
                <a:endParaRPr lang="en-US" sz="3600" dirty="0"/>
              </a:p>
              <a:p>
                <a:pPr marL="1352535" lvl="1" indent="-742950">
                  <a:buFont typeface="Wingdings" charset="2"/>
                  <a:buChar char="§"/>
                </a:pPr>
                <a:r>
                  <a:rPr lang="en-US" sz="3200" dirty="0">
                    <a:ea typeface="Cambria Math" charset="0"/>
                    <a:cs typeface="Cambria Math" charset="0"/>
                  </a:rPr>
                  <a:t>Initial parameter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𝑋</m:t>
                        </m:r>
                      </m:e>
                      <m:sup>
                        <m:r>
                          <a:rPr lang="en-US" sz="3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p>
                    </m:sSup>
                    <m:r>
                      <a:rPr lang="en-US" sz="32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0,0</m:t>
                            </m:r>
                          </m:e>
                        </m:d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⊤</m:t>
                        </m:r>
                      </m:sup>
                    </m:sSup>
                  </m:oMath>
                </a14:m>
                <a:endParaRPr lang="en-US" sz="3200" dirty="0">
                  <a:ea typeface="Cambria Math" charset="0"/>
                  <a:cs typeface="Cambria Math" charset="0"/>
                </a:endParaRPr>
              </a:p>
              <a:p>
                <a:pPr marL="1752585" lvl="2" indent="-742950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>
                    <a:ea typeface="Cambria Math" charset="0"/>
                    <a:cs typeface="Cambria Math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,0</m:t>
                        </m:r>
                      </m:sup>
                    </m:sSup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)=5</m:t>
                    </m:r>
                  </m:oMath>
                </a14:m>
                <a:endParaRPr lang="en-US" dirty="0">
                  <a:ea typeface="Cambria Math" charset="0"/>
                  <a:cs typeface="Cambria Math" charset="0"/>
                </a:endParaRPr>
              </a:p>
              <a:p>
                <a:pPr marL="1752585" lvl="2" indent="-742950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−1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  <m:t>,0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>
                    <a:ea typeface="Cambria Math" charset="0"/>
                    <a:cs typeface="Cambria Math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3</m:t>
                    </m:r>
                  </m:oMath>
                </a14:m>
                <a:endParaRPr lang="en-US" dirty="0">
                  <a:ea typeface="Cambria Math" charset="0"/>
                  <a:cs typeface="Cambria Math" charset="0"/>
                </a:endParaRPr>
              </a:p>
              <a:p>
                <a:pPr marL="1752585" lvl="2" indent="-742950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  <m:t>0,0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>
                    <a:ea typeface="Cambria Math" charset="0"/>
                    <a:cs typeface="Cambria Math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6</m:t>
                    </m:r>
                  </m:oMath>
                </a14:m>
                <a:endParaRPr lang="en-US" dirty="0">
                  <a:ea typeface="Cambria Math" charset="0"/>
                  <a:cs typeface="Cambria Math" charset="0"/>
                </a:endParaRPr>
              </a:p>
              <a:p>
                <a:pPr marL="1752585" lvl="2" indent="-742950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>
                    <a:ea typeface="Cambria Math" charset="0"/>
                    <a:cs typeface="Cambria Math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4</m:t>
                    </m:r>
                  </m:oMath>
                </a14:m>
                <a:endParaRPr lang="en-US" dirty="0"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+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𝜀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0</m:t>
                        </m:r>
                      </m:sup>
                    </m:sSubSup>
                    <m:r>
                      <a:rPr lang="en-US" b="0" i="1" smtClean="0">
                        <a:latin typeface="Cambria Math" charset="0"/>
                      </a:rPr>
                      <m:t>,  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−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𝜀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0</m:t>
                        </m:r>
                      </m:sup>
                    </m:sSubSup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01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0</m:t>
                        </m:r>
                      </m:sup>
                    </m:sSubSup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+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𝜀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0</m:t>
                        </m:r>
                      </m:sup>
                    </m:sSubSup>
                    <m:r>
                      <a:rPr lang="en-US" i="1">
                        <a:latin typeface="Cambria Math" charset="0"/>
                      </a:rPr>
                      <m:t>,  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−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𝜀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0</m:t>
                        </m:r>
                      </m:sup>
                    </m:sSubSup>
                    <m:r>
                      <a:rPr lang="en-US" i="1">
                        <a:latin typeface="Cambria Math" charset="0"/>
                      </a:rPr>
                      <m:t>,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0</m:t>
                        </m:r>
                      </m:sup>
                    </m:sSubSup>
                    <m:r>
                      <a:rPr lang="en-US" b="0" i="1" smtClean="0">
                        <a:latin typeface="Cambria Math" charset="0"/>
                      </a:rPr>
                      <m:t>=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𝛻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</m:e>
                      <m:sup>
                        <m:r>
                          <a:rPr lang="en-US" b="0" i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p>
                    </m:sSup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10972800" cy="4532970"/>
              </a:xfrm>
              <a:blipFill>
                <a:blip r:embed="rId4"/>
                <a:stretch>
                  <a:fillRect l="-1505" t="-3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1FB75-94AC-6549-B050-ACFDFD674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684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11255298" cy="4301681"/>
              </a:xfrm>
            </p:spPr>
            <p:txBody>
              <a:bodyPr/>
              <a:lstStyle/>
              <a:p>
                <a:pPr marL="514350" lvl="1" indent="-514350" defTabSz="914400">
                  <a:spcBef>
                    <a:spcPts val="0"/>
                  </a:spcBef>
                  <a:buFont typeface="+mj-lt"/>
                  <a:buAutoNum type="arabicPeriod"/>
                  <a:defRPr/>
                </a:pPr>
                <a:r>
                  <a:rPr lang="en-US" dirty="0"/>
                  <a:t>Generate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𝑀</m:t>
                    </m:r>
                  </m:oMath>
                </a14:m>
                <a:r>
                  <a:rPr lang="en-US" dirty="0"/>
                  <a:t> parameter vectors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</m:sup>
                        </m:s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sup>
                        </m:s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,…,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marL="514350" marR="0" lvl="1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lang="en-US" b="1" dirty="0"/>
                  <a:t>Selection</a:t>
                </a:r>
                <a:r>
                  <a:rPr lang="en-US" dirty="0"/>
                  <a:t>: Survival of the fittest</a:t>
                </a:r>
              </a:p>
              <a:p>
                <a:pPr marL="914400" lvl="2" indent="-514350" defTabSz="914400">
                  <a:spcBef>
                    <a:spcPts val="0"/>
                  </a:spcBef>
                  <a:defRPr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𝐺</m:t>
                    </m:r>
                    <m:r>
                      <a:rPr lang="en-US" b="0" i="1" smtClean="0">
                        <a:latin typeface="Cambria Math" charset="0"/>
                      </a:rPr>
                      <m:t>←</m:t>
                    </m:r>
                  </m:oMath>
                </a14:m>
                <a:r>
                  <a:rPr lang="en-US" dirty="0"/>
                  <a:t> set of parameter vectors with best fitness: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p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𝑚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marL="514350" lvl="1" indent="-514350" defTabSz="914400">
                  <a:spcBef>
                    <a:spcPts val="0"/>
                  </a:spcBef>
                  <a:buFont typeface="+mj-lt"/>
                  <a:buAutoNum type="arabicPeriod"/>
                  <a:defRPr/>
                </a:pPr>
                <a:r>
                  <a:rPr lang="en-US" dirty="0"/>
                  <a:t>Generate next generation through </a:t>
                </a:r>
                <a:r>
                  <a:rPr lang="en-US" b="1" dirty="0"/>
                  <a:t>recombination </a:t>
                </a:r>
                <a:r>
                  <a:rPr lang="en-US" dirty="0"/>
                  <a:t>and </a:t>
                </a:r>
                <a:r>
                  <a:rPr lang="en-US" b="1" dirty="0"/>
                  <a:t>mutation</a:t>
                </a:r>
                <a:r>
                  <a:rPr lang="en-US" dirty="0"/>
                  <a:t>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𝐺</m:t>
                    </m:r>
                  </m:oMath>
                </a14:m>
                <a:endParaRPr lang="en-US" dirty="0"/>
              </a:p>
              <a:p>
                <a:pPr marL="514350" lvl="1" indent="-514350" defTabSz="914400">
                  <a:spcBef>
                    <a:spcPts val="0"/>
                  </a:spcBef>
                  <a:buFont typeface="+mj-lt"/>
                  <a:buAutoNum type="arabicPeriod"/>
                  <a:defRPr/>
                </a:pPr>
                <a:r>
                  <a:rPr lang="en-US" dirty="0" err="1"/>
                  <a:t>Goto</a:t>
                </a:r>
                <a:r>
                  <a:rPr lang="en-US" dirty="0"/>
                  <a:t> 2. until termination criterion fulfilled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11255298" cy="4301681"/>
              </a:xfrm>
              <a:blipFill>
                <a:blip r:embed="rId2"/>
                <a:stretch>
                  <a:fillRect l="-902" t="-2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mage result for crossover genetic algorith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404" y="4850560"/>
            <a:ext cx="3008305" cy="177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utati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47" y="4767754"/>
            <a:ext cx="3435538" cy="186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53661" y="4481228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Recombination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32682" y="4583088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Mutation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17664" y="4583088"/>
            <a:ext cx="3499676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How many parents?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How many </a:t>
            </a:r>
            <a:r>
              <a:rPr lang="en-US" sz="2400" b="1" dirty="0" err="1">
                <a:solidFill>
                  <a:srgbClr val="FF0000"/>
                </a:solidFill>
              </a:rPr>
              <a:t>offsprings</a:t>
            </a:r>
            <a:r>
              <a:rPr lang="en-US" sz="2400" b="1" dirty="0">
                <a:solidFill>
                  <a:srgbClr val="FF0000"/>
                </a:solidFill>
              </a:rPr>
              <a:t>?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Crossover technique?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Mutation technique?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Continuous space?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82553" y="1074583"/>
            <a:ext cx="2186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Might apply to the unification of current and former generations</a:t>
            </a:r>
          </a:p>
        </p:txBody>
      </p:sp>
      <p:cxnSp>
        <p:nvCxnSpPr>
          <p:cNvPr id="8" name="Straight Arrow Connector 7"/>
          <p:cNvCxnSpPr>
            <a:cxnSpLocks/>
            <a:stCxn id="6" idx="1"/>
          </p:cNvCxnSpPr>
          <p:nvPr/>
        </p:nvCxnSpPr>
        <p:spPr>
          <a:xfrm flipH="1">
            <a:off x="7517340" y="1674748"/>
            <a:ext cx="1965213" cy="6712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B40B97F-96D8-0845-AC0E-E94A7B57A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7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𝜇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𝜌</m:t>
                            </m:r>
                          </m:e>
                          <m:sub>
                            <m:d>
                              <m:dPr>
                                <m:begChr m:val="{"/>
                                <m:endChr m:val="}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𝐼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𝑊</m:t>
                                </m:r>
                              </m:e>
                            </m:d>
                          </m:sub>
                        </m:sSub>
                        <m:f>
                          <m:fPr>
                            <m:type m:val="noBa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charset="0"/>
                              </a:rPr>
                              <m:t>+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charset="0"/>
                              </a:rPr>
                              <m:t>,</m:t>
                            </m:r>
                          </m:den>
                        </m:f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𝜆</m:t>
                        </m:r>
                      </m:e>
                    </m:d>
                  </m:oMath>
                </a14:m>
                <a:r>
                  <a:rPr lang="en-US" dirty="0"/>
                  <a:t>-Evolutional Strategy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782708" y="2185639"/>
                <a:ext cx="1906857" cy="97015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Population</a:t>
                </a:r>
                <a:endParaRPr lang="en-US" sz="2400" i="1" dirty="0">
                  <a:solidFill>
                    <a:srgbClr val="00B0F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1">
                            <a:lumMod val="50000"/>
                            <a:lumOff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𝜇</m:t>
                    </m:r>
                  </m:oMath>
                </a14:m>
                <a:r>
                  <a:rPr lang="en-US" sz="2400" i="1" dirty="0">
                    <a:solidFill>
                      <a:srgbClr val="00B0F0"/>
                    </a:solidFill>
                  </a:rPr>
                  <a:t> </a:t>
                </a:r>
                <a:r>
                  <a:rPr lang="en-US" dirty="0"/>
                  <a:t>individuales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708" y="2185639"/>
                <a:ext cx="1906857" cy="97015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stCxn id="4" idx="3"/>
            <a:endCxn id="24" idx="1"/>
          </p:cNvCxnSpPr>
          <p:nvPr/>
        </p:nvCxnSpPr>
        <p:spPr>
          <a:xfrm>
            <a:off x="4689565" y="2670717"/>
            <a:ext cx="4678386" cy="886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1938" y="2162884"/>
            <a:ext cx="1569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Init population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69834" y="3445893"/>
                <a:ext cx="66433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*Selection from current generation ’,’ or current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∪</m:t>
                    </m:r>
                  </m:oMath>
                </a14:m>
                <a:r>
                  <a:rPr lang="en-US" dirty="0"/>
                  <a:t> previous ‘+’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834" y="3445893"/>
                <a:ext cx="664333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73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609600" y="5469235"/>
            <a:ext cx="10274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charset="0"/>
              </a:rPr>
              <a:t>*While the ‘,’ selection is recommended for unbounded search spaces (</a:t>
            </a:r>
            <a:r>
              <a:rPr lang="en-US" dirty="0" err="1">
                <a:latin typeface="Times New Roman" charset="0"/>
              </a:rPr>
              <a:t>Schwefel</a:t>
            </a:r>
            <a:r>
              <a:rPr lang="en-US" dirty="0">
                <a:latin typeface="Times New Roman" charset="0"/>
              </a:rPr>
              <a:t>, 1987), the ‘+’ selection should be used in discrete finite size search spaces, e.g., in combinatorial optimization problems (</a:t>
            </a:r>
            <a:r>
              <a:rPr lang="en-US" dirty="0" err="1">
                <a:latin typeface="Times New Roman" charset="0"/>
              </a:rPr>
              <a:t>Herdy</a:t>
            </a:r>
            <a:r>
              <a:rPr lang="en-US" dirty="0">
                <a:latin typeface="Times New Roman" charset="0"/>
              </a:rPr>
              <a:t>, 1990; Beyer, 1992).</a:t>
            </a:r>
            <a:endParaRPr lang="en-US" dirty="0"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9367951" y="2194499"/>
                <a:ext cx="2152186" cy="97015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Offsprings</a:t>
                </a:r>
                <a:endParaRPr lang="en-US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>
                            <a:lumMod val="50000"/>
                            <a:lumOff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𝜆</m:t>
                    </m:r>
                  </m:oMath>
                </a14:m>
                <a:r>
                  <a:rPr lang="en-US" sz="2400" i="1" dirty="0">
                    <a:solidFill>
                      <a:srgbClr val="00B0F0"/>
                    </a:solidFill>
                  </a:rPr>
                  <a:t> </a:t>
                </a:r>
                <a:r>
                  <a:rPr lang="en-US" dirty="0"/>
                  <a:t>individuales </a:t>
                </a:r>
                <a:endParaRPr lang="en-US" sz="24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7951" y="2194499"/>
                <a:ext cx="2152186" cy="97015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 flipV="1">
            <a:off x="630522" y="2670716"/>
            <a:ext cx="2138841" cy="886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10444044" y="3164655"/>
            <a:ext cx="2" cy="776861"/>
          </a:xfrm>
          <a:prstGeom prst="straightConnector1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968344" y="1959673"/>
                <a:ext cx="41208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Recombination:</a:t>
                </a:r>
              </a:p>
              <a:p>
                <a:r>
                  <a:rPr lang="en-US" dirty="0"/>
                  <a:t>weighted ‘W’ or uniform ‘I’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𝜌</m:t>
                    </m:r>
                  </m:oMath>
                </a14:m>
                <a:r>
                  <a:rPr lang="en-US" dirty="0"/>
                  <a:t> parents 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344" y="1959673"/>
                <a:ext cx="4120828" cy="646331"/>
              </a:xfrm>
              <a:prstGeom prst="rect">
                <a:avLst/>
              </a:prstGeom>
              <a:blipFill rotWithShape="0">
                <a:blip r:embed="rId9"/>
                <a:stretch>
                  <a:fillRect l="-1183" t="-4717" r="-1331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>
            <a:endCxn id="4" idx="2"/>
          </p:cNvCxnSpPr>
          <p:nvPr/>
        </p:nvCxnSpPr>
        <p:spPr>
          <a:xfrm flipV="1">
            <a:off x="3736136" y="3155795"/>
            <a:ext cx="1" cy="78572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736136" y="3915753"/>
            <a:ext cx="6697686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51291" y="4522492"/>
                <a:ext cx="40839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If comma selection, then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50000"/>
                            <a:lumOff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𝜆</m:t>
                    </m:r>
                    <m:r>
                      <a:rPr lang="en-US" sz="2400" b="0" i="0" smtClean="0">
                        <a:solidFill>
                          <a:schemeClr val="accent1">
                            <a:lumMod val="50000"/>
                            <a:lumOff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&gt;</m:t>
                    </m:r>
                    <m:r>
                      <a:rPr lang="en-US" sz="2400" b="0" i="1" smtClean="0">
                        <a:solidFill>
                          <a:schemeClr val="accent1">
                            <a:lumMod val="50000"/>
                            <a:lumOff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𝜇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291" y="4522492"/>
                <a:ext cx="4083939" cy="461665"/>
              </a:xfrm>
              <a:prstGeom prst="rect">
                <a:avLst/>
              </a:prstGeom>
              <a:blipFill>
                <a:blip r:embed="rId10"/>
                <a:stretch>
                  <a:fillRect l="-2167" t="-540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A7C49F-F426-CE43-8EDC-4F027C57E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5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 animBg="1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lvl="1" indent="-514350" defTabSz="914400">
                  <a:spcBef>
                    <a:spcPts val="0"/>
                  </a:spcBef>
                  <a:defRPr/>
                </a:pPr>
                <a:r>
                  <a:rPr lang="en-US" b="1" dirty="0"/>
                  <a:t>Recombination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for offspring = (weighted) mean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𝓂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over the group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𝜌</m:t>
                    </m:r>
                  </m:oMath>
                </a14:m>
                <a:r>
                  <a:rPr lang="en-US" dirty="0"/>
                  <a:t> from the fittest individuals</a:t>
                </a:r>
              </a:p>
              <a:p>
                <a:pPr marL="514350" lvl="1" indent="-514350" defTabSz="914400">
                  <a:spcBef>
                    <a:spcPts val="0"/>
                  </a:spcBef>
                  <a:defRPr/>
                </a:pPr>
                <a:r>
                  <a:rPr lang="en-US" b="1" dirty="0"/>
                  <a:t>Mutation</a:t>
                </a:r>
                <a:r>
                  <a:rPr lang="en-US" dirty="0"/>
                  <a:t>: for every offspring, sample each parameter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~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𝓂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𝑉𝑎𝑟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1000" t="-1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486722" y="4054820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Recombination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2682" y="4066632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Mutation</a:t>
            </a:r>
          </a:p>
        </p:txBody>
      </p:sp>
      <p:sp>
        <p:nvSpPr>
          <p:cNvPr id="16" name="Oval 15"/>
          <p:cNvSpPr/>
          <p:nvPr/>
        </p:nvSpPr>
        <p:spPr>
          <a:xfrm>
            <a:off x="2263698" y="5207620"/>
            <a:ext cx="223024" cy="223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594518" y="4802460"/>
            <a:ext cx="223024" cy="223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118518" y="5374888"/>
            <a:ext cx="223024" cy="223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866753" y="5861421"/>
            <a:ext cx="223024" cy="223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243148" y="5263376"/>
            <a:ext cx="223024" cy="223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801103" y="5025484"/>
            <a:ext cx="223024" cy="223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825084" y="5924184"/>
            <a:ext cx="223024" cy="223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/>
          <p:cNvSpPr/>
          <p:nvPr/>
        </p:nvSpPr>
        <p:spPr>
          <a:xfrm>
            <a:off x="2950870" y="5307981"/>
            <a:ext cx="376395" cy="334536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mage result for normal distribu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350" y="4480568"/>
            <a:ext cx="3013920" cy="185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5-Point Star 23"/>
          <p:cNvSpPr/>
          <p:nvPr/>
        </p:nvSpPr>
        <p:spPr>
          <a:xfrm>
            <a:off x="8117717" y="5901882"/>
            <a:ext cx="376395" cy="334536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9ADF58-7DCF-2C4A-88DD-1FE5A8E7E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3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7012490" y="1344511"/>
            <a:ext cx="4569910" cy="4286855"/>
            <a:chOff x="7012490" y="1344511"/>
            <a:chExt cx="4569910" cy="4286855"/>
          </a:xfrm>
        </p:grpSpPr>
        <p:cxnSp>
          <p:nvCxnSpPr>
            <p:cNvPr id="13" name="Straight Connector 12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Recombination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</p:spPr>
            <p:txBody>
              <a:bodyPr/>
              <a:lstStyle/>
              <a:p>
                <a:r>
                  <a:rPr lang="en-US" dirty="0"/>
                  <a:t>Assume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3</m:t>
                        </m:r>
                        <m:r>
                          <m:rPr>
                            <m:lit/>
                          </m:rPr>
                          <a:rPr lang="en-US" i="1">
                            <a:latin typeface="Cambria Math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3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𝑊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i="1">
                            <a:latin typeface="Cambria Math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8</m:t>
                        </m:r>
                      </m:e>
                    </m:d>
                  </m:oMath>
                </a14:m>
                <a:r>
                  <a:rPr lang="en-US" dirty="0"/>
                  <a:t>-ES</a:t>
                </a:r>
              </a:p>
              <a:p>
                <a:r>
                  <a:rPr lang="en-US" dirty="0"/>
                  <a:t>Select 3 fittest parents</a:t>
                </a:r>
              </a:p>
              <a:p>
                <a:r>
                  <a:rPr lang="en-US" dirty="0"/>
                  <a:t>Recombine (weighted) groups of size 3</a:t>
                </a:r>
              </a:p>
              <a:p>
                <a:r>
                  <a:rPr lang="en-US" dirty="0"/>
                  <a:t>Generate 8 </a:t>
                </a:r>
                <a:r>
                  <a:rPr lang="en-US" dirty="0" err="1"/>
                  <a:t>offsprings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Update: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𝓂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dirty="0"/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𝓂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dirty="0"/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𝑉𝑎𝑟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b="0" dirty="0">
                  <a:ea typeface="Cambria Math" charset="0"/>
                  <a:cs typeface="Cambria Math" charset="0"/>
                </a:endParaRP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𝑉𝑎𝑟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dirty="0">
                  <a:ea typeface="Cambria Math" charset="0"/>
                  <a:cs typeface="Cambria Math" charset="0"/>
                </a:endParaRPr>
              </a:p>
              <a:p>
                <a:pPr lvl="1">
                  <a:buFont typeface="Arial" charset="0"/>
                  <a:buChar char="•"/>
                </a:pPr>
                <a:endParaRPr lang="en-US" dirty="0"/>
              </a:p>
              <a:p>
                <a:pPr lvl="1">
                  <a:buFont typeface="Arial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  <a:blipFill>
                <a:blip r:embed="rId2"/>
                <a:stretch>
                  <a:fillRect l="-1786" t="-2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>
            <a:spLocks noChangeAspect="1"/>
          </p:cNvSpPr>
          <p:nvPr/>
        </p:nvSpPr>
        <p:spPr>
          <a:xfrm>
            <a:off x="9432541" y="4220957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10052825" y="247841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10410595" y="4471749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7408596" y="265683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8120414" y="4349568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8238314" y="3148215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8980450" y="2380786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114496" y="336945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97828" y="358598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(0,0)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66045" y="273248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(1,1)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21460" y="4534334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(-1,-1)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 rot="18977706">
            <a:off x="7364254" y="3243662"/>
            <a:ext cx="3890311" cy="814039"/>
          </a:xfrm>
          <a:prstGeom prst="ellipse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3772DF9-67B7-D147-9EB0-A5CF93CCA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C756DC9-062B-D467-68F6-EBCE8B9AB935}"/>
                  </a:ext>
                </a:extLst>
              </p:cNvPr>
              <p:cNvSpPr txBox="1"/>
              <p:nvPr/>
            </p:nvSpPr>
            <p:spPr>
              <a:xfrm>
                <a:off x="4377093" y="4903666"/>
                <a:ext cx="249587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sample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var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C756DC9-062B-D467-68F6-EBCE8B9AB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7093" y="4903666"/>
                <a:ext cx="2495875" cy="553998"/>
              </a:xfrm>
              <a:prstGeom prst="rect">
                <a:avLst/>
              </a:prstGeom>
              <a:blipFill>
                <a:blip r:embed="rId3"/>
                <a:stretch>
                  <a:fillRect l="-3046" r="-508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431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10" grpId="0" animBg="1"/>
      <p:bldP spid="23" grpId="0" animBg="1"/>
      <p:bldP spid="2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7012490" y="1344511"/>
            <a:ext cx="4569910" cy="4286855"/>
            <a:chOff x="7012490" y="1344511"/>
            <a:chExt cx="4569910" cy="4286855"/>
          </a:xfrm>
        </p:grpSpPr>
        <p:cxnSp>
          <p:nvCxnSpPr>
            <p:cNvPr id="13" name="Straight Connector 12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generate 8 </a:t>
                </a:r>
                <a:r>
                  <a:rPr lang="en-US" dirty="0" err="1"/>
                  <a:t>offsprings</a:t>
                </a:r>
                <a:endParaRPr lang="en-US" dirty="0"/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0.2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, </m:t>
                        </m:r>
                        <m:r>
                          <a:rPr lang="en-US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7</m:t>
                        </m:r>
                      </m:e>
                    </m:d>
                  </m:oMath>
                </a14:m>
                <a:endParaRPr lang="en-US" dirty="0">
                  <a:ea typeface="Cambria Math" charset="0"/>
                  <a:cs typeface="Cambria Math" charset="0"/>
                </a:endParaRP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0.2 , 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7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buFont typeface="Arial" charset="0"/>
                  <a:buChar char="•"/>
                </a:pPr>
                <a:r>
                  <a:rPr lang="en-US" dirty="0" err="1"/>
                  <a:t>Ooops</a:t>
                </a:r>
                <a:r>
                  <a:rPr lang="en-US" dirty="0"/>
                  <a:t>! What went wrong?</a:t>
                </a:r>
              </a:p>
              <a:p>
                <a:pPr lvl="1">
                  <a:buFont typeface="Arial" charset="0"/>
                  <a:buChar char="•"/>
                </a:pPr>
                <a:r>
                  <a:rPr lang="en-US" dirty="0"/>
                  <a:t>We failed to enforce the variables’ co-dependencies </a:t>
                </a:r>
              </a:p>
              <a:p>
                <a:pPr lvl="1">
                  <a:buFont typeface="Arial" charset="0"/>
                  <a:buChar char="•"/>
                </a:pPr>
                <a:r>
                  <a:rPr lang="en-US" dirty="0"/>
                  <a:t>Instead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𝑉𝑎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charset="0"/>
                          </a:rPr>
                          <m:t>𝑟</m:t>
                        </m:r>
                      </m:e>
                      <m:sub>
                        <m:r>
                          <a:rPr lang="en-US" b="0" i="1" dirty="0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consider the covariance matrix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𝐶</m:t>
                    </m:r>
                  </m:oMath>
                </a14:m>
                <a:r>
                  <a:rPr lang="en-US" dirty="0"/>
                  <a:t>)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  <a:blipFill>
                <a:blip r:embed="rId2"/>
                <a:stretch>
                  <a:fillRect l="-1786" t="-2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9567074" y="2909807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(0.2,0.2)</a:t>
            </a:r>
          </a:p>
        </p:txBody>
      </p:sp>
      <p:sp>
        <p:nvSpPr>
          <p:cNvPr id="23" name="Oval 22"/>
          <p:cNvSpPr/>
          <p:nvPr/>
        </p:nvSpPr>
        <p:spPr>
          <a:xfrm rot="18977706">
            <a:off x="7765698" y="2831413"/>
            <a:ext cx="3890311" cy="814039"/>
          </a:xfrm>
          <a:prstGeom prst="ellipse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9297445" y="3075095"/>
            <a:ext cx="542928" cy="482071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9655515" y="403240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0618198" y="380380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8469766" y="1832607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8238314" y="3148215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9195643" y="2155106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10572852" y="1908218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8332810" y="4045779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9370382" y="3068346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BF4CA4-0F64-6E46-AE27-3041FF878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43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2" grpId="0" animBg="1"/>
      <p:bldP spid="10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Covariance matrix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270702" cy="4301681"/>
              </a:xfrm>
            </p:spPr>
            <p:txBody>
              <a:bodyPr/>
              <a:lstStyle/>
              <a:p>
                <a:r>
                  <a:rPr lang="en-US" dirty="0"/>
                  <a:t>Capture dependencies between the dimensions</a:t>
                </a:r>
              </a:p>
              <a:p>
                <a:r>
                  <a:rPr lang="en-US" dirty="0"/>
                  <a:t>Enforce such dependencies when spawning </a:t>
                </a:r>
                <a:r>
                  <a:rPr lang="en-US" dirty="0" err="1"/>
                  <a:t>offsprings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𝑋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𝓂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𝐶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270702" cy="4301681"/>
              </a:xfrm>
              <a:blipFill>
                <a:blip r:embed="rId2"/>
                <a:stretch>
                  <a:fillRect l="-1822" t="-2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874" y="1973766"/>
            <a:ext cx="4848910" cy="4588607"/>
          </a:xfrm>
          <a:prstGeom prst="rect">
            <a:avLst/>
          </a:prstGeom>
        </p:spPr>
      </p:pic>
      <p:pic>
        <p:nvPicPr>
          <p:cNvPr id="1026" name="Picture 2" descr="mage result for Multivariate Normal Distribu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479" y="4309827"/>
            <a:ext cx="3003395" cy="225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mage result for normal distribu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775553"/>
            <a:ext cx="2653364" cy="163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3413819" y="5235378"/>
            <a:ext cx="501805" cy="418623"/>
          </a:xfrm>
          <a:prstGeom prst="right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FEBDBC-1CC7-C14E-92FE-F37005D53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49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7012490" y="1344511"/>
            <a:ext cx="4569910" cy="4286855"/>
            <a:chOff x="7012490" y="1344511"/>
            <a:chExt cx="4569910" cy="4286855"/>
          </a:xfrm>
        </p:grpSpPr>
        <p:cxnSp>
          <p:nvCxnSpPr>
            <p:cNvPr id="13" name="Straight Connector 12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Lets try again</a:t>
            </a:r>
            <a:r>
              <a:rPr lang="mr-IN" dirty="0"/>
              <a:t>…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</p:spPr>
            <p:txBody>
              <a:bodyPr/>
              <a:lstStyle/>
              <a:p>
                <a:r>
                  <a:rPr lang="en-US" dirty="0"/>
                  <a:t>Assume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3</m:t>
                        </m:r>
                        <m:r>
                          <m:rPr>
                            <m:lit/>
                          </m:rPr>
                          <a:rPr lang="en-US" i="1">
                            <a:latin typeface="Cambria Math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3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𝑊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i="1">
                            <a:latin typeface="Cambria Math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8</m:t>
                        </m:r>
                      </m:e>
                    </m:d>
                  </m:oMath>
                </a14:m>
                <a:r>
                  <a:rPr lang="en-US" dirty="0"/>
                  <a:t>CM-ES</a:t>
                </a:r>
              </a:p>
              <a:p>
                <a:r>
                  <a:rPr lang="en-US" dirty="0"/>
                  <a:t>Select 3 fittest parents </a:t>
                </a:r>
              </a:p>
              <a:p>
                <a:r>
                  <a:rPr lang="en-US" dirty="0"/>
                  <a:t>Update mean and covariance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𝓂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dirty="0"/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𝐶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dirty="0">
                  <a:ea typeface="Cambria Math" charset="0"/>
                  <a:cs typeface="Cambria Math" charset="0"/>
                </a:endParaRPr>
              </a:p>
              <a:p>
                <a:pPr lvl="1">
                  <a:buFont typeface="Arial" charset="0"/>
                  <a:buChar char="•"/>
                </a:pPr>
                <a:endParaRPr lang="en-US" dirty="0"/>
              </a:p>
              <a:p>
                <a:pPr lvl="1">
                  <a:buFont typeface="Arial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  <a:blipFill rotWithShape="0">
                <a:blip r:embed="rId4"/>
                <a:stretch>
                  <a:fillRect l="-2190" t="-1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>
            <a:spLocks noChangeAspect="1"/>
          </p:cNvSpPr>
          <p:nvPr/>
        </p:nvSpPr>
        <p:spPr>
          <a:xfrm>
            <a:off x="9432541" y="4220957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10052825" y="247841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10410595" y="4471749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7408596" y="265683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8120414" y="4349568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8238314" y="3148215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8980450" y="2380786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114496" y="336945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97828" y="358598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(0,0)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66045" y="273248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(1,1)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21460" y="4534334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(-1,-1)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 rot="18977706">
            <a:off x="7364254" y="3243662"/>
            <a:ext cx="3890311" cy="814039"/>
          </a:xfrm>
          <a:prstGeom prst="ellipse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03981" y="5788865"/>
                <a:ext cx="718446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*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charset="0"/>
                          </a:rPr>
                          <m:t>𝑖𝑗</m:t>
                        </m:r>
                      </m:sub>
                    </m:sSub>
                    <m:r>
                      <a:rPr lang="en-US" sz="2000" b="0" i="1" smtClean="0">
                        <a:latin typeface="Cambria Math" charset="0"/>
                      </a:rPr>
                      <m:t>=</m:t>
                    </m:r>
                    <m:r>
                      <a:rPr lang="en-US" sz="20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𝓂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𝓂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nary>
                      <m:naryPr>
                        <m:chr m:val="∑"/>
                        <m:ctrlPr>
                          <a:rPr lang="is-I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smtClean="0">
                            <a:latin typeface="Cambria Math" charset="0"/>
                          </a:rPr>
                          <m:t>𝑀</m:t>
                        </m:r>
                      </m:sup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i="1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charset="0"/>
                                  </a:rPr>
                                  <m:t>𝑖</m:t>
                                </m:r>
                                <m:r>
                                  <a:rPr lang="en-US" sz="2000" i="1">
                                    <a:latin typeface="Cambria Math" charset="0"/>
                                  </a:rPr>
                                  <m:t> 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  <m:r>
                              <a:rPr lang="en-US" sz="2000" b="0" i="1" smtClean="0">
                                <a:latin typeface="Cambria Math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𝓂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i="1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charset="0"/>
                                  </a:rPr>
                                  <m:t>𝑗</m:t>
                                </m:r>
                                <m:r>
                                  <a:rPr lang="en-US" sz="2000" i="1">
                                    <a:latin typeface="Cambria Math" charset="0"/>
                                  </a:rPr>
                                  <m:t> 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  <m:r>
                              <a:rPr lang="en-US" sz="2000" i="1">
                                <a:latin typeface="Cambria Math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𝓂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981" y="5788865"/>
                <a:ext cx="7184467" cy="584775"/>
              </a:xfrm>
              <a:prstGeom prst="rect">
                <a:avLst/>
              </a:prstGeom>
              <a:blipFill>
                <a:blip r:embed="rId5"/>
                <a:stretch>
                  <a:fillRect l="-2120" t="-59574" b="-1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29351D8-F9AC-7447-9065-94ECC51A1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120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7012490" y="1344511"/>
            <a:ext cx="4569910" cy="4286855"/>
            <a:chOff x="7012490" y="1344511"/>
            <a:chExt cx="4569910" cy="4286855"/>
          </a:xfrm>
        </p:grpSpPr>
        <p:cxnSp>
          <p:nvCxnSpPr>
            <p:cNvPr id="13" name="Straight Connector 12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Create 8 </a:t>
                </a:r>
                <a:r>
                  <a:rPr lang="en-US" dirty="0" err="1"/>
                  <a:t>offsprings</a:t>
                </a:r>
                <a:endParaRPr lang="en-US" dirty="0"/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𝑋</m:t>
                    </m:r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.2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0.2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mr-IN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0.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  <m:t>7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0.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  <m:t>7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0.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  <m:t>7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0.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  <m:t>7</m:t>
                                  </m:r>
                                </m:e>
                              </m:mr>
                            </m:m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>
                  <a:buFont typeface="Arial" charset="0"/>
                  <a:buChar char="•"/>
                </a:pPr>
                <a:r>
                  <a:rPr lang="en-US" dirty="0"/>
                  <a:t>Much better!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  <a:blipFill>
                <a:blip r:embed="rId2"/>
                <a:stretch>
                  <a:fillRect l="-1786" t="-2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9567074" y="2909807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(0.2,0.2)</a:t>
            </a:r>
          </a:p>
        </p:txBody>
      </p:sp>
      <p:sp>
        <p:nvSpPr>
          <p:cNvPr id="23" name="Oval 22"/>
          <p:cNvSpPr/>
          <p:nvPr/>
        </p:nvSpPr>
        <p:spPr>
          <a:xfrm rot="18977706">
            <a:off x="7765698" y="2831413"/>
            <a:ext cx="3890311" cy="814039"/>
          </a:xfrm>
          <a:prstGeom prst="ellipse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9297445" y="3075095"/>
            <a:ext cx="542928" cy="482071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9258650" y="3752986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0245845" y="3033802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9340196" y="2434800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8469766" y="3497298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9976054" y="2320480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10572852" y="1908218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8332810" y="4045779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9370382" y="3068346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D4FD22-9E00-FF41-9E62-472AA5AB6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13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2" grpId="0" animBg="1"/>
      <p:bldP spid="10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Step-size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301681"/>
          </a:xfrm>
        </p:spPr>
        <p:txBody>
          <a:bodyPr/>
          <a:lstStyle/>
          <a:p>
            <a:r>
              <a:rPr lang="en-US" dirty="0"/>
              <a:t>For updating the mean and covariance matrix between generations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604" y="2743524"/>
            <a:ext cx="7932234" cy="239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31688" y="2899321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Step size too large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01522" y="2899321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Reasonable step size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66309" y="2877020"/>
            <a:ext cx="1518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Step size too</a:t>
            </a:r>
          </a:p>
          <a:p>
            <a:r>
              <a:rPr lang="en-US" dirty="0"/>
              <a:t>small</a:t>
            </a:r>
          </a:p>
        </p:txBody>
      </p:sp>
      <p:sp>
        <p:nvSpPr>
          <p:cNvPr id="8" name="Rectangle 7"/>
          <p:cNvSpPr/>
          <p:nvPr/>
        </p:nvSpPr>
        <p:spPr>
          <a:xfrm>
            <a:off x="1118839" y="5284704"/>
            <a:ext cx="91439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if several updates go to the same/similar direction the step-size is increased</a:t>
            </a:r>
          </a:p>
          <a:p>
            <a:r>
              <a:rPr lang="en-US" sz="2800" dirty="0"/>
              <a:t>We've seen this before (momentum)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545639-23D0-4343-A336-610FE8B78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18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CMA-ES</a:t>
            </a:r>
          </a:p>
        </p:txBody>
      </p:sp>
      <p:pic>
        <p:nvPicPr>
          <p:cNvPr id="6" name="ezgif.com-video-cutter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684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FE4F72-0477-AF46-93E2-551F2856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47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parameter tuning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3762103" cy="430168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Finite difference</a:t>
            </a:r>
          </a:p>
          <a:p>
            <a:pPr lvl="1"/>
            <a:r>
              <a:rPr lang="en-US" dirty="0"/>
              <a:t>Less exploration</a:t>
            </a:r>
          </a:p>
          <a:p>
            <a:pPr lvl="1"/>
            <a:r>
              <a:rPr lang="en-US" dirty="0"/>
              <a:t>Safer</a:t>
            </a:r>
          </a:p>
          <a:p>
            <a:pPr lvl="1"/>
            <a:r>
              <a:rPr lang="en-US" dirty="0"/>
              <a:t>Harder to escape a local minima</a:t>
            </a:r>
          </a:p>
          <a:p>
            <a:r>
              <a:rPr lang="en-US" dirty="0">
                <a:solidFill>
                  <a:srgbClr val="EEB603"/>
                </a:solidFill>
              </a:rPr>
              <a:t>CMA-ES</a:t>
            </a:r>
          </a:p>
          <a:p>
            <a:pPr lvl="1"/>
            <a:r>
              <a:rPr lang="en-US" dirty="0"/>
              <a:t>More exploration</a:t>
            </a:r>
          </a:p>
          <a:p>
            <a:pPr lvl="1"/>
            <a:r>
              <a:rPr lang="en-US" dirty="0"/>
              <a:t>Less safe</a:t>
            </a:r>
          </a:p>
          <a:p>
            <a:pPr lvl="1"/>
            <a:r>
              <a:rPr lang="en-US" dirty="0"/>
              <a:t>Easier to escape a local minima</a:t>
            </a:r>
          </a:p>
          <a:p>
            <a:endParaRPr lang="en-US" dirty="0"/>
          </a:p>
        </p:txBody>
      </p:sp>
      <p:pic>
        <p:nvPicPr>
          <p:cNvPr id="1026" name="Picture 2" descr="https://upload.wikimedia.org/wikipedia/commons/d/d8/Concept_of_directional_optimization_in_CMA-ES_algorith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099" y="1572208"/>
            <a:ext cx="7650130" cy="506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>
            <a:spLocks noChangeAspect="1"/>
          </p:cNvSpPr>
          <p:nvPr/>
        </p:nvSpPr>
        <p:spPr>
          <a:xfrm flipH="1">
            <a:off x="4916697" y="2207300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>
            <a:spLocks noChangeAspect="1"/>
          </p:cNvSpPr>
          <p:nvPr/>
        </p:nvSpPr>
        <p:spPr>
          <a:xfrm>
            <a:off x="4843811" y="2128204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 flipH="1">
            <a:off x="7565621" y="2286396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7492735" y="2207300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 flipH="1">
            <a:off x="10214545" y="2400993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10141659" y="2321897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 flipH="1">
            <a:off x="5575207" y="4800935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>
            <a:off x="5502321" y="4721839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 flipH="1">
            <a:off x="8148286" y="4930002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8075400" y="4850906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 flipH="1">
            <a:off x="10763187" y="5059069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>
            <a:spLocks noChangeAspect="1"/>
          </p:cNvSpPr>
          <p:nvPr/>
        </p:nvSpPr>
        <p:spPr>
          <a:xfrm>
            <a:off x="10690301" y="4979973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942515" y="2233541"/>
            <a:ext cx="238556" cy="113070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591439" y="2312908"/>
            <a:ext cx="238556" cy="113070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0240363" y="2423471"/>
            <a:ext cx="238556" cy="113070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601025" y="4822364"/>
            <a:ext cx="216516" cy="157609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8169678" y="4957149"/>
            <a:ext cx="179776" cy="118239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0789005" y="5086216"/>
            <a:ext cx="98704" cy="101920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4" name="TextBox 1023"/>
          <p:cNvSpPr txBox="1"/>
          <p:nvPr/>
        </p:nvSpPr>
        <p:spPr>
          <a:xfrm>
            <a:off x="5044979" y="1626868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19334" y="4061647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4192" y="1613754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83991" y="1616425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46233" y="4066101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84472" y="4061647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9EC40-1FE5-D645-B3C3-453A0BF6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273E1F4-8265-FF59-7A88-A7DAD8EA3B52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3408218" y="1801091"/>
            <a:ext cx="1435593" cy="4253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307C360-B7C0-314F-F1D5-3547392A967D}"/>
              </a:ext>
            </a:extLst>
          </p:cNvPr>
          <p:cNvCxnSpPr>
            <a:cxnSpLocks/>
          </p:cNvCxnSpPr>
          <p:nvPr/>
        </p:nvCxnSpPr>
        <p:spPr>
          <a:xfrm flipV="1">
            <a:off x="2481113" y="3429000"/>
            <a:ext cx="2435584" cy="3919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223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727" y="1600201"/>
            <a:ext cx="5509661" cy="416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for gold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5831127" cy="4301681"/>
          </a:xfrm>
        </p:spPr>
        <p:txBody>
          <a:bodyPr>
            <a:normAutofit/>
          </a:bodyPr>
          <a:lstStyle/>
          <a:p>
            <a:r>
              <a:rPr lang="en-US" dirty="0"/>
              <a:t>Daniel </a:t>
            </a:r>
            <a:r>
              <a:rPr lang="en-US" dirty="0" err="1"/>
              <a:t>Krige</a:t>
            </a:r>
            <a:r>
              <a:rPr lang="en-US" dirty="0"/>
              <a:t> - South African mining engineer, 1960</a:t>
            </a:r>
          </a:p>
          <a:p>
            <a:r>
              <a:rPr lang="en-US" dirty="0"/>
              <a:t>Find the point richest in gold</a:t>
            </a:r>
          </a:p>
          <a:p>
            <a:r>
              <a:rPr lang="en-US" dirty="0"/>
              <a:t>Sampling the soil is expensive</a:t>
            </a:r>
          </a:p>
          <a:p>
            <a:r>
              <a:rPr lang="en-US" dirty="0"/>
              <a:t>Given current samples</a:t>
            </a:r>
          </a:p>
          <a:p>
            <a:pPr lvl="1"/>
            <a:r>
              <a:rPr lang="en-US" dirty="0"/>
              <a:t>Where should the next sample be taken from?</a:t>
            </a:r>
          </a:p>
        </p:txBody>
      </p:sp>
      <p:pic>
        <p:nvPicPr>
          <p:cNvPr id="1030" name="Picture 6" descr="mage result for red 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886" y="2197946"/>
            <a:ext cx="450470" cy="45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mage result for red 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0690" y="3900366"/>
            <a:ext cx="450470" cy="45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mage result for red 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886" y="4726567"/>
            <a:ext cx="450470" cy="45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mage result for gold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361" y="2024815"/>
            <a:ext cx="620921" cy="79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age result for gold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700" y="4164482"/>
            <a:ext cx="1044841" cy="49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elated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177" y="2949387"/>
            <a:ext cx="859698" cy="85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AAC84-85D3-B743-9D82-6F2CA1B26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8D390AD-CDAB-2952-D27B-B9A6F3237ABE}"/>
              </a:ext>
            </a:extLst>
          </p:cNvPr>
          <p:cNvCxnSpPr/>
          <p:nvPr/>
        </p:nvCxnSpPr>
        <p:spPr>
          <a:xfrm flipV="1">
            <a:off x="4516582" y="2512291"/>
            <a:ext cx="2579304" cy="12967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EC8074E-6FBA-6380-BC79-97062379D378}"/>
              </a:ext>
            </a:extLst>
          </p:cNvPr>
          <p:cNvCxnSpPr>
            <a:cxnSpLocks/>
          </p:cNvCxnSpPr>
          <p:nvPr/>
        </p:nvCxnSpPr>
        <p:spPr>
          <a:xfrm>
            <a:off x="4516582" y="3809085"/>
            <a:ext cx="6574108" cy="3553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10F150F-D271-1E35-C125-6F8A2A1C6A4C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4516582" y="3809085"/>
            <a:ext cx="4103304" cy="11427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162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distribution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5935472" cy="4301681"/>
              </a:xfrm>
            </p:spPr>
            <p:txBody>
              <a:bodyPr/>
              <a:lstStyle/>
              <a:p>
                <a:r>
                  <a:rPr lang="en-US" dirty="0"/>
                  <a:t>Multivariate normal distribution 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mr-IN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mr-IN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3/5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3/5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e>
                              </m:mr>
                            </m:m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What is the distribution over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𝑦</m:t>
                    </m:r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en-US" i="1">
                        <a:latin typeface="Cambria Math" charset="0"/>
                      </a:rPr>
                      <m:t>𝑥</m:t>
                    </m:r>
                    <m:r>
                      <a:rPr lang="en-US" b="0" i="1" smtClean="0">
                        <a:latin typeface="Cambria Math" charset="0"/>
                      </a:rPr>
                      <m:t>=2</m:t>
                    </m:r>
                  </m:oMath>
                </a14:m>
                <a:r>
                  <a:rPr lang="en-US" dirty="0"/>
                  <a:t> ?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5935472" cy="4301681"/>
              </a:xfrm>
              <a:blipFill rotWithShape="0">
                <a:blip r:embed="rId4"/>
                <a:stretch>
                  <a:fillRect l="-2361" t="-1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2" name="Picture 4" descr="ultivariateNorma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072" y="1682489"/>
            <a:ext cx="5468511" cy="41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8274206" y="4850780"/>
            <a:ext cx="334535" cy="12101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176581" y="6060905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3-Sigma bound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8207300" y="3869475"/>
            <a:ext cx="2732048" cy="1761893"/>
          </a:xfrm>
          <a:prstGeom prst="line">
            <a:avLst/>
          </a:prstGeom>
          <a:ln w="57150" cmpd="dbl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680608" y="5494648"/>
                <a:ext cx="5489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𝑦</m:t>
                    </m:r>
                  </m:oMath>
                </a14:m>
                <a:r>
                  <a:rPr lang="en-US" sz="2400" b="1" dirty="0">
                    <a:solidFill>
                      <a:srgbClr val="0070C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608" y="5494648"/>
                <a:ext cx="548996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3333" t="-9211" r="-16667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reeform 19"/>
          <p:cNvSpPr/>
          <p:nvPr/>
        </p:nvSpPr>
        <p:spPr>
          <a:xfrm>
            <a:off x="8831766" y="3880624"/>
            <a:ext cx="2107580" cy="1349298"/>
          </a:xfrm>
          <a:custGeom>
            <a:avLst/>
            <a:gdLst>
              <a:gd name="connsiteX0" fmla="*/ 0 w 2107580"/>
              <a:gd name="connsiteY0" fmla="*/ 1349298 h 1349298"/>
              <a:gd name="connsiteX1" fmla="*/ 646771 w 2107580"/>
              <a:gd name="connsiteY1" fmla="*/ 825191 h 1349298"/>
              <a:gd name="connsiteX2" fmla="*/ 1226634 w 2107580"/>
              <a:gd name="connsiteY2" fmla="*/ 78059 h 1349298"/>
              <a:gd name="connsiteX3" fmla="*/ 1929161 w 2107580"/>
              <a:gd name="connsiteY3" fmla="*/ 89210 h 1349298"/>
              <a:gd name="connsiteX4" fmla="*/ 2107580 w 2107580"/>
              <a:gd name="connsiteY4" fmla="*/ 0 h 1349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7580" h="1349298">
                <a:moveTo>
                  <a:pt x="0" y="1349298"/>
                </a:moveTo>
                <a:cubicBezTo>
                  <a:pt x="221166" y="1193181"/>
                  <a:pt x="442332" y="1037064"/>
                  <a:pt x="646771" y="825191"/>
                </a:cubicBezTo>
                <a:cubicBezTo>
                  <a:pt x="851210" y="613318"/>
                  <a:pt x="1012902" y="200722"/>
                  <a:pt x="1226634" y="78059"/>
                </a:cubicBezTo>
                <a:cubicBezTo>
                  <a:pt x="1440366" y="-44604"/>
                  <a:pt x="1782337" y="102220"/>
                  <a:pt x="1929161" y="89210"/>
                </a:cubicBezTo>
                <a:cubicBezTo>
                  <a:pt x="2075985" y="76200"/>
                  <a:pt x="2107580" y="0"/>
                  <a:pt x="2107580" y="0"/>
                </a:cubicBezTo>
              </a:path>
            </a:pathLst>
          </a:custGeom>
          <a:noFill/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15A141-AC92-7045-B9BF-316B65239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200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3846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 Posterior conditionals of an MVN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de-DE" sz="2200" dirty="0"/>
                  <a:t>Theorem 4.3.1, “</a:t>
                </a:r>
                <a:r>
                  <a:rPr lang="de-DE" sz="2200" dirty="0" err="1"/>
                  <a:t>Machine</a:t>
                </a:r>
                <a:r>
                  <a:rPr lang="de-DE" sz="2200" dirty="0"/>
                  <a:t> Learning: a </a:t>
                </a:r>
                <a:r>
                  <a:rPr lang="de-DE" sz="2200" dirty="0" err="1"/>
                  <a:t>Probabilistic</a:t>
                </a:r>
                <a:r>
                  <a:rPr lang="de-DE" sz="2200" dirty="0"/>
                  <a:t> </a:t>
                </a:r>
                <a:r>
                  <a:rPr lang="de-DE" sz="2200" dirty="0" err="1"/>
                  <a:t>Perspective</a:t>
                </a:r>
                <a:r>
                  <a:rPr lang="de-DE" sz="2200" dirty="0"/>
                  <a:t>“ </a:t>
                </a:r>
                <a:r>
                  <a:rPr lang="de-DE" sz="2200" dirty="0" err="1"/>
                  <a:t>by</a:t>
                </a:r>
                <a:r>
                  <a:rPr lang="de-DE" sz="2200" dirty="0"/>
                  <a:t> Kevin Patrick Murphy </a:t>
                </a:r>
                <a:endParaRPr lang="en-US" sz="2200" b="0" i="1" dirty="0">
                  <a:latin typeface="Cambria Math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𝑥𝑦</m:t>
                        </m:r>
                      </m:sub>
                    </m:sSub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𝑦𝑦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−1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𝑥𝑥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𝑥𝑦</m:t>
                        </m:r>
                      </m:sub>
                    </m:sSub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𝑦𝑦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−1</m:t>
                        </m:r>
                      </m:sup>
                    </m:sSub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𝑦𝑥</m:t>
                        </m:r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mr-IN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mr-IN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3/5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3/5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e>
                              </m:mr>
                            </m:m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=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6ADB1A-E67A-BE4E-8F65-04A8B42D2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B7642E-4C00-8072-449A-9E534A58AFD0}"/>
              </a:ext>
            </a:extLst>
          </p:cNvPr>
          <p:cNvSpPr txBox="1"/>
          <p:nvPr/>
        </p:nvSpPr>
        <p:spPr>
          <a:xfrm>
            <a:off x="6096000" y="3833092"/>
            <a:ext cx="4996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the example x and y are a single parameter but they can represent high-dimensional vectors (the general case). Hence the matrix notation.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2225818-EAA1-93D6-112F-0ED8C55A2592}"/>
              </a:ext>
            </a:extLst>
          </p:cNvPr>
          <p:cNvCxnSpPr>
            <a:cxnSpLocks/>
          </p:cNvCxnSpPr>
          <p:nvPr/>
        </p:nvCxnSpPr>
        <p:spPr>
          <a:xfrm flipH="1" flipV="1">
            <a:off x="3666836" y="2697018"/>
            <a:ext cx="4809652" cy="1193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35854AC-9FCA-2D2B-CEFC-3A9A6DD563EC}"/>
              </a:ext>
            </a:extLst>
          </p:cNvPr>
          <p:cNvCxnSpPr>
            <a:cxnSpLocks/>
          </p:cNvCxnSpPr>
          <p:nvPr/>
        </p:nvCxnSpPr>
        <p:spPr>
          <a:xfrm flipH="1" flipV="1">
            <a:off x="3740727" y="3247305"/>
            <a:ext cx="4735761" cy="6428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32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Prediction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548740" cy="430168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Given training data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dirty="0"/>
                  <a:t> predict the mean and variance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“The key idea is that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are deemed by the kernel to be similar, then we expect the output of the function at those points to be similar, too” </a:t>
                </a:r>
                <a:r>
                  <a:rPr lang="de-DE" sz="1500" dirty="0" err="1"/>
                  <a:t>Machine</a:t>
                </a:r>
                <a:r>
                  <a:rPr lang="de-DE" sz="1500" dirty="0"/>
                  <a:t> Learning: a </a:t>
                </a:r>
                <a:r>
                  <a:rPr lang="de-DE" sz="1500" dirty="0" err="1"/>
                  <a:t>Probabilistic</a:t>
                </a:r>
                <a:r>
                  <a:rPr lang="de-DE" sz="1500" dirty="0"/>
                  <a:t> </a:t>
                </a:r>
                <a:r>
                  <a:rPr lang="de-DE" sz="1500" dirty="0" err="1"/>
                  <a:t>Perspective</a:t>
                </a:r>
                <a:endParaRPr lang="en-US" sz="150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548740" cy="4301681"/>
              </a:xfrm>
              <a:blipFill>
                <a:blip r:embed="rId2"/>
                <a:stretch>
                  <a:fillRect l="-1744" t="-2360" r="-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7872016" y="1967961"/>
            <a:ext cx="3566160" cy="3566160"/>
            <a:chOff x="7012490" y="1344511"/>
            <a:chExt cx="4569910" cy="4286855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Oval 6"/>
          <p:cNvSpPr>
            <a:spLocks noChangeAspect="1"/>
          </p:cNvSpPr>
          <p:nvPr/>
        </p:nvSpPr>
        <p:spPr>
          <a:xfrm>
            <a:off x="8334778" y="4673994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9466364" y="4295578"/>
            <a:ext cx="178420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10368931" y="2371205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534115" y="4695294"/>
                <a:ext cx="3809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115" y="4695294"/>
                <a:ext cx="380937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9677" r="-6452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754890" y="4179627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890" y="4179627"/>
                <a:ext cx="388055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7813" r="-4688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0715879" y="2186539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5879" y="2186539"/>
                <a:ext cx="38805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9375" r="-4688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11386071" y="3520316"/>
                <a:ext cx="48570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6071" y="3520316"/>
                <a:ext cx="485709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9143866" y="1444342"/>
                <a:ext cx="99155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3866" y="1444342"/>
                <a:ext cx="991553" cy="5232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915639" y="3070243"/>
                <a:ext cx="36721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∗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5639" y="3070243"/>
                <a:ext cx="367216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10000" r="-1667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/>
          <p:nvPr/>
        </p:nvCxnSpPr>
        <p:spPr>
          <a:xfrm>
            <a:off x="10106389" y="1967961"/>
            <a:ext cx="0" cy="3230572"/>
          </a:xfrm>
          <a:prstGeom prst="line">
            <a:avLst/>
          </a:prstGeom>
          <a:ln w="6350">
            <a:solidFill>
              <a:srgbClr val="00B050"/>
            </a:solidFill>
            <a:prstDash val="sys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EF143C9-91E9-8343-AD79-1701D2ECF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996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8001000" cy="430168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Kernel functions define the co-variance between two points in some (user defined) space</a:t>
                </a:r>
              </a:p>
              <a:p>
                <a:r>
                  <a:rPr lang="en-US" dirty="0"/>
                  <a:t>The chosen space should fit the approximated function/domain</a:t>
                </a:r>
              </a:p>
              <a:p>
                <a:r>
                  <a:rPr lang="en-US" dirty="0"/>
                  <a:t>E.g., The </a:t>
                </a:r>
                <a:r>
                  <a:rPr lang="en-US" b="1" dirty="0"/>
                  <a:t>Squared Exponential Kernel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𝑘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charset="0"/>
                      </a:rPr>
                      <m:t>exp</m:t>
                    </m:r>
                    <m:r>
                      <a:rPr lang="en-US" b="0" i="1" smtClean="0">
                        <a:latin typeface="Cambria Math" charset="0"/>
                      </a:rPr>
                      <m:t>⁡(−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0,  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‖"/>
                        <m:endChr m:val="‖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→∞</m:t>
                    </m:r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1</m:t>
                    </m:r>
                    <m:r>
                      <a:rPr lang="en-US" i="1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‖"/>
                        <m:endChr m:val="‖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charset="0"/>
                      </a:rPr>
                      <m:t>→</m:t>
                    </m:r>
                    <m:r>
                      <a:rPr lang="en-US" b="0" i="1" smtClean="0">
                        <a:latin typeface="Cambria Math" charset="0"/>
                      </a:rPr>
                      <m:t>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8001000" cy="4301681"/>
              </a:xfrm>
              <a:blipFill>
                <a:blip r:embed="rId2"/>
                <a:stretch>
                  <a:fillRect l="-1426" t="-2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mage result for sinus fun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0" y="4305301"/>
            <a:ext cx="3749675" cy="219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ge result for crazy func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700" y="1676401"/>
            <a:ext cx="25527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5F963-E974-DF44-87AC-6A9E17C27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436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Prediction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599" y="1600201"/>
                <a:ext cx="7356996" cy="4301681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𝑘</m:t>
                    </m:r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uk-UA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0.7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0.2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0.7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0.6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0.2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0.6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r>
                  <a:rPr lang="en-US" b="0" dirty="0"/>
                  <a:t>Assume: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b="0" i="1" smtClean="0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Assume: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𝜇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∗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∗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𝑘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∗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∗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=1</m:t>
                    </m:r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𝜇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/>
                  <a:t> is not very helpful</a:t>
                </a:r>
              </a:p>
              <a:p>
                <a:r>
                  <a:rPr lang="en-US" dirty="0"/>
                  <a:t>We assume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dirty="0"/>
                  <a:t> are jointly Gaussian 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1600201"/>
                <a:ext cx="7356996" cy="4301681"/>
              </a:xfrm>
              <a:blipFill>
                <a:blip r:embed="rId4"/>
                <a:stretch>
                  <a:fillRect l="-1554" t="-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100616" y="1967961"/>
            <a:ext cx="3566160" cy="3566160"/>
            <a:chOff x="7012490" y="1344511"/>
            <a:chExt cx="4569910" cy="4286855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Oval 6"/>
          <p:cNvSpPr>
            <a:spLocks noChangeAspect="1"/>
          </p:cNvSpPr>
          <p:nvPr/>
        </p:nvSpPr>
        <p:spPr>
          <a:xfrm>
            <a:off x="8766578" y="4673994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9694964" y="4295578"/>
            <a:ext cx="178420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10728269" y="2372991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965915" y="4695294"/>
                <a:ext cx="3809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915" y="4695294"/>
                <a:ext cx="380937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9677" r="-6452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983490" y="4179627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3490" y="4179627"/>
                <a:ext cx="388055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9524" r="-6349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0944479" y="2186539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4479" y="2186539"/>
                <a:ext cx="38805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7813" r="-625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11614671" y="3520316"/>
                <a:ext cx="48570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4671" y="3520316"/>
                <a:ext cx="485709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9372466" y="1444342"/>
                <a:ext cx="99155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466" y="1444342"/>
                <a:ext cx="991553" cy="5232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144239" y="3070243"/>
                <a:ext cx="36721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∗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4239" y="3070243"/>
                <a:ext cx="367216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8333" r="-1667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/>
          <p:nvPr/>
        </p:nvCxnSpPr>
        <p:spPr>
          <a:xfrm>
            <a:off x="10334989" y="1967961"/>
            <a:ext cx="0" cy="3230572"/>
          </a:xfrm>
          <a:prstGeom prst="line">
            <a:avLst/>
          </a:prstGeom>
          <a:ln w="6350">
            <a:solidFill>
              <a:srgbClr val="00B050"/>
            </a:solidFill>
            <a:prstDash val="sys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95E9A1-25FB-EE4A-97F4-5C6C78AD3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867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Process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7491016" cy="4301681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mr-IN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𝑓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∗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𝜇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mr-IN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uk-UA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12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13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22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23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mr-IN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3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∗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mr-IN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3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∗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mr-IN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3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3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∗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3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mr-IN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3</m:t>
                                            </m:r>
                                            <m: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∗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∗</m:t>
                                            </m:r>
                                            <m: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∗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∗∗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𝑘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∗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∗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∗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𝑘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∗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How can we determine the mean and variance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dirty="0"/>
                  <a:t> 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7491016" cy="4301681"/>
              </a:xfrm>
              <a:blipFill>
                <a:blip r:embed="rId4"/>
                <a:stretch>
                  <a:fillRect l="-1525" t="-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100616" y="1967961"/>
            <a:ext cx="3566160" cy="3566160"/>
            <a:chOff x="7012490" y="1344511"/>
            <a:chExt cx="4569910" cy="4286855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Oval 6"/>
          <p:cNvSpPr>
            <a:spLocks noChangeAspect="1"/>
          </p:cNvSpPr>
          <p:nvPr/>
        </p:nvSpPr>
        <p:spPr>
          <a:xfrm>
            <a:off x="8766578" y="4673994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9694964" y="4295578"/>
            <a:ext cx="178420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10728269" y="2372991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965915" y="4695294"/>
                <a:ext cx="3809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915" y="4695294"/>
                <a:ext cx="380937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9677" r="-6452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983490" y="4179627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3490" y="4179627"/>
                <a:ext cx="388055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9524" r="-6349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944479" y="2186539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4479" y="2186539"/>
                <a:ext cx="38805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7813" r="-625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1614671" y="3520316"/>
                <a:ext cx="48570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4671" y="3520316"/>
                <a:ext cx="485709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9372466" y="1444342"/>
                <a:ext cx="99155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466" y="1444342"/>
                <a:ext cx="991553" cy="5232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144239" y="3070243"/>
                <a:ext cx="36721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∗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4239" y="3070243"/>
                <a:ext cx="367216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8333" r="-1667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>
            <a:off x="10334989" y="1967961"/>
            <a:ext cx="0" cy="3230572"/>
          </a:xfrm>
          <a:prstGeom prst="line">
            <a:avLst/>
          </a:prstGeom>
          <a:ln w="6350">
            <a:solidFill>
              <a:srgbClr val="00B050"/>
            </a:solidFill>
            <a:prstDash val="sys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2889299" y="1495299"/>
            <a:ext cx="2401226" cy="138248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5453807" y="1534858"/>
            <a:ext cx="571890" cy="1260731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5484431" y="2813575"/>
            <a:ext cx="556389" cy="39995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237397" y="3697101"/>
                <a:ext cx="55015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𝒌</m:t>
                      </m:r>
                    </m:oMath>
                  </m:oMathPara>
                </a14:m>
                <a:endParaRPr lang="en-US" sz="32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397" y="3697101"/>
                <a:ext cx="550151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082852" y="3697101"/>
                <a:ext cx="85574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00B05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𝒌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00B05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∗∗</m:t>
                          </m:r>
                        </m:sub>
                      </m:sSub>
                    </m:oMath>
                  </m:oMathPara>
                </a14:m>
                <a:endParaRPr lang="en-US" sz="32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852" y="3697101"/>
                <a:ext cx="855747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071444" y="3710803"/>
                <a:ext cx="71147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𝒌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∗</m:t>
                          </m:r>
                        </m:sub>
                      </m:sSub>
                    </m:oMath>
                  </m:oMathPara>
                </a14:m>
                <a:endParaRPr lang="en-US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1444" y="3710803"/>
                <a:ext cx="711477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>
            <a:cxnSpLocks/>
          </p:cNvCxnSpPr>
          <p:nvPr/>
        </p:nvCxnSpPr>
        <p:spPr>
          <a:xfrm flipH="1">
            <a:off x="4577783" y="2850616"/>
            <a:ext cx="108030" cy="88118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1"/>
          </p:cNvCxnSpPr>
          <p:nvPr/>
        </p:nvCxnSpPr>
        <p:spPr>
          <a:xfrm flipH="1">
            <a:off x="5303299" y="2165224"/>
            <a:ext cx="150508" cy="16349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cxnSpLocks/>
            <a:stCxn id="19" idx="2"/>
          </p:cNvCxnSpPr>
          <p:nvPr/>
        </p:nvCxnSpPr>
        <p:spPr>
          <a:xfrm>
            <a:off x="5762626" y="3213525"/>
            <a:ext cx="477856" cy="59090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EFC4F10D-1137-6C49-97EC-B605A58B0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922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Process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Posterior conditionals of a MVN!</a:t>
                </a:r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</a:rPr>
                          <m:t>|</m:t>
                        </m:r>
                        <m:r>
                          <a:rPr lang="en-US" i="1">
                            <a:latin typeface="Cambria Math" charset="0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𝑥𝑦</m:t>
                        </m:r>
                      </m:sub>
                    </m:sSub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𝑦𝑦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</a:rPr>
                          <m:t>−1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𝑦</m:t>
                        </m:r>
                        <m:r>
                          <a:rPr lang="en-US" i="1">
                            <a:latin typeface="Cambria Math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</a:rPr>
                          <m:t>|</m:t>
                        </m:r>
                        <m:r>
                          <a:rPr lang="en-US" i="1">
                            <a:latin typeface="Cambria Math" charset="0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𝑥𝑥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𝑥𝑦</m:t>
                        </m:r>
                      </m:sub>
                    </m:sSub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𝑦𝑦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</a:rPr>
                          <m:t>−1</m:t>
                        </m:r>
                      </m:sup>
                    </m:sSubSup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𝑦𝑥</m:t>
                        </m:r>
                      </m:sub>
                    </m:sSub>
                  </m:oMath>
                </a14:m>
                <a:endParaRPr lang="en-US" dirty="0"/>
              </a:p>
              <a:p>
                <a:pPr>
                  <a:buFont typeface="Arial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mr-IN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𝑓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charset="0"/>
                                    </a:rPr>
                                    <m:t>∗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mr-IN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𝑘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∗∗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∗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𝑇</m:t>
                        </m:r>
                      </m:sup>
                    </m:sSub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𝑓</m:t>
                    </m:r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∗∗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−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∗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𝑇</m:t>
                        </m:r>
                      </m:sup>
                    </m:sSub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100616" y="1967961"/>
            <a:ext cx="3566160" cy="3566160"/>
            <a:chOff x="7012490" y="1344511"/>
            <a:chExt cx="4569910" cy="4286855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Oval 6"/>
          <p:cNvSpPr>
            <a:spLocks noChangeAspect="1"/>
          </p:cNvSpPr>
          <p:nvPr/>
        </p:nvSpPr>
        <p:spPr>
          <a:xfrm>
            <a:off x="8766578" y="4673994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9694964" y="4295578"/>
            <a:ext cx="178420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10728269" y="2372991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965915" y="4695294"/>
                <a:ext cx="3809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915" y="4695294"/>
                <a:ext cx="380937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9677" r="-6452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983490" y="4179627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3490" y="4179627"/>
                <a:ext cx="388055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9524" r="-6349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944479" y="2186539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4479" y="2186539"/>
                <a:ext cx="38805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7813" r="-625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1614671" y="3520316"/>
                <a:ext cx="48570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4671" y="3520316"/>
                <a:ext cx="485709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9372466" y="1444342"/>
                <a:ext cx="99155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466" y="1444342"/>
                <a:ext cx="991553" cy="5232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347439" y="3070243"/>
                <a:ext cx="36721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∗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7439" y="3070243"/>
                <a:ext cx="367216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8197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>
            <a:off x="10325919" y="2881146"/>
            <a:ext cx="0" cy="747525"/>
          </a:xfrm>
          <a:prstGeom prst="line">
            <a:avLst/>
          </a:prstGeom>
          <a:ln w="6350">
            <a:solidFill>
              <a:srgbClr val="00B050"/>
            </a:solidFill>
            <a:prstDash val="sys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4C4951DE-A48D-724E-9ACD-E690CE21E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869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Bayesian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useful tool when: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charset="0"/>
                      </a:rPr>
                      <m:t>𝑓</m:t>
                    </m:r>
                  </m:oMath>
                </a14:m>
                <a:r>
                  <a:rPr lang="en-US" dirty="0"/>
                  <a:t> (the objective function) is “expensive to evaluate”</a:t>
                </a:r>
              </a:p>
              <a:p>
                <a:pPr lvl="2">
                  <a:buFont typeface="Arial" charset="0"/>
                  <a:buChar char="•"/>
                </a:pPr>
                <a:r>
                  <a:rPr lang="en-US" dirty="0"/>
                  <a:t>Simulate a day’s traffic, car crash outcome, drill a hole,  human subjects</a:t>
                </a:r>
              </a:p>
              <a:p>
                <a:pPr lvl="2">
                  <a:buFont typeface="Arial" charset="0"/>
                  <a:buChar char="•"/>
                </a:pPr>
                <a:r>
                  <a:rPr lang="en-US" dirty="0"/>
                  <a:t>Bounded number of samples 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</a:rPr>
                      <m:t>𝑓</m:t>
                    </m:r>
                    <m:r>
                      <a:rPr lang="en-US" i="1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dirty="0"/>
                  <a:t>is continuous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</a:rPr>
                      <m:t>𝑓</m:t>
                    </m:r>
                    <m:r>
                      <a:rPr lang="en-US" i="1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dirty="0"/>
                  <a:t> lacks known special structure like concavity or linearity</a:t>
                </a:r>
              </a:p>
              <a:p>
                <a:pPr lvl="1">
                  <a:buFont typeface="Arial" charset="0"/>
                  <a:buChar char="•"/>
                </a:pPr>
                <a:r>
                  <a:rPr lang="en-US" dirty="0"/>
                  <a:t>No known first- or second-order derivatives</a:t>
                </a:r>
              </a:p>
              <a:p>
                <a:pPr lvl="1">
                  <a:buFont typeface="Arial" charset="0"/>
                  <a:buChar char="•"/>
                </a:pPr>
                <a:r>
                  <a:rPr lang="en-US" dirty="0"/>
                  <a:t>Global optimum is required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584F3-58C9-7441-B938-C3EB291AC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54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248400" cy="4301681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𝑡</m:t>
                    </m:r>
                    <m:r>
                      <a:rPr lang="en-US" b="0" i="1" smtClean="0">
                        <a:latin typeface="Cambria Math" charset="0"/>
                      </a:rPr>
                      <m:t>=1</m:t>
                    </m:r>
                  </m:oMath>
                </a14:m>
                <a:r>
                  <a:rPr lang="en-US" dirty="0"/>
                  <a:t> until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Get the best sampling candidate: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𝑎𝑟𝑔𝑚𝑎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𝑢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𝑥</m:t>
                    </m:r>
                    <m:r>
                      <a:rPr lang="en-US" b="0" i="1" smtClean="0">
                        <a:latin typeface="Cambria Math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𝒟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1: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Sample the objective function: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Update the GP according to: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𝒟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1: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𝒟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1: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248400" cy="4301681"/>
              </a:xfrm>
              <a:blipFill rotWithShape="0">
                <a:blip r:embed="rId4"/>
                <a:stretch>
                  <a:fillRect l="-2244" t="-1702" r="-1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mage result for Bayesian optimization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747"/>
          <a:stretch/>
        </p:blipFill>
        <p:spPr bwMode="auto">
          <a:xfrm>
            <a:off x="6858000" y="1417638"/>
            <a:ext cx="5118101" cy="171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AFB22-392D-104E-984E-C467A18A8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942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248400" cy="4301681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𝑡</m:t>
                    </m:r>
                    <m:r>
                      <a:rPr lang="en-US" b="0" i="1" smtClean="0">
                        <a:latin typeface="Cambria Math" charset="0"/>
                      </a:rPr>
                      <m:t>=1</m:t>
                    </m:r>
                  </m:oMath>
                </a14:m>
                <a:r>
                  <a:rPr lang="en-US" dirty="0"/>
                  <a:t> until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Get the best sampling candidate: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𝑎𝑟𝑔𝑚𝑎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𝑢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𝑥</m:t>
                    </m:r>
                    <m:r>
                      <a:rPr lang="en-US" b="0" i="1" smtClean="0">
                        <a:latin typeface="Cambria Math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𝒟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1: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Sample the objective function: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Update the GP according to: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𝒟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1: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𝒟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1: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248400" cy="4301681"/>
              </a:xfrm>
              <a:blipFill rotWithShape="0">
                <a:blip r:embed="rId4"/>
                <a:stretch>
                  <a:fillRect l="-2244" t="-1702" r="-1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mage result for Bayesian optimization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095"/>
          <a:stretch/>
        </p:blipFill>
        <p:spPr bwMode="auto">
          <a:xfrm>
            <a:off x="6858000" y="1417638"/>
            <a:ext cx="5118101" cy="345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394E3-DBCB-BB41-864A-49E630CA9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793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248400" cy="4301681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𝑡</m:t>
                    </m:r>
                    <m:r>
                      <a:rPr lang="en-US" b="0" i="1" smtClean="0">
                        <a:latin typeface="Cambria Math" charset="0"/>
                      </a:rPr>
                      <m:t>=1</m:t>
                    </m:r>
                  </m:oMath>
                </a14:m>
                <a:r>
                  <a:rPr lang="en-US" dirty="0"/>
                  <a:t> until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Get the best sampling candidate: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𝑎𝑟𝑔𝑚𝑎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𝑢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𝑥</m:t>
                    </m:r>
                    <m:r>
                      <a:rPr lang="en-US" b="0" i="1" smtClean="0">
                        <a:latin typeface="Cambria Math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𝒟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1: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Sample the objective function: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Update the GP according to: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𝒟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1: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𝒟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1: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248400" cy="4301681"/>
              </a:xfrm>
              <a:blipFill rotWithShape="0">
                <a:blip r:embed="rId2"/>
                <a:stretch>
                  <a:fillRect l="-2244" t="-1702" r="-1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mage result for Bayesian optimiz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417638"/>
            <a:ext cx="5118101" cy="517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ADBB8-CB45-A646-A2D6-DBE57E164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956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Acquisition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Exploit</a:t>
            </a:r>
            <a:r>
              <a:rPr lang="en-US" dirty="0"/>
              <a:t>: prefer the points with high expected mean value</a:t>
            </a:r>
          </a:p>
          <a:p>
            <a:r>
              <a:rPr lang="en-US" b="1" dirty="0"/>
              <a:t>Explore</a:t>
            </a:r>
            <a:r>
              <a:rPr lang="en-US" dirty="0"/>
              <a:t>: prefer the points with high variance </a:t>
            </a:r>
          </a:p>
          <a:p>
            <a:r>
              <a:rPr lang="en-US" dirty="0"/>
              <a:t>The acquisition function balances between the two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Probability of Improvement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Expected Improvement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Gaussian Process Upper Confidence Bound (GP-UCB)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Thompson sampling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D019B-4473-DE44-8CB3-4D3AD5EFE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698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Probability of Improvement </a:t>
            </a:r>
            <a:r>
              <a:rPr lang="en-US" sz="2700" dirty="0"/>
              <a:t>[Kushner, 1964]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5762920" cy="4301681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charset="0"/>
                      </a:rPr>
                      <m:t>𝑃𝐼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charset="0"/>
                              </a:rPr>
                              <m:t>∗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charset="0"/>
                      </a:rPr>
                      <m:t>=</m:t>
                    </m:r>
                    <m:r>
                      <a:rPr lang="en-US" b="0" i="1" dirty="0" smtClean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charset="0"/>
                                  </a:rPr>
                                  <m:t>∗</m:t>
                                </m:r>
                              </m:sub>
                            </m:sSub>
                          </m:e>
                        </m:d>
                        <m:r>
                          <a:rPr lang="en-US" i="1" dirty="0">
                            <a:latin typeface="Cambria Math" charset="0"/>
                          </a:rPr>
                          <m:t>&gt;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 dirty="0">
                                <a:latin typeface="Cambria Math" charset="0"/>
                              </a:rPr>
                              <m:t>+</m:t>
                            </m:r>
                          </m:sup>
                        </m:sSup>
                        <m:r>
                          <a:rPr lang="en-US" i="1" dirty="0">
                            <a:latin typeface="Cambria Math" charset="0"/>
                          </a:rPr>
                          <m:t>+</m:t>
                        </m:r>
                        <m:r>
                          <a:rPr lang="en-US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𝜉</m:t>
                        </m:r>
                      </m:e>
                    </m:d>
                    <m:r>
                      <a:rPr lang="en-US" b="0" i="1" dirty="0" smtClean="0">
                        <a:latin typeface="Cambria Math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Φ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mr-IN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charset="0"/>
                                  </a:rPr>
                                  <m:t>∗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charset="0"/>
                                  </a:rPr>
                                  <m:t>𝜇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charset="0"/>
                                  </a:rPr>
                                  <m:t>+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𝜉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 charset="0"/>
                              </a:rPr>
                              <m:t>𝑉𝑎</m:t>
                            </m:r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Φ</m:t>
                    </m:r>
                  </m:oMath>
                </a14:m>
                <a:r>
                  <a:rPr lang="en-US" dirty="0"/>
                  <a:t> is the normal CDF</a:t>
                </a:r>
              </a:p>
              <a:p>
                <a:r>
                  <a:rPr lang="en-US" dirty="0"/>
                  <a:t>The probability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dirty="0"/>
                  <a:t> is better than the best known point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charset="0"/>
                          </a:rPr>
                          <m:t>𝜇</m:t>
                        </m:r>
                      </m:e>
                      <m:sup>
                        <m:r>
                          <a:rPr lang="en-US" i="1" dirty="0">
                            <a:latin typeface="Cambria Math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𝜉</m:t>
                    </m:r>
                  </m:oMath>
                </a14:m>
                <a:r>
                  <a:rPr lang="en-US" dirty="0"/>
                  <a:t> is required so to bias against previously observed points</a:t>
                </a:r>
              </a:p>
              <a:p>
                <a:r>
                  <a:rPr lang="en-US" dirty="0"/>
                  <a:t>PI is very useful if the maximal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</a:rPr>
                      <m:t>𝑓</m:t>
                    </m:r>
                  </m:oMath>
                </a14:m>
                <a:r>
                  <a:rPr lang="en-US" dirty="0"/>
                  <a:t> value is known a priory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5762920" cy="4301681"/>
              </a:xfrm>
              <a:blipFill>
                <a:blip r:embed="rId4"/>
                <a:stretch>
                  <a:fillRect l="-1982" t="-1765" r="-2203" b="-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mage result for acquisition function probability of improveme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0" y="2603500"/>
            <a:ext cx="571500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64C98-616F-0546-9737-C62E53737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790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Expected Improvement </a:t>
            </a:r>
            <a:r>
              <a:rPr lang="en-US" sz="3200" dirty="0"/>
              <a:t>[</a:t>
            </a:r>
            <a:r>
              <a:rPr lang="en-US" sz="3200" dirty="0" err="1"/>
              <a:t>Mockus</a:t>
            </a:r>
            <a:r>
              <a:rPr lang="en-US" sz="3200" dirty="0"/>
              <a:t> 1978]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𝑎𝑟𝑔𝑚𝑎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𝔼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max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+1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𝑚𝑎𝑥</m:t>
                                </m:r>
                              </m:sup>
                            </m:sSup>
                          </m:e>
                        </m:d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</m:e>
                      <m:sup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𝑚𝑎𝑥</m:t>
                        </m:r>
                      </m:sup>
                    </m:sSup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𝜇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+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𝜉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>
                  <a:buFont typeface="Arial" charset="0"/>
                  <a:buChar char="•"/>
                </a:pPr>
                <a:r>
                  <a:rPr lang="en-US" dirty="0"/>
                  <a:t>If 𝑋 is a random variable whose cumulative distribution function admits a density 𝑓(𝑥) then: 𝔼(𝑥)=∫𝑥𝑓(𝑥)𝑑𝑥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𝐸𝐼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∗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mr-IN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</a:rPr>
                                        <m:t>𝜇</m:t>
                                      </m:r>
                                    </m:e>
                                    <m:sup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</a:rPr>
                                        <m:t>+</m:t>
                                      </m:r>
                                    </m:sup>
                                  </m:sSup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𝜉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charset="0"/>
                                </a:rPr>
                                <m:t>Φ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charset="0"/>
                                    </a:rPr>
                                    <m:t>𝑍</m:t>
                                  </m:r>
                                </m:e>
                              </m:d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𝑉𝑎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charset="0"/>
                                    </a:rPr>
                                    <m:t>∗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𝜙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𝑍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𝑉𝑎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∗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charset="0"/>
                                </a:rPr>
                                <m:t>&gt;0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𝑉𝑎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charset="0"/>
                                    </a:rPr>
                                    <m:t>∗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charset="0"/>
                      </a:rPr>
                      <m:t>𝑍</m:t>
                    </m:r>
                    <m:r>
                      <a:rPr lang="en-US" b="0" i="1" dirty="0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mr-IN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 dirty="0">
                                <a:latin typeface="Cambria Math" charset="0"/>
                              </a:rPr>
                              <m:t>∗</m:t>
                            </m:r>
                          </m:sub>
                        </m:sSub>
                        <m:r>
                          <a:rPr lang="en-US" i="1" dirty="0">
                            <a:latin typeface="Cambria Math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 dirty="0">
                                <a:latin typeface="Cambria Math" charset="0"/>
                              </a:rPr>
                              <m:t>+</m:t>
                            </m:r>
                          </m:sup>
                        </m:sSup>
                        <m:r>
                          <a:rPr lang="en-US" i="1" dirty="0">
                            <a:latin typeface="Cambria Math" charset="0"/>
                          </a:rPr>
                          <m:t>−</m:t>
                        </m:r>
                        <m:r>
                          <a:rPr lang="en-US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𝜉</m:t>
                        </m:r>
                      </m:num>
                      <m:den>
                        <m:r>
                          <a:rPr lang="en-US" i="1" dirty="0">
                            <a:latin typeface="Cambria Math" charset="0"/>
                          </a:rPr>
                          <m:t>𝑉𝑎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 dirty="0">
                                <a:latin typeface="Cambria Math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𝜙</m:t>
                    </m:r>
                  </m:oMath>
                </a14:m>
                <a:r>
                  <a:rPr lang="en-US" dirty="0"/>
                  <a:t> is the normal PDF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65" t="-9942" b="-35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utoShape 2" descr="https://wikimedia.org/api/rest_v1/media/math/render/svg/68baa052181f707c662844a465bfeeb135e82bab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3" descr="(x)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A4297-5FA1-6344-8DCB-97A964D0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539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GP-UCB </a:t>
            </a:r>
            <a:r>
              <a:rPr lang="en-US" sz="3200" dirty="0"/>
              <a:t>[Srinivas et al. 2010]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𝐺𝑃𝑈𝐶𝐵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∗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charset="0"/>
                          </a:rPr>
                          <m:t>𝑣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𝑡</m:t>
                            </m:r>
                          </m:sub>
                        </m:sSub>
                      </m:e>
                    </m:rad>
                    <m:r>
                      <a:rPr lang="en-US" b="0" i="1" smtClean="0">
                        <a:latin typeface="Cambria Math" charset="0"/>
                      </a:rPr>
                      <m:t>𝑉𝑎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Linear combination of the mean and variance</a:t>
                </a:r>
              </a:p>
              <a:p>
                <a:r>
                  <a:rPr lang="en-US" dirty="0"/>
                  <a:t>Setting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𝑣</m:t>
                    </m:r>
                    <m:r>
                      <a:rPr lang="en-US" b="0" i="1" smtClean="0">
                        <a:latin typeface="Cambria Math" charset="0"/>
                      </a:rPr>
                      <m:t>=1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𝑑</m:t>
                                    </m:r>
                                    <m:r>
                                      <m:rPr>
                                        <m:lit/>
                                      </m:rPr>
                                      <a:rPr lang="en-US" b="0" i="1" smtClean="0">
                                        <a:latin typeface="Cambria Math" charset="0"/>
                                      </a:rPr>
                                      <m:t>/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2+2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3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𝛿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US" dirty="0"/>
                  <a:t> leads to no regret: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charset="0"/>
                              </a:rPr>
                              <m:t>𝑇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𝑇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 charset="0"/>
                              </a:rPr>
                              <m:t>𝑇</m:t>
                            </m:r>
                          </m:den>
                        </m:f>
                        <m:r>
                          <a:rPr lang="en-US" b="0" i="1" smtClean="0">
                            <a:latin typeface="Cambria Math" charset="0"/>
                          </a:rPr>
                          <m:t>=0</m:t>
                        </m:r>
                      </m:e>
                    </m:func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𝑇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+…+</m:t>
                    </m:r>
                    <m:r>
                      <a:rPr lang="en-US" b="0" i="1" smtClean="0">
                        <a:latin typeface="Cambria Math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𝑇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−</m:t>
                    </m:r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6D6C9-843D-0148-B74E-63A69740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279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Acquisition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7797800" cy="4301681"/>
          </a:xfrm>
        </p:spPr>
        <p:txBody>
          <a:bodyPr/>
          <a:lstStyle/>
          <a:p>
            <a:r>
              <a:rPr lang="en-US" b="1" dirty="0"/>
              <a:t>PI</a:t>
            </a:r>
            <a:r>
              <a:rPr lang="en-US" dirty="0"/>
              <a:t>: Probability improvement</a:t>
            </a:r>
          </a:p>
          <a:p>
            <a:r>
              <a:rPr lang="en-US" b="1" dirty="0"/>
              <a:t>EI</a:t>
            </a:r>
            <a:r>
              <a:rPr lang="en-US" dirty="0"/>
              <a:t>: Expected improvement</a:t>
            </a:r>
          </a:p>
          <a:p>
            <a:r>
              <a:rPr lang="en-US" b="1" dirty="0"/>
              <a:t>GP-UCB</a:t>
            </a:r>
            <a:r>
              <a:rPr lang="en-US" dirty="0"/>
              <a:t>: Gaussian process upper confidence bound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41" y="1600201"/>
            <a:ext cx="3792290" cy="49757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6BFDF-B5F6-4143-AE65-112355ECD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464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Acquisition functions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508" y="1417638"/>
            <a:ext cx="7102984" cy="5156962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C12331-DAF4-B54C-B112-61AD5BE09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983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Thompson Sampling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563798" cy="4301681"/>
              </a:xfrm>
            </p:spPr>
            <p:txBody>
              <a:bodyPr/>
              <a:lstStyle/>
              <a:p>
                <a:r>
                  <a:rPr lang="en-US" dirty="0"/>
                  <a:t>Sample a function from the Gaussian Process</a:t>
                </a:r>
              </a:p>
              <a:p>
                <a:r>
                  <a:rPr lang="en-US" dirty="0"/>
                  <a:t>The function is sampled as a set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dirty="0"/>
                  <a:t> values from the distribution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mr-IN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𝑓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charset="0"/>
                                    </a:rPr>
                                    <m:t>∗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mr-IN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𝜇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∗</m:t>
                                  </m:r>
                                </m:sub>
                              </m:sSub>
                            </m:e>
                          </m:mr>
                        </m:m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mr-IN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𝑘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∗∗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</m:d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𝑓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Chosen point is the optimum of the sampled function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563798" cy="4301681"/>
              </a:xfrm>
              <a:blipFill rotWithShape="0">
                <a:blip r:embed="rId4"/>
                <a:stretch>
                  <a:fillRect l="-2136" t="-1702" r="-1021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mage result for gaussian proces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398" y="2273300"/>
            <a:ext cx="4809051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34349-1434-2B44-9989-5906D7CDD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862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4000500" cy="4301681"/>
          </a:xfrm>
        </p:spPr>
        <p:txBody>
          <a:bodyPr/>
          <a:lstStyle/>
          <a:p>
            <a:r>
              <a:rPr lang="en-US" dirty="0"/>
              <a:t>A general approach in planning and scheduling </a:t>
            </a:r>
          </a:p>
          <a:p>
            <a:r>
              <a:rPr lang="en-US" dirty="0"/>
              <a:t>If </a:t>
            </a:r>
            <a:r>
              <a:rPr lang="en-US" b="1" dirty="0"/>
              <a:t>best &gt; upper bound </a:t>
            </a:r>
            <a:r>
              <a:rPr lang="en-US" dirty="0"/>
              <a:t>then </a:t>
            </a:r>
            <a:r>
              <a:rPr lang="en-US" b="1" dirty="0"/>
              <a:t>prune </a:t>
            </a:r>
          </a:p>
        </p:txBody>
      </p:sp>
      <p:pic>
        <p:nvPicPr>
          <p:cNvPr id="2050" name="Picture 2" descr="mage result for bayesian optimiz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1735139"/>
            <a:ext cx="7258050" cy="477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8520C-CD2F-144B-9130-9DF3D6657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649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44681-D33D-3F49-8583-4B8A8C717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E45D7-2DD1-B541-960E-CC624E2B9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https://www.youtube.com/watch?v=SQtOI9jsrJ0&amp;list=PLCJPYIcPhgPAiiBjjVxi5St_lC_cXHFCK&amp;index=9</a:t>
            </a:r>
            <a:endParaRPr lang="en-US" dirty="0"/>
          </a:p>
          <a:p>
            <a:r>
              <a:rPr lang="en-US" dirty="0">
                <a:hlinkClick r:id="rId3"/>
              </a:rPr>
              <a:t>https://www.youtube.com/watch?v=4vGiHC35j9s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454B45-48C1-F043-B833-1512853B7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604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Lecture</a:t>
            </a:r>
            <a:r>
              <a:rPr lang="en-US" dirty="0"/>
              <a:t>: Curriculum Learning</a:t>
            </a:r>
          </a:p>
          <a:p>
            <a:r>
              <a:rPr lang="en-US" b="1" dirty="0"/>
              <a:t>Assignments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DDPG, by No. 25,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b="1" dirty="0"/>
              <a:t>Quiz (on Canvas)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Imitation Learning, by Nov 25,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b="1" dirty="0"/>
              <a:t>Project</a:t>
            </a:r>
            <a:r>
              <a:rPr lang="en-US" dirty="0"/>
              <a:t>:</a:t>
            </a:r>
          </a:p>
          <a:p>
            <a:pPr lvl="1"/>
            <a:r>
              <a:rPr lang="en-US"/>
              <a:t>Final Report, </a:t>
            </a:r>
            <a:r>
              <a:rPr lang="en-US" dirty="0"/>
              <a:t>by Dec. 2, </a:t>
            </a:r>
            <a:r>
              <a:rPr lang="en-US" dirty="0" err="1"/>
              <a:t>EoD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32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2439</TotalTime>
  <Words>2029</Words>
  <Application>Microsoft Macintosh PowerPoint</Application>
  <PresentationFormat>Widescreen</PresentationFormat>
  <Paragraphs>418</Paragraphs>
  <Slides>46</Slides>
  <Notes>2</Notes>
  <HiddenSlides>1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CSCE-642 Reinforcement Learning  Derivative Free Methods</vt:lpstr>
      <vt:lpstr>Final report</vt:lpstr>
      <vt:lpstr>Solver classes</vt:lpstr>
      <vt:lpstr>Online parameter tuning</vt:lpstr>
      <vt:lpstr>Online parameter tuning</vt:lpstr>
      <vt:lpstr>Examples</vt:lpstr>
      <vt:lpstr>Blackbox optimization</vt:lpstr>
      <vt:lpstr>1. Gradient Descent </vt:lpstr>
      <vt:lpstr>Empirical gradient</vt:lpstr>
      <vt:lpstr>Finite difference approach</vt:lpstr>
      <vt:lpstr>High dimensionality  </vt:lpstr>
      <vt:lpstr>Finite Difference Policy Gradient (Kohl and Stone, 2004)</vt:lpstr>
      <vt:lpstr>Example</vt:lpstr>
      <vt:lpstr>Genetic Algorithm</vt:lpstr>
      <vt:lpstr>(μ\/ρ_{I,W}   +¦,  λ)-Evolutional Strategy </vt:lpstr>
      <vt:lpstr>Continuous space</vt:lpstr>
      <vt:lpstr>Recombination</vt:lpstr>
      <vt:lpstr>Mutation </vt:lpstr>
      <vt:lpstr>Covariance matrix </vt:lpstr>
      <vt:lpstr>Lets try again…</vt:lpstr>
      <vt:lpstr>Mutation </vt:lpstr>
      <vt:lpstr>Step-size control</vt:lpstr>
      <vt:lpstr>Video CMA-ES</vt:lpstr>
      <vt:lpstr>Online parameter tuning</vt:lpstr>
      <vt:lpstr>Looking for gold</vt:lpstr>
      <vt:lpstr>Conditional distribution </vt:lpstr>
      <vt:lpstr> Posterior conditionals of an MVN</vt:lpstr>
      <vt:lpstr>Gaussian Prediction</vt:lpstr>
      <vt:lpstr>Kernels </vt:lpstr>
      <vt:lpstr>Gaussian Prediction</vt:lpstr>
      <vt:lpstr>Gaussian Process</vt:lpstr>
      <vt:lpstr>Gaussian Process</vt:lpstr>
      <vt:lpstr>Bayesian optimization</vt:lpstr>
      <vt:lpstr>Bayesian optimization</vt:lpstr>
      <vt:lpstr>Bayesian optimization</vt:lpstr>
      <vt:lpstr>Bayesian optimization</vt:lpstr>
      <vt:lpstr>Acquisition function</vt:lpstr>
      <vt:lpstr>Probability of Improvement [Kushner, 1964] </vt:lpstr>
      <vt:lpstr>Expected Improvement [Mockus 1978]</vt:lpstr>
      <vt:lpstr>GP-UCB [Srinivas et al. 2010]</vt:lpstr>
      <vt:lpstr>Acquisition functions</vt:lpstr>
      <vt:lpstr>Acquisition functions</vt:lpstr>
      <vt:lpstr>Thompson Sampling </vt:lpstr>
      <vt:lpstr>Branch and bound approach</vt:lpstr>
      <vt:lpstr>Extra reading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114</cp:revision>
  <dcterms:created xsi:type="dcterms:W3CDTF">2019-10-14T16:33:14Z</dcterms:created>
  <dcterms:modified xsi:type="dcterms:W3CDTF">2024-11-21T17:12:30Z</dcterms:modified>
</cp:coreProperties>
</file>