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450" r:id="rId2"/>
    <p:sldId id="458" r:id="rId3"/>
    <p:sldId id="459" r:id="rId4"/>
    <p:sldId id="460" r:id="rId5"/>
    <p:sldId id="461" r:id="rId6"/>
    <p:sldId id="462" r:id="rId7"/>
    <p:sldId id="463" r:id="rId8"/>
    <p:sldId id="465" r:id="rId9"/>
    <p:sldId id="474" r:id="rId10"/>
    <p:sldId id="952" r:id="rId11"/>
    <p:sldId id="475" r:id="rId12"/>
    <p:sldId id="476" r:id="rId13"/>
    <p:sldId id="467" r:id="rId14"/>
    <p:sldId id="464" r:id="rId15"/>
    <p:sldId id="468" r:id="rId16"/>
    <p:sldId id="470" r:id="rId17"/>
    <p:sldId id="471" r:id="rId18"/>
    <p:sldId id="472" r:id="rId19"/>
    <p:sldId id="473" r:id="rId20"/>
    <p:sldId id="953" r:id="rId21"/>
    <p:sldId id="466" r:id="rId22"/>
    <p:sldId id="477" r:id="rId23"/>
    <p:sldId id="478" r:id="rId24"/>
    <p:sldId id="479" r:id="rId25"/>
    <p:sldId id="480" r:id="rId26"/>
    <p:sldId id="481" r:id="rId27"/>
    <p:sldId id="482" r:id="rId28"/>
    <p:sldId id="483" r:id="rId29"/>
    <p:sldId id="484" r:id="rId30"/>
    <p:sldId id="950" r:id="rId31"/>
    <p:sldId id="485" r:id="rId32"/>
    <p:sldId id="486" r:id="rId33"/>
    <p:sldId id="469" r:id="rId34"/>
    <p:sldId id="451" r:id="rId35"/>
    <p:sldId id="949" r:id="rId36"/>
    <p:sldId id="951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16"/>
    <p:restoredTop sz="94694"/>
  </p:normalViewPr>
  <p:slideViewPr>
    <p:cSldViewPr snapToGrid="0" snapToObjects="1">
      <p:cViewPr varScale="1">
        <p:scale>
          <a:sx n="128" d="100"/>
          <a:sy n="128" d="100"/>
        </p:scale>
        <p:origin x="8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1E7B7B-F84B-B947-A56F-FDFF0AC29AAB}" type="datetimeFigureOut">
              <a:rPr lang="en-US" smtClean="0"/>
              <a:t>11/19/24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6C1D5-9F07-DB47-A3FE-CAED95F20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014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6C1D5-9F07-DB47-A3FE-CAED95F2093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802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626D-5E79-224A-BF91-66422D703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FEB96-0547-FA48-82C1-65474807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9A416-4CEA-7845-8EC9-F4F21964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5B78D-17AB-464F-A170-BD23D17D713A}" type="datetime1">
              <a:rPr lang="en-US" smtClean="0"/>
              <a:t>11/19/24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35B8-C10F-9A4A-A741-AF1388D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52CC-F8DB-A346-BCD0-81B9345A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5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CAA5-875B-0F41-94F4-738B33C9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EF96D-648A-8E40-8894-D8A9402AC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0D26-0CB7-7F43-A6C1-A89750EA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A2C49-A9C6-624C-8298-F480D8778161}" type="datetime1">
              <a:rPr lang="en-US" smtClean="0"/>
              <a:t>11/19/24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407AD-E27C-944A-A511-B27E65E0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1CDFF-A261-F440-BFEB-14030AB0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323C-3299-2A4E-9B2A-5188BC51C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35257-7302-8847-8EEC-AAEE1A18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53553-D1E2-6643-AD46-0F1D81A04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A9286-095A-B049-A35C-A719CF62EC7C}" type="datetime1">
              <a:rPr lang="en-US" smtClean="0"/>
              <a:t>11/19/24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E0705-A980-E543-92A4-70867681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B27A-7991-E748-8C2A-46A2E101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9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826E-1CE8-504D-9ED3-980AD18D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512F-FCDB-844C-BE94-99A07505F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A047-ADE3-8847-AC83-EAB5C944C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08B-C591-5242-B593-DB928E74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50B13-DE4C-9345-96DC-ECB44B8F5FC7}" type="datetime1">
              <a:rPr lang="en-US" smtClean="0"/>
              <a:t>11/19/24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0C112-E05F-B547-8910-E81431F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E01D2-3B87-A84D-B0DB-8148FD3A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917D-9DE3-6741-A41C-63A31ED1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E024D-7C1B-144F-AE7E-F843690A7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3E7A7-D2C0-E24C-A9BD-1BA52CF56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2DAFF-C383-EE40-98CD-041445A83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9C678-8CE6-BB49-ACEF-8E2DC0B98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A400E-46F4-E34D-A9A5-BBD5C5D6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2621-F656-2A42-852E-A1E5C7FECF22}" type="datetime1">
              <a:rPr lang="en-US" smtClean="0"/>
              <a:t>11/19/24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C9EA3-4A24-D945-AD19-86AC2F67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C83142-15EB-2043-BF43-C018C5D5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9BEB-C18C-9F44-961C-906F318B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4F814-53BE-7442-A5EF-898F1C6B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67A8A-C003-E14D-B422-360F009DC976}" type="datetime1">
              <a:rPr lang="en-US" smtClean="0"/>
              <a:t>11/19/24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7ABC5-1C43-D74A-BBFD-694CDF82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2377D-8901-8540-B319-9668BF67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2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0BD7E-6848-244E-AB8A-8FA454DB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2A032-7EFB-D245-99E5-ED10E0514844}" type="datetime1">
              <a:rPr lang="en-US" smtClean="0"/>
              <a:t>11/19/24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749EC-509A-FD41-AB4F-45A1F61B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59BFC-9E31-3942-9C5C-BB85A798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0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86-AE9B-FE43-B920-21437F39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D552-ECE6-8645-B84D-167659154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C9D2-3CFF-2F4F-BFED-441ED16F6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11B3-C21D-A144-8E0F-45685C74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6EE42-8E34-3144-B7CE-C5C639BC78D6}" type="datetime1">
              <a:rPr lang="en-US" smtClean="0"/>
              <a:t>11/19/24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13DBC-A807-A14B-8177-CA26E231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85DA4-AE91-CE47-A31D-401CDBF4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0395-55A7-E64A-8588-B7D7D856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99C17-29EB-8C44-BA05-EA5BA85C3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77AC-5444-E74B-BE05-49FD3504B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9E263-31AA-A347-82E2-3276AAC3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F36EC-0445-3642-81E5-6FAD4D37A85E}" type="datetime1">
              <a:rPr lang="en-US" smtClean="0"/>
              <a:t>11/19/24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A6337-7ECC-8641-8F01-A43D2197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FB99-37D3-394D-8CB1-B5884162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6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5A2F-81AD-414B-89EF-34D0BD4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2178A-483B-D443-BCA6-7A18FF9C9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617E-310C-C443-A928-B4A934DE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1B7C3-B945-E343-88C0-2E84A8DDFCBF}" type="datetime1">
              <a:rPr lang="en-US" smtClean="0"/>
              <a:t>11/19/24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AC8-488A-2D41-A613-440829B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4504-7D8B-6B43-BC5D-549DC9F5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7D008-5910-0440-8BAC-62D6BCA8E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E05DC-6346-0F40-B2B7-91266DEEC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53DA7-7B12-1E40-A854-F4737E39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23C14-35E2-5145-BFBE-F6DBBC7EBCCB}" type="datetime1">
              <a:rPr lang="en-US" smtClean="0"/>
              <a:t>11/19/24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5EFD-BB0C-2642-BD4D-9ED36735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6A45-C6DB-CD49-B3AB-A46DE64B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65631-336E-1340-AAE9-6511125A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39235-03AA-0149-B8D4-E3422891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EAF90-C26A-D844-B064-7D8CDBA8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C5F826-8EF9-404F-8347-BE547C607E25}" type="datetime1">
              <a:rPr lang="en-US" smtClean="0"/>
              <a:t>11/19/24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1377-8B1F-4E45-946B-51DF49170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7D72-F87C-6442-A76E-50C98E326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iff"/><Relationship Id="rId3" Type="http://schemas.openxmlformats.org/officeDocument/2006/relationships/image" Target="../media/image4.tiff"/><Relationship Id="rId7" Type="http://schemas.openxmlformats.org/officeDocument/2006/relationships/image" Target="../media/image8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0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8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310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011.0686.pdf" TargetMode="External"/><Relationship Id="rId7" Type="http://schemas.openxmlformats.org/officeDocument/2006/relationships/hyperlink" Target="https://arxiv.org/pdf/1710.11248.pdf" TargetMode="External"/><Relationship Id="rId2" Type="http://schemas.openxmlformats.org/officeDocument/2006/relationships/hyperlink" Target="https://sites.google.com/view/icml2018-imitation-learnin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xiv.org/pdf/1606.03476.pdf" TargetMode="External"/><Relationship Id="rId5" Type="http://schemas.openxmlformats.org/officeDocument/2006/relationships/hyperlink" Target="https://people.eecs.berkeley.edu/~pabbeel/cs287-fa12/slides/inverseRL.pdf" TargetMode="External"/><Relationship Id="rId4" Type="http://schemas.openxmlformats.org/officeDocument/2006/relationships/hyperlink" Target="https://ai.stanford.edu/~ang/papers/icml04-apprentice.pdf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tamu.aefis.net/" TargetMode="External"/><Relationship Id="rId2" Type="http://schemas.openxmlformats.org/officeDocument/2006/relationships/hyperlink" Target="http://..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7D63-0594-B242-B721-65F932956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8300" y="93765"/>
            <a:ext cx="9144000" cy="1954351"/>
          </a:xfrm>
        </p:spPr>
        <p:txBody>
          <a:bodyPr>
            <a:normAutofit/>
          </a:bodyPr>
          <a:lstStyle/>
          <a:p>
            <a:r>
              <a:rPr lang="en-US" sz="4000" dirty="0"/>
              <a:t>CSCE-642 Reinforcement Learning </a:t>
            </a:r>
            <a:br>
              <a:rPr lang="en-US" dirty="0"/>
            </a:br>
            <a:r>
              <a:rPr lang="en-US" sz="5400" dirty="0"/>
              <a:t>Imitation Learning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980FF-ADF2-554A-98D8-FEFEDEB6C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5936696"/>
            <a:ext cx="9144000" cy="731423"/>
          </a:xfrm>
        </p:spPr>
        <p:txBody>
          <a:bodyPr>
            <a:normAutofit fontScale="70000" lnSpcReduction="20000"/>
          </a:bodyPr>
          <a:lstStyle/>
          <a:p>
            <a:r>
              <a:rPr lang="en-US" sz="3600" dirty="0"/>
              <a:t>Instructor: Guni Sharon</a:t>
            </a:r>
          </a:p>
          <a:p>
            <a:r>
              <a:rPr lang="en-US" sz="2900" dirty="0"/>
              <a:t>Based on slides by: </a:t>
            </a:r>
            <a:r>
              <a:rPr lang="en-US" sz="2900" dirty="0" err="1"/>
              <a:t>Yisong</a:t>
            </a:r>
            <a:r>
              <a:rPr lang="en-US" sz="2900" dirty="0"/>
              <a:t> Yue and Hoang M. 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7A7504-872B-C54E-A719-6645931C1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</a:t>
            </a:fld>
            <a:endParaRPr lang="en-US"/>
          </a:p>
        </p:txBody>
      </p:sp>
      <p:pic>
        <p:nvPicPr>
          <p:cNvPr id="1026" name="Picture 2" descr="University of Bonn, Computer Science VI, Autonomous Intelligent Systems">
            <a:extLst>
              <a:ext uri="{FF2B5EF4-FFF2-40B4-BE49-F238E27FC236}">
                <a16:creationId xmlns:a16="http://schemas.microsoft.com/office/drawing/2014/main" id="{D8CD120E-3349-2C49-B50C-8F7D9B5D5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451" y="2286240"/>
            <a:ext cx="3079095" cy="3412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06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BCF972A9-7550-E34A-B4E2-8C3391DCB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32582"/>
            <a:ext cx="12192000" cy="39254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E94997-D707-4C47-BCDF-0A1FBC527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Imitation Learning in a Nutshell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0146E-61DD-9F4C-AD2B-654DBCF230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Given</a:t>
            </a:r>
            <a:r>
              <a:rPr lang="en-US" dirty="0"/>
              <a:t>: demonstrations or a demonstrator (interactive)</a:t>
            </a:r>
          </a:p>
          <a:p>
            <a:r>
              <a:rPr lang="en-US" b="1" dirty="0"/>
              <a:t>Goal</a:t>
            </a:r>
            <a:r>
              <a:rPr lang="en-US" dirty="0"/>
              <a:t>: train a policy to imitate the demonstrator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44D502-8CE3-3545-A6F0-8D55C2416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05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27630-6D2E-204E-9C34-FA4E62773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Ingredients of Imitation Learning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759D24-A26E-9643-81B1-0C3162CD4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F2050D-6C02-A644-B4AD-7C689CCCCF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424" y="2227865"/>
            <a:ext cx="2006600" cy="1397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E41578-87D8-564B-B3C6-D194AB82D7E0}"/>
              </a:ext>
            </a:extLst>
          </p:cNvPr>
          <p:cNvSpPr txBox="1"/>
          <p:nvPr/>
        </p:nvSpPr>
        <p:spPr>
          <a:xfrm>
            <a:off x="755999" y="3662006"/>
            <a:ext cx="3190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Demonstration or demonstrator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500879-B3E0-DA46-99A0-C7B13FF6AE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2185" y="1870499"/>
            <a:ext cx="1540289" cy="12860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8BA213-DE0C-CA4A-A1E5-37E06B8B9E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1104" y="2210118"/>
            <a:ext cx="2286000" cy="1295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3D1EE1-32D6-254B-BC09-BF6F90B5E77B}"/>
              </a:ext>
            </a:extLst>
          </p:cNvPr>
          <p:cNvSpPr txBox="1"/>
          <p:nvPr/>
        </p:nvSpPr>
        <p:spPr>
          <a:xfrm>
            <a:off x="4850622" y="3662006"/>
            <a:ext cx="2486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Environment / Simulator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57D852-3FD5-A44F-B389-045DD75BB970}"/>
              </a:ext>
            </a:extLst>
          </p:cNvPr>
          <p:cNvSpPr txBox="1"/>
          <p:nvPr/>
        </p:nvSpPr>
        <p:spPr>
          <a:xfrm>
            <a:off x="9230255" y="3662006"/>
            <a:ext cx="1247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Policy Class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3BE24C-F1AD-FB44-AFCA-8F091A4D083D}"/>
              </a:ext>
            </a:extLst>
          </p:cNvPr>
          <p:cNvSpPr txBox="1"/>
          <p:nvPr/>
        </p:nvSpPr>
        <p:spPr>
          <a:xfrm>
            <a:off x="2694475" y="6137708"/>
            <a:ext cx="1422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Loss function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DF9E22-FA83-C04E-8AC0-FBFF780EEFF7}"/>
              </a:ext>
            </a:extLst>
          </p:cNvPr>
          <p:cNvSpPr txBox="1"/>
          <p:nvPr/>
        </p:nvSpPr>
        <p:spPr>
          <a:xfrm>
            <a:off x="7274270" y="6137708"/>
            <a:ext cx="1955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Learning algorithm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7963D77-9B25-B444-A98C-A376C91541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8788" y="2091376"/>
            <a:ext cx="2870584" cy="143529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B57FB71-C93B-7840-A8A5-6A4E006827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3704" y="4867571"/>
            <a:ext cx="1596604" cy="10907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D877AC8-D02F-E545-90A3-849E525523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9799" y="4770772"/>
            <a:ext cx="1596605" cy="120140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E64EEA1-F50D-A34A-9FA1-01BF5C7029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9178" y="4466601"/>
            <a:ext cx="2271077" cy="156520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6D342D9-4A15-EE4E-A2C1-751698E6F8E6}"/>
              </a:ext>
            </a:extLst>
          </p:cNvPr>
          <p:cNvSpPr txBox="1"/>
          <p:nvPr/>
        </p:nvSpPr>
        <p:spPr>
          <a:xfrm>
            <a:off x="3465988" y="5146215"/>
            <a:ext cx="377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vs</a:t>
            </a:r>
          </a:p>
        </p:txBody>
      </p:sp>
    </p:spTree>
    <p:extLst>
      <p:ext uri="{BB962C8B-B14F-4D97-AF65-F5344CB8AC3E}">
        <p14:creationId xmlns:p14="http://schemas.microsoft.com/office/powerpoint/2010/main" val="131616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38249-76E6-A64A-89E9-8F26F4093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Robots that Learn" descr="Robots that Learn">
            <a:hlinkClick r:id="" action="ppaction://media"/>
            <a:extLst>
              <a:ext uri="{FF2B5EF4-FFF2-40B4-BE49-F238E27FC236}">
                <a16:creationId xmlns:a16="http://schemas.microsoft.com/office/drawing/2014/main" id="{0C9D06E5-6B51-0F4F-8C45-C4393F29575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784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C0C776-B4FC-1947-8E92-95AC42185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73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8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B1B57-0381-F646-8729-DBFCF415D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311238-214F-0742-88AF-2B334763C86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 distribution of trajectories induced by a policy</a:t>
                </a:r>
              </a:p>
              <a:p>
                <a:pPr lvl="1" algn="just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is the distribution of the initial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 distribution of states induced by a policy</a:t>
                </a:r>
              </a:p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 (set of demonstrations)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Rollouts using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311238-214F-0742-88AF-2B334763C8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BEBEA9-FDA5-2446-8FD0-684A8AC5B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922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A7FA2-1C33-5645-8875-5CC591669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Imitation Learning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FA91D-AC23-0F4A-9960-C5E78430B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Behavioral Cloning</a:t>
            </a:r>
          </a:p>
          <a:p>
            <a:pPr lvl="1"/>
            <a:r>
              <a:rPr lang="en-US" dirty="0"/>
              <a:t>Learn to do exactly what the demonstrator showed you</a:t>
            </a:r>
          </a:p>
          <a:p>
            <a:r>
              <a:rPr lang="en-US" dirty="0"/>
              <a:t>Direct (interactive) Imitation Learning</a:t>
            </a:r>
          </a:p>
          <a:p>
            <a:pPr lvl="1"/>
            <a:r>
              <a:rPr lang="en-US" dirty="0"/>
              <a:t>Solicit the demonstrator for new (relevant) examples as you learn</a:t>
            </a:r>
          </a:p>
          <a:p>
            <a:r>
              <a:rPr lang="en-US" dirty="0"/>
              <a:t>Inverse RL</a:t>
            </a:r>
          </a:p>
          <a:p>
            <a:pPr lvl="1"/>
            <a:r>
              <a:rPr lang="en-US" dirty="0"/>
              <a:t>Learn the demonstrator’s objective (its reward function)</a:t>
            </a:r>
          </a:p>
          <a:p>
            <a:pPr lvl="1"/>
            <a:r>
              <a:rPr lang="en-US" dirty="0"/>
              <a:t>Train a policy that optimizes the same objective</a:t>
            </a:r>
          </a:p>
          <a:p>
            <a:r>
              <a:rPr lang="en-US" dirty="0"/>
              <a:t>Generative adversarial</a:t>
            </a:r>
          </a:p>
          <a:p>
            <a:pPr lvl="1"/>
            <a:r>
              <a:rPr lang="en-US" dirty="0"/>
              <a:t>Learn to act indistinguishably from the demonstrator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C09408-B774-6048-B47C-9ADB59811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668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44C7-1363-1943-B7FE-6D805114B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Behavioral Cloning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8F936C-B6AB-474B-873F-11315D30741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Reduction to Supervised Learning</a:t>
                </a:r>
              </a:p>
              <a:p>
                <a:r>
                  <a:rPr lang="en-US" dirty="0"/>
                  <a:t>Learning the policy is defined as an optimization problem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~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𝑙𝑜𝑠𝑠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Results in minimizing 1-step deviation error along the expert trajectories</a:t>
                </a:r>
              </a:p>
              <a:p>
                <a:pPr lvl="1"/>
                <a:r>
                  <a:rPr lang="en-US" dirty="0"/>
                  <a:t>What’s the problem here?</a:t>
                </a:r>
              </a:p>
              <a:p>
                <a:r>
                  <a:rPr lang="en-US" dirty="0"/>
                  <a:t>Doesn’t generalize</a:t>
                </a:r>
              </a:p>
              <a:p>
                <a:r>
                  <a:rPr lang="en-US" dirty="0"/>
                  <a:t>The learned policy is clueless when a state outside of the demonstration set is encountered </a:t>
                </a:r>
              </a:p>
              <a:p>
                <a:r>
                  <a:rPr lang="en-US" dirty="0"/>
                  <a:t>“As soon as the learner makes a mistake, it may encounter completely different observations than those under expert demonstration, leading to a compounding of errors.” [Ross et al. 2011]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8F936C-B6AB-474B-873F-11315D30741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3488" r="-13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2201AE-3309-3D42-B86B-A0D62A29A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42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F9FB3-87EA-7741-BC3A-4BA022A88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mparison of Imitation Learning Approaches on Super Tux Kart_480p" descr="Comparison of Imitation Learning Approaches on Super Tux Kart_480p">
            <a:hlinkClick r:id="" action="ppaction://media"/>
            <a:extLst>
              <a:ext uri="{FF2B5EF4-FFF2-40B4-BE49-F238E27FC236}">
                <a16:creationId xmlns:a16="http://schemas.microsoft.com/office/drawing/2014/main" id="{D51076C1-C922-C247-A3ED-98DA08EFD67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737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4FF592-2899-E34D-9CC1-278ECC89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C8F9AF-AAE4-9649-9D40-70DCB9A94730}"/>
              </a:ext>
            </a:extLst>
          </p:cNvPr>
          <p:cNvSpPr/>
          <p:nvPr/>
        </p:nvSpPr>
        <p:spPr>
          <a:xfrm>
            <a:off x="-2604" y="6488043"/>
            <a:ext cx="3053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Helvetica" pitchFamily="2" charset="0"/>
              </a:rPr>
              <a:t>Video from Stephane Ross</a:t>
            </a:r>
            <a:endParaRPr lang="en-US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796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1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E6019-F880-CA4C-9A56-85934D829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Worst case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FD2DF3-90D8-D443-82EE-4317C5BBE7A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Assume 0,1 loss (negative of reward)</a:t>
                </a:r>
              </a:p>
              <a:p>
                <a:r>
                  <a:rPr lang="en-US" dirty="0"/>
                  <a:t>Assume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≠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Low training error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</m:e>
                        </m:nary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  Vary bad!  </a:t>
                </a:r>
                <a:r>
                  <a:rPr lang="en-US" sz="1800" dirty="0"/>
                  <a:t>(even for small epsilon)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FD2DF3-90D8-D443-82EE-4317C5BBE7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32EE94-D1FB-0442-B509-997006C1A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A3F17C1-7B34-1C43-863B-946EEAA59D5B}"/>
                  </a:ext>
                </a:extLst>
              </p:cNvPr>
              <p:cNvSpPr txBox="1"/>
              <p:nvPr/>
            </p:nvSpPr>
            <p:spPr>
              <a:xfrm>
                <a:off x="7688412" y="1646238"/>
                <a:ext cx="4127797" cy="9161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𝑙𝑜𝑠𝑠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if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else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A3F17C1-7B34-1C43-863B-946EEAA59D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8412" y="1646238"/>
                <a:ext cx="4127797" cy="916148"/>
              </a:xfrm>
              <a:prstGeom prst="rect">
                <a:avLst/>
              </a:prstGeom>
              <a:blipFill>
                <a:blip r:embed="rId3"/>
                <a:stretch>
                  <a:fillRect t="-197260" b="-2890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1958E028-0B04-C642-9F0E-EF1F14733C47}"/>
              </a:ext>
            </a:extLst>
          </p:cNvPr>
          <p:cNvSpPr txBox="1"/>
          <p:nvPr/>
        </p:nvSpPr>
        <p:spPr>
          <a:xfrm>
            <a:off x="1324725" y="4044153"/>
            <a:ext cx="3071191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Made a mistake on step 1 -&gt; unknown terrain -&gt; continue to make mistakes until the end</a:t>
            </a:r>
          </a:p>
        </p:txBody>
      </p:sp>
      <p:sp>
        <p:nvSpPr>
          <p:cNvPr id="27" name="Left Brace 26">
            <a:extLst>
              <a:ext uri="{FF2B5EF4-FFF2-40B4-BE49-F238E27FC236}">
                <a16:creationId xmlns:a16="http://schemas.microsoft.com/office/drawing/2014/main" id="{A8DB573E-85A6-DE4B-9360-9A5738DD887D}"/>
              </a:ext>
            </a:extLst>
          </p:cNvPr>
          <p:cNvSpPr/>
          <p:nvPr/>
        </p:nvSpPr>
        <p:spPr>
          <a:xfrm rot="16200000">
            <a:off x="3712657" y="3628182"/>
            <a:ext cx="305774" cy="463174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BF93516-091B-5A4A-A015-F545960B3CFE}"/>
              </a:ext>
            </a:extLst>
          </p:cNvPr>
          <p:cNvSpPr txBox="1"/>
          <p:nvPr/>
        </p:nvSpPr>
        <p:spPr>
          <a:xfrm>
            <a:off x="4754337" y="4044153"/>
            <a:ext cx="3071191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Made a mistake on step 2 -&gt; unknown terrain -&gt; continue to make mistakes until the end</a:t>
            </a:r>
          </a:p>
        </p:txBody>
      </p:sp>
      <p:sp>
        <p:nvSpPr>
          <p:cNvPr id="32" name="Left Brace 31">
            <a:extLst>
              <a:ext uri="{FF2B5EF4-FFF2-40B4-BE49-F238E27FC236}">
                <a16:creationId xmlns:a16="http://schemas.microsoft.com/office/drawing/2014/main" id="{37209470-B2F1-2746-ADD3-2C518D422C77}"/>
              </a:ext>
            </a:extLst>
          </p:cNvPr>
          <p:cNvSpPr/>
          <p:nvPr/>
        </p:nvSpPr>
        <p:spPr>
          <a:xfrm rot="16200000">
            <a:off x="5596622" y="2634985"/>
            <a:ext cx="305774" cy="2395886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39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08770-78FE-5445-84F3-6AAE398EC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Worst case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A48557-FCC2-A542-A993-2AD0B844E2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852052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Let's consider a stronger (yet reasonable) assumption: the policy can generalize well to the demonstration distribution</a:t>
                </a:r>
              </a:p>
              <a:p>
                <a:r>
                  <a:rPr lang="en-US" sz="2400" dirty="0"/>
                  <a:t>The weak assumption,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≠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Becomes: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≠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Do we get a better worst case?</a:t>
                </a:r>
              </a:p>
              <a:p>
                <a:pPr lvl="1"/>
                <a:r>
                  <a:rPr lang="en-US" sz="2000" dirty="0"/>
                  <a:t>No, still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sz="2000" dirty="0"/>
              </a:p>
              <a:p>
                <a:pPr lvl="1"/>
                <a:r>
                  <a:rPr lang="en-US" sz="2000" dirty="0"/>
                  <a:t>See [Ross et al. 2011]</a:t>
                </a:r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A48557-FCC2-A542-A993-2AD0B844E2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852052" cy="4351338"/>
              </a:xfrm>
              <a:blipFill>
                <a:blip r:embed="rId2"/>
                <a:stretch>
                  <a:fillRect l="-819" t="-1744" r="-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8D7572-A943-7549-8A53-AE446672D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83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08770-78FE-5445-84F3-6AAE398EC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Worst case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A48557-FCC2-A542-A993-2AD0B844E2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852052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Wrong prediction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b="0" dirty="0"/>
                  <a:t> is </a:t>
                </a:r>
                <a:r>
                  <a:rPr lang="en-US" sz="2400" b="0" dirty="0">
                    <a:solidFill>
                      <a:schemeClr val="accent6">
                        <a:lumMod val="75000"/>
                      </a:schemeClr>
                    </a:solidFill>
                  </a:rPr>
                  <a:t>visited</a:t>
                </a:r>
                <a:r>
                  <a:rPr lang="en-US" sz="2400" b="0" dirty="0"/>
                  <a:t> by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2400" b="0" dirty="0"/>
                  <a:t> but not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endParaRPr lang="en-US" sz="2400" b="0" dirty="0"/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𝑚𝑖𝑠𝑡𝑎𝑘𝑒</m:t>
                        </m:r>
                      </m:e>
                    </m:d>
                  </m:oMath>
                </a14:m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</m:d>
                    <m:d>
                      <m:d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sSup>
                              <m:sSupPr>
                                <m:ctrlPr>
                                  <a:rPr lang="en-US" sz="24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e>
                    </m:d>
                  </m:oMath>
                </a14:m>
                <a:endParaRPr lang="en-US" sz="2400" b="0" dirty="0"/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𝑚𝑖𝑠𝑡𝑎𝑘𝑒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e>
                    </m:d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𝑚𝑖𝑠𝑡𝑎𝑘𝑒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sSup>
                              <m:sSupPr>
                                <m:ctrlP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p>
                            </m:sSup>
                          </m:e>
                        </m:d>
                      </m:e>
                    </m:d>
                  </m:oMath>
                </a14:m>
                <a:endParaRPr lang="en-US" sz="2400" b="0" dirty="0"/>
              </a:p>
              <a:p>
                <a:r>
                  <a:rPr lang="en-US" sz="2400" b="0" dirty="0"/>
                  <a:t>Euclidian distance between any two valid distribution is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≤2</m:t>
                    </m:r>
                  </m:oMath>
                </a14:m>
                <a:r>
                  <a:rPr lang="en-US" sz="2400" b="0" dirty="0"/>
                  <a:t> </a:t>
                </a:r>
                <a:r>
                  <a:rPr lang="en-US" sz="2400" b="0" dirty="0">
                    <a:solidFill>
                      <a:srgbClr val="FF0000"/>
                    </a:solidFill>
                  </a:rPr>
                  <a:t>[check: should be l1? Should be distributions not a single prob?]</a:t>
                </a:r>
              </a:p>
              <a:p>
                <a:pPr lvl="1"/>
                <a:r>
                  <a:rPr lang="en-US" sz="2000" dirty="0"/>
                  <a:t>E.g., [0,1] and [1,0] </a:t>
                </a:r>
                <a:endParaRPr lang="en-US" sz="2000" b="0" dirty="0"/>
              </a:p>
              <a:p>
                <a:r>
                  <a:rPr lang="en-US" sz="2400" dirty="0"/>
                  <a:t>So,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sSup>
                              <m:sSupPr>
                                <m:ctrlP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≤2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e>
                    </m:d>
                  </m:oMath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A48557-FCC2-A542-A993-2AD0B844E2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852052" cy="4351338"/>
              </a:xfrm>
              <a:blipFill>
                <a:blip r:embed="rId2"/>
                <a:stretch>
                  <a:fillRect l="-819" t="-1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8D7572-A943-7549-8A53-AE446672D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BFA866-5EFA-11F9-E23E-30762C233F7D}"/>
              </a:ext>
            </a:extLst>
          </p:cNvPr>
          <p:cNvSpPr txBox="1"/>
          <p:nvPr/>
        </p:nvSpPr>
        <p:spPr>
          <a:xfrm>
            <a:off x="9393447" y="1870075"/>
            <a:ext cx="2630659" cy="120032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Following the demonstrator all the way to t + arriving to </a:t>
            </a:r>
            <a:r>
              <a:rPr lang="en-US" dirty="0" err="1"/>
              <a:t>s_t</a:t>
            </a:r>
            <a:r>
              <a:rPr lang="en-US" dirty="0"/>
              <a:t> by mistake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07E87A6-9314-1913-0ED1-F402C880F6F8}"/>
              </a:ext>
            </a:extLst>
          </p:cNvPr>
          <p:cNvCxnSpPr>
            <a:stCxn id="7" idx="1"/>
          </p:cNvCxnSpPr>
          <p:nvPr/>
        </p:nvCxnSpPr>
        <p:spPr>
          <a:xfrm flipH="1" flipV="1">
            <a:off x="8905461" y="2464904"/>
            <a:ext cx="487986" cy="5336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54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35795-8CF8-2A45-AF41-FEC03F331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Worst case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41F920-6C07-CA43-8FAD-BD87F99511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sSup>
                              <m:sSup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≤2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Known identity: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≥1−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for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∈[0,1]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d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sSup>
                              <m:sSup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≤2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~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</m:d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𝑙𝑜𝑠𝑠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</m:d>
                              </m:e>
                            </m:d>
                          </m:e>
                        </m:d>
                        <m:r>
                          <m:rPr>
                            <m:nor/>
                          </m:rPr>
                          <a:rPr lang="en-US" dirty="0"/>
                          <m:t>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/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sSub>
                                  <m:sSub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sub>
                              <m:sup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𝑙𝑜𝑠𝑠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</m:nary>
                          </m:e>
                        </m:nary>
                      </m:e>
                    </m:nary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/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sub>
                          <m:sup/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𝑙𝑜𝑠𝑠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nary>
                      </m:e>
                    </m:nary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d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sSup>
                              <m:sSupPr>
                                <m:ctrlP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𝑙𝑜𝑠𝑠</m:t>
                    </m:r>
                    <m:d>
                      <m:d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d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sSup>
                              <m:sSupPr>
                                <m:ctrlP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𝑙𝑜𝑠𝑠</m:t>
                    </m:r>
                    <m:d>
                      <m:d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≤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/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sub>
                          <m:sup/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</m:d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𝑙𝑜𝑠𝑠</m:t>
                            </m:r>
                            <m:d>
                              <m:d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nary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𝑙𝑜𝑠𝑠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41F920-6C07-CA43-8FAD-BD87F99511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136" t="-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825A8B-7E92-8646-97F0-6E480879F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A07852-32F4-AE4E-AFA6-FA3A0D7AD35E}"/>
              </a:ext>
            </a:extLst>
          </p:cNvPr>
          <p:cNvSpPr txBox="1"/>
          <p:nvPr/>
        </p:nvSpPr>
        <p:spPr>
          <a:xfrm>
            <a:off x="7469204" y="2905644"/>
            <a:ext cx="2823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Definition of expected value</a:t>
            </a:r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7C2E9F99-BE9F-D441-B09A-47C93BADEC50}"/>
              </a:ext>
            </a:extLst>
          </p:cNvPr>
          <p:cNvSpPr/>
          <p:nvPr/>
        </p:nvSpPr>
        <p:spPr>
          <a:xfrm rot="5400000">
            <a:off x="8354516" y="1656876"/>
            <a:ext cx="369333" cy="350607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334970F-C2C3-D34B-BE25-418CFC53DD45}"/>
                  </a:ext>
                </a:extLst>
              </p:cNvPr>
              <p:cNvSpPr txBox="1"/>
              <p:nvPr/>
            </p:nvSpPr>
            <p:spPr>
              <a:xfrm>
                <a:off x="4541654" y="5703001"/>
                <a:ext cx="7024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[0,1]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334970F-C2C3-D34B-BE25-418CFC53DD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1654" y="5703001"/>
                <a:ext cx="702436" cy="369332"/>
              </a:xfrm>
              <a:prstGeom prst="rect">
                <a:avLst/>
              </a:prstGeom>
              <a:blipFill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ight Brace 7">
            <a:extLst>
              <a:ext uri="{FF2B5EF4-FFF2-40B4-BE49-F238E27FC236}">
                <a16:creationId xmlns:a16="http://schemas.microsoft.com/office/drawing/2014/main" id="{C395097D-F024-0546-8BC6-0E16564D792D}"/>
              </a:ext>
            </a:extLst>
          </p:cNvPr>
          <p:cNvSpPr/>
          <p:nvPr/>
        </p:nvSpPr>
        <p:spPr>
          <a:xfrm rot="5400000">
            <a:off x="4624518" y="4525214"/>
            <a:ext cx="437322" cy="1918252"/>
          </a:xfrm>
          <a:prstGeom prst="rightBrace">
            <a:avLst>
              <a:gd name="adj1" fmla="val 17424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9891513C-6FD7-664A-BC4D-395AA27A0B6C}"/>
              </a:ext>
            </a:extLst>
          </p:cNvPr>
          <p:cNvSpPr/>
          <p:nvPr/>
        </p:nvSpPr>
        <p:spPr>
          <a:xfrm rot="5400000">
            <a:off x="2203352" y="4127727"/>
            <a:ext cx="437322" cy="2697627"/>
          </a:xfrm>
          <a:prstGeom prst="rightBrace">
            <a:avLst>
              <a:gd name="adj1" fmla="val 17424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7ED492E-8A4B-C943-9D3A-BF290F8BA0D6}"/>
                  </a:ext>
                </a:extLst>
              </p:cNvPr>
              <p:cNvSpPr txBox="1"/>
              <p:nvPr/>
            </p:nvSpPr>
            <p:spPr>
              <a:xfrm>
                <a:off x="2086877" y="5703686"/>
                <a:ext cx="116762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over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7ED492E-8A4B-C943-9D3A-BF290F8BA0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6877" y="5703686"/>
                <a:ext cx="1167627" cy="646331"/>
              </a:xfrm>
              <a:prstGeom prst="rect">
                <a:avLst/>
              </a:prstGeom>
              <a:blipFill>
                <a:blip r:embed="rId4"/>
                <a:stretch>
                  <a:fillRect l="-4301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F507986-FA18-6D46-ACF6-89F38FE3A7C4}"/>
              </a:ext>
            </a:extLst>
          </p:cNvPr>
          <p:cNvCxnSpPr>
            <a:cxnSpLocks/>
          </p:cNvCxnSpPr>
          <p:nvPr/>
        </p:nvCxnSpPr>
        <p:spPr>
          <a:xfrm flipV="1">
            <a:off x="3140765" y="4994203"/>
            <a:ext cx="3645379" cy="969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Brace 12">
            <a:extLst>
              <a:ext uri="{FF2B5EF4-FFF2-40B4-BE49-F238E27FC236}">
                <a16:creationId xmlns:a16="http://schemas.microsoft.com/office/drawing/2014/main" id="{B38E9567-2FE2-BA49-8657-D2AA7B0D4DE7}"/>
              </a:ext>
            </a:extLst>
          </p:cNvPr>
          <p:cNvSpPr/>
          <p:nvPr/>
        </p:nvSpPr>
        <p:spPr>
          <a:xfrm rot="5400000">
            <a:off x="8251743" y="3749501"/>
            <a:ext cx="410428" cy="2752720"/>
          </a:xfrm>
          <a:prstGeom prst="rightBrace">
            <a:avLst>
              <a:gd name="adj1" fmla="val 17424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AEBD8D0-C07E-AD42-B84F-EDB72484DDE9}"/>
                  </a:ext>
                </a:extLst>
              </p:cNvPr>
              <p:cNvSpPr txBox="1"/>
              <p:nvPr/>
            </p:nvSpPr>
            <p:spPr>
              <a:xfrm>
                <a:off x="8213341" y="5268442"/>
                <a:ext cx="5895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AEBD8D0-C07E-AD42-B84F-EDB72484DD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3341" y="5268442"/>
                <a:ext cx="58952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5F38CED-4CF5-B842-B28A-BA218F6AB52E}"/>
                  </a:ext>
                </a:extLst>
              </p:cNvPr>
              <p:cNvSpPr txBox="1"/>
              <p:nvPr/>
            </p:nvSpPr>
            <p:spPr>
              <a:xfrm>
                <a:off x="5769625" y="5668809"/>
                <a:ext cx="5092228" cy="98847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≤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5F38CED-4CF5-B842-B28A-BA218F6AB5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9625" y="5668809"/>
                <a:ext cx="5092228" cy="988476"/>
              </a:xfrm>
              <a:prstGeom prst="rect">
                <a:avLst/>
              </a:prstGeom>
              <a:blipFill>
                <a:blip r:embed="rId6"/>
                <a:stretch>
                  <a:fillRect l="-13896" t="-127500" b="-177500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D376370-660A-F643-9FE6-6BCCD124BFB5}"/>
                  </a:ext>
                </a:extLst>
              </p:cNvPr>
              <p:cNvSpPr txBox="1"/>
              <p:nvPr/>
            </p:nvSpPr>
            <p:spPr>
              <a:xfrm rot="5400000">
                <a:off x="2228157" y="4859384"/>
                <a:ext cx="4106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D376370-660A-F643-9FE6-6BCCD124BF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2228157" y="4859384"/>
                <a:ext cx="41069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47563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A3404-1965-7841-980E-235F6BBB5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use Behavioral Cloning?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84298-7859-3449-957A-7CD6539A6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Advantages</a:t>
            </a:r>
          </a:p>
          <a:p>
            <a:pPr lvl="1"/>
            <a:r>
              <a:rPr lang="en-US" dirty="0"/>
              <a:t>Simple</a:t>
            </a:r>
          </a:p>
          <a:p>
            <a:pPr lvl="1"/>
            <a:r>
              <a:rPr lang="en-US" dirty="0"/>
              <a:t>Simple</a:t>
            </a:r>
          </a:p>
          <a:p>
            <a:pPr lvl="1"/>
            <a:r>
              <a:rPr lang="en-US" dirty="0"/>
              <a:t>Efficient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Use When:</a:t>
            </a:r>
          </a:p>
          <a:p>
            <a:pPr lvl="1"/>
            <a:r>
              <a:rPr lang="en-US" dirty="0"/>
              <a:t>1-step deviations not too bad</a:t>
            </a:r>
          </a:p>
          <a:p>
            <a:pPr lvl="1"/>
            <a:r>
              <a:rPr lang="en-US" dirty="0"/>
              <a:t>Learning reactive behaviors</a:t>
            </a:r>
          </a:p>
          <a:p>
            <a:pPr lvl="1"/>
            <a:r>
              <a:rPr lang="en-US" dirty="0"/>
              <a:t>Expert trajectories “cover” state space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6309A-EBF3-E447-9ED9-8254BBCEA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13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3D636C9-49C5-4243-B0C7-D4953A11CF02}"/>
              </a:ext>
            </a:extLst>
          </p:cNvPr>
          <p:cNvSpPr txBox="1">
            <a:spLocks/>
          </p:cNvSpPr>
          <p:nvPr/>
        </p:nvSpPr>
        <p:spPr>
          <a:xfrm>
            <a:off x="5981700" y="1825625"/>
            <a:ext cx="525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Disadvantages</a:t>
            </a:r>
          </a:p>
          <a:p>
            <a:pPr lvl="1"/>
            <a:r>
              <a:rPr lang="en-US" dirty="0"/>
              <a:t>Distribution mismatch between training and testing</a:t>
            </a:r>
          </a:p>
          <a:p>
            <a:pPr lvl="1"/>
            <a:r>
              <a:rPr lang="en-US" dirty="0"/>
              <a:t>No long-term planning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Don’t Use When:</a:t>
            </a:r>
          </a:p>
          <a:p>
            <a:pPr lvl="1"/>
            <a:r>
              <a:rPr lang="en-US" dirty="0"/>
              <a:t>1-step deviations can lead to catastrophic error</a:t>
            </a:r>
          </a:p>
          <a:p>
            <a:pPr lvl="1"/>
            <a:r>
              <a:rPr lang="en-US" dirty="0"/>
              <a:t>Optimizing long-term objective (at least not without a stronger model)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753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080CC-FD87-8A4A-A5C1-D6E25C27B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(robust) Imitation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01702B-8C0C-EB4B-B97F-1BB786F570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learned policy might encounter states that weren’t visited by the demonstrator (they are not in the demonstration trajectories)</a:t>
                </a:r>
              </a:p>
              <a:p>
                <a:r>
                  <a:rPr lang="en-US" dirty="0"/>
                  <a:t>Instead of minimizing the (chosen action) loss for states drawn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, minimize for states drawn from the learned policy: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~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𝑙𝑜𝑠𝑠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</m:d>
                          </m:e>
                        </m:func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~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sub>
                                    </m:sSub>
                                  </m:e>
                                </m:d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𝑙𝑜𝑠𝑠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</m:d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01702B-8C0C-EB4B-B97F-1BB786F570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r="-3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D0719-09A9-3141-B260-0A35614E3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233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78197-109C-B345-ADF0-792FCF051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Interactive IL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662F30-2412-144A-91BD-2D688BA299F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Use an interactive demonstrator to shift from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~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𝑙𝑜𝑠𝑠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</m:d>
                          </m:e>
                        </m:func>
                      </m:e>
                    </m:func>
                  </m:oMath>
                </a14:m>
                <a:r>
                  <a:rPr lang="en-US" dirty="0"/>
                  <a:t>    to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~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sub>
                                    </m:sSub>
                                  </m:e>
                                </m:d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𝑙𝑜𝑠𝑠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</m:d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r>
                  <a:rPr lang="en-US" b="1" dirty="0"/>
                  <a:t>Assumption</a:t>
                </a:r>
                <a:r>
                  <a:rPr lang="en-US" dirty="0"/>
                  <a:t>: Can query expert at any state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dirty="0"/>
                  <a:t> is available </a:t>
                </a:r>
              </a:p>
              <a:p>
                <a:r>
                  <a:rPr lang="en-US" b="1" dirty="0"/>
                  <a:t>Key</a:t>
                </a:r>
                <a:r>
                  <a:rPr lang="en-US" dirty="0"/>
                  <a:t>: sample trajectories using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Evaluate the loss on the sampled trajectories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662F30-2412-144A-91BD-2D688BA299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DCA8D0-49BD-FD45-94AD-AA70C74E3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C82B6A-2B18-CB40-8602-0D6013226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1800" y="3429000"/>
            <a:ext cx="3884574" cy="236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0946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5C8F8-76CD-5C43-8326-92A3E22BB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Optimization (Naïve Attempt)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C6C554-60B8-8F4C-96C5-3122F28D68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b="0" dirty="0">
                    <a:latin typeface="Cambria Math" panose="02040503050406030204" pitchFamily="18" charset="0"/>
                  </a:rPr>
                  <a:t>Init</a:t>
                </a:r>
                <a:r>
                  <a:rPr lang="en-US" b="0" i="1" dirty="0">
                    <a:latin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Cambria Math" panose="02040503050406030204" pitchFamily="18" charset="0"/>
                  </a:rPr>
                  <a:t>Repeat:</a:t>
                </a:r>
                <a:endParaRPr lang="en-US" b="0" dirty="0">
                  <a:latin typeface="Cambria Math" panose="020405030504060302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~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𝑙𝑜𝑠𝑠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</m:d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 marL="0" indent="0" algn="ctr">
                  <a:lnSpc>
                    <a:spcPct val="150000"/>
                  </a:lnSpc>
                  <a:buNone/>
                </a:pPr>
                <a:r>
                  <a:rPr lang="en-US" dirty="0"/>
                  <a:t>Might oscillate – </a:t>
                </a:r>
                <a:r>
                  <a:rPr lang="en-US" dirty="0">
                    <a:solidFill>
                      <a:srgbClr val="FF0000"/>
                    </a:solidFill>
                  </a:rPr>
                  <a:t>Not Guaranteed to Converge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C6C554-60B8-8F4C-96C5-3122F28D68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657AC2-E8DB-1645-BB35-27FEA8BE2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16</a:t>
            </a:fld>
            <a:endParaRPr lang="en-US"/>
          </a:p>
        </p:txBody>
      </p:sp>
      <p:pic>
        <p:nvPicPr>
          <p:cNvPr id="1026" name="Picture 2" descr="Premium Photo | Top view of asphalt road">
            <a:extLst>
              <a:ext uri="{FF2B5EF4-FFF2-40B4-BE49-F238E27FC236}">
                <a16:creationId xmlns:a16="http://schemas.microsoft.com/office/drawing/2014/main" id="{3A18AEF8-D4C8-A54F-BF27-EE7FDA64C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238" y="5078027"/>
            <a:ext cx="3523282" cy="1643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remium Photo | Top view of asphalt road">
            <a:extLst>
              <a:ext uri="{FF2B5EF4-FFF2-40B4-BE49-F238E27FC236}">
                <a16:creationId xmlns:a16="http://schemas.microsoft.com/office/drawing/2014/main" id="{5675CF3B-87F8-D44A-97D4-C5FCD634C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482" y="5078027"/>
            <a:ext cx="3523282" cy="1643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c 4">
            <a:extLst>
              <a:ext uri="{FF2B5EF4-FFF2-40B4-BE49-F238E27FC236}">
                <a16:creationId xmlns:a16="http://schemas.microsoft.com/office/drawing/2014/main" id="{F0CBB934-44BC-4F4D-8733-A7FECB208488}"/>
              </a:ext>
            </a:extLst>
          </p:cNvPr>
          <p:cNvSpPr/>
          <p:nvPr/>
        </p:nvSpPr>
        <p:spPr>
          <a:xfrm>
            <a:off x="6575295" y="6216719"/>
            <a:ext cx="2046565" cy="891298"/>
          </a:xfrm>
          <a:prstGeom prst="arc">
            <a:avLst>
              <a:gd name="adj1" fmla="val 15197429"/>
              <a:gd name="adj2" fmla="val 2152347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D31D1E4D-440A-5048-A383-32D9B99B0FE6}"/>
              </a:ext>
            </a:extLst>
          </p:cNvPr>
          <p:cNvSpPr/>
          <p:nvPr/>
        </p:nvSpPr>
        <p:spPr>
          <a:xfrm rot="5400000">
            <a:off x="74809" y="2209480"/>
            <a:ext cx="2370517" cy="5737094"/>
          </a:xfrm>
          <a:prstGeom prst="arc">
            <a:avLst>
              <a:gd name="adj1" fmla="val 16194224"/>
              <a:gd name="adj2" fmla="val 15033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AEC24C86-BCBE-3D4C-8DFE-B8FF890B04E5}"/>
              </a:ext>
            </a:extLst>
          </p:cNvPr>
          <p:cNvSpPr/>
          <p:nvPr/>
        </p:nvSpPr>
        <p:spPr>
          <a:xfrm>
            <a:off x="4977847" y="5456583"/>
            <a:ext cx="2236305" cy="3180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8636A4-F0A1-1944-94FD-9F8C8281AA58}"/>
              </a:ext>
            </a:extLst>
          </p:cNvPr>
          <p:cNvSpPr txBox="1"/>
          <p:nvPr/>
        </p:nvSpPr>
        <p:spPr>
          <a:xfrm>
            <a:off x="5221549" y="5127007"/>
            <a:ext cx="1804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More to the right</a:t>
            </a: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EFFF4567-1B24-6C4D-860B-7BC53E23A22E}"/>
              </a:ext>
            </a:extLst>
          </p:cNvPr>
          <p:cNvSpPr/>
          <p:nvPr/>
        </p:nvSpPr>
        <p:spPr>
          <a:xfrm rot="10800000">
            <a:off x="4977847" y="6311900"/>
            <a:ext cx="2236305" cy="3180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7A344D-2981-3746-B296-F8DAC735ED84}"/>
              </a:ext>
            </a:extLst>
          </p:cNvPr>
          <p:cNvSpPr txBox="1"/>
          <p:nvPr/>
        </p:nvSpPr>
        <p:spPr>
          <a:xfrm>
            <a:off x="5262733" y="6032053"/>
            <a:ext cx="1679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More to the left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CDDFFC-108A-799B-9EBF-3E6DCD656326}"/>
              </a:ext>
            </a:extLst>
          </p:cNvPr>
          <p:cNvSpPr txBox="1"/>
          <p:nvPr/>
        </p:nvSpPr>
        <p:spPr>
          <a:xfrm>
            <a:off x="4812120" y="5325582"/>
            <a:ext cx="2623197" cy="83099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How can we address this issue?</a:t>
            </a:r>
          </a:p>
        </p:txBody>
      </p:sp>
    </p:spTree>
    <p:extLst>
      <p:ext uri="{BB962C8B-B14F-4D97-AF65-F5344CB8AC3E}">
        <p14:creationId xmlns:p14="http://schemas.microsoft.com/office/powerpoint/2010/main" val="269958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  <p:bldP spid="11" grpId="0"/>
      <p:bldP spid="13" grpId="0" animBg="1"/>
      <p:bldP spid="14" grpId="0"/>
      <p:bldP spid="7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18C10-6CF0-FA4B-9DCC-DFC274D6B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Aggregation (</a:t>
            </a:r>
            <a:r>
              <a:rPr lang="en-US" dirty="0" err="1"/>
              <a:t>DAgger</a:t>
            </a:r>
            <a:r>
              <a:rPr lang="en-US" dirty="0"/>
              <a:t>) </a:t>
            </a:r>
            <a:r>
              <a:rPr lang="en-US" sz="2800" dirty="0"/>
              <a:t>[Ross et al. 2011]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A4F4F-24C0-F34A-9266-867C9B541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“DAGGER proceeds by collecting a dataset at each iteration under the current policy and trains the next policy under the aggregate of all collected datasets”</a:t>
            </a:r>
          </a:p>
          <a:p>
            <a:r>
              <a:rPr lang="en-US" dirty="0"/>
              <a:t>“trains a deterministic policy that achieves good performance guarantees under its induced distribution of states”</a:t>
            </a:r>
          </a:p>
          <a:p>
            <a:r>
              <a:rPr lang="en-US" dirty="0"/>
              <a:t>“collecting a dataset at each iteration under the current policy and trains the next policy under the aggregate of all collected datasets”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A04783-C33E-DA42-A89F-DD70BDDD9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18C10-6CF0-FA4B-9DCC-DFC274D6B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Aggregation (</a:t>
            </a:r>
            <a:r>
              <a:rPr lang="en-US" dirty="0" err="1"/>
              <a:t>DAgger</a:t>
            </a:r>
            <a:r>
              <a:rPr lang="en-US" dirty="0"/>
              <a:t>) </a:t>
            </a:r>
            <a:r>
              <a:rPr lang="en-US" sz="2800" dirty="0"/>
              <a:t>[Ross et al. 2011]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7A4F4F-24C0-F34A-9266-867C9B54135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4896679" cy="4351338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“To better leverage the presence of the expert in our imitation learning setting, we optionally allow the algorithm to use a modified policy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that queries the expert to choose controls a fraction of the time while collecting the next dataset”</a:t>
                </a:r>
              </a:p>
              <a:p>
                <a:r>
                  <a:rPr lang="en-US" dirty="0"/>
                  <a:t>“the first few policies, with relatively few datapoints, may make many more mistakes and visit states that are irrelevant as the policy improves”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7A4F4F-24C0-F34A-9266-867C9B5413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4896679" cy="4351338"/>
              </a:xfrm>
              <a:blipFill>
                <a:blip r:embed="rId2"/>
                <a:stretch>
                  <a:fillRect l="-1809" t="-2616" r="-1550" b="-3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A04783-C33E-DA42-A89F-DD70BDDD9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18</a:t>
            </a:fld>
            <a:endParaRPr lang="en-US"/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2F820565-5127-A840-9891-01B12EE0A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308461"/>
            <a:ext cx="5899702" cy="3385666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7C15350-7FB5-1A44-BDD1-E293708B931C}"/>
              </a:ext>
            </a:extLst>
          </p:cNvPr>
          <p:cNvCxnSpPr>
            <a:cxnSpLocks/>
          </p:cNvCxnSpPr>
          <p:nvPr/>
        </p:nvCxnSpPr>
        <p:spPr>
          <a:xfrm>
            <a:off x="5377070" y="3339548"/>
            <a:ext cx="1272208" cy="894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25378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18C10-6CF0-FA4B-9DCC-DFC274D6B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No-regret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7A4F4F-24C0-F34A-9266-867C9B54135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Online learning provides a policy,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, at every iteration</a:t>
                </a:r>
              </a:p>
              <a:p>
                <a:r>
                  <a:rPr lang="en-US" dirty="0"/>
                  <a:t>Applying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result in a loss (-reward),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The loss (gradient) is used to train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dirty="0"/>
                  <a:t> which, when applied, incurs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𝑅𝑒𝑔𝑟𝑒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Π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</m:d>
                          </m:e>
                        </m:nary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No-regret algorithm: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𝑅𝑒𝑔𝑟𝑒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 err="1"/>
                  <a:t>DAgger</a:t>
                </a:r>
                <a:r>
                  <a:rPr lang="en-US" dirty="0"/>
                  <a:t> is proven to be no-regret* = converges relatively quickly</a:t>
                </a:r>
              </a:p>
              <a:p>
                <a:pPr lvl="1"/>
                <a:r>
                  <a:rPr lang="en-US" dirty="0"/>
                  <a:t>See assumptions regarding convexity of the loss function and learning steps in </a:t>
                </a:r>
                <a:r>
                  <a:rPr lang="en-US" sz="2400" dirty="0"/>
                  <a:t>[Ross et al. 2011]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7A4F4F-24C0-F34A-9266-867C9B5413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3198" r="-1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A04783-C33E-DA42-A89F-DD70BDDD9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59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168AA-DA56-235F-D573-4C9C33181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6" name="Content Placeholder 5" descr="A graph of a number of training data&#10;&#10;Description automatically generated">
            <a:extLst>
              <a:ext uri="{FF2B5EF4-FFF2-40B4-BE49-F238E27FC236}">
                <a16:creationId xmlns:a16="http://schemas.microsoft.com/office/drawing/2014/main" id="{BEF81355-ADF1-EC00-3BA4-14DADBF8E5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68006" y="1847850"/>
            <a:ext cx="4998010" cy="43513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B632C6-40E1-6758-9763-A30498BB2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20</a:t>
            </a:fld>
            <a:endParaRPr lang="en-US"/>
          </a:p>
        </p:txBody>
      </p:sp>
      <p:pic>
        <p:nvPicPr>
          <p:cNvPr id="8" name="Picture 7" descr="A video game screen with a person driving a go cart&#10;&#10;Description automatically generated">
            <a:extLst>
              <a:ext uri="{FF2B5EF4-FFF2-40B4-BE49-F238E27FC236}">
                <a16:creationId xmlns:a16="http://schemas.microsoft.com/office/drawing/2014/main" id="{33E250D6-A610-17E3-7F47-B855D1646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683" y="2206855"/>
            <a:ext cx="4813968" cy="363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906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60AB7-3341-A047-946C-FA08B5C67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Inverse RL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286E9-6EC7-AC48-88BE-7464B53F9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if we don’t have an interactive demonstrator? </a:t>
            </a:r>
          </a:p>
          <a:p>
            <a:pPr lvl="1"/>
            <a:r>
              <a:rPr lang="en-US" dirty="0"/>
              <a:t>We only have access to an offline set of demonstrated trajectories</a:t>
            </a:r>
          </a:p>
          <a:p>
            <a:r>
              <a:rPr lang="en-US" dirty="0"/>
              <a:t>Behavioral cloning is not robust</a:t>
            </a:r>
          </a:p>
          <a:p>
            <a:pPr lvl="1"/>
            <a:r>
              <a:rPr lang="en-US" dirty="0"/>
              <a:t>Suffers from overfitting </a:t>
            </a:r>
          </a:p>
          <a:p>
            <a:pPr lvl="1"/>
            <a:r>
              <a:rPr lang="en-US" dirty="0"/>
              <a:t>We know what to do in observed states but can’t generalize well to other states</a:t>
            </a:r>
          </a:p>
          <a:p>
            <a:r>
              <a:rPr lang="en-US" dirty="0"/>
              <a:t>How can we learn to mimic the demonstrator in a general way?</a:t>
            </a:r>
          </a:p>
          <a:p>
            <a:pPr lvl="1"/>
            <a:r>
              <a:rPr lang="en-US" dirty="0"/>
              <a:t>Learn the demonstrator’s objective (reward) function</a:t>
            </a:r>
          </a:p>
          <a:p>
            <a:pPr lvl="1"/>
            <a:r>
              <a:rPr lang="en-US" dirty="0"/>
              <a:t>Apply RL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0819C6-F5FD-2741-A0E5-7DA4F1239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04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04141-DBED-A74A-BEF4-1664E0E7D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Inverse RL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AEE962-256E-DE44-BBDE-A54B37E306D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1257722" cy="4351338"/>
              </a:xfrm>
            </p:spPr>
            <p:txBody>
              <a:bodyPr/>
              <a:lstStyle/>
              <a:p>
                <a:r>
                  <a:rPr lang="en-US" b="1" dirty="0"/>
                  <a:t>Input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b="1" dirty="0"/>
                  <a:t>Learn</a:t>
                </a:r>
                <a:r>
                  <a:rPr lang="en-US" dirty="0"/>
                  <a:t>: </a:t>
                </a:r>
              </a:p>
              <a:p>
                <a:pPr marL="0" indent="0">
                  <a:buNone/>
                </a:pPr>
                <a:r>
                  <a:rPr lang="en-US" dirty="0"/>
                  <a:t>reward function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</m:e>
                        </m:nary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</m:e>
                        </m:nary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Must assume that such 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dirty="0"/>
                  <a:t> exists (the demonstrator is optimal in some sense)  </a:t>
                </a:r>
              </a:p>
              <a:p>
                <a:r>
                  <a:rPr lang="en-US" b="1" dirty="0"/>
                  <a:t>Output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e>
                    </m:acc>
                  </m:oMath>
                </a14:m>
                <a:r>
                  <a:rPr lang="en-US" dirty="0"/>
                  <a:t> trained using RL with reward function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AEE962-256E-DE44-BBDE-A54B37E306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1257722" cy="4351338"/>
              </a:xfrm>
              <a:blipFill>
                <a:blip r:embed="rId2"/>
                <a:stretch>
                  <a:fillRect l="-1127" t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C08438-D6C6-294E-BB0A-651AE2A9C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22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1C5814A-EAF8-304A-BCD9-09C74F67C94D}"/>
              </a:ext>
            </a:extLst>
          </p:cNvPr>
          <p:cNvGrpSpPr/>
          <p:nvPr/>
        </p:nvGrpSpPr>
        <p:grpSpPr>
          <a:xfrm>
            <a:off x="3917670" y="4529622"/>
            <a:ext cx="4046884" cy="2191854"/>
            <a:chOff x="3917670" y="4529622"/>
            <a:chExt cx="4046884" cy="21918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E03C943A-B5C8-5542-B116-3D74BAF02E83}"/>
                    </a:ext>
                  </a:extLst>
                </p:cNvPr>
                <p:cNvSpPr/>
                <p:nvPr/>
              </p:nvSpPr>
              <p:spPr>
                <a:xfrm>
                  <a:off x="5892246" y="4529622"/>
                  <a:ext cx="1381539" cy="695739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Update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</m:oMath>
                  </a14:m>
                  <a:r>
                    <a:rPr lang="en-US" dirty="0"/>
                    <a:t> </a:t>
                  </a:r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E03C943A-B5C8-5542-B116-3D74BAF02E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2246" y="4529622"/>
                  <a:ext cx="1381539" cy="69573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94E59B1A-F362-DF40-8DFA-792AD4FA6889}"/>
                    </a:ext>
                  </a:extLst>
                </p:cNvPr>
                <p:cNvSpPr/>
                <p:nvPr/>
              </p:nvSpPr>
              <p:spPr>
                <a:xfrm>
                  <a:off x="6583015" y="6025736"/>
                  <a:ext cx="1381539" cy="695739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Optimize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a14:m>
                  <a:r>
                    <a:rPr lang="en-US" dirty="0"/>
                    <a:t> on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</m:oMath>
                  </a14:m>
                  <a:r>
                    <a:rPr lang="en-US" dirty="0"/>
                    <a:t> </a:t>
                  </a:r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94E59B1A-F362-DF40-8DFA-792AD4FA688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83015" y="6025736"/>
                  <a:ext cx="1381539" cy="695739"/>
                </a:xfrm>
                <a:prstGeom prst="rect">
                  <a:avLst/>
                </a:prstGeom>
                <a:blipFill>
                  <a:blip r:embed="rId4"/>
                  <a:stretch>
                    <a:fillRect b="-105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EBCF0818-C435-AD4F-8E88-682CE3D68248}"/>
                    </a:ext>
                  </a:extLst>
                </p:cNvPr>
                <p:cNvSpPr/>
                <p:nvPr/>
              </p:nvSpPr>
              <p:spPr>
                <a:xfrm>
                  <a:off x="3917670" y="6025737"/>
                  <a:ext cx="1697936" cy="695739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Compare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a14:m>
                  <a:r>
                    <a:rPr lang="en-US" dirty="0"/>
                    <a:t> to demonstrations </a:t>
                  </a:r>
                </a:p>
              </p:txBody>
            </p:sp>
          </mc:Choice>
          <mc:Fallback xmlns="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EBCF0818-C435-AD4F-8E88-682CE3D6824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17670" y="6025737"/>
                  <a:ext cx="1697936" cy="695739"/>
                </a:xfrm>
                <a:prstGeom prst="rect">
                  <a:avLst/>
                </a:prstGeom>
                <a:blipFill>
                  <a:blip r:embed="rId5"/>
                  <a:stretch>
                    <a:fillRect l="-1481" r="-4444" b="-877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03DEE12A-9805-6F4D-B5ED-9BCEDCE6B2C5}"/>
                    </a:ext>
                  </a:extLst>
                </p:cNvPr>
                <p:cNvSpPr/>
                <p:nvPr/>
              </p:nvSpPr>
              <p:spPr>
                <a:xfrm>
                  <a:off x="4080838" y="4609135"/>
                  <a:ext cx="685800" cy="616226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03DEE12A-9805-6F4D-B5ED-9BCEDCE6B2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80838" y="4609135"/>
                  <a:ext cx="685800" cy="616226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2142919C-B03C-5C48-AA7B-757FB0E2F14B}"/>
                </a:ext>
              </a:extLst>
            </p:cNvPr>
            <p:cNvCxnSpPr>
              <a:cxnSpLocks/>
              <a:stCxn id="9" idx="6"/>
              <a:endCxn id="5" idx="1"/>
            </p:cNvCxnSpPr>
            <p:nvPr/>
          </p:nvCxnSpPr>
          <p:spPr>
            <a:xfrm flipV="1">
              <a:off x="4766638" y="4877492"/>
              <a:ext cx="1125608" cy="39756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52E0D23-E234-1E4A-9C43-E80B0B645630}"/>
                </a:ext>
              </a:extLst>
            </p:cNvPr>
            <p:cNvCxnSpPr>
              <a:cxnSpLocks/>
              <a:stCxn id="8" idx="0"/>
            </p:cNvCxnSpPr>
            <p:nvPr/>
          </p:nvCxnSpPr>
          <p:spPr>
            <a:xfrm flipV="1">
              <a:off x="4766638" y="5185605"/>
              <a:ext cx="1125608" cy="840132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24A9ADAB-0A46-2743-A090-5E99B720B908}"/>
                </a:ext>
              </a:extLst>
            </p:cNvPr>
            <p:cNvCxnSpPr>
              <a:cxnSpLocks/>
              <a:stCxn id="5" idx="2"/>
              <a:endCxn id="6" idx="0"/>
            </p:cNvCxnSpPr>
            <p:nvPr/>
          </p:nvCxnSpPr>
          <p:spPr>
            <a:xfrm>
              <a:off x="6583016" y="5225361"/>
              <a:ext cx="690769" cy="800375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B93953C-666A-EA41-AE48-F8915C2BBDF4}"/>
                </a:ext>
              </a:extLst>
            </p:cNvPr>
            <p:cNvCxnSpPr>
              <a:cxnSpLocks/>
              <a:stCxn id="6" idx="1"/>
              <a:endCxn id="8" idx="3"/>
            </p:cNvCxnSpPr>
            <p:nvPr/>
          </p:nvCxnSpPr>
          <p:spPr>
            <a:xfrm flipH="1">
              <a:off x="5615606" y="6373606"/>
              <a:ext cx="967409" cy="1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006403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AC45B-2C51-A649-A523-D2F3554FB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Fitted reward is ambiguous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FBEFE-AF28-5A4C-A552-B2002BA17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03985" cy="4351338"/>
          </a:xfrm>
        </p:spPr>
        <p:txBody>
          <a:bodyPr/>
          <a:lstStyle/>
          <a:p>
            <a:r>
              <a:rPr lang="en-US" dirty="0"/>
              <a:t>With no knowledge of chess rules</a:t>
            </a:r>
          </a:p>
          <a:p>
            <a:r>
              <a:rPr lang="en-US" dirty="0"/>
              <a:t>What reward function results in the white player policy?</a:t>
            </a:r>
          </a:p>
          <a:p>
            <a:r>
              <a:rPr lang="en-US" dirty="0"/>
              <a:t>For most observations of behavior there are many fitting reward functions. The set of solutions often contains many degenerate solutions, e.g., assigning zero reward to all states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5CCD0D-FF87-D54C-A8CC-9A65C7B20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23</a:t>
            </a:fld>
            <a:endParaRPr lang="en-US"/>
          </a:p>
        </p:txBody>
      </p:sp>
      <p:pic>
        <p:nvPicPr>
          <p:cNvPr id="1026" name="Picture 2" descr="Chess GIF Maker - Create your own GIF - Chess.com">
            <a:extLst>
              <a:ext uri="{FF2B5EF4-FFF2-40B4-BE49-F238E27FC236}">
                <a16:creationId xmlns:a16="http://schemas.microsoft.com/office/drawing/2014/main" id="{632BE898-DE35-E440-BB3B-0ED2FE10A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554" y="1825625"/>
            <a:ext cx="4519246" cy="4519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4029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A9E090B-F691-A14A-B2A8-EA229AAFAD4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e>
                    </m:acc>
                  </m:oMath>
                </a14:m>
                <a:r>
                  <a:rPr lang="en-US" dirty="0"/>
                  <a:t> as a linear approximator  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A9E090B-F691-A14A-B2A8-EA229AAFAD4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965" b="-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22368D-6E22-C64E-9615-661F8AC1D8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Define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is a set of weights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dirty="0"/>
                  <a:t> is a vector of state features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p>
                                <m: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</m:e>
                        </m:nary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sz="240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en-US" sz="2400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  <m:r>
                              <a:rPr lang="en-US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2400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b="0" i="1" dirty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 dirty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sz="2400" b="0" i="1" dirty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</m:e>
                        </m:nary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  <m:r>
                              <a:rPr lang="en-US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2400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 dirty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 dirty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sz="2400" i="1" dirty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</m:e>
                        </m:nary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d>
                  </m:oMath>
                </a14:m>
                <a:endParaRPr lang="en-US" sz="2400" dirty="0"/>
              </a:p>
              <a:p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d>
                  </m:oMath>
                </a14:m>
                <a:r>
                  <a:rPr lang="en-US" dirty="0"/>
                  <a:t> is the expected cumulative discounted sum of feature values</a:t>
                </a:r>
              </a:p>
              <a:p>
                <a:r>
                  <a:rPr lang="en-US" dirty="0"/>
                  <a:t>Now we can rewrite: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</m:e>
                        </m:nary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</m:e>
                        </m:nary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∀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dirty="0"/>
                  <a:t> as an optimization problem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22368D-6E22-C64E-9615-661F8AC1D8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B1947E-D241-AC4C-84AD-0E2F2C168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071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016BD9A-658A-A646-85E4-C2FB84B63DF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dirty="0"/>
                  <a:t> as a constraint optimization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016BD9A-658A-A646-85E4-C2FB84B63D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A5AFE5-F2FF-374C-AA8D-E058D0F8F62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𝛿</m:t>
                      </m:r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r>
                  <a:rPr lang="en-US" dirty="0"/>
                  <a:t>S.T.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⊤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∀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0,…,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d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Can’t solve as a linear program, solve as a quadratic program</a:t>
                </a:r>
              </a:p>
              <a:p>
                <a:r>
                  <a:rPr lang="en-US" dirty="0"/>
                  <a:t>For each iteration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sample trajectory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e>
                    </m:acc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dirty="0"/>
                  <a:t> = solve the quadratic program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= train RL on new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stop once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 for some predefined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A5AFE5-F2FF-374C-AA8D-E058D0F8F6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581" b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1E194D-1C6D-9A4F-86F4-1332B8929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412B01-D583-EF40-9212-0337674842C3}"/>
              </a:ext>
            </a:extLst>
          </p:cNvPr>
          <p:cNvSpPr txBox="1"/>
          <p:nvPr/>
        </p:nvSpPr>
        <p:spPr>
          <a:xfrm>
            <a:off x="8484706" y="1184573"/>
            <a:ext cx="2994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Abbeel</a:t>
            </a:r>
            <a:r>
              <a:rPr lang="en-US" sz="2400" dirty="0"/>
              <a:t> &amp; Ng, ICML ‘04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29868DC-5F6A-1047-BE3D-710C9CBC55EC}"/>
                  </a:ext>
                </a:extLst>
              </p:cNvPr>
              <p:cNvSpPr txBox="1"/>
              <p:nvPr/>
            </p:nvSpPr>
            <p:spPr>
              <a:xfrm>
                <a:off x="2537791" y="1825625"/>
                <a:ext cx="7262192" cy="651269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dirty="0"/>
                  <a:t>In order to discourage ambiguity, maximize the difference in accumulated reward,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, achieved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dirty="0"/>
                  <a:t> compared to any other observed policies.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29868DC-5F6A-1047-BE3D-710C9CBC55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7791" y="1825625"/>
                <a:ext cx="7262192" cy="651269"/>
              </a:xfrm>
              <a:prstGeom prst="rect">
                <a:avLst/>
              </a:prstGeom>
              <a:blipFill>
                <a:blip r:embed="rId4"/>
                <a:stretch>
                  <a:fillRect l="-697" t="-3774" b="-13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3C2A130-5B22-B645-8E99-7631F94A471C}"/>
                  </a:ext>
                </a:extLst>
              </p:cNvPr>
              <p:cNvSpPr txBox="1"/>
              <p:nvPr/>
            </p:nvSpPr>
            <p:spPr>
              <a:xfrm>
                <a:off x="3197085" y="3354962"/>
                <a:ext cx="8630989" cy="646331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dirty="0"/>
                  <a:t>When assuming that all state features are valued from the range [0,1], bounding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en-US" dirty="0"/>
                  <a:t> ensures that the rewards are bounded by 1 (Important for theoretical guarantees).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3C2A130-5B22-B645-8E99-7631F94A47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7085" y="3354962"/>
                <a:ext cx="8630989" cy="646331"/>
              </a:xfrm>
              <a:prstGeom prst="rect">
                <a:avLst/>
              </a:prstGeom>
              <a:blipFill>
                <a:blip r:embed="rId5"/>
                <a:stretch>
                  <a:fillRect l="-587" t="-1887" b="-13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5B599484-00AA-A648-93E2-42380EEDAA43}"/>
              </a:ext>
            </a:extLst>
          </p:cNvPr>
          <p:cNvSpPr txBox="1"/>
          <p:nvPr/>
        </p:nvSpPr>
        <p:spPr>
          <a:xfrm>
            <a:off x="363926" y="3867985"/>
            <a:ext cx="2173865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Non-linear constraint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AE604E9-C92D-8448-8F1C-A2B499230F5B}"/>
              </a:ext>
            </a:extLst>
          </p:cNvPr>
          <p:cNvCxnSpPr>
            <a:cxnSpLocks/>
          </p:cNvCxnSpPr>
          <p:nvPr/>
        </p:nvCxnSpPr>
        <p:spPr>
          <a:xfrm flipV="1">
            <a:off x="838200" y="3429001"/>
            <a:ext cx="503583" cy="4389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5689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016BD9A-658A-A646-85E4-C2FB84B63DF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dirty="0"/>
                  <a:t> as a constraint optimization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016BD9A-658A-A646-85E4-C2FB84B63D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A5AFE5-F2FF-374C-AA8D-E058D0F8F62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𝛿</m:t>
                      </m:r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r>
                  <a:rPr lang="en-US" dirty="0"/>
                  <a:t>S.T.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0,…,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⊤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d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For each iteration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sample trajectory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dirty="0"/>
                  <a:t> = solve the quadratic program,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= train RL on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e>
                    </m:acc>
                  </m:oMath>
                </a14:m>
                <a:r>
                  <a:rPr lang="en-US" dirty="0"/>
                  <a:t>, stop once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 for some predefined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dirty="0"/>
              </a:p>
              <a:p>
                <a:r>
                  <a:rPr lang="en-US" dirty="0"/>
                  <a:t>Guaranteed to terminate after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num>
                              <m:den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den>
                            </m:f>
                          </m:e>
                        </m:func>
                      </m:e>
                    </m:d>
                  </m:oMath>
                </a14:m>
                <a:r>
                  <a:rPr lang="en-US" dirty="0"/>
                  <a:t> iterations</a:t>
                </a:r>
              </a:p>
              <a:p>
                <a:pPr lvl="1"/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is the number of state features</a:t>
                </a:r>
              </a:p>
              <a:p>
                <a:pPr lvl="1"/>
                <a:r>
                  <a:rPr lang="en-US" dirty="0"/>
                  <a:t>Only for linear reward approximation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A5AFE5-F2FF-374C-AA8D-E058D0F8F6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06" t="-581" b="-2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1E194D-1C6D-9A4F-86F4-1332B8929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412B01-D583-EF40-9212-0337674842C3}"/>
              </a:ext>
            </a:extLst>
          </p:cNvPr>
          <p:cNvSpPr txBox="1"/>
          <p:nvPr/>
        </p:nvSpPr>
        <p:spPr>
          <a:xfrm>
            <a:off x="8484706" y="1184573"/>
            <a:ext cx="2994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Abbeel</a:t>
            </a:r>
            <a:r>
              <a:rPr lang="en-US" sz="2400" dirty="0"/>
              <a:t> &amp; Ng, ICML ‘04</a:t>
            </a:r>
          </a:p>
        </p:txBody>
      </p:sp>
    </p:spTree>
    <p:extLst>
      <p:ext uri="{BB962C8B-B14F-4D97-AF65-F5344CB8AC3E}">
        <p14:creationId xmlns:p14="http://schemas.microsoft.com/office/powerpoint/2010/main" val="40912039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0244D-CBE9-6A48-8906-3889CE344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MaxEnt</a:t>
            </a:r>
            <a:r>
              <a:rPr lang="en-US" dirty="0"/>
              <a:t> approach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D24AA3-1547-A746-B75C-F37D47D2D8A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policy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induces a distribution over trajectories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d>
                      </m:e>
                    </m:nary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We require that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is set such that it follows the same expected trajectory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d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b="1" dirty="0"/>
                  <a:t>Maximum entropy principle: </a:t>
                </a:r>
                <a:r>
                  <a:rPr lang="en-US" dirty="0"/>
                  <a:t>The probability distribution which best represents the current state of knowledge is the one with largest entropy [E.T. Jaynes, 1957]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D24AA3-1547-A746-B75C-F37D47D2D8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40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8A3796-E3FC-3247-9DE9-FCDAA792E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8431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3A0AB-003A-534A-BD61-C216D340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MaxEnt</a:t>
            </a:r>
            <a:r>
              <a:rPr lang="en-US" dirty="0"/>
              <a:t> approach </a:t>
            </a:r>
            <a:r>
              <a:rPr lang="en-US" sz="2400" dirty="0"/>
              <a:t>[</a:t>
            </a:r>
            <a:r>
              <a:rPr lang="en-US" sz="2400" dirty="0" err="1"/>
              <a:t>Ziebart</a:t>
            </a:r>
            <a:r>
              <a:rPr lang="en-US" sz="2400" dirty="0"/>
              <a:t> et al., AAAI ’08]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5B5EE5-0A2B-E747-BC9E-59DD10909EA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Find a policy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which results in a trajectory distribution that is similar in expectancy to that induced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dirty="0"/>
                  <a:t> without over-committing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lim>
                          </m:limLow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.   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d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 err="1"/>
                  <a:t>s.t.</a:t>
                </a:r>
                <a:endParaRPr lang="en-US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  <a:p>
                <a:r>
                  <a:rPr lang="en-US" dirty="0"/>
                  <a:t>[</a:t>
                </a:r>
                <a:r>
                  <a:rPr lang="en-US" dirty="0" err="1"/>
                  <a:t>Ziebart</a:t>
                </a:r>
                <a:r>
                  <a:rPr lang="en-US" dirty="0"/>
                  <a:t> et al., AAAI ’08] considers linear approximation</a:t>
                </a:r>
              </a:p>
              <a:p>
                <a:r>
                  <a:rPr lang="en-US" dirty="0"/>
                  <a:t>For generalization of </a:t>
                </a:r>
                <a:r>
                  <a:rPr lang="en-US" dirty="0" err="1"/>
                  <a:t>MaxEnt</a:t>
                </a:r>
                <a:r>
                  <a:rPr lang="en-US" dirty="0"/>
                  <a:t> to Deep IRL see: “Guided Cost Learning: Deep Inverse Optimal Control via Policy Optimization”, Finn et al., ICML ‘16</a:t>
                </a:r>
              </a:p>
              <a:p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5B5EE5-0A2B-E747-BC9E-59DD10909E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981" t="-17733" b="-2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598255-F655-F542-AA68-59B22512E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739729-2BA2-AC4A-9004-51D5BC1A7A8A}"/>
              </a:ext>
            </a:extLst>
          </p:cNvPr>
          <p:cNvSpPr txBox="1"/>
          <p:nvPr/>
        </p:nvSpPr>
        <p:spPr>
          <a:xfrm>
            <a:off x="6211956" y="3429000"/>
            <a:ext cx="2484783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Visited states distribution in demonstrations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75CEA9D-08DC-0A42-872D-1D973CF36818}"/>
              </a:ext>
            </a:extLst>
          </p:cNvPr>
          <p:cNvCxnSpPr>
            <a:cxnSpLocks/>
          </p:cNvCxnSpPr>
          <p:nvPr/>
        </p:nvCxnSpPr>
        <p:spPr>
          <a:xfrm flipH="1">
            <a:off x="4762123" y="3826565"/>
            <a:ext cx="1420016" cy="1660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7222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930BB-4338-904B-84D4-6064191BC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Adversarial Imitation Learning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535A6D-5CA3-D549-BD3A-E6EFD717B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29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8EAE9D8-0AE3-A74D-BFA0-0486498F8394}"/>
              </a:ext>
            </a:extLst>
          </p:cNvPr>
          <p:cNvGrpSpPr/>
          <p:nvPr/>
        </p:nvGrpSpPr>
        <p:grpSpPr>
          <a:xfrm>
            <a:off x="3167523" y="1621114"/>
            <a:ext cx="3009900" cy="2000250"/>
            <a:chOff x="5205046" y="2001044"/>
            <a:chExt cx="3009900" cy="2000250"/>
          </a:xfrm>
        </p:grpSpPr>
        <p:pic>
          <p:nvPicPr>
            <p:cNvPr id="1026" name="Picture 2" descr="Building a Neural Network From Scratch Part 1: Feedforward | by Ethan Stone  | Medium">
              <a:extLst>
                <a:ext uri="{FF2B5EF4-FFF2-40B4-BE49-F238E27FC236}">
                  <a16:creationId xmlns:a16="http://schemas.microsoft.com/office/drawing/2014/main" id="{8C2332CF-039D-5E42-B187-A0AE62F636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5046" y="2001044"/>
              <a:ext cx="3009900" cy="20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35913DD8-A2ED-4C41-8D96-FB2CE4336DB9}"/>
                    </a:ext>
                  </a:extLst>
                </p:cNvPr>
                <p:cNvSpPr txBox="1"/>
                <p:nvPr/>
              </p:nvSpPr>
              <p:spPr>
                <a:xfrm>
                  <a:off x="5780512" y="2816503"/>
                  <a:ext cx="1858970" cy="369332"/>
                </a:xfrm>
                <a:prstGeom prst="rect">
                  <a:avLst/>
                </a:prstGeom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/>
                    <a:t>Discriminator (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a14:m>
                  <a:r>
                    <a:rPr lang="en-US" dirty="0"/>
                    <a:t>) </a:t>
                  </a:r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35913DD8-A2ED-4C41-8D96-FB2CE4336DB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80512" y="2816503"/>
                  <a:ext cx="1858970" cy="369332"/>
                </a:xfrm>
                <a:prstGeom prst="rect">
                  <a:avLst/>
                </a:prstGeom>
                <a:blipFill>
                  <a:blip r:embed="rId3"/>
                  <a:stretch>
                    <a:fillRect l="-2027" t="-6452" r="-2027" b="-225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3A78AD2-FEAD-D24B-9478-BC5A033532CE}"/>
              </a:ext>
            </a:extLst>
          </p:cNvPr>
          <p:cNvGrpSpPr/>
          <p:nvPr/>
        </p:nvGrpSpPr>
        <p:grpSpPr>
          <a:xfrm>
            <a:off x="3167523" y="4721225"/>
            <a:ext cx="3009900" cy="2000250"/>
            <a:chOff x="5205046" y="2001044"/>
            <a:chExt cx="3009900" cy="2000250"/>
          </a:xfrm>
        </p:grpSpPr>
        <p:pic>
          <p:nvPicPr>
            <p:cNvPr id="10" name="Picture 2" descr="Building a Neural Network From Scratch Part 1: Feedforward | by Ethan Stone  | Medium">
              <a:extLst>
                <a:ext uri="{FF2B5EF4-FFF2-40B4-BE49-F238E27FC236}">
                  <a16:creationId xmlns:a16="http://schemas.microsoft.com/office/drawing/2014/main" id="{A2D8E091-CBEB-8540-81C4-7F5D8CC84B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5046" y="2001044"/>
              <a:ext cx="3009900" cy="20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B597C177-4B1C-6143-895B-5B642806A3C5}"/>
                    </a:ext>
                  </a:extLst>
                </p:cNvPr>
                <p:cNvSpPr txBox="1"/>
                <p:nvPr/>
              </p:nvSpPr>
              <p:spPr>
                <a:xfrm>
                  <a:off x="5944083" y="2816503"/>
                  <a:ext cx="1531830" cy="369332"/>
                </a:xfrm>
                <a:prstGeom prst="rect">
                  <a:avLst/>
                </a:prstGeom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/>
                    <a:t>Generator (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a14:m>
                  <a:r>
                    <a:rPr lang="en-US" dirty="0"/>
                    <a:t>) </a:t>
                  </a: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B597C177-4B1C-6143-895B-5B642806A3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44083" y="2816503"/>
                  <a:ext cx="1531830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2459" t="-6452" r="-2459" b="-225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D1893D8-744F-9D46-A7C6-84A657C04333}"/>
                  </a:ext>
                </a:extLst>
              </p:cNvPr>
              <p:cNvSpPr/>
              <p:nvPr/>
            </p:nvSpPr>
            <p:spPr>
              <a:xfrm>
                <a:off x="352356" y="2298073"/>
                <a:ext cx="1744580" cy="646331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en-US" b="0" dirty="0"/>
                  <a:t>Demonstrations:</a:t>
                </a:r>
              </a:p>
              <a:p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D1893D8-744F-9D46-A7C6-84A657C043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356" y="2298073"/>
                <a:ext cx="1744580" cy="646331"/>
              </a:xfrm>
              <a:prstGeom prst="rect">
                <a:avLst/>
              </a:prstGeom>
              <a:blipFill>
                <a:blip r:embed="rId5"/>
                <a:stretch>
                  <a:fillRect l="-2878" t="-1887" r="-1439" b="-7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886C70A-328B-2E47-B5D0-C68A99C33BE8}"/>
              </a:ext>
            </a:extLst>
          </p:cNvPr>
          <p:cNvCxnSpPr>
            <a:cxnSpLocks/>
            <a:stCxn id="7" idx="3"/>
            <a:endCxn id="1026" idx="1"/>
          </p:cNvCxnSpPr>
          <p:nvPr/>
        </p:nvCxnSpPr>
        <p:spPr>
          <a:xfrm>
            <a:off x="2096936" y="2621239"/>
            <a:ext cx="107058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FE68D799-694C-374B-B939-EC6031217950}"/>
              </a:ext>
            </a:extLst>
          </p:cNvPr>
          <p:cNvSpPr/>
          <p:nvPr/>
        </p:nvSpPr>
        <p:spPr>
          <a:xfrm>
            <a:off x="3978244" y="3986628"/>
            <a:ext cx="1388457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b="0" dirty="0"/>
              <a:t>Environment</a:t>
            </a:r>
            <a:endParaRPr lang="en-US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DFCEEB6-AE0D-1B4B-B076-7A73539177DD}"/>
              </a:ext>
            </a:extLst>
          </p:cNvPr>
          <p:cNvCxnSpPr>
            <a:cxnSpLocks/>
          </p:cNvCxnSpPr>
          <p:nvPr/>
        </p:nvCxnSpPr>
        <p:spPr>
          <a:xfrm flipV="1">
            <a:off x="4463752" y="4351893"/>
            <a:ext cx="0" cy="36526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B72F50E-B6A1-3748-BAED-4D6D6615BC9D}"/>
              </a:ext>
            </a:extLst>
          </p:cNvPr>
          <p:cNvCxnSpPr>
            <a:cxnSpLocks/>
            <a:endCxn id="1026" idx="2"/>
          </p:cNvCxnSpPr>
          <p:nvPr/>
        </p:nvCxnSpPr>
        <p:spPr>
          <a:xfrm flipH="1" flipV="1">
            <a:off x="4672473" y="3621364"/>
            <a:ext cx="4394" cy="3652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EACE4BE-90C8-3C4E-B601-2A554CBD4650}"/>
                  </a:ext>
                </a:extLst>
              </p:cNvPr>
              <p:cNvSpPr/>
              <p:nvPr/>
            </p:nvSpPr>
            <p:spPr>
              <a:xfrm>
                <a:off x="4672472" y="3617296"/>
                <a:ext cx="3483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EACE4BE-90C8-3C4E-B601-2A554CBD46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2472" y="3617296"/>
                <a:ext cx="34830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D4145DF-F833-B441-AF90-4CD8A77C28B2}"/>
                  </a:ext>
                </a:extLst>
              </p:cNvPr>
              <p:cNvSpPr/>
              <p:nvPr/>
            </p:nvSpPr>
            <p:spPr>
              <a:xfrm>
                <a:off x="3994205" y="4357994"/>
                <a:ext cx="4535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D4145DF-F833-B441-AF90-4CD8A77C28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4205" y="4357994"/>
                <a:ext cx="45358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D7F78B8-99B0-004F-8AA6-CF019E7EF6F1}"/>
              </a:ext>
            </a:extLst>
          </p:cNvPr>
          <p:cNvCxnSpPr>
            <a:cxnSpLocks/>
          </p:cNvCxnSpPr>
          <p:nvPr/>
        </p:nvCxnSpPr>
        <p:spPr>
          <a:xfrm>
            <a:off x="4846622" y="4351893"/>
            <a:ext cx="0" cy="36933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448BCF2-EFB9-5D48-87CB-7F380A1BB288}"/>
                  </a:ext>
                </a:extLst>
              </p:cNvPr>
              <p:cNvSpPr/>
              <p:nvPr/>
            </p:nvSpPr>
            <p:spPr>
              <a:xfrm>
                <a:off x="4850655" y="4349859"/>
                <a:ext cx="42710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448BCF2-EFB9-5D48-87CB-7F380A1BB2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655" y="4349859"/>
                <a:ext cx="427104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D630A78D-A35F-C543-B8CA-270295E8E2D3}"/>
              </a:ext>
            </a:extLst>
          </p:cNvPr>
          <p:cNvSpPr txBox="1"/>
          <p:nvPr/>
        </p:nvSpPr>
        <p:spPr>
          <a:xfrm>
            <a:off x="6754365" y="2005627"/>
            <a:ext cx="37711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Discriminator is trained to output 0 if input state-action is by the demonstrator else 1</a:t>
            </a:r>
          </a:p>
          <a:p>
            <a:pPr algn="ctr"/>
            <a:r>
              <a:rPr lang="en-US" dirty="0"/>
              <a:t>Loss = log loss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0883212-6DF7-1140-BDB7-A6B174604816}"/>
                  </a:ext>
                </a:extLst>
              </p:cNvPr>
              <p:cNvSpPr txBox="1"/>
              <p:nvPr/>
            </p:nvSpPr>
            <p:spPr>
              <a:xfrm>
                <a:off x="6310801" y="4164349"/>
                <a:ext cx="5407425" cy="2703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The policy (generator) is trained using the policy gradient theorem: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∇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 algn="ctr"/>
                <a:r>
                  <a:rPr lang="en-US" dirty="0"/>
                  <a:t>In IL there is no reward function and consequently, no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dirty="0"/>
                  <a:t> value. Instead of attempting to maximize q attempt to fool the discriminator (maximize Loss of D for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).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𝑗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/>
                        <m:e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∇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0883212-6DF7-1140-BDB7-A6B1746048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0801" y="4164349"/>
                <a:ext cx="5407425" cy="2703497"/>
              </a:xfrm>
              <a:prstGeom prst="rect">
                <a:avLst/>
              </a:prstGeom>
              <a:blipFill>
                <a:blip r:embed="rId9"/>
                <a:stretch>
                  <a:fillRect t="-935" b="-481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C6EF711D-6CD5-8A46-BC20-ACB8E3ED2036}"/>
              </a:ext>
            </a:extLst>
          </p:cNvPr>
          <p:cNvSpPr txBox="1"/>
          <p:nvPr/>
        </p:nvSpPr>
        <p:spPr>
          <a:xfrm>
            <a:off x="8862957" y="1276451"/>
            <a:ext cx="2855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[Ho &amp; </a:t>
            </a:r>
            <a:r>
              <a:rPr lang="en-US" dirty="0" err="1"/>
              <a:t>Ermon</a:t>
            </a:r>
            <a:r>
              <a:rPr lang="en-US" dirty="0"/>
              <a:t>, </a:t>
            </a:r>
            <a:r>
              <a:rPr lang="en-US" dirty="0" err="1"/>
              <a:t>NeurIPS</a:t>
            </a:r>
            <a:r>
              <a:rPr lang="en-US" dirty="0"/>
              <a:t> 2016]</a:t>
            </a:r>
          </a:p>
        </p:txBody>
      </p:sp>
    </p:spTree>
    <p:extLst>
      <p:ext uri="{BB962C8B-B14F-4D97-AF65-F5344CB8AC3E}">
        <p14:creationId xmlns:p14="http://schemas.microsoft.com/office/powerpoint/2010/main" val="35734936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D9AFF-EA02-2947-BC49-48FE70D0E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Adversarial Imitation Learning </a:t>
            </a:r>
          </a:p>
        </p:txBody>
      </p:sp>
      <p:pic>
        <p:nvPicPr>
          <p:cNvPr id="6" name="Content Placeholder 5" descr="Text&#10;&#10;Description automatically generated">
            <a:extLst>
              <a:ext uri="{FF2B5EF4-FFF2-40B4-BE49-F238E27FC236}">
                <a16:creationId xmlns:a16="http://schemas.microsoft.com/office/drawing/2014/main" id="{F820DC55-C81F-C249-80B1-845D95E047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0878" y="1925499"/>
            <a:ext cx="8488701" cy="389883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0FEA73-3715-C640-81DE-192A17C13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30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2A896-9D95-C449-892E-3E5FC4B24291}"/>
              </a:ext>
            </a:extLst>
          </p:cNvPr>
          <p:cNvSpPr txBox="1"/>
          <p:nvPr/>
        </p:nvSpPr>
        <p:spPr>
          <a:xfrm>
            <a:off x="8706253" y="5351676"/>
            <a:ext cx="2647547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Note</a:t>
            </a:r>
            <a:r>
              <a:rPr lang="en-US" dirty="0"/>
              <a:t>: H here is not for entropy. It is the Hessian matrix -- the original GAIL paper used TRPO (natural gradient).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528F1D-13C4-DB45-B2CB-6E9F7EEB07D2}"/>
              </a:ext>
            </a:extLst>
          </p:cNvPr>
          <p:cNvSpPr txBox="1"/>
          <p:nvPr/>
        </p:nvSpPr>
        <p:spPr>
          <a:xfrm>
            <a:off x="8688897" y="3389833"/>
            <a:ext cx="2586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Training the discriminator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738CCB-0950-6543-91BC-FB9E56F8C915}"/>
              </a:ext>
            </a:extLst>
          </p:cNvPr>
          <p:cNvSpPr txBox="1"/>
          <p:nvPr/>
        </p:nvSpPr>
        <p:spPr>
          <a:xfrm>
            <a:off x="8706253" y="4794551"/>
            <a:ext cx="1898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Training the policy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9CEF25E-EA77-8146-9F07-CED3A89B4641}"/>
              </a:ext>
            </a:extLst>
          </p:cNvPr>
          <p:cNvCxnSpPr>
            <a:stCxn id="7" idx="1"/>
          </p:cNvCxnSpPr>
          <p:nvPr/>
        </p:nvCxnSpPr>
        <p:spPr>
          <a:xfrm flipH="1" flipV="1">
            <a:off x="5635487" y="4919870"/>
            <a:ext cx="3070766" cy="11704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A31B082-9D96-904A-B9A2-039190C6DA1F}"/>
              </a:ext>
            </a:extLst>
          </p:cNvPr>
          <p:cNvSpPr txBox="1"/>
          <p:nvPr/>
        </p:nvSpPr>
        <p:spPr>
          <a:xfrm>
            <a:off x="2480026" y="5804449"/>
            <a:ext cx="2647547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Note</a:t>
            </a:r>
            <a:r>
              <a:rPr lang="en-US" dirty="0"/>
              <a:t>: the Q value is </a:t>
            </a:r>
            <a:r>
              <a:rPr lang="en-US" b="1" dirty="0"/>
              <a:t>not</a:t>
            </a:r>
            <a:r>
              <a:rPr lang="en-US" dirty="0"/>
              <a:t> the action value but the discriminator’s loss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44E7E54-A4F3-324D-A9D1-7391180773C8}"/>
              </a:ext>
            </a:extLst>
          </p:cNvPr>
          <p:cNvCxnSpPr>
            <a:cxnSpLocks/>
          </p:cNvCxnSpPr>
          <p:nvPr/>
        </p:nvCxnSpPr>
        <p:spPr>
          <a:xfrm flipV="1">
            <a:off x="3986610" y="4979217"/>
            <a:ext cx="253236" cy="8451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7E8204D-E3AB-EC4B-AF5E-FA67AB7CDDFB}"/>
              </a:ext>
            </a:extLst>
          </p:cNvPr>
          <p:cNvCxnSpPr>
            <a:cxnSpLocks/>
          </p:cNvCxnSpPr>
          <p:nvPr/>
        </p:nvCxnSpPr>
        <p:spPr>
          <a:xfrm flipH="1" flipV="1">
            <a:off x="3241176" y="5302113"/>
            <a:ext cx="237520" cy="5222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087B9497-AACE-BF48-BFD9-329FB74BEF42}"/>
              </a:ext>
            </a:extLst>
          </p:cNvPr>
          <p:cNvSpPr txBox="1"/>
          <p:nvPr/>
        </p:nvSpPr>
        <p:spPr>
          <a:xfrm>
            <a:off x="8889579" y="1393479"/>
            <a:ext cx="2855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[Ho &amp; </a:t>
            </a:r>
            <a:r>
              <a:rPr lang="en-US" dirty="0" err="1"/>
              <a:t>Ermon</a:t>
            </a:r>
            <a:r>
              <a:rPr lang="en-US" dirty="0"/>
              <a:t>, </a:t>
            </a:r>
            <a:r>
              <a:rPr lang="en-US" dirty="0" err="1"/>
              <a:t>NeurIPS</a:t>
            </a:r>
            <a:r>
              <a:rPr lang="en-US" dirty="0"/>
              <a:t> 2016]</a:t>
            </a:r>
          </a:p>
        </p:txBody>
      </p:sp>
    </p:spTree>
    <p:extLst>
      <p:ext uri="{BB962C8B-B14F-4D97-AF65-F5344CB8AC3E}">
        <p14:creationId xmlns:p14="http://schemas.microsoft.com/office/powerpoint/2010/main" val="19021015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6EDD7-8C47-0944-8AE6-808244074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Types of Imitation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60B9D15-6E9B-A74E-A571-514273431EC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Behavioral Cloning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Π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~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𝑙𝑜𝑠𝑠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Works well when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</m:d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</m:oMath>
                </a14:m>
                <a:endParaRPr lang="en-US" dirty="0"/>
              </a:p>
              <a:p>
                <a:r>
                  <a:rPr lang="en-US" dirty="0"/>
                  <a:t>Direct Policy Learning</a:t>
                </a:r>
              </a:p>
              <a:p>
                <a:pPr lvl="1"/>
                <a:r>
                  <a:rPr lang="en-US" dirty="0"/>
                  <a:t>Use an interactive demonstrator to shift from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~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𝑙𝑜𝑠𝑠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</m:d>
                          </m:e>
                        </m:func>
                      </m:e>
                    </m:func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~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sub>
                                    </m:sSub>
                                  </m:e>
                                </m:d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𝑙𝑜𝑠𝑠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</m:d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Requires an online demonstrator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60B9D15-6E9B-A74E-A571-514273431EC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45C66B-BD67-2A47-B73E-BE94DF606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7551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6EDD7-8C47-0944-8AE6-808244074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Types of Imitation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60B9D15-6E9B-A74E-A571-514273431EC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475343" cy="4351338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dirty="0"/>
                  <a:t>Behavioral Cloning</a:t>
                </a:r>
              </a:p>
              <a:p>
                <a:pPr lvl="1"/>
                <a:r>
                  <a:rPr lang="en-US" dirty="0"/>
                  <a:t>Works well when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</m:d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</m:oMath>
                </a14:m>
                <a:endParaRPr lang="en-US" dirty="0"/>
              </a:p>
              <a:p>
                <a:r>
                  <a:rPr lang="en-US" dirty="0"/>
                  <a:t>Direct Policy Learning</a:t>
                </a:r>
              </a:p>
              <a:p>
                <a:pPr lvl="1"/>
                <a:r>
                  <a:rPr lang="en-US" dirty="0"/>
                  <a:t>Requires an online demonstrator</a:t>
                </a:r>
              </a:p>
              <a:p>
                <a:r>
                  <a:rPr lang="en-US" dirty="0"/>
                  <a:t>Inverse RL</a:t>
                </a:r>
              </a:p>
              <a:p>
                <a:pPr lvl="1"/>
                <a:r>
                  <a:rPr lang="en-US" dirty="0"/>
                  <a:t>Assumes learning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e>
                    </m:acc>
                  </m:oMath>
                </a14:m>
                <a:r>
                  <a:rPr lang="en-US" dirty="0"/>
                  <a:t> is statistically easier than directly learning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 err="1"/>
                  <a:t>MaxEnt</a:t>
                </a:r>
                <a:endParaRPr lang="en-US" dirty="0"/>
              </a:p>
              <a:p>
                <a:r>
                  <a:rPr lang="en-US" dirty="0"/>
                  <a:t>Generative Adversarial</a:t>
                </a:r>
              </a:p>
              <a:p>
                <a:pPr lvl="1"/>
                <a:r>
                  <a:rPr lang="en-US" dirty="0"/>
                  <a:t>Learn to resemble the demonstrated patterns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60B9D15-6E9B-A74E-A571-514273431EC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475343" cy="4351338"/>
              </a:xfrm>
              <a:blipFill>
                <a:blip r:embed="rId2"/>
                <a:stretch>
                  <a:fillRect l="-1569" t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45C66B-BD67-2A47-B73E-BE94DF606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32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4731F77-92A7-9546-93C8-31C0D0CD8B49}"/>
              </a:ext>
            </a:extLst>
          </p:cNvPr>
          <p:cNvGrpSpPr/>
          <p:nvPr/>
        </p:nvGrpSpPr>
        <p:grpSpPr>
          <a:xfrm>
            <a:off x="7313543" y="3739216"/>
            <a:ext cx="4241524" cy="1784352"/>
            <a:chOff x="5730733" y="4440169"/>
            <a:chExt cx="4241524" cy="178435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7C948392-FEF5-3A4E-A056-9F880902385C}"/>
                    </a:ext>
                  </a:extLst>
                </p:cNvPr>
                <p:cNvSpPr/>
                <p:nvPr/>
              </p:nvSpPr>
              <p:spPr>
                <a:xfrm>
                  <a:off x="7542141" y="4440169"/>
                  <a:ext cx="1381539" cy="695739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Update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</m:oMath>
                  </a14:m>
                  <a:r>
                    <a:rPr lang="en-US" dirty="0"/>
                    <a:t> </a:t>
                  </a:r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7C948392-FEF5-3A4E-A056-9F880902385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2141" y="4440169"/>
                  <a:ext cx="1381539" cy="69573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A868FEE5-A337-C746-8CBA-74B6D5E78BD8}"/>
                    </a:ext>
                  </a:extLst>
                </p:cNvPr>
                <p:cNvSpPr/>
                <p:nvPr/>
              </p:nvSpPr>
              <p:spPr>
                <a:xfrm>
                  <a:off x="8590718" y="5528781"/>
                  <a:ext cx="1381539" cy="695739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Optimize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a14:m>
                  <a:r>
                    <a:rPr lang="en-US" dirty="0"/>
                    <a:t> on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</m:oMath>
                  </a14:m>
                  <a:r>
                    <a:rPr lang="en-US" dirty="0"/>
                    <a:t> </a:t>
                  </a:r>
                </a:p>
              </p:txBody>
            </p:sp>
          </mc:Choice>
          <mc:Fallback xmlns="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A868FEE5-A337-C746-8CBA-74B6D5E78BD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90718" y="5528781"/>
                  <a:ext cx="1381539" cy="695739"/>
                </a:xfrm>
                <a:prstGeom prst="rect">
                  <a:avLst/>
                </a:prstGeom>
                <a:blipFill>
                  <a:blip r:embed="rId4"/>
                  <a:stretch>
                    <a:fillRect b="-105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87727A28-D781-2846-B836-433191A5482A}"/>
                    </a:ext>
                  </a:extLst>
                </p:cNvPr>
                <p:cNvSpPr/>
                <p:nvPr/>
              </p:nvSpPr>
              <p:spPr>
                <a:xfrm>
                  <a:off x="5925373" y="5528782"/>
                  <a:ext cx="1697936" cy="695739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Compare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a14:m>
                  <a:r>
                    <a:rPr lang="en-US" dirty="0"/>
                    <a:t> to demonstrations </a:t>
                  </a:r>
                </a:p>
              </p:txBody>
            </p:sp>
          </mc:Choice>
          <mc:Fallback xmlns="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87727A28-D781-2846-B836-433191A5482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25373" y="5528782"/>
                  <a:ext cx="1697936" cy="695739"/>
                </a:xfrm>
                <a:prstGeom prst="rect">
                  <a:avLst/>
                </a:prstGeom>
                <a:blipFill>
                  <a:blip r:embed="rId5"/>
                  <a:stretch>
                    <a:fillRect l="-735" r="-4412" b="-877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A13FC535-26E5-D042-B722-F82A0CEF2553}"/>
                    </a:ext>
                  </a:extLst>
                </p:cNvPr>
                <p:cNvSpPr/>
                <p:nvPr/>
              </p:nvSpPr>
              <p:spPr>
                <a:xfrm>
                  <a:off x="5730733" y="4519682"/>
                  <a:ext cx="685800" cy="616226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A13FC535-26E5-D042-B722-F82A0CEF255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30733" y="4519682"/>
                  <a:ext cx="685800" cy="616226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EC5953CD-72B7-0846-9547-0F75A38A95F1}"/>
                </a:ext>
              </a:extLst>
            </p:cNvPr>
            <p:cNvCxnSpPr>
              <a:cxnSpLocks/>
              <a:stCxn id="9" idx="6"/>
              <a:endCxn id="6" idx="1"/>
            </p:cNvCxnSpPr>
            <p:nvPr/>
          </p:nvCxnSpPr>
          <p:spPr>
            <a:xfrm flipV="1">
              <a:off x="6416533" y="4788039"/>
              <a:ext cx="1125608" cy="39756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087FE46A-76D0-D041-9960-BAB217DCADA0}"/>
                </a:ext>
              </a:extLst>
            </p:cNvPr>
            <p:cNvCxnSpPr>
              <a:cxnSpLocks/>
              <a:stCxn id="8" idx="0"/>
            </p:cNvCxnSpPr>
            <p:nvPr/>
          </p:nvCxnSpPr>
          <p:spPr>
            <a:xfrm flipV="1">
              <a:off x="6774341" y="5135908"/>
              <a:ext cx="767800" cy="392874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5BD24222-60E7-4940-94E9-B2FB46C8F756}"/>
                </a:ext>
              </a:extLst>
            </p:cNvPr>
            <p:cNvCxnSpPr>
              <a:cxnSpLocks/>
              <a:stCxn id="6" idx="2"/>
              <a:endCxn id="7" idx="0"/>
            </p:cNvCxnSpPr>
            <p:nvPr/>
          </p:nvCxnSpPr>
          <p:spPr>
            <a:xfrm>
              <a:off x="8232911" y="5135908"/>
              <a:ext cx="1048577" cy="392873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D0E063C-2C1E-A64B-89E0-12C1D2373489}"/>
                </a:ext>
              </a:extLst>
            </p:cNvPr>
            <p:cNvCxnSpPr>
              <a:cxnSpLocks/>
              <a:stCxn id="7" idx="1"/>
              <a:endCxn id="8" idx="3"/>
            </p:cNvCxnSpPr>
            <p:nvPr/>
          </p:nvCxnSpPr>
          <p:spPr>
            <a:xfrm flipH="1">
              <a:off x="7623309" y="5876651"/>
              <a:ext cx="967409" cy="1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702501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34CCB-6160-2546-AEC9-56BA61E88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Types of Imitation Learning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C923E21-DBF0-7440-9061-EF07F2D639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4474275"/>
              </p:ext>
            </p:extLst>
          </p:nvPr>
        </p:nvGraphicFramePr>
        <p:xfrm>
          <a:off x="838200" y="2332521"/>
          <a:ext cx="10515600" cy="35428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4635">
                  <a:extLst>
                    <a:ext uri="{9D8B030D-6E8A-4147-A177-3AD203B41FA5}">
                      <a16:colId xmlns:a16="http://schemas.microsoft.com/office/drawing/2014/main" val="1764714695"/>
                    </a:ext>
                  </a:extLst>
                </a:gridCol>
                <a:gridCol w="1540565">
                  <a:extLst>
                    <a:ext uri="{9D8B030D-6E8A-4147-A177-3AD203B41FA5}">
                      <a16:colId xmlns:a16="http://schemas.microsoft.com/office/drawing/2014/main" val="176555063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07091073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285552777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461853708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759125656"/>
                    </a:ext>
                  </a:extLst>
                </a:gridCol>
              </a:tblGrid>
              <a:tr h="738671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Direct policy learning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Learn the reward 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Access to environment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Interactive demonstrator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Pre-collected demonstration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990641"/>
                  </a:ext>
                </a:extLst>
              </a:tr>
              <a:tr h="669099">
                <a:tc>
                  <a:txBody>
                    <a:bodyPr/>
                    <a:lstStyle/>
                    <a:p>
                      <a:r>
                        <a:rPr lang="en-US" dirty="0"/>
                        <a:t>Behavioral cloning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/>
                        <a:t>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/>
                        <a:t>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/>
                        <a:t>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/>
                        <a:t>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740158"/>
                  </a:ext>
                </a:extLst>
              </a:tr>
              <a:tr h="669099">
                <a:tc>
                  <a:txBody>
                    <a:bodyPr/>
                    <a:lstStyle/>
                    <a:p>
                      <a:r>
                        <a:rPr lang="en-US" dirty="0"/>
                        <a:t>Interactive 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/>
                        <a:t>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Optional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039600"/>
                  </a:ext>
                </a:extLst>
              </a:tr>
              <a:tr h="669099">
                <a:tc>
                  <a:txBody>
                    <a:bodyPr/>
                    <a:lstStyle/>
                    <a:p>
                      <a:r>
                        <a:rPr lang="en-US" dirty="0"/>
                        <a:t>Inverse 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/>
                        <a:t>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/>
                        <a:t>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/>
                        <a:t>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460214"/>
                  </a:ext>
                </a:extLst>
              </a:tr>
              <a:tr h="669099">
                <a:tc>
                  <a:txBody>
                    <a:bodyPr/>
                    <a:lstStyle/>
                    <a:p>
                      <a:r>
                        <a:rPr lang="en-US" dirty="0"/>
                        <a:t>Generative Adversarial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/>
                        <a:t>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/>
                        <a:t>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/>
                        <a:t>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/>
                        <a:t>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400052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4E9AF-5C0C-F842-AFBA-B1323E573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2440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44681-D33D-3F49-8583-4B8A8C717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E45D7-2DD1-B541-960E-CC624E2B9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https://sites.google.com/view/icml2018-imitation-learning/</a:t>
            </a:r>
            <a:endParaRPr lang="en-US" dirty="0"/>
          </a:p>
          <a:p>
            <a:r>
              <a:rPr lang="en-US" dirty="0">
                <a:hlinkClick r:id="rId3"/>
              </a:rPr>
              <a:t>https://arxiv.org/pdf/1011.0686.pdf</a:t>
            </a:r>
            <a:endParaRPr lang="en-US" dirty="0"/>
          </a:p>
          <a:p>
            <a:r>
              <a:rPr lang="en-US" dirty="0">
                <a:hlinkClick r:id="rId4"/>
              </a:rPr>
              <a:t>https://ai.stanford.edu/~ang/papers/icml04-apprentice.pdf</a:t>
            </a:r>
            <a:endParaRPr lang="en-US" dirty="0"/>
          </a:p>
          <a:p>
            <a:r>
              <a:rPr lang="en-US" dirty="0">
                <a:hlinkClick r:id="rId5"/>
              </a:rPr>
              <a:t>https://people.eecs.berkeley.edu/~pabbeel/cs287-fa12/slides/inverseRL.pdf</a:t>
            </a:r>
            <a:endParaRPr lang="en-US" dirty="0"/>
          </a:p>
          <a:p>
            <a:r>
              <a:rPr lang="en-US" dirty="0">
                <a:hlinkClick r:id="rId6"/>
              </a:rPr>
              <a:t>https://arxiv.org/pdf/1606.03476.pdf</a:t>
            </a:r>
            <a:endParaRPr lang="en-US" dirty="0"/>
          </a:p>
          <a:p>
            <a:r>
              <a:rPr lang="en-US" dirty="0">
                <a:hlinkClick r:id="rId7"/>
              </a:rPr>
              <a:t>https://arxiv.org/pdf/1710.11248.pdf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454B45-48C1-F043-B833-1512853B7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5604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Lecture</a:t>
            </a:r>
            <a:r>
              <a:rPr lang="en-US" dirty="0"/>
              <a:t>: Transfer learning</a:t>
            </a:r>
          </a:p>
          <a:p>
            <a:r>
              <a:rPr lang="en-US" b="1" dirty="0"/>
              <a:t>Assignments:</a:t>
            </a:r>
          </a:p>
          <a:p>
            <a:pPr lvl="1"/>
            <a:r>
              <a:rPr lang="en-US" dirty="0"/>
              <a:t>DDPG, by No. 25, </a:t>
            </a:r>
            <a:r>
              <a:rPr lang="en-US" dirty="0" err="1"/>
              <a:t>EoD</a:t>
            </a:r>
            <a:endParaRPr lang="en-US" dirty="0"/>
          </a:p>
          <a:p>
            <a:pPr lvl="1"/>
            <a:r>
              <a:rPr lang="en-US" dirty="0"/>
              <a:t>A2C, by Nov. 18, </a:t>
            </a:r>
            <a:r>
              <a:rPr lang="en-US" dirty="0" err="1"/>
              <a:t>EoD</a:t>
            </a:r>
            <a:endParaRPr lang="en-US" dirty="0"/>
          </a:p>
          <a:p>
            <a:r>
              <a:rPr lang="en-US" b="1" dirty="0"/>
              <a:t>Quiz (on Canvas)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Imitation Learning, by Nov 25, </a:t>
            </a:r>
            <a:r>
              <a:rPr lang="en-US" dirty="0" err="1"/>
              <a:t>EoD</a:t>
            </a:r>
            <a:endParaRPr lang="en-US" dirty="0"/>
          </a:p>
          <a:p>
            <a:r>
              <a:rPr lang="en-US" b="1" dirty="0"/>
              <a:t>Project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Final Report, by Dec. 2, </a:t>
            </a:r>
            <a:r>
              <a:rPr lang="en-US"/>
              <a:t>EoD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4681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21EE2-CA32-B576-B38C-556FAF208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3161F-060B-52E2-396B-E869AA295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Course evaluations through </a:t>
            </a:r>
            <a:r>
              <a:rPr lang="en-US" dirty="0">
                <a:hlinkClick r:id="rId2"/>
              </a:rPr>
              <a:t>AEFIS</a:t>
            </a:r>
            <a:r>
              <a:rPr lang="en-US" dirty="0"/>
              <a:t> (</a:t>
            </a:r>
            <a:r>
              <a:rPr lang="en-US" dirty="0">
                <a:hlinkClick r:id="rId3"/>
              </a:rPr>
              <a:t>https://tamu.aefis.net/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The preferred browsers are Chrome and Firefox</a:t>
            </a:r>
          </a:p>
          <a:p>
            <a:r>
              <a:rPr lang="en-US" dirty="0"/>
              <a:t>Your constructive feedback helps improving the course</a:t>
            </a:r>
          </a:p>
          <a:p>
            <a:pPr lvl="1"/>
            <a:r>
              <a:rPr lang="en-US" dirty="0"/>
              <a:t>Lectures</a:t>
            </a:r>
          </a:p>
          <a:p>
            <a:pPr lvl="1"/>
            <a:r>
              <a:rPr lang="en-US" dirty="0"/>
              <a:t>Assignments</a:t>
            </a:r>
          </a:p>
          <a:p>
            <a:pPr lvl="1"/>
            <a:r>
              <a:rPr lang="en-US" dirty="0"/>
              <a:t>Quizzes</a:t>
            </a:r>
          </a:p>
          <a:p>
            <a:pPr lvl="1"/>
            <a:r>
              <a:rPr lang="en-US" dirty="0"/>
              <a:t>Research project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6EEC17-3DD2-1034-3899-364151EE4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499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3601</TotalTime>
  <Words>2199</Words>
  <Application>Microsoft Macintosh PowerPoint</Application>
  <PresentationFormat>Widescreen</PresentationFormat>
  <Paragraphs>343</Paragraphs>
  <Slides>36</Slides>
  <Notes>1</Notes>
  <HiddenSlides>2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Calibri Light</vt:lpstr>
      <vt:lpstr>Cambria Math</vt:lpstr>
      <vt:lpstr>Helvetica</vt:lpstr>
      <vt:lpstr>Office Theme</vt:lpstr>
      <vt:lpstr>CSCE-642 Reinforcement Learning  Imitation Learning</vt:lpstr>
      <vt:lpstr>Imitation Learning in a Nutshell</vt:lpstr>
      <vt:lpstr>Ingredients of Imitation Learning</vt:lpstr>
      <vt:lpstr>PowerPoint Presentation</vt:lpstr>
      <vt:lpstr>Notation</vt:lpstr>
      <vt:lpstr>Imitation Learning Algorithms</vt:lpstr>
      <vt:lpstr>Behavioral Cloning</vt:lpstr>
      <vt:lpstr>PowerPoint Presentation</vt:lpstr>
      <vt:lpstr>Worst case analysis</vt:lpstr>
      <vt:lpstr>Worst case analysis</vt:lpstr>
      <vt:lpstr>Worst case analysis</vt:lpstr>
      <vt:lpstr>Worst case analysis</vt:lpstr>
      <vt:lpstr>When to use Behavioral Cloning?</vt:lpstr>
      <vt:lpstr>(robust) Imitation Learning</vt:lpstr>
      <vt:lpstr>Interactive IL</vt:lpstr>
      <vt:lpstr>Alternating Optimization (Naïve Attempt)</vt:lpstr>
      <vt:lpstr>Data Aggregation (DAgger) [Ross et al. 2011]</vt:lpstr>
      <vt:lpstr>Data Aggregation (DAgger) [Ross et al. 2011]</vt:lpstr>
      <vt:lpstr>No-regret algorithm</vt:lpstr>
      <vt:lpstr>Results</vt:lpstr>
      <vt:lpstr>Inverse RL</vt:lpstr>
      <vt:lpstr>Inverse RL</vt:lpstr>
      <vt:lpstr>Fitted reward is ambiguous </vt:lpstr>
      <vt:lpstr>(R^d ) ̂ as a linear approximator   </vt:lpstr>
      <vt:lpstr>Solve w^d as a constraint optimization </vt:lpstr>
      <vt:lpstr>Solve w^d as a constraint optimization </vt:lpstr>
      <vt:lpstr>MaxEnt approach</vt:lpstr>
      <vt:lpstr>MaxEnt approach [Ziebart et al., AAAI ’08]</vt:lpstr>
      <vt:lpstr>Generative Adversarial Imitation Learning</vt:lpstr>
      <vt:lpstr>Generative Adversarial Imitation Learning </vt:lpstr>
      <vt:lpstr>Summary: Types of Imitation Learning</vt:lpstr>
      <vt:lpstr>Summary: Types of Imitation Learning</vt:lpstr>
      <vt:lpstr>Summary: Types of Imitation Learning</vt:lpstr>
      <vt:lpstr>Extra reading</vt:lpstr>
      <vt:lpstr>What next?</vt:lpstr>
      <vt:lpstr>Course evaluation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Guni Sharon</dc:creator>
  <cp:lastModifiedBy>Sharon, Guni</cp:lastModifiedBy>
  <cp:revision>187</cp:revision>
  <cp:lastPrinted>2021-04-13T20:22:08Z</cp:lastPrinted>
  <dcterms:created xsi:type="dcterms:W3CDTF">2019-10-14T16:33:14Z</dcterms:created>
  <dcterms:modified xsi:type="dcterms:W3CDTF">2024-11-19T18:15:20Z</dcterms:modified>
</cp:coreProperties>
</file>