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450" r:id="rId2"/>
    <p:sldId id="948" r:id="rId3"/>
    <p:sldId id="444" r:id="rId4"/>
    <p:sldId id="951" r:id="rId5"/>
    <p:sldId id="952" r:id="rId6"/>
    <p:sldId id="1991" r:id="rId7"/>
    <p:sldId id="1992" r:id="rId8"/>
    <p:sldId id="1993" r:id="rId9"/>
    <p:sldId id="2146" r:id="rId10"/>
    <p:sldId id="258" r:id="rId11"/>
    <p:sldId id="259" r:id="rId12"/>
    <p:sldId id="261" r:id="rId13"/>
    <p:sldId id="257" r:id="rId14"/>
    <p:sldId id="262" r:id="rId15"/>
    <p:sldId id="263" r:id="rId16"/>
    <p:sldId id="264" r:id="rId17"/>
    <p:sldId id="265" r:id="rId18"/>
    <p:sldId id="453" r:id="rId19"/>
    <p:sldId id="268" r:id="rId20"/>
    <p:sldId id="2135" r:id="rId21"/>
    <p:sldId id="2129" r:id="rId22"/>
    <p:sldId id="2136" r:id="rId23"/>
    <p:sldId id="454" r:id="rId24"/>
    <p:sldId id="455" r:id="rId25"/>
    <p:sldId id="456" r:id="rId26"/>
    <p:sldId id="2142" r:id="rId27"/>
    <p:sldId id="2143" r:id="rId28"/>
    <p:sldId id="2138" r:id="rId29"/>
    <p:sldId id="2139" r:id="rId30"/>
    <p:sldId id="2144" r:id="rId31"/>
    <p:sldId id="2140" r:id="rId32"/>
    <p:sldId id="2141" r:id="rId33"/>
    <p:sldId id="457" r:id="rId34"/>
    <p:sldId id="2145" r:id="rId35"/>
    <p:sldId id="451" r:id="rId36"/>
    <p:sldId id="2137" r:id="rId37"/>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14"/>
    <p:restoredTop sz="94694"/>
  </p:normalViewPr>
  <p:slideViewPr>
    <p:cSldViewPr snapToGrid="0" snapToObjects="1">
      <p:cViewPr varScale="1">
        <p:scale>
          <a:sx n="141" d="100"/>
          <a:sy n="141" d="100"/>
        </p:scale>
        <p:origin x="176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C1E7B7B-F84B-B947-A56F-FDFF0AC29AAB}" type="datetimeFigureOut">
              <a:rPr lang="en-US" smtClean="0"/>
              <a:t>11/7/24</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EBC6C1D5-9F07-DB47-A3FE-CAED95F2093A}" type="slidenum">
              <a:rPr lang="en-US" smtClean="0"/>
              <a:t>‹#›</a:t>
            </a:fld>
            <a:endParaRPr lang="en-US"/>
          </a:p>
        </p:txBody>
      </p:sp>
    </p:spTree>
    <p:extLst>
      <p:ext uri="{BB962C8B-B14F-4D97-AF65-F5344CB8AC3E}">
        <p14:creationId xmlns:p14="http://schemas.microsoft.com/office/powerpoint/2010/main" val="3838014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C6C1D5-9F07-DB47-A3FE-CAED95F2093A}" type="slidenum">
              <a:rPr lang="en-US" smtClean="0"/>
              <a:t>1</a:t>
            </a:fld>
            <a:endParaRPr lang="en-US"/>
          </a:p>
        </p:txBody>
      </p:sp>
    </p:spTree>
    <p:extLst>
      <p:ext uri="{BB962C8B-B14F-4D97-AF65-F5344CB8AC3E}">
        <p14:creationId xmlns:p14="http://schemas.microsoft.com/office/powerpoint/2010/main" val="1272802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C6C1D5-9F07-DB47-A3FE-CAED95F2093A}" type="slidenum">
              <a:rPr lang="en-US" smtClean="0"/>
              <a:t>20</a:t>
            </a:fld>
            <a:endParaRPr lang="en-US"/>
          </a:p>
        </p:txBody>
      </p:sp>
    </p:spTree>
    <p:extLst>
      <p:ext uri="{BB962C8B-B14F-4D97-AF65-F5344CB8AC3E}">
        <p14:creationId xmlns:p14="http://schemas.microsoft.com/office/powerpoint/2010/main" val="35936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626D-5E79-224A-BF91-66422D703F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FEB96-0547-FA48-82C1-65474807DC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79A416-4CEA-7845-8EC9-F4F21964DCFF}"/>
              </a:ext>
            </a:extLst>
          </p:cNvPr>
          <p:cNvSpPr>
            <a:spLocks noGrp="1"/>
          </p:cNvSpPr>
          <p:nvPr>
            <p:ph type="dt" sz="half" idx="10"/>
          </p:nvPr>
        </p:nvSpPr>
        <p:spPr/>
        <p:txBody>
          <a:bodyPr/>
          <a:lstStyle/>
          <a:p>
            <a:fld id="{DB35B78D-17AB-464F-A170-BD23D17D713A}" type="datetime1">
              <a:rPr lang="en-US" smtClean="0"/>
              <a:t>11/7/24</a:t>
            </a:fld>
            <a:endParaRPr lang="en-US"/>
          </a:p>
        </p:txBody>
      </p:sp>
      <p:sp>
        <p:nvSpPr>
          <p:cNvPr id="5" name="Footer Placeholder 4">
            <a:extLst>
              <a:ext uri="{FF2B5EF4-FFF2-40B4-BE49-F238E27FC236}">
                <a16:creationId xmlns:a16="http://schemas.microsoft.com/office/drawing/2014/main" id="{EFC535B8-C10F-9A4A-A741-AF1388DF9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652CC-F8DB-A346-BCD0-81B9345A9686}"/>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419450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CAA5-875B-0F41-94F4-738B33C93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5EF96D-648A-8E40-8894-D8A9402AC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0D26-0CB7-7F43-A6C1-A89750EA33A5}"/>
              </a:ext>
            </a:extLst>
          </p:cNvPr>
          <p:cNvSpPr>
            <a:spLocks noGrp="1"/>
          </p:cNvSpPr>
          <p:nvPr>
            <p:ph type="dt" sz="half" idx="10"/>
          </p:nvPr>
        </p:nvSpPr>
        <p:spPr/>
        <p:txBody>
          <a:bodyPr/>
          <a:lstStyle/>
          <a:p>
            <a:fld id="{538A2C49-A9C6-624C-8298-F480D8778161}" type="datetime1">
              <a:rPr lang="en-US" smtClean="0"/>
              <a:t>11/7/24</a:t>
            </a:fld>
            <a:endParaRPr lang="en-US"/>
          </a:p>
        </p:txBody>
      </p:sp>
      <p:sp>
        <p:nvSpPr>
          <p:cNvPr id="5" name="Footer Placeholder 4">
            <a:extLst>
              <a:ext uri="{FF2B5EF4-FFF2-40B4-BE49-F238E27FC236}">
                <a16:creationId xmlns:a16="http://schemas.microsoft.com/office/drawing/2014/main" id="{8E1407AD-E27C-944A-A511-B27E65E06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1CDFF-A261-F440-BFEB-14030AB0258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8731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323C-3299-2A4E-9B2A-5188BC51CD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735257-7302-8847-8EEC-AAEE1A1891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B53553-D1E2-6643-AD46-0F1D81A04E68}"/>
              </a:ext>
            </a:extLst>
          </p:cNvPr>
          <p:cNvSpPr>
            <a:spLocks noGrp="1"/>
          </p:cNvSpPr>
          <p:nvPr>
            <p:ph type="dt" sz="half" idx="10"/>
          </p:nvPr>
        </p:nvSpPr>
        <p:spPr/>
        <p:txBody>
          <a:bodyPr/>
          <a:lstStyle/>
          <a:p>
            <a:fld id="{157A9286-095A-B049-A35C-A719CF62EC7C}" type="datetime1">
              <a:rPr lang="en-US" smtClean="0"/>
              <a:t>11/7/24</a:t>
            </a:fld>
            <a:endParaRPr lang="en-US"/>
          </a:p>
        </p:txBody>
      </p:sp>
      <p:sp>
        <p:nvSpPr>
          <p:cNvPr id="5" name="Footer Placeholder 4">
            <a:extLst>
              <a:ext uri="{FF2B5EF4-FFF2-40B4-BE49-F238E27FC236}">
                <a16:creationId xmlns:a16="http://schemas.microsoft.com/office/drawing/2014/main" id="{481E0705-A980-E543-92A4-70867681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CB27A-7991-E748-8C2A-46A2E101E2B0}"/>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45309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826E-1CE8-504D-9ED3-980AD18D31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D512F-FCDB-844C-BE94-99A07505F7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A1A047-ADE3-8847-AC83-EAB5C944CC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8FF08B-C591-5242-B593-DB928E746BCC}"/>
              </a:ext>
            </a:extLst>
          </p:cNvPr>
          <p:cNvSpPr>
            <a:spLocks noGrp="1"/>
          </p:cNvSpPr>
          <p:nvPr>
            <p:ph type="dt" sz="half" idx="10"/>
          </p:nvPr>
        </p:nvSpPr>
        <p:spPr/>
        <p:txBody>
          <a:bodyPr/>
          <a:lstStyle/>
          <a:p>
            <a:fld id="{86C50B13-DE4C-9345-96DC-ECB44B8F5FC7}" type="datetime1">
              <a:rPr lang="en-US" smtClean="0"/>
              <a:t>11/7/24</a:t>
            </a:fld>
            <a:endParaRPr lang="en-US"/>
          </a:p>
        </p:txBody>
      </p:sp>
      <p:sp>
        <p:nvSpPr>
          <p:cNvPr id="6" name="Footer Placeholder 5">
            <a:extLst>
              <a:ext uri="{FF2B5EF4-FFF2-40B4-BE49-F238E27FC236}">
                <a16:creationId xmlns:a16="http://schemas.microsoft.com/office/drawing/2014/main" id="{C2B0C112-E05F-B547-8910-E81431F0F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E01D2-3B87-A84D-B0DB-8148FD3AB633}"/>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01614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917D-9DE3-6741-A41C-63A31ED1E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5E024D-7C1B-144F-AE7E-F843690A7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3E7A7-D2C0-E24C-A9BD-1BA52CF56F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2DAFF-C383-EE40-98CD-041445A83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9C678-8CE6-BB49-ACEF-8E2DC0B98C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6A400E-46F4-E34D-A9A5-BBD5C5D6532B}"/>
              </a:ext>
            </a:extLst>
          </p:cNvPr>
          <p:cNvSpPr>
            <a:spLocks noGrp="1"/>
          </p:cNvSpPr>
          <p:nvPr>
            <p:ph type="dt" sz="half" idx="10"/>
          </p:nvPr>
        </p:nvSpPr>
        <p:spPr/>
        <p:txBody>
          <a:bodyPr/>
          <a:lstStyle/>
          <a:p>
            <a:fld id="{4FCB2621-F656-2A42-852E-A1E5C7FECF22}" type="datetime1">
              <a:rPr lang="en-US" smtClean="0"/>
              <a:t>11/7/24</a:t>
            </a:fld>
            <a:endParaRPr lang="en-US"/>
          </a:p>
        </p:txBody>
      </p:sp>
      <p:sp>
        <p:nvSpPr>
          <p:cNvPr id="8" name="Footer Placeholder 7">
            <a:extLst>
              <a:ext uri="{FF2B5EF4-FFF2-40B4-BE49-F238E27FC236}">
                <a16:creationId xmlns:a16="http://schemas.microsoft.com/office/drawing/2014/main" id="{F22C9EA3-4A24-D945-AD19-86AC2F676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C83142-15EB-2043-BF43-C018C5D58B6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43141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9BEB-C18C-9F44-961C-906F318BB1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4F814-53BE-7442-A5EF-898F1C6BA03A}"/>
              </a:ext>
            </a:extLst>
          </p:cNvPr>
          <p:cNvSpPr>
            <a:spLocks noGrp="1"/>
          </p:cNvSpPr>
          <p:nvPr>
            <p:ph type="dt" sz="half" idx="10"/>
          </p:nvPr>
        </p:nvSpPr>
        <p:spPr/>
        <p:txBody>
          <a:bodyPr/>
          <a:lstStyle/>
          <a:p>
            <a:fld id="{F9E67A8A-C003-E14D-B422-360F009DC976}" type="datetime1">
              <a:rPr lang="en-US" smtClean="0"/>
              <a:t>11/7/24</a:t>
            </a:fld>
            <a:endParaRPr lang="en-US"/>
          </a:p>
        </p:txBody>
      </p:sp>
      <p:sp>
        <p:nvSpPr>
          <p:cNvPr id="4" name="Footer Placeholder 3">
            <a:extLst>
              <a:ext uri="{FF2B5EF4-FFF2-40B4-BE49-F238E27FC236}">
                <a16:creationId xmlns:a16="http://schemas.microsoft.com/office/drawing/2014/main" id="{7B57ABC5-1C43-D74A-BBFD-694CDF8211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B2377D-8901-8540-B319-9668BF678C08}"/>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52682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0BD7E-6848-244E-AB8A-8FA454DBBB58}"/>
              </a:ext>
            </a:extLst>
          </p:cNvPr>
          <p:cNvSpPr>
            <a:spLocks noGrp="1"/>
          </p:cNvSpPr>
          <p:nvPr>
            <p:ph type="dt" sz="half" idx="10"/>
          </p:nvPr>
        </p:nvSpPr>
        <p:spPr/>
        <p:txBody>
          <a:bodyPr/>
          <a:lstStyle/>
          <a:p>
            <a:fld id="{9412A032-7EFB-D245-99E5-ED10E0514844}" type="datetime1">
              <a:rPr lang="en-US" smtClean="0"/>
              <a:t>11/7/24</a:t>
            </a:fld>
            <a:endParaRPr lang="en-US"/>
          </a:p>
        </p:txBody>
      </p:sp>
      <p:sp>
        <p:nvSpPr>
          <p:cNvPr id="3" name="Footer Placeholder 2">
            <a:extLst>
              <a:ext uri="{FF2B5EF4-FFF2-40B4-BE49-F238E27FC236}">
                <a16:creationId xmlns:a16="http://schemas.microsoft.com/office/drawing/2014/main" id="{BD3749EC-509A-FD41-AB4F-45A1F61B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F59BFC-9E31-3942-9C5C-BB85A798833A}"/>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19250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9986-AE9B-FE43-B920-21437F39A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2DD552-ECE6-8645-B84D-167659154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FC9D2-3CFF-2F4F-BFED-441ED16F6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A11B3-C21D-A144-8E0F-45685C74C137}"/>
              </a:ext>
            </a:extLst>
          </p:cNvPr>
          <p:cNvSpPr>
            <a:spLocks noGrp="1"/>
          </p:cNvSpPr>
          <p:nvPr>
            <p:ph type="dt" sz="half" idx="10"/>
          </p:nvPr>
        </p:nvSpPr>
        <p:spPr/>
        <p:txBody>
          <a:bodyPr/>
          <a:lstStyle/>
          <a:p>
            <a:fld id="{3006EE42-8E34-3144-B7CE-C5C639BC78D6}" type="datetime1">
              <a:rPr lang="en-US" smtClean="0"/>
              <a:t>11/7/24</a:t>
            </a:fld>
            <a:endParaRPr lang="en-US"/>
          </a:p>
        </p:txBody>
      </p:sp>
      <p:sp>
        <p:nvSpPr>
          <p:cNvPr id="6" name="Footer Placeholder 5">
            <a:extLst>
              <a:ext uri="{FF2B5EF4-FFF2-40B4-BE49-F238E27FC236}">
                <a16:creationId xmlns:a16="http://schemas.microsoft.com/office/drawing/2014/main" id="{2F213DBC-A807-A14B-8177-CA26E2313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D85DA4-AE91-CE47-A31D-401CDBF49434}"/>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795610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0395-55A7-E64A-8588-B7D7D85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999C17-29EB-8C44-BA05-EA5BA85C3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3277AC-5444-E74B-BE05-49FD3504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9E263-31AA-A347-82E2-3276AAC35944}"/>
              </a:ext>
            </a:extLst>
          </p:cNvPr>
          <p:cNvSpPr>
            <a:spLocks noGrp="1"/>
          </p:cNvSpPr>
          <p:nvPr>
            <p:ph type="dt" sz="half" idx="10"/>
          </p:nvPr>
        </p:nvSpPr>
        <p:spPr/>
        <p:txBody>
          <a:bodyPr/>
          <a:lstStyle/>
          <a:p>
            <a:fld id="{160F36EC-0445-3642-81E5-6FAD4D37A85E}" type="datetime1">
              <a:rPr lang="en-US" smtClean="0"/>
              <a:t>11/7/24</a:t>
            </a:fld>
            <a:endParaRPr lang="en-US"/>
          </a:p>
        </p:txBody>
      </p:sp>
      <p:sp>
        <p:nvSpPr>
          <p:cNvPr id="6" name="Footer Placeholder 5">
            <a:extLst>
              <a:ext uri="{FF2B5EF4-FFF2-40B4-BE49-F238E27FC236}">
                <a16:creationId xmlns:a16="http://schemas.microsoft.com/office/drawing/2014/main" id="{D39A6337-7ECC-8641-8F01-A43D219724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EFB99-37D3-394D-8CB1-B588416257EE}"/>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80406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2F-81AD-414B-89EF-34D0BD480B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2178A-483B-D443-BCA6-7A18FF9C97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9617E-310C-C443-A928-B4A934DE1E43}"/>
              </a:ext>
            </a:extLst>
          </p:cNvPr>
          <p:cNvSpPr>
            <a:spLocks noGrp="1"/>
          </p:cNvSpPr>
          <p:nvPr>
            <p:ph type="dt" sz="half" idx="10"/>
          </p:nvPr>
        </p:nvSpPr>
        <p:spPr/>
        <p:txBody>
          <a:bodyPr/>
          <a:lstStyle/>
          <a:p>
            <a:fld id="{F3C1B7C3-B945-E343-88C0-2E84A8DDFCBF}" type="datetime1">
              <a:rPr lang="en-US" smtClean="0"/>
              <a:t>11/7/24</a:t>
            </a:fld>
            <a:endParaRPr lang="en-US"/>
          </a:p>
        </p:txBody>
      </p:sp>
      <p:sp>
        <p:nvSpPr>
          <p:cNvPr id="5" name="Footer Placeholder 4">
            <a:extLst>
              <a:ext uri="{FF2B5EF4-FFF2-40B4-BE49-F238E27FC236}">
                <a16:creationId xmlns:a16="http://schemas.microsoft.com/office/drawing/2014/main" id="{2269EAC8-488A-2D41-A613-440829B8B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B4504-7D8B-6B43-BC5D-549DC9F514A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75203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7D008-5910-0440-8BAC-62D6BCA8ED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E05DC-6346-0F40-B2B7-91266DEEC0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53DA7-7B12-1E40-A854-F4737E3997EC}"/>
              </a:ext>
            </a:extLst>
          </p:cNvPr>
          <p:cNvSpPr>
            <a:spLocks noGrp="1"/>
          </p:cNvSpPr>
          <p:nvPr>
            <p:ph type="dt" sz="half" idx="10"/>
          </p:nvPr>
        </p:nvSpPr>
        <p:spPr/>
        <p:txBody>
          <a:bodyPr/>
          <a:lstStyle/>
          <a:p>
            <a:fld id="{29623C14-35E2-5145-BFBE-F6DBBC7EBCCB}" type="datetime1">
              <a:rPr lang="en-US" smtClean="0"/>
              <a:t>11/7/24</a:t>
            </a:fld>
            <a:endParaRPr lang="en-US"/>
          </a:p>
        </p:txBody>
      </p:sp>
      <p:sp>
        <p:nvSpPr>
          <p:cNvPr id="5" name="Footer Placeholder 4">
            <a:extLst>
              <a:ext uri="{FF2B5EF4-FFF2-40B4-BE49-F238E27FC236}">
                <a16:creationId xmlns:a16="http://schemas.microsoft.com/office/drawing/2014/main" id="{9CC05EFD-BB0C-2642-BD4D-9ED367350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46A45-C6DB-CD49-B3AB-A46DE64B2F0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1083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65631-336E-1340-AAE9-6511125A2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B39235-03AA-0149-B8D4-E342289134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EAF90-C26A-D844-B064-7D8CDBA8CA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C5F826-8EF9-404F-8347-BE547C607E25}" type="datetime1">
              <a:rPr lang="en-US" smtClean="0"/>
              <a:t>11/7/24</a:t>
            </a:fld>
            <a:endParaRPr lang="en-US"/>
          </a:p>
        </p:txBody>
      </p:sp>
      <p:sp>
        <p:nvSpPr>
          <p:cNvPr id="5" name="Footer Placeholder 4">
            <a:extLst>
              <a:ext uri="{FF2B5EF4-FFF2-40B4-BE49-F238E27FC236}">
                <a16:creationId xmlns:a16="http://schemas.microsoft.com/office/drawing/2014/main" id="{8C531377-8B1F-4E45-946B-51DF49170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B57D72-F87C-6442-A76E-50C98E326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7402F-1908-0F43-B844-ECE5D9BD648C}" type="slidenum">
              <a:rPr lang="en-US" smtClean="0"/>
              <a:t>‹#›</a:t>
            </a:fld>
            <a:endParaRPr lang="en-US"/>
          </a:p>
        </p:txBody>
      </p:sp>
    </p:spTree>
    <p:extLst>
      <p:ext uri="{BB962C8B-B14F-4D97-AF65-F5344CB8AC3E}">
        <p14:creationId xmlns:p14="http://schemas.microsoft.com/office/powerpoint/2010/main" val="782648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0.png"/></Relationships>
</file>

<file path=ppt/slides/_rels/slide1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9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image" Target="../media/image140.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NUL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30.png"/><Relationship Id="rId7" Type="http://schemas.openxmlformats.org/officeDocument/2006/relationships/image" Target="../media/image28.png"/><Relationship Id="rId2" Type="http://schemas.openxmlformats.org/officeDocument/2006/relationships/image" Target="../media/image220.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0.png"/><Relationship Id="rId7" Type="http://schemas.openxmlformats.org/officeDocument/2006/relationships/image" Target="../media/image35.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330.png"/><Relationship Id="rId4" Type="http://schemas.openxmlformats.org/officeDocument/2006/relationships/image" Target="../media/image320.png"/></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0.png"/><Relationship Id="rId7" Type="http://schemas.openxmlformats.org/officeDocument/2006/relationships/image" Target="../media/image35.png"/><Relationship Id="rId2" Type="http://schemas.openxmlformats.org/officeDocument/2006/relationships/image" Target="../media/image23.png"/><Relationship Id="rId1" Type="http://schemas.openxmlformats.org/officeDocument/2006/relationships/slideLayout" Target="../slideLayouts/slideLayout2.xml"/><Relationship Id="rId11" Type="http://schemas.openxmlformats.org/officeDocument/2006/relationships/image" Target="../media/image39.png"/><Relationship Id="rId5" Type="http://schemas.openxmlformats.org/officeDocument/2006/relationships/image" Target="../media/image330.png"/><Relationship Id="rId10" Type="http://schemas.openxmlformats.org/officeDocument/2006/relationships/image" Target="../media/image38.png"/><Relationship Id="rId4" Type="http://schemas.openxmlformats.org/officeDocument/2006/relationships/image" Target="../media/image320.png"/><Relationship Id="rId9"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0.png"/><Relationship Id="rId7" Type="http://schemas.openxmlformats.org/officeDocument/2006/relationships/image" Target="../media/image35.png"/><Relationship Id="rId12" Type="http://schemas.openxmlformats.org/officeDocument/2006/relationships/image" Target="../media/image3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390.png"/><Relationship Id="rId5" Type="http://schemas.openxmlformats.org/officeDocument/2006/relationships/image" Target="../media/image330.png"/><Relationship Id="rId4" Type="http://schemas.openxmlformats.org/officeDocument/2006/relationships/image" Target="../media/image320.png"/><Relationship Id="rId9" Type="http://schemas.openxmlformats.org/officeDocument/2006/relationships/image" Target="../media/image370.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spinningup.openai.com/en/latest/algorithms/sac.html" TargetMode="External"/><Relationship Id="rId2" Type="http://schemas.openxmlformats.org/officeDocument/2006/relationships/hyperlink" Target="https://arxiv.org/pdf/1812.05905.pdf" TargetMode="External"/><Relationship Id="rId1" Type="http://schemas.openxmlformats.org/officeDocument/2006/relationships/slideLayout" Target="../slideLayouts/slideLayout2.xml"/><Relationship Id="rId5" Type="http://schemas.openxmlformats.org/officeDocument/2006/relationships/hyperlink" Target="https://arxiv.org/pdf/1312.6114.pdf" TargetMode="External"/><Relationship Id="rId4" Type="http://schemas.openxmlformats.org/officeDocument/2006/relationships/hyperlink" Target="https://towardsdatascience.com/soft-actor-critic-demystified-b8427df61665"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7D63-0594-B242-B721-65F932956610}"/>
              </a:ext>
            </a:extLst>
          </p:cNvPr>
          <p:cNvSpPr>
            <a:spLocks noGrp="1"/>
          </p:cNvSpPr>
          <p:nvPr>
            <p:ph type="ctrTitle"/>
          </p:nvPr>
        </p:nvSpPr>
        <p:spPr>
          <a:xfrm>
            <a:off x="1638300" y="93765"/>
            <a:ext cx="9144000" cy="1954351"/>
          </a:xfrm>
        </p:spPr>
        <p:txBody>
          <a:bodyPr>
            <a:normAutofit/>
          </a:bodyPr>
          <a:lstStyle/>
          <a:p>
            <a:r>
              <a:rPr lang="en-US" sz="4000" dirty="0"/>
              <a:t>CSCE-642 Reinforcement Learning </a:t>
            </a:r>
            <a:br>
              <a:rPr lang="en-US" dirty="0"/>
            </a:br>
            <a:r>
              <a:rPr lang="en-US" sz="5400" dirty="0"/>
              <a:t>Soft Actor-Critic</a:t>
            </a:r>
            <a:endParaRPr lang="en-US" dirty="0"/>
          </a:p>
        </p:txBody>
      </p:sp>
      <p:sp>
        <p:nvSpPr>
          <p:cNvPr id="3" name="Subtitle 2">
            <a:extLst>
              <a:ext uri="{FF2B5EF4-FFF2-40B4-BE49-F238E27FC236}">
                <a16:creationId xmlns:a16="http://schemas.microsoft.com/office/drawing/2014/main" id="{907980FF-ADF2-554A-98D8-FEFEDEB6C092}"/>
              </a:ext>
            </a:extLst>
          </p:cNvPr>
          <p:cNvSpPr>
            <a:spLocks noGrp="1"/>
          </p:cNvSpPr>
          <p:nvPr>
            <p:ph type="subTitle" idx="1"/>
          </p:nvPr>
        </p:nvSpPr>
        <p:spPr>
          <a:xfrm>
            <a:off x="1523999" y="5936696"/>
            <a:ext cx="9144000" cy="731423"/>
          </a:xfrm>
        </p:spPr>
        <p:txBody>
          <a:bodyPr>
            <a:normAutofit/>
          </a:bodyPr>
          <a:lstStyle/>
          <a:p>
            <a:r>
              <a:rPr lang="en-US" sz="2800" dirty="0"/>
              <a:t>Instructor: Guni Sharon</a:t>
            </a:r>
          </a:p>
        </p:txBody>
      </p:sp>
      <p:sp>
        <p:nvSpPr>
          <p:cNvPr id="4" name="Slide Number Placeholder 3">
            <a:extLst>
              <a:ext uri="{FF2B5EF4-FFF2-40B4-BE49-F238E27FC236}">
                <a16:creationId xmlns:a16="http://schemas.microsoft.com/office/drawing/2014/main" id="{107A7504-872B-C54E-A719-6645931C13F3}"/>
              </a:ext>
            </a:extLst>
          </p:cNvPr>
          <p:cNvSpPr>
            <a:spLocks noGrp="1"/>
          </p:cNvSpPr>
          <p:nvPr>
            <p:ph type="sldNum" sz="quarter" idx="12"/>
          </p:nvPr>
        </p:nvSpPr>
        <p:spPr/>
        <p:txBody>
          <a:bodyPr/>
          <a:lstStyle/>
          <a:p>
            <a:fld id="{5F07402F-1908-0F43-B844-ECE5D9BD648C}" type="slidenum">
              <a:rPr lang="en-US" smtClean="0"/>
              <a:t>1</a:t>
            </a:fld>
            <a:endParaRPr lang="en-US"/>
          </a:p>
        </p:txBody>
      </p:sp>
      <p:pic>
        <p:nvPicPr>
          <p:cNvPr id="6" name="Picture 2" descr="Is it OK to be uncertain? – ISS VOICE">
            <a:extLst>
              <a:ext uri="{FF2B5EF4-FFF2-40B4-BE49-F238E27FC236}">
                <a16:creationId xmlns:a16="http://schemas.microsoft.com/office/drawing/2014/main" id="{45D1E125-CEEF-524A-B08D-DF4902A8F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8243" y="2391377"/>
            <a:ext cx="6404113" cy="320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063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957AE-E36C-4145-8051-C27BD8A6FCFF}"/>
              </a:ext>
            </a:extLst>
          </p:cNvPr>
          <p:cNvSpPr>
            <a:spLocks noGrp="1"/>
          </p:cNvSpPr>
          <p:nvPr>
            <p:ph type="title"/>
          </p:nvPr>
        </p:nvSpPr>
        <p:spPr/>
        <p:txBody>
          <a:bodyPr/>
          <a:lstStyle/>
          <a:p>
            <a:r>
              <a:rPr lang="en-US" dirty="0"/>
              <a:t>CSCE-689, Reinforcement Learning</a:t>
            </a:r>
          </a:p>
        </p:txBody>
      </p:sp>
      <p:sp>
        <p:nvSpPr>
          <p:cNvPr id="4" name="Rounded Rectangle 3">
            <a:extLst>
              <a:ext uri="{FF2B5EF4-FFF2-40B4-BE49-F238E27FC236}">
                <a16:creationId xmlns:a16="http://schemas.microsoft.com/office/drawing/2014/main" id="{D429E4F4-9133-E247-B8D1-F34BB09FF4EC}"/>
              </a:ext>
            </a:extLst>
          </p:cNvPr>
          <p:cNvSpPr/>
          <p:nvPr/>
        </p:nvSpPr>
        <p:spPr>
          <a:xfrm>
            <a:off x="514348"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Stateless decision process</a:t>
            </a:r>
          </a:p>
        </p:txBody>
      </p:sp>
      <p:sp>
        <p:nvSpPr>
          <p:cNvPr id="5" name="Rounded Rectangle 4">
            <a:extLst>
              <a:ext uri="{FF2B5EF4-FFF2-40B4-BE49-F238E27FC236}">
                <a16:creationId xmlns:a16="http://schemas.microsoft.com/office/drawing/2014/main" id="{A3814ADE-4315-C24C-9061-B448B6D04024}"/>
              </a:ext>
            </a:extLst>
          </p:cNvPr>
          <p:cNvSpPr/>
          <p:nvPr/>
        </p:nvSpPr>
        <p:spPr>
          <a:xfrm>
            <a:off x="514347" y="3874051"/>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Markov decision process</a:t>
            </a:r>
          </a:p>
        </p:txBody>
      </p:sp>
      <p:sp>
        <p:nvSpPr>
          <p:cNvPr id="6" name="Rounded Rectangle 5">
            <a:extLst>
              <a:ext uri="{FF2B5EF4-FFF2-40B4-BE49-F238E27FC236}">
                <a16:creationId xmlns:a16="http://schemas.microsoft.com/office/drawing/2014/main" id="{2F298306-2F29-5945-9A49-0A2975B03DC7}"/>
              </a:ext>
            </a:extLst>
          </p:cNvPr>
          <p:cNvSpPr/>
          <p:nvPr/>
        </p:nvSpPr>
        <p:spPr>
          <a:xfrm>
            <a:off x="514346"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Solving MDPs (offline)</a:t>
            </a:r>
          </a:p>
        </p:txBody>
      </p:sp>
      <p:sp>
        <p:nvSpPr>
          <p:cNvPr id="7" name="Rounded Rectangle 6">
            <a:extLst>
              <a:ext uri="{FF2B5EF4-FFF2-40B4-BE49-F238E27FC236}">
                <a16:creationId xmlns:a16="http://schemas.microsoft.com/office/drawing/2014/main" id="{6A5C3BC4-B51A-564C-B38E-86BF7F7371F2}"/>
              </a:ext>
            </a:extLst>
          </p:cNvPr>
          <p:cNvSpPr/>
          <p:nvPr/>
        </p:nvSpPr>
        <p:spPr>
          <a:xfrm>
            <a:off x="3619497"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Dynamic programming </a:t>
            </a:r>
          </a:p>
        </p:txBody>
      </p:sp>
      <p:sp>
        <p:nvSpPr>
          <p:cNvPr id="8" name="Rounded Rectangle 7">
            <a:extLst>
              <a:ext uri="{FF2B5EF4-FFF2-40B4-BE49-F238E27FC236}">
                <a16:creationId xmlns:a16="http://schemas.microsoft.com/office/drawing/2014/main" id="{B85E7B59-374E-C94A-A121-77A7CD9CEE14}"/>
              </a:ext>
            </a:extLst>
          </p:cNvPr>
          <p:cNvSpPr/>
          <p:nvPr/>
        </p:nvSpPr>
        <p:spPr>
          <a:xfrm>
            <a:off x="3619497"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Monte-Carlo</a:t>
            </a:r>
          </a:p>
        </p:txBody>
      </p:sp>
      <p:sp>
        <p:nvSpPr>
          <p:cNvPr id="9" name="Rounded Rectangle 8">
            <a:extLst>
              <a:ext uri="{FF2B5EF4-FFF2-40B4-BE49-F238E27FC236}">
                <a16:creationId xmlns:a16="http://schemas.microsoft.com/office/drawing/2014/main" id="{1FD9E7EB-36B2-324A-AFEA-A3D2DA31B2E5}"/>
              </a:ext>
            </a:extLst>
          </p:cNvPr>
          <p:cNvSpPr/>
          <p:nvPr/>
        </p:nvSpPr>
        <p:spPr>
          <a:xfrm>
            <a:off x="3619497" y="3874051"/>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Temporal difference</a:t>
            </a:r>
          </a:p>
        </p:txBody>
      </p:sp>
      <p:sp>
        <p:nvSpPr>
          <p:cNvPr id="11" name="Rounded Rectangle 10">
            <a:extLst>
              <a:ext uri="{FF2B5EF4-FFF2-40B4-BE49-F238E27FC236}">
                <a16:creationId xmlns:a16="http://schemas.microsoft.com/office/drawing/2014/main" id="{DEDA3562-89A7-154F-B93F-C5927C781B7C}"/>
              </a:ext>
            </a:extLst>
          </p:cNvPr>
          <p:cNvSpPr/>
          <p:nvPr/>
        </p:nvSpPr>
        <p:spPr>
          <a:xfrm>
            <a:off x="6724646" y="5398433"/>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Tabular methods </a:t>
            </a:r>
          </a:p>
        </p:txBody>
      </p:sp>
      <p:sp>
        <p:nvSpPr>
          <p:cNvPr id="12" name="Rounded Rectangle 11">
            <a:extLst>
              <a:ext uri="{FF2B5EF4-FFF2-40B4-BE49-F238E27FC236}">
                <a16:creationId xmlns:a16="http://schemas.microsoft.com/office/drawing/2014/main" id="{CD1AE173-0AAA-5147-89F9-FAA5E402B84F}"/>
              </a:ext>
            </a:extLst>
          </p:cNvPr>
          <p:cNvSpPr/>
          <p:nvPr/>
        </p:nvSpPr>
        <p:spPr>
          <a:xfrm>
            <a:off x="6724646" y="3874051"/>
            <a:ext cx="2186609"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Function approximators</a:t>
            </a:r>
          </a:p>
        </p:txBody>
      </p:sp>
      <p:sp>
        <p:nvSpPr>
          <p:cNvPr id="13" name="Rounded Rectangle 12">
            <a:extLst>
              <a:ext uri="{FF2B5EF4-FFF2-40B4-BE49-F238E27FC236}">
                <a16:creationId xmlns:a16="http://schemas.microsoft.com/office/drawing/2014/main" id="{81CA370F-82A1-A540-B8F6-A78C0EBEBE0F}"/>
              </a:ext>
            </a:extLst>
          </p:cNvPr>
          <p:cNvSpPr/>
          <p:nvPr/>
        </p:nvSpPr>
        <p:spPr>
          <a:xfrm>
            <a:off x="6724646" y="2325169"/>
            <a:ext cx="218660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Policy gradient </a:t>
            </a:r>
          </a:p>
        </p:txBody>
      </p:sp>
      <p:sp>
        <p:nvSpPr>
          <p:cNvPr id="14" name="Rounded Rectangle 13">
            <a:extLst>
              <a:ext uri="{FF2B5EF4-FFF2-40B4-BE49-F238E27FC236}">
                <a16:creationId xmlns:a16="http://schemas.microsoft.com/office/drawing/2014/main" id="{CA99A7FE-3CCE-5641-960A-8E81B6D88619}"/>
              </a:ext>
            </a:extLst>
          </p:cNvPr>
          <p:cNvSpPr/>
          <p:nvPr/>
        </p:nvSpPr>
        <p:spPr>
          <a:xfrm>
            <a:off x="9750281" y="5410682"/>
            <a:ext cx="2186609"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Deep RL</a:t>
            </a:r>
          </a:p>
        </p:txBody>
      </p:sp>
      <p:cxnSp>
        <p:nvCxnSpPr>
          <p:cNvPr id="16" name="Straight Arrow Connector 15">
            <a:extLst>
              <a:ext uri="{FF2B5EF4-FFF2-40B4-BE49-F238E27FC236}">
                <a16:creationId xmlns:a16="http://schemas.microsoft.com/office/drawing/2014/main" id="{9B4E68BE-B27B-4040-A5EF-C354D9D3A40D}"/>
              </a:ext>
            </a:extLst>
          </p:cNvPr>
          <p:cNvCxnSpPr>
            <a:stCxn id="4" idx="2"/>
            <a:endCxn id="5" idx="0"/>
          </p:cNvCxnSpPr>
          <p:nvPr/>
        </p:nvCxnSpPr>
        <p:spPr>
          <a:xfrm flipH="1">
            <a:off x="1607652" y="3257925"/>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a:extLst>
              <a:ext uri="{FF2B5EF4-FFF2-40B4-BE49-F238E27FC236}">
                <a16:creationId xmlns:a16="http://schemas.microsoft.com/office/drawing/2014/main" id="{FE3CBF30-7155-A044-9257-418FC64D174D}"/>
              </a:ext>
            </a:extLst>
          </p:cNvPr>
          <p:cNvCxnSpPr>
            <a:cxnSpLocks/>
            <a:stCxn id="5" idx="2"/>
            <a:endCxn id="6" idx="0"/>
          </p:cNvCxnSpPr>
          <p:nvPr/>
        </p:nvCxnSpPr>
        <p:spPr>
          <a:xfrm flipH="1">
            <a:off x="1607651" y="4788451"/>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Arrow Connector 19">
            <a:extLst>
              <a:ext uri="{FF2B5EF4-FFF2-40B4-BE49-F238E27FC236}">
                <a16:creationId xmlns:a16="http://schemas.microsoft.com/office/drawing/2014/main" id="{13619F0A-F4E7-664F-A6C0-B632B9117E79}"/>
              </a:ext>
            </a:extLst>
          </p:cNvPr>
          <p:cNvCxnSpPr>
            <a:cxnSpLocks/>
            <a:stCxn id="6" idx="3"/>
            <a:endCxn id="7" idx="1"/>
          </p:cNvCxnSpPr>
          <p:nvPr/>
        </p:nvCxnSpPr>
        <p:spPr>
          <a:xfrm>
            <a:off x="2700955" y="5861777"/>
            <a:ext cx="918542"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Arrow Connector 22">
            <a:extLst>
              <a:ext uri="{FF2B5EF4-FFF2-40B4-BE49-F238E27FC236}">
                <a16:creationId xmlns:a16="http://schemas.microsoft.com/office/drawing/2014/main" id="{22115C9B-4F6A-184D-BAB4-9589D1ECC671}"/>
              </a:ext>
            </a:extLst>
          </p:cNvPr>
          <p:cNvCxnSpPr>
            <a:cxnSpLocks/>
          </p:cNvCxnSpPr>
          <p:nvPr/>
        </p:nvCxnSpPr>
        <p:spPr>
          <a:xfrm flipV="1">
            <a:off x="2661199" y="4788452"/>
            <a:ext cx="958296" cy="671138"/>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Arrow Connector 27">
            <a:extLst>
              <a:ext uri="{FF2B5EF4-FFF2-40B4-BE49-F238E27FC236}">
                <a16:creationId xmlns:a16="http://schemas.microsoft.com/office/drawing/2014/main" id="{AE606FF2-0369-D448-ADD4-D965C92E0CD6}"/>
              </a:ext>
            </a:extLst>
          </p:cNvPr>
          <p:cNvCxnSpPr>
            <a:cxnSpLocks/>
          </p:cNvCxnSpPr>
          <p:nvPr/>
        </p:nvCxnSpPr>
        <p:spPr>
          <a:xfrm flipV="1">
            <a:off x="2613575" y="3239569"/>
            <a:ext cx="1038429" cy="222002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1" name="Rounded Rectangle 30">
            <a:extLst>
              <a:ext uri="{FF2B5EF4-FFF2-40B4-BE49-F238E27FC236}">
                <a16:creationId xmlns:a16="http://schemas.microsoft.com/office/drawing/2014/main" id="{8BF15F40-4BC7-2E49-9C66-5CEC502B585D}"/>
              </a:ext>
            </a:extLst>
          </p:cNvPr>
          <p:cNvSpPr/>
          <p:nvPr/>
        </p:nvSpPr>
        <p:spPr>
          <a:xfrm>
            <a:off x="9750281" y="2325169"/>
            <a:ext cx="2186609"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Actor-critic</a:t>
            </a:r>
          </a:p>
        </p:txBody>
      </p:sp>
      <p:cxnSp>
        <p:nvCxnSpPr>
          <p:cNvPr id="32" name="Straight Arrow Connector 31">
            <a:extLst>
              <a:ext uri="{FF2B5EF4-FFF2-40B4-BE49-F238E27FC236}">
                <a16:creationId xmlns:a16="http://schemas.microsoft.com/office/drawing/2014/main" id="{B038802B-19BC-9E4D-819B-657ECBB72969}"/>
              </a:ext>
            </a:extLst>
          </p:cNvPr>
          <p:cNvCxnSpPr>
            <a:cxnSpLocks/>
            <a:stCxn id="8" idx="3"/>
            <a:endCxn id="13" idx="1"/>
          </p:cNvCxnSpPr>
          <p:nvPr/>
        </p:nvCxnSpPr>
        <p:spPr>
          <a:xfrm flipV="1">
            <a:off x="5806106" y="2782369"/>
            <a:ext cx="918540" cy="1835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Arrow Connector 34">
            <a:extLst>
              <a:ext uri="{FF2B5EF4-FFF2-40B4-BE49-F238E27FC236}">
                <a16:creationId xmlns:a16="http://schemas.microsoft.com/office/drawing/2014/main" id="{607B9803-A6AE-194B-A669-F4C8B623834F}"/>
              </a:ext>
            </a:extLst>
          </p:cNvPr>
          <p:cNvCxnSpPr>
            <a:cxnSpLocks/>
            <a:stCxn id="9" idx="3"/>
          </p:cNvCxnSpPr>
          <p:nvPr/>
        </p:nvCxnSpPr>
        <p:spPr>
          <a:xfrm>
            <a:off x="5806106" y="4331251"/>
            <a:ext cx="950952" cy="1128339"/>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Arrow Connector 37">
            <a:extLst>
              <a:ext uri="{FF2B5EF4-FFF2-40B4-BE49-F238E27FC236}">
                <a16:creationId xmlns:a16="http://schemas.microsoft.com/office/drawing/2014/main" id="{127F9E11-B1FA-9142-A5A5-D608AFA62D0D}"/>
              </a:ext>
            </a:extLst>
          </p:cNvPr>
          <p:cNvCxnSpPr>
            <a:cxnSpLocks/>
            <a:stCxn id="7" idx="0"/>
            <a:endCxn id="9" idx="2"/>
          </p:cNvCxnSpPr>
          <p:nvPr/>
        </p:nvCxnSpPr>
        <p:spPr>
          <a:xfrm flipV="1">
            <a:off x="4712802" y="4788451"/>
            <a:ext cx="0"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Arrow Connector 40">
            <a:extLst>
              <a:ext uri="{FF2B5EF4-FFF2-40B4-BE49-F238E27FC236}">
                <a16:creationId xmlns:a16="http://schemas.microsoft.com/office/drawing/2014/main" id="{EC5FCCE9-66B7-7348-A83F-339F1F8274DD}"/>
              </a:ext>
            </a:extLst>
          </p:cNvPr>
          <p:cNvCxnSpPr>
            <a:cxnSpLocks/>
            <a:stCxn id="13" idx="3"/>
            <a:endCxn id="31" idx="1"/>
          </p:cNvCxnSpPr>
          <p:nvPr/>
        </p:nvCxnSpPr>
        <p:spPr>
          <a:xfrm>
            <a:off x="8911255" y="2782369"/>
            <a:ext cx="839026"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Arrow Connector 44">
            <a:extLst>
              <a:ext uri="{FF2B5EF4-FFF2-40B4-BE49-F238E27FC236}">
                <a16:creationId xmlns:a16="http://schemas.microsoft.com/office/drawing/2014/main" id="{9E4C164B-F12B-C045-8CFC-D2C33B4B8727}"/>
              </a:ext>
            </a:extLst>
          </p:cNvPr>
          <p:cNvCxnSpPr>
            <a:cxnSpLocks/>
          </p:cNvCxnSpPr>
          <p:nvPr/>
        </p:nvCxnSpPr>
        <p:spPr>
          <a:xfrm flipV="1">
            <a:off x="8856286" y="3239570"/>
            <a:ext cx="928583" cy="676701"/>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Arrow Connector 47">
            <a:extLst>
              <a:ext uri="{FF2B5EF4-FFF2-40B4-BE49-F238E27FC236}">
                <a16:creationId xmlns:a16="http://schemas.microsoft.com/office/drawing/2014/main" id="{76424206-A2F4-9F4A-A302-2AD9EEDDB650}"/>
              </a:ext>
            </a:extLst>
          </p:cNvPr>
          <p:cNvCxnSpPr>
            <a:cxnSpLocks/>
            <a:stCxn id="13" idx="2"/>
            <a:endCxn id="12" idx="0"/>
          </p:cNvCxnSpPr>
          <p:nvPr/>
        </p:nvCxnSpPr>
        <p:spPr>
          <a:xfrm>
            <a:off x="7817951" y="3239569"/>
            <a:ext cx="0" cy="634482"/>
          </a:xfrm>
          <a:prstGeom prst="straightConnector1">
            <a:avLst/>
          </a:prstGeom>
          <a:ln>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51" name="Straight Arrow Connector 50">
            <a:extLst>
              <a:ext uri="{FF2B5EF4-FFF2-40B4-BE49-F238E27FC236}">
                <a16:creationId xmlns:a16="http://schemas.microsoft.com/office/drawing/2014/main" id="{F244AD30-0FE0-124C-A32B-A877D10EF162}"/>
              </a:ext>
            </a:extLst>
          </p:cNvPr>
          <p:cNvCxnSpPr>
            <a:cxnSpLocks/>
            <a:stCxn id="7" idx="3"/>
            <a:endCxn id="11" idx="1"/>
          </p:cNvCxnSpPr>
          <p:nvPr/>
        </p:nvCxnSpPr>
        <p:spPr>
          <a:xfrm flipV="1">
            <a:off x="5806106" y="5855633"/>
            <a:ext cx="918540" cy="6144"/>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4" name="Straight Arrow Connector 53">
            <a:extLst>
              <a:ext uri="{FF2B5EF4-FFF2-40B4-BE49-F238E27FC236}">
                <a16:creationId xmlns:a16="http://schemas.microsoft.com/office/drawing/2014/main" id="{C99EFD29-E996-CF48-930E-F156A4824067}"/>
              </a:ext>
            </a:extLst>
          </p:cNvPr>
          <p:cNvCxnSpPr>
            <a:cxnSpLocks/>
          </p:cNvCxnSpPr>
          <p:nvPr/>
        </p:nvCxnSpPr>
        <p:spPr>
          <a:xfrm>
            <a:off x="5751231" y="3257925"/>
            <a:ext cx="1115673" cy="212829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7" name="Straight Arrow Connector 56">
            <a:extLst>
              <a:ext uri="{FF2B5EF4-FFF2-40B4-BE49-F238E27FC236}">
                <a16:creationId xmlns:a16="http://schemas.microsoft.com/office/drawing/2014/main" id="{6F8DCC76-985F-2142-8D8E-D7B9CC0D5077}"/>
              </a:ext>
            </a:extLst>
          </p:cNvPr>
          <p:cNvCxnSpPr>
            <a:cxnSpLocks/>
            <a:stCxn id="11" idx="0"/>
            <a:endCxn id="12" idx="2"/>
          </p:cNvCxnSpPr>
          <p:nvPr/>
        </p:nvCxnSpPr>
        <p:spPr>
          <a:xfrm flipV="1">
            <a:off x="7817951" y="4788451"/>
            <a:ext cx="0" cy="60998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6" name="Straight Arrow Connector 55">
            <a:extLst>
              <a:ext uri="{FF2B5EF4-FFF2-40B4-BE49-F238E27FC236}">
                <a16:creationId xmlns:a16="http://schemas.microsoft.com/office/drawing/2014/main" id="{5793B3AB-A462-0B41-9314-46A30DEF68EC}"/>
              </a:ext>
            </a:extLst>
          </p:cNvPr>
          <p:cNvCxnSpPr>
            <a:cxnSpLocks/>
          </p:cNvCxnSpPr>
          <p:nvPr/>
        </p:nvCxnSpPr>
        <p:spPr>
          <a:xfrm>
            <a:off x="8911160" y="4733980"/>
            <a:ext cx="918635" cy="72561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9" name="Straight Arrow Connector 58">
            <a:extLst>
              <a:ext uri="{FF2B5EF4-FFF2-40B4-BE49-F238E27FC236}">
                <a16:creationId xmlns:a16="http://schemas.microsoft.com/office/drawing/2014/main" id="{4A570836-386E-F640-B124-027E1C962603}"/>
              </a:ext>
            </a:extLst>
          </p:cNvPr>
          <p:cNvCxnSpPr>
            <a:cxnSpLocks/>
            <a:stCxn id="31" idx="2"/>
            <a:endCxn id="14" idx="0"/>
          </p:cNvCxnSpPr>
          <p:nvPr/>
        </p:nvCxnSpPr>
        <p:spPr>
          <a:xfrm>
            <a:off x="10843586" y="3239569"/>
            <a:ext cx="0" cy="2171113"/>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63" name="Straight Arrow Connector 62">
            <a:extLst>
              <a:ext uri="{FF2B5EF4-FFF2-40B4-BE49-F238E27FC236}">
                <a16:creationId xmlns:a16="http://schemas.microsoft.com/office/drawing/2014/main" id="{0F4C90BD-3E31-2548-AD13-58E07258DE8B}"/>
              </a:ext>
            </a:extLst>
          </p:cNvPr>
          <p:cNvCxnSpPr>
            <a:cxnSpLocks/>
          </p:cNvCxnSpPr>
          <p:nvPr/>
        </p:nvCxnSpPr>
        <p:spPr>
          <a:xfrm>
            <a:off x="5806106" y="4331251"/>
            <a:ext cx="918540"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 name="Slide Number Placeholder 2">
            <a:extLst>
              <a:ext uri="{FF2B5EF4-FFF2-40B4-BE49-F238E27FC236}">
                <a16:creationId xmlns:a16="http://schemas.microsoft.com/office/drawing/2014/main" id="{0895662A-DD47-D444-9C32-471EA410B144}"/>
              </a:ext>
            </a:extLst>
          </p:cNvPr>
          <p:cNvSpPr>
            <a:spLocks noGrp="1"/>
          </p:cNvSpPr>
          <p:nvPr>
            <p:ph type="sldNum" sz="quarter" idx="12"/>
          </p:nvPr>
        </p:nvSpPr>
        <p:spPr/>
        <p:txBody>
          <a:bodyPr/>
          <a:lstStyle/>
          <a:p>
            <a:fld id="{5F07402F-1908-0F43-B844-ECE5D9BD648C}" type="slidenum">
              <a:rPr lang="en-US" smtClean="0"/>
              <a:t>2</a:t>
            </a:fld>
            <a:endParaRPr lang="en-US"/>
          </a:p>
        </p:txBody>
      </p:sp>
      <p:cxnSp>
        <p:nvCxnSpPr>
          <p:cNvPr id="33" name="Straight Arrow Connector 32">
            <a:extLst>
              <a:ext uri="{FF2B5EF4-FFF2-40B4-BE49-F238E27FC236}">
                <a16:creationId xmlns:a16="http://schemas.microsoft.com/office/drawing/2014/main" id="{0100D34A-82E8-774B-A0AA-3C3CFD951DEA}"/>
              </a:ext>
            </a:extLst>
          </p:cNvPr>
          <p:cNvCxnSpPr>
            <a:cxnSpLocks/>
          </p:cNvCxnSpPr>
          <p:nvPr/>
        </p:nvCxnSpPr>
        <p:spPr>
          <a:xfrm>
            <a:off x="5751231" y="3239569"/>
            <a:ext cx="973415" cy="67670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583205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endParaRPr lang="en-US" dirty="0"/>
          </a:p>
        </p:txBody>
      </p:sp>
      <p:pic>
        <p:nvPicPr>
          <p:cNvPr id="1026" name="Picture 2" descr="Image result for entropy">
            <a:extLst>
              <a:ext uri="{FF2B5EF4-FFF2-40B4-BE49-F238E27FC236}">
                <a16:creationId xmlns:a16="http://schemas.microsoft.com/office/drawing/2014/main" id="{6C6468F6-DDAD-1E48-A800-E1F39420D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6"/>
            <a:ext cx="9296039" cy="435133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0C86E69-17C4-FB4F-886E-9BCB674EC1D6}"/>
              </a:ext>
            </a:extLst>
          </p:cNvPr>
          <p:cNvSpPr>
            <a:spLocks noGrp="1"/>
          </p:cNvSpPr>
          <p:nvPr>
            <p:ph type="sldNum" sz="quarter" idx="12"/>
          </p:nvPr>
        </p:nvSpPr>
        <p:spPr/>
        <p:txBody>
          <a:bodyPr/>
          <a:lstStyle/>
          <a:p>
            <a:fld id="{5F07402F-1908-0F43-B844-ECE5D9BD648C}" type="slidenum">
              <a:rPr lang="en-US" smtClean="0"/>
              <a:t>3</a:t>
            </a:fld>
            <a:endParaRPr lang="en-US"/>
          </a:p>
        </p:txBody>
      </p:sp>
      <p:pic>
        <p:nvPicPr>
          <p:cNvPr id="6" name="Picture 2" descr="Related image">
            <a:extLst>
              <a:ext uri="{FF2B5EF4-FFF2-40B4-BE49-F238E27FC236}">
                <a16:creationId xmlns:a16="http://schemas.microsoft.com/office/drawing/2014/main" id="{2D9A455A-ACA9-934F-A529-BC5BC9246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4455" y="444160"/>
            <a:ext cx="3279346" cy="2833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432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9112-C244-1F44-96D5-A0D4C96A9187}"/>
              </a:ext>
            </a:extLst>
          </p:cNvPr>
          <p:cNvSpPr>
            <a:spLocks noGrp="1"/>
          </p:cNvSpPr>
          <p:nvPr>
            <p:ph type="title"/>
          </p:nvPr>
        </p:nvSpPr>
        <p:spPr/>
        <p:txBody>
          <a:bodyPr/>
          <a:lstStyle/>
          <a:p>
            <a:r>
              <a:rPr lang="en-US" dirty="0"/>
              <a:t>Disorder is the most probable state</a:t>
            </a:r>
          </a:p>
        </p:txBody>
      </p:sp>
      <p:sp>
        <p:nvSpPr>
          <p:cNvPr id="3" name="Content Placeholder 2">
            <a:extLst>
              <a:ext uri="{FF2B5EF4-FFF2-40B4-BE49-F238E27FC236}">
                <a16:creationId xmlns:a16="http://schemas.microsoft.com/office/drawing/2014/main" id="{18E3F441-2F53-144C-9DDD-E9596B492456}"/>
              </a:ext>
            </a:extLst>
          </p:cNvPr>
          <p:cNvSpPr>
            <a:spLocks noGrp="1"/>
          </p:cNvSpPr>
          <p:nvPr>
            <p:ph idx="1"/>
          </p:nvPr>
        </p:nvSpPr>
        <p:spPr>
          <a:xfrm>
            <a:off x="762000" y="1864256"/>
            <a:ext cx="8002982" cy="4351338"/>
          </a:xfrm>
        </p:spPr>
        <p:txBody>
          <a:bodyPr>
            <a:normAutofit lnSpcReduction="10000"/>
          </a:bodyPr>
          <a:lstStyle/>
          <a:p>
            <a:r>
              <a:rPr lang="en-US" sz="2800" dirty="0"/>
              <a:t>What is the probability of getting a specific order of cards after shuffling a deck?</a:t>
            </a:r>
          </a:p>
          <a:p>
            <a:pPr lvl="1"/>
            <a:r>
              <a:rPr lang="en-US" sz="2400" dirty="0"/>
              <a:t>1 over all possible configurations (52!)</a:t>
            </a:r>
          </a:p>
          <a:p>
            <a:pPr lvl="2"/>
            <a:r>
              <a:rPr lang="en-US" sz="2000" dirty="0"/>
              <a:t>52!=80,658,175,170,943,878,571,660,636, 856,403,766,975,289,505,440, 883,277,824,000,000,000,000</a:t>
            </a:r>
            <a:endParaRPr lang="en-US" sz="2400" dirty="0"/>
          </a:p>
          <a:p>
            <a:r>
              <a:rPr lang="en-US" sz="2800" dirty="0"/>
              <a:t>What is the probability of getting a configuration where cards are ordered based on value?</a:t>
            </a:r>
          </a:p>
          <a:p>
            <a:pPr lvl="1"/>
            <a:r>
              <a:rPr lang="en-US" sz="2400" dirty="0"/>
              <a:t>Number of configurations where cards are ordered over (52!)</a:t>
            </a:r>
          </a:p>
          <a:p>
            <a:r>
              <a:rPr lang="en-US" sz="2800" dirty="0"/>
              <a:t>Why is it not probable to shuffle cards and get ordered values?</a:t>
            </a:r>
          </a:p>
        </p:txBody>
      </p:sp>
      <p:sp>
        <p:nvSpPr>
          <p:cNvPr id="5" name="Slide Number Placeholder 4">
            <a:extLst>
              <a:ext uri="{FF2B5EF4-FFF2-40B4-BE49-F238E27FC236}">
                <a16:creationId xmlns:a16="http://schemas.microsoft.com/office/drawing/2014/main" id="{FE883760-0D08-EA48-B1FC-0E4D6AF5DDBF}"/>
              </a:ext>
            </a:extLst>
          </p:cNvPr>
          <p:cNvSpPr>
            <a:spLocks noGrp="1"/>
          </p:cNvSpPr>
          <p:nvPr>
            <p:ph type="sldNum" sz="quarter" idx="12"/>
          </p:nvPr>
        </p:nvSpPr>
        <p:spPr/>
        <p:txBody>
          <a:bodyPr/>
          <a:lstStyle/>
          <a:p>
            <a:fld id="{B29C9B28-9F47-4DDC-BFFB-AA4E94F3C8C7}" type="slidenum">
              <a:rPr lang="en-US" smtClean="0"/>
              <a:pPr/>
              <a:t>4</a:t>
            </a:fld>
            <a:endParaRPr lang="en-US"/>
          </a:p>
        </p:txBody>
      </p:sp>
      <p:pic>
        <p:nvPicPr>
          <p:cNvPr id="3074" name="Picture 2" descr="What Are the Features of a Standard Deck of Cards?">
            <a:extLst>
              <a:ext uri="{FF2B5EF4-FFF2-40B4-BE49-F238E27FC236}">
                <a16:creationId xmlns:a16="http://schemas.microsoft.com/office/drawing/2014/main" id="{CE41A1DD-0355-B349-9C35-A21A00E32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143" y="1563687"/>
            <a:ext cx="32893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Png Four Aces Cards Png Images Transparent - Ace Card Transparent PNG  - 480x528 - Free Download on NicePNG">
            <a:extLst>
              <a:ext uri="{FF2B5EF4-FFF2-40B4-BE49-F238E27FC236}">
                <a16:creationId xmlns:a16="http://schemas.microsoft.com/office/drawing/2014/main" id="{54193DA4-64B8-D446-8CD1-DDC96F10FB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4143" y="4143374"/>
            <a:ext cx="1737010" cy="127725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Four queens stock image. Image of cards, queen, poker - 4582237">
            <a:extLst>
              <a:ext uri="{FF2B5EF4-FFF2-40B4-BE49-F238E27FC236}">
                <a16:creationId xmlns:a16="http://schemas.microsoft.com/office/drawing/2014/main" id="{89F2B02D-0B3C-EE42-9A23-AB4D031FC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8496" y="4267200"/>
            <a:ext cx="1676399" cy="11169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ripleclicks Card King An Eager Zebra Game - All 4 King Cards Transparent  PNG - 434x289 - Free Download on NicePNG">
            <a:extLst>
              <a:ext uri="{FF2B5EF4-FFF2-40B4-BE49-F238E27FC236}">
                <a16:creationId xmlns:a16="http://schemas.microsoft.com/office/drawing/2014/main" id="{D157DDCE-BA76-9D45-B0E0-E7F1D88FA7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0200" y="5357277"/>
            <a:ext cx="1676400" cy="1112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18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5706613-8FA7-D547-8510-707A1885466E}"/>
              </a:ext>
            </a:extLst>
          </p:cNvPr>
          <p:cNvGrpSpPr/>
          <p:nvPr/>
        </p:nvGrpSpPr>
        <p:grpSpPr>
          <a:xfrm>
            <a:off x="2757004" y="3709918"/>
            <a:ext cx="6677991" cy="2782957"/>
            <a:chOff x="2757004" y="3709918"/>
            <a:chExt cx="6677991" cy="2782957"/>
          </a:xfrm>
        </p:grpSpPr>
        <p:pic>
          <p:nvPicPr>
            <p:cNvPr id="2050" name="Picture 2" descr="Related image">
              <a:extLst>
                <a:ext uri="{FF2B5EF4-FFF2-40B4-BE49-F238E27FC236}">
                  <a16:creationId xmlns:a16="http://schemas.microsoft.com/office/drawing/2014/main" id="{D0949841-25D4-7B43-9958-33875750E9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664"/>
            <a:stretch/>
          </p:blipFill>
          <p:spPr bwMode="auto">
            <a:xfrm>
              <a:off x="2757004" y="3709918"/>
              <a:ext cx="6677991" cy="2782957"/>
            </a:xfrm>
            <a:prstGeom prst="rect">
              <a:avLst/>
            </a:prstGeom>
            <a:noFill/>
            <a:extLst>
              <a:ext uri="{909E8E84-426E-40DD-AFC4-6F175D3DCCD1}">
                <a14:hiddenFill xmlns:a14="http://schemas.microsoft.com/office/drawing/2010/main">
                  <a:solidFill>
                    <a:srgbClr val="FFFFFF"/>
                  </a:solidFill>
                </a14:hiddenFill>
              </a:ext>
            </a:extLst>
          </p:spPr>
        </p:pic>
        <p:sp>
          <p:nvSpPr>
            <p:cNvPr id="7" name="Left Arrow 6">
              <a:extLst>
                <a:ext uri="{FF2B5EF4-FFF2-40B4-BE49-F238E27FC236}">
                  <a16:creationId xmlns:a16="http://schemas.microsoft.com/office/drawing/2014/main" id="{51B919AE-C4DA-D644-8774-77FF8DB7CD6F}"/>
                </a:ext>
              </a:extLst>
            </p:cNvPr>
            <p:cNvSpPr/>
            <p:nvPr/>
          </p:nvSpPr>
          <p:spPr>
            <a:xfrm>
              <a:off x="6934200" y="4572001"/>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808D7D9B-E445-B749-AC8F-C5ABAC61C17C}"/>
                </a:ext>
              </a:extLst>
            </p:cNvPr>
            <p:cNvSpPr/>
            <p:nvPr/>
          </p:nvSpPr>
          <p:spPr>
            <a:xfrm>
              <a:off x="8305800" y="4584025"/>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C328755C-4CB3-6845-83C1-085CFB7310F9}"/>
                </a:ext>
              </a:extLst>
            </p:cNvPr>
            <p:cNvSpPr/>
            <p:nvPr/>
          </p:nvSpPr>
          <p:spPr>
            <a:xfrm>
              <a:off x="5018157" y="4572001"/>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465475B-94EC-D144-B46E-27ADEB70976A}"/>
              </a:ext>
            </a:extLst>
          </p:cNvPr>
          <p:cNvSpPr>
            <a:spLocks noGrp="1"/>
          </p:cNvSpPr>
          <p:nvPr>
            <p:ph type="title"/>
          </p:nvPr>
        </p:nvSpPr>
        <p:spPr/>
        <p:txBody>
          <a:bodyPr/>
          <a:lstStyle/>
          <a:p>
            <a:r>
              <a:rPr lang="en-US" dirty="0"/>
              <a:t>Entropy</a:t>
            </a:r>
          </a:p>
        </p:txBody>
      </p:sp>
      <p:sp>
        <p:nvSpPr>
          <p:cNvPr id="3" name="Content Placeholder 2">
            <a:extLst>
              <a:ext uri="{FF2B5EF4-FFF2-40B4-BE49-F238E27FC236}">
                <a16:creationId xmlns:a16="http://schemas.microsoft.com/office/drawing/2014/main" id="{A27337F3-F454-4941-89E1-25BAD057A7E4}"/>
              </a:ext>
            </a:extLst>
          </p:cNvPr>
          <p:cNvSpPr>
            <a:spLocks noGrp="1"/>
          </p:cNvSpPr>
          <p:nvPr>
            <p:ph idx="1"/>
          </p:nvPr>
        </p:nvSpPr>
        <p:spPr/>
        <p:txBody>
          <a:bodyPr/>
          <a:lstStyle/>
          <a:p>
            <a:r>
              <a:rPr lang="en-US" dirty="0"/>
              <a:t>The 2nd law of thermodynamics states that the total entropy of an isolated system can never decrease over time. Isolated systems spontaneously evolve towards thermodynamic equilibrium, i.e., the state with maximum entropy</a:t>
            </a:r>
          </a:p>
        </p:txBody>
      </p:sp>
      <p:graphicFrame>
        <p:nvGraphicFramePr>
          <p:cNvPr id="4" name="Table 3">
            <a:extLst>
              <a:ext uri="{FF2B5EF4-FFF2-40B4-BE49-F238E27FC236}">
                <a16:creationId xmlns:a16="http://schemas.microsoft.com/office/drawing/2014/main" id="{AA57B4BB-9285-7249-A90D-67DAE840FB94}"/>
              </a:ext>
            </a:extLst>
          </p:cNvPr>
          <p:cNvGraphicFramePr>
            <a:graphicFrameLocks noGrp="1"/>
          </p:cNvGraphicFramePr>
          <p:nvPr/>
        </p:nvGraphicFramePr>
        <p:xfrm>
          <a:off x="7955723"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graphicFrame>
        <p:nvGraphicFramePr>
          <p:cNvPr id="6" name="Table 5">
            <a:extLst>
              <a:ext uri="{FF2B5EF4-FFF2-40B4-BE49-F238E27FC236}">
                <a16:creationId xmlns:a16="http://schemas.microsoft.com/office/drawing/2014/main" id="{F519C0CC-4494-524C-8E63-B6DE3BE1D311}"/>
              </a:ext>
            </a:extLst>
          </p:cNvPr>
          <p:cNvGraphicFramePr>
            <a:graphicFrameLocks noGrp="1"/>
          </p:cNvGraphicFramePr>
          <p:nvPr/>
        </p:nvGraphicFramePr>
        <p:xfrm>
          <a:off x="2890079"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sp>
        <p:nvSpPr>
          <p:cNvPr id="5" name="TextBox 4">
            <a:extLst>
              <a:ext uri="{FF2B5EF4-FFF2-40B4-BE49-F238E27FC236}">
                <a16:creationId xmlns:a16="http://schemas.microsoft.com/office/drawing/2014/main" id="{94A59ADE-4AA1-CC45-85DA-996AAFC7F139}"/>
              </a:ext>
            </a:extLst>
          </p:cNvPr>
          <p:cNvSpPr txBox="1"/>
          <p:nvPr/>
        </p:nvSpPr>
        <p:spPr>
          <a:xfrm>
            <a:off x="326333" y="4372908"/>
            <a:ext cx="2364133" cy="1938992"/>
          </a:xfrm>
          <a:prstGeom prst="rect">
            <a:avLst/>
          </a:prstGeom>
          <a:noFill/>
        </p:spPr>
        <p:txBody>
          <a:bodyPr wrap="square" rtlCol="0">
            <a:spAutoFit/>
          </a:bodyPr>
          <a:lstStyle/>
          <a:p>
            <a:pPr algn="ctr"/>
            <a:r>
              <a:rPr lang="en-US" sz="2400" dirty="0"/>
              <a:t>How much information is required to represent each state?</a:t>
            </a:r>
          </a:p>
        </p:txBody>
      </p:sp>
      <p:sp>
        <p:nvSpPr>
          <p:cNvPr id="8" name="Slide Number Placeholder 7">
            <a:extLst>
              <a:ext uri="{FF2B5EF4-FFF2-40B4-BE49-F238E27FC236}">
                <a16:creationId xmlns:a16="http://schemas.microsoft.com/office/drawing/2014/main" id="{6EF64A08-2755-D54A-A4CB-17CA96F2F063}"/>
              </a:ext>
            </a:extLst>
          </p:cNvPr>
          <p:cNvSpPr>
            <a:spLocks noGrp="1"/>
          </p:cNvSpPr>
          <p:nvPr>
            <p:ph type="sldNum" sz="quarter" idx="12"/>
          </p:nvPr>
        </p:nvSpPr>
        <p:spPr/>
        <p:txBody>
          <a:bodyPr/>
          <a:lstStyle/>
          <a:p>
            <a:fld id="{B29C9B28-9F47-4DDC-BFFB-AA4E94F3C8C7}" type="slidenum">
              <a:rPr lang="en-US" smtClean="0"/>
              <a:pPr/>
              <a:t>5</a:t>
            </a:fld>
            <a:endParaRPr lang="en-US"/>
          </a:p>
        </p:txBody>
      </p:sp>
    </p:spTree>
    <p:extLst>
      <p:ext uri="{BB962C8B-B14F-4D97-AF65-F5344CB8AC3E}">
        <p14:creationId xmlns:p14="http://schemas.microsoft.com/office/powerpoint/2010/main" val="32830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6" name="Rectangle 2"/>
          <p:cNvSpPr>
            <a:spLocks noGrp="1" noChangeArrowheads="1"/>
          </p:cNvSpPr>
          <p:nvPr>
            <p:ph type="title"/>
          </p:nvPr>
        </p:nvSpPr>
        <p:spPr/>
        <p:txBody>
          <a:bodyPr/>
          <a:lstStyle/>
          <a:p>
            <a:r>
              <a:rPr lang="en-US" dirty="0"/>
              <a:t>Entropy in Information Theory </a:t>
            </a:r>
          </a:p>
        </p:txBody>
      </p:sp>
      <p:sp>
        <p:nvSpPr>
          <p:cNvPr id="1127427" name="Rectangle 3"/>
          <p:cNvSpPr>
            <a:spLocks noGrp="1" noChangeArrowheads="1"/>
          </p:cNvSpPr>
          <p:nvPr>
            <p:ph idx="1"/>
          </p:nvPr>
        </p:nvSpPr>
        <p:spPr>
          <a:xfrm>
            <a:off x="417443" y="1806989"/>
            <a:ext cx="7212013" cy="4946650"/>
          </a:xfrm>
        </p:spPr>
        <p:txBody>
          <a:bodyPr/>
          <a:lstStyle/>
          <a:p>
            <a:r>
              <a:rPr lang="en-US" sz="2400" dirty="0">
                <a:solidFill>
                  <a:srgbClr val="CC0000"/>
                </a:solidFill>
              </a:rPr>
              <a:t>Information</a:t>
            </a:r>
            <a:r>
              <a:rPr lang="en-US" sz="2400" dirty="0"/>
              <a:t> answers questions</a:t>
            </a:r>
          </a:p>
          <a:p>
            <a:pPr lvl="1"/>
            <a:r>
              <a:rPr lang="en-US" sz="2000" dirty="0"/>
              <a:t>The more uncertain about the answer initially, the more information in the answer</a:t>
            </a:r>
          </a:p>
          <a:p>
            <a:pPr lvl="1"/>
            <a:r>
              <a:rPr lang="en-US" sz="2000" dirty="0"/>
              <a:t>Scale: bits</a:t>
            </a:r>
          </a:p>
          <a:p>
            <a:pPr lvl="2"/>
            <a:r>
              <a:rPr lang="en-US" sz="1800" dirty="0"/>
              <a:t>Answer to Boolean question with prior &lt;1/2, 1/2&gt;?  </a:t>
            </a:r>
          </a:p>
          <a:p>
            <a:pPr lvl="2"/>
            <a:r>
              <a:rPr lang="en-US" sz="1800" dirty="0"/>
              <a:t>Answer to 4-way question with prior &lt;1/4, 1/4, 1/4, 1/4&gt;?</a:t>
            </a:r>
          </a:p>
          <a:p>
            <a:pPr lvl="2"/>
            <a:r>
              <a:rPr lang="en-US" sz="1800" dirty="0"/>
              <a:t>Answer to 4-way question with prior &lt;0, 0, 0, 1&gt;?</a:t>
            </a:r>
          </a:p>
          <a:p>
            <a:pPr lvl="2"/>
            <a:r>
              <a:rPr lang="en-US" sz="1800" dirty="0"/>
              <a:t>Answer to 3-way question with prior &lt;1/3, 1/3, 1/3&gt;?</a:t>
            </a:r>
          </a:p>
          <a:p>
            <a:pPr lvl="2"/>
            <a:r>
              <a:rPr lang="en-US" sz="1800" dirty="0"/>
              <a:t>Answer to 3-way question with prior &lt;1/2, 1/4, 1/4&gt;?</a:t>
            </a:r>
          </a:p>
          <a:p>
            <a:pPr lvl="2"/>
            <a:endParaRPr lang="en-US" sz="1800" dirty="0"/>
          </a:p>
          <a:p>
            <a:r>
              <a:rPr lang="en-US" sz="2400" dirty="0"/>
              <a:t>High entropy </a:t>
            </a:r>
            <a:r>
              <a:rPr lang="en-US" sz="2400" i="1" dirty="0"/>
              <a:t>p</a:t>
            </a:r>
            <a:r>
              <a:rPr lang="en-US" sz="2400" dirty="0"/>
              <a:t>-way question:</a:t>
            </a:r>
          </a:p>
          <a:p>
            <a:pPr lvl="1"/>
            <a:r>
              <a:rPr lang="en-US" sz="2000" dirty="0"/>
              <a:t>A uniform distribution with probability 1/p</a:t>
            </a:r>
          </a:p>
          <a:p>
            <a:pPr lvl="1"/>
            <a:r>
              <a:rPr lang="en-US" sz="2000" dirty="0"/>
              <a:t>Requires O(log</a:t>
            </a:r>
            <a:r>
              <a:rPr lang="en-US" sz="2000" baseline="-25000" dirty="0"/>
              <a:t>2</a:t>
            </a:r>
            <a:r>
              <a:rPr lang="en-US" sz="2000" dirty="0"/>
              <a:t> 1/p) bits </a:t>
            </a:r>
          </a:p>
          <a:p>
            <a:pPr lvl="1"/>
            <a:endParaRPr lang="en-US" sz="2000" dirty="0"/>
          </a:p>
          <a:p>
            <a:endParaRPr lang="en-US" sz="2400" dirty="0"/>
          </a:p>
        </p:txBody>
      </p:sp>
      <p:sp>
        <p:nvSpPr>
          <p:cNvPr id="2" name="TextBox 1">
            <a:extLst>
              <a:ext uri="{FF2B5EF4-FFF2-40B4-BE49-F238E27FC236}">
                <a16:creationId xmlns:a16="http://schemas.microsoft.com/office/drawing/2014/main" id="{E0C5AAAB-F965-4A40-A3EE-9B3F5FB4BDF3}"/>
              </a:ext>
            </a:extLst>
          </p:cNvPr>
          <p:cNvSpPr txBox="1"/>
          <p:nvPr/>
        </p:nvSpPr>
        <p:spPr>
          <a:xfrm>
            <a:off x="7282645" y="3069481"/>
            <a:ext cx="606256" cy="369332"/>
          </a:xfrm>
          <a:prstGeom prst="rect">
            <a:avLst/>
          </a:prstGeom>
          <a:noFill/>
        </p:spPr>
        <p:txBody>
          <a:bodyPr wrap="none" rtlCol="0">
            <a:spAutoFit/>
          </a:bodyPr>
          <a:lstStyle/>
          <a:p>
            <a:r>
              <a:rPr lang="en-US" dirty="0"/>
              <a:t>1 bit</a:t>
            </a:r>
          </a:p>
        </p:txBody>
      </p:sp>
      <p:sp>
        <p:nvSpPr>
          <p:cNvPr id="5" name="TextBox 4">
            <a:extLst>
              <a:ext uri="{FF2B5EF4-FFF2-40B4-BE49-F238E27FC236}">
                <a16:creationId xmlns:a16="http://schemas.microsoft.com/office/drawing/2014/main" id="{674B051B-DC3D-6B46-9EAF-941337492C88}"/>
              </a:ext>
            </a:extLst>
          </p:cNvPr>
          <p:cNvSpPr txBox="1"/>
          <p:nvPr/>
        </p:nvSpPr>
        <p:spPr>
          <a:xfrm>
            <a:off x="7308492" y="3409301"/>
            <a:ext cx="696024" cy="369332"/>
          </a:xfrm>
          <a:prstGeom prst="rect">
            <a:avLst/>
          </a:prstGeom>
          <a:noFill/>
        </p:spPr>
        <p:txBody>
          <a:bodyPr wrap="none" rtlCol="0">
            <a:spAutoFit/>
          </a:bodyPr>
          <a:lstStyle/>
          <a:p>
            <a:r>
              <a:rPr lang="en-US" dirty="0"/>
              <a:t>2 bits</a:t>
            </a:r>
          </a:p>
        </p:txBody>
      </p:sp>
      <p:sp>
        <p:nvSpPr>
          <p:cNvPr id="6" name="TextBox 5">
            <a:extLst>
              <a:ext uri="{FF2B5EF4-FFF2-40B4-BE49-F238E27FC236}">
                <a16:creationId xmlns:a16="http://schemas.microsoft.com/office/drawing/2014/main" id="{A03DDA23-8EFD-A24F-8274-7E372DB0100D}"/>
              </a:ext>
            </a:extLst>
          </p:cNvPr>
          <p:cNvSpPr txBox="1"/>
          <p:nvPr/>
        </p:nvSpPr>
        <p:spPr>
          <a:xfrm>
            <a:off x="7278975" y="3739462"/>
            <a:ext cx="696024" cy="369332"/>
          </a:xfrm>
          <a:prstGeom prst="rect">
            <a:avLst/>
          </a:prstGeom>
          <a:noFill/>
        </p:spPr>
        <p:txBody>
          <a:bodyPr wrap="none" rtlCol="0">
            <a:spAutoFit/>
          </a:bodyPr>
          <a:lstStyle/>
          <a:p>
            <a:r>
              <a:rPr lang="en-US" dirty="0"/>
              <a:t>0 bits</a:t>
            </a:r>
          </a:p>
        </p:txBody>
      </p:sp>
      <p:sp>
        <p:nvSpPr>
          <p:cNvPr id="7" name="TextBox 6">
            <a:extLst>
              <a:ext uri="{FF2B5EF4-FFF2-40B4-BE49-F238E27FC236}">
                <a16:creationId xmlns:a16="http://schemas.microsoft.com/office/drawing/2014/main" id="{59E2FD80-C189-4B44-9C6B-37284EB5EF65}"/>
              </a:ext>
            </a:extLst>
          </p:cNvPr>
          <p:cNvSpPr txBox="1"/>
          <p:nvPr/>
        </p:nvSpPr>
        <p:spPr>
          <a:xfrm>
            <a:off x="7278975" y="4088941"/>
            <a:ext cx="2194832" cy="369332"/>
          </a:xfrm>
          <a:prstGeom prst="rect">
            <a:avLst/>
          </a:prstGeom>
          <a:noFill/>
        </p:spPr>
        <p:txBody>
          <a:bodyPr wrap="none" rtlCol="0">
            <a:spAutoFit/>
          </a:bodyPr>
          <a:lstStyle/>
          <a:p>
            <a:r>
              <a:rPr lang="en-US" dirty="0"/>
              <a:t>1+0.667x1=1.667 bits</a:t>
            </a:r>
          </a:p>
        </p:txBody>
      </p:sp>
      <p:sp>
        <p:nvSpPr>
          <p:cNvPr id="8" name="TextBox 7">
            <a:extLst>
              <a:ext uri="{FF2B5EF4-FFF2-40B4-BE49-F238E27FC236}">
                <a16:creationId xmlns:a16="http://schemas.microsoft.com/office/drawing/2014/main" id="{4E158F75-FE60-2B4B-B1B6-A47173E8091D}"/>
              </a:ext>
            </a:extLst>
          </p:cNvPr>
          <p:cNvSpPr txBox="1"/>
          <p:nvPr/>
        </p:nvSpPr>
        <p:spPr>
          <a:xfrm>
            <a:off x="7278975" y="4419102"/>
            <a:ext cx="1726755" cy="369332"/>
          </a:xfrm>
          <a:prstGeom prst="rect">
            <a:avLst/>
          </a:prstGeom>
          <a:noFill/>
        </p:spPr>
        <p:txBody>
          <a:bodyPr wrap="none" rtlCol="0">
            <a:spAutoFit/>
          </a:bodyPr>
          <a:lstStyle/>
          <a:p>
            <a:r>
              <a:rPr lang="en-US" dirty="0"/>
              <a:t>1+0.5x1=1.5 bits</a:t>
            </a:r>
          </a:p>
        </p:txBody>
      </p:sp>
      <p:sp>
        <p:nvSpPr>
          <p:cNvPr id="4" name="Slide Number Placeholder 3">
            <a:extLst>
              <a:ext uri="{FF2B5EF4-FFF2-40B4-BE49-F238E27FC236}">
                <a16:creationId xmlns:a16="http://schemas.microsoft.com/office/drawing/2014/main" id="{B8753090-C8BA-A941-92D5-F8E9C1EE670D}"/>
              </a:ext>
            </a:extLst>
          </p:cNvPr>
          <p:cNvSpPr>
            <a:spLocks noGrp="1"/>
          </p:cNvSpPr>
          <p:nvPr>
            <p:ph type="sldNum" sz="quarter" idx="12"/>
          </p:nvPr>
        </p:nvSpPr>
        <p:spPr/>
        <p:txBody>
          <a:bodyPr/>
          <a:lstStyle/>
          <a:p>
            <a:fld id="{B29C9B28-9F47-4DDC-BFFB-AA4E94F3C8C7}" type="slidenum">
              <a:rPr lang="en-US" smtClean="0"/>
              <a:pPr/>
              <a:t>6</a:t>
            </a:fld>
            <a:endParaRPr lang="en-US"/>
          </a:p>
        </p:txBody>
      </p:sp>
    </p:spTree>
    <p:extLst>
      <p:ext uri="{BB962C8B-B14F-4D97-AF65-F5344CB8AC3E}">
        <p14:creationId xmlns:p14="http://schemas.microsoft.com/office/powerpoint/2010/main" val="219899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42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42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4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742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7427">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27427">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2742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79651" name="Rectangle 3"/>
              <p:cNvSpPr>
                <a:spLocks noGrp="1" noChangeArrowheads="1"/>
              </p:cNvSpPr>
              <p:nvPr>
                <p:ph idx="1"/>
              </p:nvPr>
            </p:nvSpPr>
            <p:spPr>
              <a:xfrm>
                <a:off x="406400" y="1397000"/>
                <a:ext cx="11379200" cy="5156200"/>
              </a:xfrm>
            </p:spPr>
            <p:txBody>
              <a:bodyPr>
                <a:normAutofit/>
              </a:bodyPr>
              <a:lstStyle/>
              <a:p>
                <a:pPr>
                  <a:lnSpc>
                    <a:spcPct val="90000"/>
                  </a:lnSpc>
                </a:pPr>
                <a:r>
                  <a:rPr lang="en-US" dirty="0"/>
                  <a:t>General answer: if prior is &lt;</a:t>
                </a:r>
                <a:r>
                  <a:rPr lang="en-US" sz="3200" i="1" dirty="0">
                    <a:latin typeface="Times New Roman" pitchFamily="18" charset="0"/>
                  </a:rPr>
                  <a:t>p</a:t>
                </a:r>
                <a:r>
                  <a:rPr lang="en-US" sz="3200" baseline="-25000" dirty="0">
                    <a:latin typeface="Times New Roman" pitchFamily="18" charset="0"/>
                  </a:rPr>
                  <a:t>1</a:t>
                </a:r>
                <a:r>
                  <a:rPr lang="en-US" sz="3200" i="1" dirty="0">
                    <a:latin typeface="Times New Roman" pitchFamily="18" charset="0"/>
                  </a:rPr>
                  <a:t>,…,</a:t>
                </a:r>
                <a:r>
                  <a:rPr lang="en-US" sz="3200" i="1" dirty="0" err="1">
                    <a:latin typeface="Times New Roman" pitchFamily="18" charset="0"/>
                  </a:rPr>
                  <a:t>p</a:t>
                </a:r>
                <a:r>
                  <a:rPr lang="en-US" sz="3200" i="1" baseline="-25000" dirty="0" err="1">
                    <a:latin typeface="Times New Roman" pitchFamily="18" charset="0"/>
                  </a:rPr>
                  <a:t>n</a:t>
                </a:r>
                <a:r>
                  <a:rPr lang="en-US" dirty="0"/>
                  <a:t>&gt;:</a:t>
                </a:r>
              </a:p>
              <a:p>
                <a:pPr lvl="1">
                  <a:lnSpc>
                    <a:spcPct val="90000"/>
                  </a:lnSpc>
                </a:pPr>
                <a:r>
                  <a:rPr lang="en-US" dirty="0"/>
                  <a:t>Information is the expected number of bits</a:t>
                </a:r>
              </a:p>
              <a:p>
                <a:pPr marL="0" indent="0">
                  <a:lnSpc>
                    <a:spcPct val="90000"/>
                  </a:lnSpc>
                  <a:buNone/>
                </a:pPr>
                <a:endParaRPr lang="en-US" dirty="0"/>
              </a:p>
              <a:p>
                <a:pPr marL="0" indent="0">
                  <a:lnSpc>
                    <a:spcPct val="90000"/>
                  </a:lnSpc>
                  <a:buNone/>
                </a:pPr>
                <a:endParaRPr lang="en-US" dirty="0"/>
              </a:p>
              <a:p>
                <a:pPr>
                  <a:lnSpc>
                    <a:spcPct val="90000"/>
                  </a:lnSpc>
                </a:pPr>
                <a:r>
                  <a:rPr lang="en-US" dirty="0"/>
                  <a:t>Also called the </a:t>
                </a:r>
                <a:r>
                  <a:rPr lang="en-US" dirty="0">
                    <a:solidFill>
                      <a:srgbClr val="CC0000"/>
                    </a:solidFill>
                  </a:rPr>
                  <a:t>entropy </a:t>
                </a:r>
                <a:r>
                  <a:rPr lang="en-US" dirty="0"/>
                  <a:t>of the distribution</a:t>
                </a:r>
              </a:p>
              <a:p>
                <a:pPr lvl="1">
                  <a:lnSpc>
                    <a:spcPct val="90000"/>
                  </a:lnSpc>
                </a:pPr>
                <a:r>
                  <a:rPr lang="en-US" dirty="0"/>
                  <a:t>More uniform = higher entropy</a:t>
                </a:r>
              </a:p>
              <a:p>
                <a:pPr lvl="1">
                  <a:lnSpc>
                    <a:spcPct val="90000"/>
                  </a:lnSpc>
                </a:pPr>
                <a:r>
                  <a:rPr lang="en-US" dirty="0"/>
                  <a:t>More values = higher entropy</a:t>
                </a:r>
              </a:p>
              <a:p>
                <a:pPr lvl="1">
                  <a:lnSpc>
                    <a:spcPct val="90000"/>
                  </a:lnSpc>
                </a:pPr>
                <a:r>
                  <a:rPr lang="en-US" dirty="0"/>
                  <a:t>More peaked = lower entropy</a:t>
                </a:r>
              </a:p>
              <a:p>
                <a:r>
                  <a:rPr lang="en-US" dirty="0">
                    <a:latin typeface="Cambria Math" panose="02040503050406030204" pitchFamily="18" charset="0"/>
                    <a:ea typeface="Cambria Math" panose="02040503050406030204" pitchFamily="18" charset="0"/>
                  </a:rPr>
                  <a:t>Can also be computed over a continuous distribution</a:t>
                </a:r>
              </a:p>
              <a:p>
                <a:pPr lvl="1"/>
                <a14:m>
                  <m:oMath xmlns:m="http://schemas.openxmlformats.org/officeDocument/2006/math">
                    <m:r>
                      <a:rPr lang="en-US" i="1">
                        <a:latin typeface="Cambria Math" panose="02040503050406030204" pitchFamily="18" charset="0"/>
                        <a:ea typeface="Cambria Math" panose="02040503050406030204" pitchFamily="18" charset="0"/>
                      </a:rPr>
                      <m:t>ℋ</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𝑃</m:t>
                        </m:r>
                      </m:e>
                    </m:d>
                    <m:r>
                      <a:rPr lang="en-US" i="1">
                        <a:latin typeface="Cambria Math" panose="02040503050406030204" pitchFamily="18" charset="0"/>
                        <a:ea typeface="Cambria Math" panose="02040503050406030204" pitchFamily="18" charset="0"/>
                      </a:rPr>
                      <m:t>=−</m:t>
                    </m:r>
                    <m:nary>
                      <m:naryPr>
                        <m:limLoc m:val="undOvr"/>
                        <m:subHide m:val="on"/>
                        <m:supHide m:val="on"/>
                        <m:ctrlPr>
                          <a:rPr lang="en-US" i="1">
                            <a:latin typeface="Cambria Math" panose="02040503050406030204" pitchFamily="18" charset="0"/>
                            <a:ea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log</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e>
                        </m:func>
                      </m:e>
                    </m:nary>
                    <m:r>
                      <a:rPr lang="en-US" i="1">
                        <a:latin typeface="Cambria Math" panose="02040503050406030204" pitchFamily="18" charset="0"/>
                        <a:ea typeface="Cambria Math" panose="02040503050406030204" pitchFamily="18" charset="0"/>
                      </a:rPr>
                      <m:t>ⅆ</m:t>
                    </m:r>
                    <m:r>
                      <a:rPr lang="en-US" i="1">
                        <a:latin typeface="Cambria Math" panose="02040503050406030204" pitchFamily="18" charset="0"/>
                        <a:ea typeface="Cambria Math" panose="02040503050406030204" pitchFamily="18" charset="0"/>
                      </a:rPr>
                      <m:t>𝑖</m:t>
                    </m:r>
                  </m:oMath>
                </a14:m>
                <a:endParaRPr lang="en-US" dirty="0"/>
              </a:p>
              <a:p>
                <a:endParaRPr lang="en-US" sz="2400" dirty="0"/>
              </a:p>
            </p:txBody>
          </p:sp>
        </mc:Choice>
        <mc:Fallback xmlns="">
          <p:sp>
            <p:nvSpPr>
              <p:cNvPr id="1179651" name="Rectangle 3"/>
              <p:cNvSpPr>
                <a:spLocks noGrp="1" noRot="1" noChangeAspect="1" noMove="1" noResize="1" noEditPoints="1" noAdjustHandles="1" noChangeArrowheads="1" noChangeShapeType="1" noTextEdit="1"/>
              </p:cNvSpPr>
              <p:nvPr>
                <p:ph idx="1"/>
              </p:nvPr>
            </p:nvSpPr>
            <p:spPr>
              <a:xfrm>
                <a:off x="406400" y="1397000"/>
                <a:ext cx="11379200" cy="5156200"/>
              </a:xfrm>
              <a:blipFill>
                <a:blip r:embed="rId4"/>
                <a:stretch>
                  <a:fillRect l="-1004" t="-2457" b="-9828"/>
                </a:stretch>
              </a:blipFill>
            </p:spPr>
            <p:txBody>
              <a:bodyPr/>
              <a:lstStyle/>
              <a:p>
                <a:r>
                  <a:rPr lang="en-US">
                    <a:noFill/>
                  </a:rPr>
                  <a:t> </a:t>
                </a:r>
              </a:p>
            </p:txBody>
          </p:sp>
        </mc:Fallback>
      </mc:AlternateContent>
      <p:pic>
        <p:nvPicPr>
          <p:cNvPr id="1179653" name="Picture 5" descr="txp_fig"/>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335877"/>
            <a:ext cx="1986755" cy="6786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79650" name="Rectangle 2"/>
          <p:cNvSpPr>
            <a:spLocks noGrp="1" noChangeArrowheads="1"/>
          </p:cNvSpPr>
          <p:nvPr>
            <p:ph type="title"/>
          </p:nvPr>
        </p:nvSpPr>
        <p:spPr>
          <a:xfrm>
            <a:off x="0" y="-1784"/>
            <a:ext cx="12192000" cy="1143000"/>
          </a:xfrm>
        </p:spPr>
        <p:txBody>
          <a:bodyPr/>
          <a:lstStyle/>
          <a:p>
            <a:r>
              <a:rPr lang="en-US" dirty="0"/>
              <a:t>Entropy</a:t>
            </a:r>
          </a:p>
        </p:txBody>
      </p:sp>
      <p:pic>
        <p:nvPicPr>
          <p:cNvPr id="1179652" name="Picture 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1729580" y="2400329"/>
            <a:ext cx="4219575" cy="322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79654" name="Line 6"/>
          <p:cNvSpPr>
            <a:spLocks noChangeShapeType="1"/>
          </p:cNvSpPr>
          <p:nvPr/>
        </p:nvSpPr>
        <p:spPr bwMode="auto">
          <a:xfrm>
            <a:off x="9992140" y="24156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55" name="Rectangle 7"/>
          <p:cNvSpPr>
            <a:spLocks noChangeArrowheads="1"/>
          </p:cNvSpPr>
          <p:nvPr/>
        </p:nvSpPr>
        <p:spPr bwMode="auto">
          <a:xfrm>
            <a:off x="102207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56" name="Rectangle 8"/>
          <p:cNvSpPr>
            <a:spLocks noChangeArrowheads="1"/>
          </p:cNvSpPr>
          <p:nvPr/>
        </p:nvSpPr>
        <p:spPr bwMode="auto">
          <a:xfrm>
            <a:off x="108303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57" name="Line 9"/>
          <p:cNvSpPr>
            <a:spLocks noChangeShapeType="1"/>
          </p:cNvSpPr>
          <p:nvPr/>
        </p:nvSpPr>
        <p:spPr bwMode="auto">
          <a:xfrm>
            <a:off x="9992140" y="44730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59" name="Rectangle 11"/>
          <p:cNvSpPr>
            <a:spLocks noChangeArrowheads="1"/>
          </p:cNvSpPr>
          <p:nvPr/>
        </p:nvSpPr>
        <p:spPr bwMode="auto">
          <a:xfrm>
            <a:off x="10830340" y="3177623"/>
            <a:ext cx="381000" cy="1295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0" name="Line 12"/>
          <p:cNvSpPr>
            <a:spLocks noChangeShapeType="1"/>
          </p:cNvSpPr>
          <p:nvPr/>
        </p:nvSpPr>
        <p:spPr bwMode="auto">
          <a:xfrm>
            <a:off x="9992140" y="62256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61" name="Rectangle 13"/>
          <p:cNvSpPr>
            <a:spLocks noChangeArrowheads="1"/>
          </p:cNvSpPr>
          <p:nvPr/>
        </p:nvSpPr>
        <p:spPr bwMode="auto">
          <a:xfrm>
            <a:off x="10220740" y="5830335"/>
            <a:ext cx="381000" cy="395288"/>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2" name="Rectangle 14"/>
          <p:cNvSpPr>
            <a:spLocks noChangeArrowheads="1"/>
          </p:cNvSpPr>
          <p:nvPr/>
        </p:nvSpPr>
        <p:spPr bwMode="auto">
          <a:xfrm>
            <a:off x="10830340" y="5220735"/>
            <a:ext cx="381000" cy="1004888"/>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3" name="Text Box 15"/>
          <p:cNvSpPr txBox="1">
            <a:spLocks noChangeArrowheads="1"/>
          </p:cNvSpPr>
          <p:nvPr/>
        </p:nvSpPr>
        <p:spPr bwMode="auto">
          <a:xfrm>
            <a:off x="10373140" y="2491823"/>
            <a:ext cx="762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t>1 bit</a:t>
            </a:r>
          </a:p>
        </p:txBody>
      </p:sp>
      <p:sp>
        <p:nvSpPr>
          <p:cNvPr id="1179664" name="Text Box 16"/>
          <p:cNvSpPr txBox="1">
            <a:spLocks noChangeArrowheads="1"/>
          </p:cNvSpPr>
          <p:nvPr/>
        </p:nvSpPr>
        <p:spPr bwMode="auto">
          <a:xfrm>
            <a:off x="10373140" y="4549223"/>
            <a:ext cx="762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0 bits</a:t>
            </a:r>
          </a:p>
        </p:txBody>
      </p:sp>
      <p:sp>
        <p:nvSpPr>
          <p:cNvPr id="1179665" name="Text Box 17"/>
          <p:cNvSpPr txBox="1">
            <a:spLocks noChangeArrowheads="1"/>
          </p:cNvSpPr>
          <p:nvPr/>
        </p:nvSpPr>
        <p:spPr bwMode="auto">
          <a:xfrm>
            <a:off x="10373140" y="6301823"/>
            <a:ext cx="1143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0.5 bit</a:t>
            </a:r>
          </a:p>
        </p:txBody>
      </p:sp>
      <p:sp>
        <p:nvSpPr>
          <p:cNvPr id="3" name="Slide Number Placeholder 2">
            <a:extLst>
              <a:ext uri="{FF2B5EF4-FFF2-40B4-BE49-F238E27FC236}">
                <a16:creationId xmlns:a16="http://schemas.microsoft.com/office/drawing/2014/main" id="{76F4F1CA-4BBC-A547-A12D-CA3A2C4BAD8F}"/>
              </a:ext>
            </a:extLst>
          </p:cNvPr>
          <p:cNvSpPr>
            <a:spLocks noGrp="1"/>
          </p:cNvSpPr>
          <p:nvPr>
            <p:ph type="sldNum" sz="quarter" idx="12"/>
          </p:nvPr>
        </p:nvSpPr>
        <p:spPr/>
        <p:txBody>
          <a:bodyPr/>
          <a:lstStyle/>
          <a:p>
            <a:fld id="{B29C9B28-9F47-4DDC-BFFB-AA4E94F3C8C7}" type="slidenum">
              <a:rPr lang="en-US" smtClean="0"/>
              <a:pPr/>
              <a:t>7</a:t>
            </a:fld>
            <a:endParaRPr lang="en-US"/>
          </a:p>
        </p:txBody>
      </p:sp>
    </p:spTree>
    <p:extLst>
      <p:ext uri="{BB962C8B-B14F-4D97-AF65-F5344CB8AC3E}">
        <p14:creationId xmlns:p14="http://schemas.microsoft.com/office/powerpoint/2010/main" val="2567038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r>
              <a:rPr lang="en-US" dirty="0"/>
              <a:t>Categorical (left), and Gaussian (Right) distributions. Orange shows low-entropy distributions, while blue shows high-entropy distributions.</a:t>
            </a:r>
          </a:p>
        </p:txBody>
      </p:sp>
      <p:pic>
        <p:nvPicPr>
          <p:cNvPr id="1026" name="Picture 2">
            <a:extLst>
              <a:ext uri="{FF2B5EF4-FFF2-40B4-BE49-F238E27FC236}">
                <a16:creationId xmlns:a16="http://schemas.microsoft.com/office/drawing/2014/main" id="{E3A3DCEA-AD72-3748-BBFA-CF66B9A93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3633"/>
            <a:ext cx="121920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52B1EA-DA87-944A-AE07-C2B4DE399142}"/>
              </a:ext>
            </a:extLst>
          </p:cNvPr>
          <p:cNvSpPr txBox="1"/>
          <p:nvPr/>
        </p:nvSpPr>
        <p:spPr>
          <a:xfrm>
            <a:off x="0" y="6517344"/>
            <a:ext cx="2228559" cy="307777"/>
          </a:xfrm>
          <a:prstGeom prst="rect">
            <a:avLst/>
          </a:prstGeom>
          <a:noFill/>
        </p:spPr>
        <p:txBody>
          <a:bodyPr wrap="none" rtlCol="0">
            <a:spAutoFit/>
          </a:bodyPr>
          <a:lstStyle/>
          <a:p>
            <a:r>
              <a:rPr lang="en-US" sz="1400" dirty="0"/>
              <a:t>Picture credit: Arthur </a:t>
            </a:r>
            <a:r>
              <a:rPr lang="en-US" sz="1400" dirty="0" err="1"/>
              <a:t>Juliani</a:t>
            </a:r>
            <a:endParaRPr lang="en-US" sz="1400" dirty="0"/>
          </a:p>
        </p:txBody>
      </p:sp>
      <p:sp>
        <p:nvSpPr>
          <p:cNvPr id="6" name="Slide Number Placeholder 5">
            <a:extLst>
              <a:ext uri="{FF2B5EF4-FFF2-40B4-BE49-F238E27FC236}">
                <a16:creationId xmlns:a16="http://schemas.microsoft.com/office/drawing/2014/main" id="{E26899E0-9FA0-E748-8568-820DE8FB7C91}"/>
              </a:ext>
            </a:extLst>
          </p:cNvPr>
          <p:cNvSpPr>
            <a:spLocks noGrp="1"/>
          </p:cNvSpPr>
          <p:nvPr>
            <p:ph type="sldNum" sz="quarter" idx="12"/>
          </p:nvPr>
        </p:nvSpPr>
        <p:spPr/>
        <p:txBody>
          <a:bodyPr/>
          <a:lstStyle/>
          <a:p>
            <a:fld id="{B29C9B28-9F47-4DDC-BFFB-AA4E94F3C8C7}" type="slidenum">
              <a:rPr lang="en-US" smtClean="0"/>
              <a:pPr/>
              <a:t>8</a:t>
            </a:fld>
            <a:endParaRPr lang="en-US"/>
          </a:p>
        </p:txBody>
      </p:sp>
    </p:spTree>
    <p:extLst>
      <p:ext uri="{BB962C8B-B14F-4D97-AF65-F5344CB8AC3E}">
        <p14:creationId xmlns:p14="http://schemas.microsoft.com/office/powerpoint/2010/main" val="77934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9612-2AD5-A807-4EE8-CA781617CE27}"/>
              </a:ext>
            </a:extLst>
          </p:cNvPr>
          <p:cNvSpPr>
            <a:spLocks noGrp="1"/>
          </p:cNvSpPr>
          <p:nvPr>
            <p:ph type="title"/>
          </p:nvPr>
        </p:nvSpPr>
        <p:spPr/>
        <p:txBody>
          <a:bodyPr/>
          <a:lstStyle/>
          <a:p>
            <a:r>
              <a:rPr lang="en-US" dirty="0"/>
              <a:t>Maximum Entropy RL objective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8593931-71A9-D2A0-5EFB-CAB19640FA23}"/>
                  </a:ext>
                </a:extLst>
              </p:cNvPr>
              <p:cNvSpPr>
                <a:spLocks noGrp="1"/>
              </p:cNvSpPr>
              <p:nvPr>
                <p:ph idx="1"/>
              </p:nvPr>
            </p:nvSpPr>
            <p:spPr/>
            <p:txBody>
              <a:bodyPr>
                <a:normAutofit fontScale="85000" lnSpcReduction="20000"/>
              </a:bodyPr>
              <a:lstStyle/>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𝜋</m:t>
                        </m:r>
                      </m:e>
                      <m:sup>
                        <m:r>
                          <a:rPr lang="en-US" b="0" i="1" smtClean="0">
                            <a:latin typeface="Cambria Math" panose="02040503050406030204" pitchFamily="18" charset="0"/>
                          </a:rPr>
                          <m:t>∗</m:t>
                        </m:r>
                      </m:sup>
                    </m:sSup>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max</m:t>
                                </m:r>
                              </m:e>
                              <m:lim>
                                <m:r>
                                  <a:rPr lang="en-US" b="0" i="1" smtClean="0">
                                    <a:latin typeface="Cambria Math" panose="02040503050406030204" pitchFamily="18" charset="0"/>
                                  </a:rPr>
                                  <m:t>𝜋</m:t>
                                </m:r>
                              </m:lim>
                            </m:limLow>
                          </m:fNa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𝔼</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sub>
                            </m:sSub>
                            <m:d>
                              <m:dPr>
                                <m:begChr m:val="["/>
                                <m:endChr m:val="]"/>
                                <m:ctrlPr>
                                  <a:rPr lang="en-US" b="0" i="1" smtClean="0">
                                    <a:latin typeface="Cambria Math" panose="02040503050406030204" pitchFamily="18" charset="0"/>
                                    <a:ea typeface="Cambria Math" panose="02040503050406030204" pitchFamily="18" charset="0"/>
                                  </a:rPr>
                                </m:ctrlPr>
                              </m:dPr>
                              <m:e>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𝑇</m:t>
                                    </m:r>
                                  </m:sup>
                                  <m:e>
                                    <m:r>
                                      <a:rPr lang="en-US" b="0" i="1" smtClean="0">
                                        <a:latin typeface="Cambria Math" panose="02040503050406030204" pitchFamily="18" charset="0"/>
                                        <a:ea typeface="Cambria Math" panose="02040503050406030204" pitchFamily="18" charset="0"/>
                                      </a:rPr>
                                      <m:t>𝑅</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𝑡</m:t>
                                            </m:r>
                                          </m:sub>
                                        </m:sSub>
                                      </m:e>
                                    </m:d>
                                  </m:e>
                                </m:nary>
                              </m:e>
                            </m:d>
                          </m:e>
                        </m:func>
                      </m:e>
                    </m:func>
                    <m:r>
                      <a:rPr lang="en-US" b="0" i="1" smtClean="0">
                        <a:latin typeface="Cambria Math" panose="02040503050406030204" pitchFamily="18" charset="0"/>
                      </a:rPr>
                      <m:t>  </m:t>
                    </m:r>
                    <m:r>
                      <a:rPr lang="en-US" b="0" i="1" smtClean="0">
                        <a:latin typeface="Cambria Math" panose="02040503050406030204" pitchFamily="18" charset="0"/>
                      </a:rPr>
                      <m:t>𝑆</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𝜋</m:t>
                        </m:r>
                      </m:sub>
                    </m:sSub>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e>
                            </m:d>
                          </m:e>
                        </m:d>
                      </m:e>
                    </m:d>
                    <m:r>
                      <a:rPr lang="en-US" b="0" i="1" smtClean="0">
                        <a:latin typeface="Cambria Math" panose="02040503050406030204" pitchFamily="18" charset="0"/>
                        <a:ea typeface="Cambria Math" panose="02040503050406030204" pitchFamily="18" charset="0"/>
                      </a:rPr>
                      <m:t>&gt;</m:t>
                    </m:r>
                    <m:r>
                      <a:rPr lang="en-US" b="0" i="1" smtClean="0">
                        <a:latin typeface="Cambria Math" panose="02040503050406030204" pitchFamily="18" charset="0"/>
                        <a:ea typeface="Cambria Math" panose="02040503050406030204" pitchFamily="18" charset="0"/>
                      </a:rPr>
                      <m:t>𝑏</m:t>
                    </m:r>
                  </m:oMath>
                </a14:m>
                <a:endParaRPr lang="en-US" b="0" dirty="0"/>
              </a:p>
              <a:p>
                <a14:m>
                  <m:oMath xmlns:m="http://schemas.openxmlformats.org/officeDocument/2006/math">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max</m:t>
                                </m:r>
                              </m:e>
                              <m:lim>
                                <m:r>
                                  <a:rPr lang="en-US" b="0" i="1" smtClean="0">
                                    <a:latin typeface="Cambria Math" panose="02040503050406030204" pitchFamily="18" charset="0"/>
                                  </a:rPr>
                                  <m:t>𝜋</m:t>
                                </m:r>
                              </m:lim>
                            </m:limLow>
                          </m:fNa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𝔼</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sub>
                            </m:sSub>
                            <m:d>
                              <m:dPr>
                                <m:begChr m:val="["/>
                                <m:endChr m:val="]"/>
                                <m:ctrlPr>
                                  <a:rPr lang="en-US" b="0" i="1" smtClean="0">
                                    <a:latin typeface="Cambria Math" panose="02040503050406030204" pitchFamily="18" charset="0"/>
                                    <a:ea typeface="Cambria Math" panose="02040503050406030204" pitchFamily="18" charset="0"/>
                                  </a:rPr>
                                </m:ctrlPr>
                              </m:dPr>
                              <m:e>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𝑇</m:t>
                                    </m:r>
                                  </m:sup>
                                  <m:e>
                                    <m:r>
                                      <a:rPr lang="en-US" b="0" i="1" smtClean="0">
                                        <a:latin typeface="Cambria Math" panose="02040503050406030204" pitchFamily="18" charset="0"/>
                                        <a:ea typeface="Cambria Math" panose="02040503050406030204" pitchFamily="18" charset="0"/>
                                      </a:rPr>
                                      <m:t>𝑅</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𝑡</m:t>
                                            </m:r>
                                          </m:sub>
                                        </m:sSub>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ℋ</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𝜋</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sub>
                                            </m:sSub>
                                          </m:e>
                                        </m:d>
                                      </m:e>
                                    </m:d>
                                  </m:e>
                                </m:nary>
                              </m:e>
                            </m:d>
                          </m:e>
                        </m:func>
                      </m:e>
                    </m:func>
                  </m:oMath>
                </a14:m>
                <a:endParaRPr lang="en-US" b="0" dirty="0"/>
              </a:p>
              <a:p>
                <a:endParaRPr lang="en-US" dirty="0"/>
              </a:p>
              <a:p>
                <a:r>
                  <a:rPr lang="en-US" dirty="0"/>
                  <a:t>Several conceptual and practical advantages</a:t>
                </a:r>
              </a:p>
              <a:p>
                <a:pPr lvl="1"/>
                <a:r>
                  <a:rPr lang="en-US" dirty="0"/>
                  <a:t>The policy is incentivized to explore more widely, while giving up on clearly unpromising avenues</a:t>
                </a:r>
              </a:p>
              <a:p>
                <a:pPr lvl="1"/>
                <a:r>
                  <a:rPr lang="en-US" dirty="0"/>
                  <a:t>The policy can capture multiple modes of near-optimal behavior</a:t>
                </a:r>
              </a:p>
              <a:p>
                <a:pPr lvl="1"/>
                <a:r>
                  <a:rPr lang="en-US" dirty="0"/>
                  <a:t>In problem settings where multiple actions seem equally attractive, the policy will commit equal probability mass to those actions</a:t>
                </a:r>
              </a:p>
              <a:p>
                <a:r>
                  <a:rPr lang="en-US" i="1" dirty="0"/>
                  <a:t>“adding the entropy of the policy </a:t>
                </a:r>
                <a:r>
                  <a:rPr lang="el-GR" i="1" dirty="0"/>
                  <a:t>π </a:t>
                </a:r>
                <a:r>
                  <a:rPr lang="en-US" i="1" dirty="0"/>
                  <a:t>to the objective function improved exploration by discouraging premature convergence to suboptimal deterministic policies. This technique was originally proposed by (Williams &amp; Peng, 1991)” </a:t>
                </a:r>
                <a:r>
                  <a:rPr lang="en-US" i="1" dirty="0" err="1">
                    <a:solidFill>
                      <a:schemeClr val="bg2">
                        <a:lumMod val="50000"/>
                      </a:schemeClr>
                    </a:solidFill>
                  </a:rPr>
                  <a:t>Mnih</a:t>
                </a:r>
                <a:r>
                  <a:rPr lang="en-US" i="1" dirty="0">
                    <a:solidFill>
                      <a:schemeClr val="bg2">
                        <a:lumMod val="50000"/>
                      </a:schemeClr>
                    </a:solidFill>
                  </a:rPr>
                  <a:t> et al., Asynchronous Methods for Deep Reinforcement Learning </a:t>
                </a:r>
                <a:endParaRPr lang="en-US" dirty="0">
                  <a:solidFill>
                    <a:schemeClr val="bg2">
                      <a:lumMod val="50000"/>
                    </a:schemeClr>
                  </a:solidFill>
                </a:endParaRPr>
              </a:p>
              <a:p>
                <a:endParaRPr lang="en-US" dirty="0"/>
              </a:p>
              <a:p>
                <a:endParaRPr lang="en-US" sz="2600" dirty="0"/>
              </a:p>
              <a:p>
                <a:endParaRPr lang="en-US" b="0" dirty="0"/>
              </a:p>
            </p:txBody>
          </p:sp>
        </mc:Choice>
        <mc:Fallback xmlns="">
          <p:sp>
            <p:nvSpPr>
              <p:cNvPr id="3" name="Content Placeholder 2">
                <a:extLst>
                  <a:ext uri="{FF2B5EF4-FFF2-40B4-BE49-F238E27FC236}">
                    <a16:creationId xmlns:a16="http://schemas.microsoft.com/office/drawing/2014/main" id="{08593931-71A9-D2A0-5EFB-CAB19640FA23}"/>
                  </a:ext>
                </a:extLst>
              </p:cNvPr>
              <p:cNvSpPr>
                <a:spLocks noGrp="1" noRot="1" noChangeAspect="1" noMove="1" noResize="1" noEditPoints="1" noAdjustHandles="1" noChangeArrowheads="1" noChangeShapeType="1" noTextEdit="1"/>
              </p:cNvSpPr>
              <p:nvPr>
                <p:ph idx="1"/>
              </p:nvPr>
            </p:nvSpPr>
            <p:spPr>
              <a:blipFill>
                <a:blip r:embed="rId2"/>
                <a:stretch>
                  <a:fillRect l="-812" r="-1159" b="-238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75EECB0-B3A0-B257-EAA6-87496EF22F45}"/>
              </a:ext>
            </a:extLst>
          </p:cNvPr>
          <p:cNvSpPr>
            <a:spLocks noGrp="1"/>
          </p:cNvSpPr>
          <p:nvPr>
            <p:ph type="sldNum" sz="quarter" idx="12"/>
          </p:nvPr>
        </p:nvSpPr>
        <p:spPr/>
        <p:txBody>
          <a:bodyPr/>
          <a:lstStyle/>
          <a:p>
            <a:fld id="{5F07402F-1908-0F43-B844-ECE5D9BD648C}" type="slidenum">
              <a:rPr lang="en-US" smtClean="0"/>
              <a:t>9</a:t>
            </a:fld>
            <a:endParaRPr lang="en-US"/>
          </a:p>
        </p:txBody>
      </p:sp>
    </p:spTree>
    <p:extLst>
      <p:ext uri="{BB962C8B-B14F-4D97-AF65-F5344CB8AC3E}">
        <p14:creationId xmlns:p14="http://schemas.microsoft.com/office/powerpoint/2010/main" val="66887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8F08-A3A2-AB47-BD97-C21A50D7344D}"/>
              </a:ext>
            </a:extLst>
          </p:cNvPr>
          <p:cNvSpPr>
            <a:spLocks noGrp="1"/>
          </p:cNvSpPr>
          <p:nvPr>
            <p:ph type="title"/>
          </p:nvPr>
        </p:nvSpPr>
        <p:spPr/>
        <p:txBody>
          <a:bodyPr/>
          <a:lstStyle/>
          <a:p>
            <a:r>
              <a:rPr lang="en-US" dirty="0"/>
              <a:t>Soft Actor Critic </a:t>
            </a:r>
            <a:r>
              <a:rPr lang="en-US" sz="2400" dirty="0"/>
              <a:t>[https://</a:t>
            </a:r>
            <a:r>
              <a:rPr lang="en-US" sz="2400" dirty="0" err="1"/>
              <a:t>arxiv.org</a:t>
            </a:r>
            <a:r>
              <a:rPr lang="en-US" sz="2400" dirty="0"/>
              <a:t>/pdf/1812.05905.pdf]</a:t>
            </a:r>
            <a:endParaRPr lang="en-US" dirty="0"/>
          </a:p>
        </p:txBody>
      </p:sp>
      <p:sp>
        <p:nvSpPr>
          <p:cNvPr id="3" name="Content Placeholder 2">
            <a:extLst>
              <a:ext uri="{FF2B5EF4-FFF2-40B4-BE49-F238E27FC236}">
                <a16:creationId xmlns:a16="http://schemas.microsoft.com/office/drawing/2014/main" id="{04AD5441-1567-404D-8FE4-A6707EE7C739}"/>
              </a:ext>
            </a:extLst>
          </p:cNvPr>
          <p:cNvSpPr>
            <a:spLocks noGrp="1"/>
          </p:cNvSpPr>
          <p:nvPr>
            <p:ph idx="1"/>
          </p:nvPr>
        </p:nvSpPr>
        <p:spPr/>
        <p:txBody>
          <a:bodyPr>
            <a:normAutofit fontScale="92500" lnSpcReduction="10000"/>
          </a:bodyPr>
          <a:lstStyle/>
          <a:p>
            <a:r>
              <a:rPr lang="en-US" dirty="0"/>
              <a:t>Defines an off-policy actor-critic algorithm based on the maximum entropy principal </a:t>
            </a:r>
          </a:p>
          <a:p>
            <a:r>
              <a:rPr lang="en-US" dirty="0"/>
              <a:t>Attempts to address two major challenges in model-free deep RL: high sample complexity and brittleness to hyperparameters</a:t>
            </a:r>
          </a:p>
          <a:p>
            <a:r>
              <a:rPr lang="en-US" dirty="0"/>
              <a:t>The actor aims to simultaneously maximize expected return and policy entropy; that is, to succeed at the task while acting as randomly as possible</a:t>
            </a:r>
          </a:p>
          <a:p>
            <a:pPr marL="514350" indent="-514350">
              <a:buFont typeface="+mj-lt"/>
              <a:buAutoNum type="arabicPeriod"/>
            </a:pPr>
            <a:r>
              <a:rPr lang="en-US" dirty="0"/>
              <a:t>An actor-critic architecture with separate policy and value function networks</a:t>
            </a:r>
          </a:p>
          <a:p>
            <a:pPr marL="514350" indent="-514350">
              <a:buFont typeface="+mj-lt"/>
              <a:buAutoNum type="arabicPeriod"/>
            </a:pPr>
            <a:r>
              <a:rPr lang="en-US" dirty="0"/>
              <a:t>Off-policy formulation that enables reuse of previously collected data for efficiency</a:t>
            </a:r>
          </a:p>
          <a:p>
            <a:pPr marL="514350" indent="-514350">
              <a:buFont typeface="+mj-lt"/>
              <a:buAutoNum type="arabicPeriod"/>
            </a:pPr>
            <a:r>
              <a:rPr lang="en-US" dirty="0"/>
              <a:t>Policy entropy maximization to encourage stability and exploration</a:t>
            </a:r>
          </a:p>
        </p:txBody>
      </p:sp>
      <p:sp>
        <p:nvSpPr>
          <p:cNvPr id="4" name="Slide Number Placeholder 3">
            <a:extLst>
              <a:ext uri="{FF2B5EF4-FFF2-40B4-BE49-F238E27FC236}">
                <a16:creationId xmlns:a16="http://schemas.microsoft.com/office/drawing/2014/main" id="{E2126253-7DFF-B249-BF6E-9BADA2E3619A}"/>
              </a:ext>
            </a:extLst>
          </p:cNvPr>
          <p:cNvSpPr>
            <a:spLocks noGrp="1"/>
          </p:cNvSpPr>
          <p:nvPr>
            <p:ph type="sldNum" sz="quarter" idx="12"/>
          </p:nvPr>
        </p:nvSpPr>
        <p:spPr/>
        <p:txBody>
          <a:bodyPr/>
          <a:lstStyle/>
          <a:p>
            <a:fld id="{5F07402F-1908-0F43-B844-ECE5D9BD648C}" type="slidenum">
              <a:rPr lang="en-US" smtClean="0"/>
              <a:t>10</a:t>
            </a:fld>
            <a:endParaRPr lang="en-US"/>
          </a:p>
        </p:txBody>
      </p:sp>
    </p:spTree>
    <p:extLst>
      <p:ext uri="{BB962C8B-B14F-4D97-AF65-F5344CB8AC3E}">
        <p14:creationId xmlns:p14="http://schemas.microsoft.com/office/powerpoint/2010/main" val="3594009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0E9AD-9319-B74C-8F9D-89BC7A1660BD}"/>
              </a:ext>
            </a:extLst>
          </p:cNvPr>
          <p:cNvSpPr>
            <a:spLocks noGrp="1"/>
          </p:cNvSpPr>
          <p:nvPr>
            <p:ph type="title"/>
          </p:nvPr>
        </p:nvSpPr>
        <p:spPr/>
        <p:txBody>
          <a:bodyPr/>
          <a:lstStyle/>
          <a:p>
            <a:r>
              <a:rPr lang="en-US" dirty="0"/>
              <a:t>Soft policy iteration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E897E97-BDD7-5B4C-B0D8-5C278240D345}"/>
                  </a:ext>
                </a:extLst>
              </p:cNvPr>
              <p:cNvSpPr>
                <a:spLocks noGrp="1"/>
              </p:cNvSpPr>
              <p:nvPr>
                <p:ph idx="1"/>
              </p:nvPr>
            </p:nvSpPr>
            <p:spPr>
              <a:xfrm>
                <a:off x="838200" y="1825625"/>
                <a:ext cx="10515600" cy="4667250"/>
              </a:xfrm>
            </p:spPr>
            <p:txBody>
              <a:bodyPr>
                <a:normAutofit lnSpcReduction="10000"/>
              </a:bodyPr>
              <a:lstStyle/>
              <a:p>
                <a:r>
                  <a:rPr lang="en-US" dirty="0"/>
                  <a:t>Off-policy training with a stochastic actor </a:t>
                </a:r>
                <a14:m>
                  <m:oMath xmlns:m="http://schemas.openxmlformats.org/officeDocument/2006/math">
                    <m:r>
                      <a:rPr lang="en-US" i="1">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e>
                        <m:r>
                          <a:rPr lang="en-US" b="0" i="1" smtClean="0">
                            <a:latin typeface="Cambria Math" panose="02040503050406030204" pitchFamily="18" charset="0"/>
                          </a:rPr>
                          <m:t>𝑠</m:t>
                        </m:r>
                      </m:e>
                    </m:d>
                  </m:oMath>
                </a14:m>
                <a:r>
                  <a:rPr lang="en-US" dirty="0"/>
                  <a:t> </a:t>
                </a:r>
              </a:p>
              <a:p>
                <a:r>
                  <a:rPr lang="en-US" dirty="0"/>
                  <a:t>Not a true actor-critic algorithm: the Q-function is estimating the optimal Q-function, and the actor does not directly affect the Q-function except through the data distribution</a:t>
                </a:r>
              </a:p>
              <a:p>
                <a:pPr lvl="1"/>
                <a:r>
                  <a:rPr lang="en-US" dirty="0"/>
                  <a:t>This fact allows It to be “off-policy” </a:t>
                </a:r>
              </a:p>
              <a:p>
                <a:r>
                  <a:rPr lang="en-US" dirty="0"/>
                  <a:t>Objective function:</a:t>
                </a:r>
              </a:p>
              <a:p>
                <a:pPr lvl="1"/>
                <a14:m>
                  <m:oMath xmlns:m="http://schemas.openxmlformats.org/officeDocument/2006/math">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m:rPr>
                                <m:brk m:alnAt="7"/>
                              </m:rPr>
                              <a:rPr lang="en-US" b="0" i="1" smtClean="0">
                                <a:latin typeface="Cambria Math" panose="02040503050406030204" pitchFamily="18" charset="0"/>
                              </a:rPr>
                              <m:t>𝜋</m:t>
                            </m:r>
                          </m:e>
                          <m:sup>
                            <m:r>
                              <m:rPr>
                                <m:brk m:alnAt="7"/>
                              </m:rPr>
                              <a:rPr lang="en-US" b="0" i="1" smtClean="0">
                                <a:latin typeface="Cambria Math" panose="02040503050406030204" pitchFamily="18" charset="0"/>
                              </a:rPr>
                              <m:t>∗</m:t>
                            </m:r>
                          </m:sup>
                        </m:sSup>
                        <m:r>
                          <m:rPr>
                            <m:brk m:alnAt="7"/>
                          </m:rPr>
                          <a:rPr lang="en-US" b="0" i="1" smtClean="0">
                            <a:latin typeface="Cambria Math" panose="02040503050406030204" pitchFamily="18" charset="0"/>
                          </a:rPr>
                          <m:t>=</m:t>
                        </m:r>
                        <m:r>
                          <m:rPr>
                            <m:sty m:val="p"/>
                            <m:brk m:alnAt="7"/>
                          </m:rPr>
                          <a:rPr lang="en-US" b="0" i="0" smtClean="0">
                            <a:latin typeface="Cambria Math" panose="02040503050406030204" pitchFamily="18" charset="0"/>
                          </a:rPr>
                          <m:t>a</m:t>
                        </m:r>
                        <m:r>
                          <m:rPr>
                            <m:sty m:val="p"/>
                          </m:rPr>
                          <a:rPr lang="en-US" b="0" i="0" smtClean="0">
                            <a:latin typeface="Cambria Math" panose="02040503050406030204" pitchFamily="18" charset="0"/>
                          </a:rPr>
                          <m:t>rgma</m:t>
                        </m:r>
                        <m:sSub>
                          <m:sSubPr>
                            <m:ctrlPr>
                              <a:rPr lang="en-US" b="0" i="1" smtClean="0">
                                <a:latin typeface="Cambria Math" panose="02040503050406030204" pitchFamily="18" charset="0"/>
                              </a:rPr>
                            </m:ctrlPr>
                          </m:sSubPr>
                          <m:e>
                            <m:r>
                              <m:rPr>
                                <m:sty m:val="p"/>
                                <m:brk m:alnAt="7"/>
                              </m:rPr>
                              <a:rPr lang="en-US" b="0" i="0" smtClean="0">
                                <a:latin typeface="Cambria Math" panose="02040503050406030204" pitchFamily="18" charset="0"/>
                              </a:rPr>
                              <m:t>x</m:t>
                            </m:r>
                          </m:e>
                          <m:sub>
                            <m:r>
                              <m:rPr>
                                <m:brk m:alnAt="7"/>
                              </m:rPr>
                              <a:rPr lang="en-US" b="0" i="1" smtClean="0">
                                <a:latin typeface="Cambria Math" panose="02040503050406030204" pitchFamily="18" charset="0"/>
                              </a:rPr>
                              <m:t>𝜋</m:t>
                            </m:r>
                          </m:sub>
                        </m:sSub>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𝑡</m:t>
                            </m:r>
                          </m:sub>
                          <m:sup/>
                          <m:e>
                            <m:r>
                              <a:rPr lang="en-US" i="1" smtClean="0">
                                <a:latin typeface="Cambria Math" panose="02040503050406030204" pitchFamily="18" charset="0"/>
                                <a:ea typeface="Cambria Math" panose="02040503050406030204" pitchFamily="18" charset="0"/>
                              </a:rPr>
                              <m:t>𝔼</m:t>
                            </m:r>
                          </m:e>
                        </m:nary>
                      </m:e>
                      <m: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𝑡</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𝜌</m:t>
                            </m:r>
                          </m:e>
                          <m:sub>
                            <m:r>
                              <m:rPr>
                                <m:lit/>
                              </m:rPr>
                              <a:rPr lang="en-US" b="0" i="1" smtClean="0">
                                <a:latin typeface="Cambria Math" panose="02040503050406030204" pitchFamily="18" charset="0"/>
                              </a:rPr>
                              <m:t> </m:t>
                            </m:r>
                            <m:r>
                              <a:rPr lang="en-US" b="0" i="1" smtClean="0">
                                <a:latin typeface="Cambria Math" panose="02040503050406030204" pitchFamily="18" charset="0"/>
                              </a:rPr>
                              <m:t>𝜋</m:t>
                            </m:r>
                          </m:sub>
                        </m:sSub>
                      </m:sub>
                    </m:sSub>
                    <m:d>
                      <m:dPr>
                        <m:begChr m:val="["/>
                        <m:endChr m:val="]"/>
                        <m:ctrlPr>
                          <a:rPr lang="en-US" b="0" i="1" smtClean="0">
                            <a:latin typeface="Cambria Math" panose="02040503050406030204" pitchFamily="18" charset="0"/>
                          </a:rPr>
                        </m:ctrlPr>
                      </m:dPr>
                      <m:e>
                        <m:r>
                          <a:rPr lang="en-US" b="0" i="1" smtClean="0">
                            <a:solidFill>
                              <a:srgbClr val="FF0000"/>
                            </a:solidFill>
                            <a:latin typeface="Cambria Math" panose="02040503050406030204" pitchFamily="18" charset="0"/>
                          </a:rPr>
                          <m:t>𝑅</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𝑠</m:t>
                                </m:r>
                              </m:e>
                              <m:sub>
                                <m:r>
                                  <a:rPr lang="en-US" b="0" i="1" smtClean="0">
                                    <a:solidFill>
                                      <a:srgbClr val="FF0000"/>
                                    </a:solidFill>
                                    <a:latin typeface="Cambria Math" panose="02040503050406030204" pitchFamily="18" charset="0"/>
                                  </a:rPr>
                                  <m:t>𝑡</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𝑎</m:t>
                                </m:r>
                              </m:e>
                              <m:sub>
                                <m:r>
                                  <a:rPr lang="en-US" b="0" i="1" smtClean="0">
                                    <a:solidFill>
                                      <a:srgbClr val="FF0000"/>
                                    </a:solidFill>
                                    <a:latin typeface="Cambria Math" panose="02040503050406030204" pitchFamily="18" charset="0"/>
                                  </a:rPr>
                                  <m:t>𝑡</m:t>
                                </m:r>
                              </m:sub>
                            </m:sSub>
                          </m:e>
                        </m:d>
                        <m:r>
                          <a:rPr lang="en-US" b="0" i="1" smtClean="0">
                            <a:latin typeface="Cambria Math" panose="02040503050406030204" pitchFamily="18" charset="0"/>
                          </a:rPr>
                          <m:t>+</m:t>
                        </m:r>
                        <m:r>
                          <a:rPr lang="en-US" b="0" i="1" smtClean="0">
                            <a:latin typeface="Cambria Math" panose="02040503050406030204" pitchFamily="18" charset="0"/>
                          </a:rPr>
                          <m:t>𝛼</m:t>
                        </m:r>
                        <m:r>
                          <a:rPr lang="en-US" b="0" i="1" smtClean="0">
                            <a:solidFill>
                              <a:srgbClr val="FF0000"/>
                            </a:solidFill>
                            <a:latin typeface="Cambria Math" panose="02040503050406030204" pitchFamily="18" charset="0"/>
                            <a:ea typeface="Cambria Math" panose="02040503050406030204" pitchFamily="18" charset="0"/>
                          </a:rPr>
                          <m:t>ℋ</m:t>
                        </m:r>
                        <m:d>
                          <m:dPr>
                            <m:ctrlPr>
                              <a:rPr lang="en-US" b="0" i="1" smtClean="0">
                                <a:solidFill>
                                  <a:srgbClr val="FF0000"/>
                                </a:solidFill>
                                <a:latin typeface="Cambria Math" panose="02040503050406030204" pitchFamily="18" charset="0"/>
                                <a:ea typeface="Cambria Math" panose="02040503050406030204" pitchFamily="18" charset="0"/>
                              </a:rPr>
                            </m:ctrlPr>
                          </m:dPr>
                          <m:e>
                            <m:r>
                              <a:rPr lang="en-US" b="0" i="1" smtClean="0">
                                <a:solidFill>
                                  <a:srgbClr val="FF0000"/>
                                </a:solidFill>
                                <a:latin typeface="Cambria Math" panose="02040503050406030204" pitchFamily="18" charset="0"/>
                                <a:ea typeface="Cambria Math" panose="02040503050406030204" pitchFamily="18" charset="0"/>
                              </a:rPr>
                              <m:t>𝜋</m:t>
                            </m:r>
                            <m:d>
                              <m:dPr>
                                <m:ctrlPr>
                                  <a:rPr lang="en-US" b="0" i="1" smtClean="0">
                                    <a:solidFill>
                                      <a:srgbClr val="FF0000"/>
                                    </a:solidFill>
                                    <a:latin typeface="Cambria Math" panose="02040503050406030204" pitchFamily="18" charset="0"/>
                                    <a:ea typeface="Cambria Math" panose="02040503050406030204" pitchFamily="18" charset="0"/>
                                  </a:rPr>
                                </m:ctrlPr>
                              </m:dPr>
                              <m:e>
                                <m:r>
                                  <a:rPr lang="en-US" b="0" i="1" smtClean="0">
                                    <a:solidFill>
                                      <a:srgbClr val="FF0000"/>
                                    </a:solidFill>
                                    <a:latin typeface="Cambria Math" panose="02040503050406030204" pitchFamily="18" charset="0"/>
                                    <a:ea typeface="Cambria Math" panose="02040503050406030204" pitchFamily="18" charset="0"/>
                                  </a:rPr>
                                  <m:t>⋅|</m:t>
                                </m:r>
                                <m:sSub>
                                  <m:sSubPr>
                                    <m:ctrlPr>
                                      <a:rPr lang="en-US" b="0" i="1" smtClean="0">
                                        <a:solidFill>
                                          <a:srgbClr val="FF0000"/>
                                        </a:solidFill>
                                        <a:latin typeface="Cambria Math" panose="02040503050406030204" pitchFamily="18" charset="0"/>
                                        <a:ea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𝑠</m:t>
                                    </m:r>
                                  </m:e>
                                  <m:sub>
                                    <m:r>
                                      <a:rPr lang="en-US" b="0" i="1" smtClean="0">
                                        <a:solidFill>
                                          <a:srgbClr val="FF0000"/>
                                        </a:solidFill>
                                        <a:latin typeface="Cambria Math" panose="02040503050406030204" pitchFamily="18" charset="0"/>
                                        <a:ea typeface="Cambria Math" panose="02040503050406030204" pitchFamily="18" charset="0"/>
                                      </a:rPr>
                                      <m:t>𝑡</m:t>
                                    </m:r>
                                  </m:sub>
                                </m:sSub>
                              </m:e>
                            </m:d>
                          </m:e>
                        </m:d>
                      </m:e>
                    </m:d>
                  </m:oMath>
                </a14:m>
                <a:endParaRPr lang="en-US" dirty="0"/>
              </a:p>
              <a:p>
                <a14:m>
                  <m:oMath xmlns:m="http://schemas.openxmlformats.org/officeDocument/2006/math">
                    <m:r>
                      <a:rPr lang="el-GR" i="1" dirty="0" smtClean="0">
                        <a:latin typeface="Cambria Math" panose="02040503050406030204" pitchFamily="18" charset="0"/>
                      </a:rPr>
                      <m:t>𝛼</m:t>
                    </m:r>
                  </m:oMath>
                </a14:m>
                <a:r>
                  <a:rPr lang="en-US" dirty="0"/>
                  <a:t> is the temperature parameter that determines the relative importance of the entropy term versus the reward, and thus controls the stochasticity of the optimal policy</a:t>
                </a:r>
              </a:p>
              <a:p>
                <a:pPr lvl="1"/>
                <a:r>
                  <a:rPr lang="en-US" dirty="0"/>
                  <a:t>The conventional objective can be recovered in the limit as </a:t>
                </a:r>
                <a14:m>
                  <m:oMath xmlns:m="http://schemas.openxmlformats.org/officeDocument/2006/math">
                    <m:r>
                      <a:rPr lang="el-GR" i="1" dirty="0" smtClean="0">
                        <a:latin typeface="Cambria Math" panose="02040503050406030204" pitchFamily="18" charset="0"/>
                      </a:rPr>
                      <m:t>𝛼</m:t>
                    </m:r>
                    <m:r>
                      <a:rPr lang="el-GR" i="1" dirty="0">
                        <a:latin typeface="Cambria Math" panose="02040503050406030204" pitchFamily="18" charset="0"/>
                      </a:rPr>
                      <m:t>→0</m:t>
                    </m:r>
                  </m:oMath>
                </a14:m>
                <a:endParaRPr lang="en-US" dirty="0"/>
              </a:p>
            </p:txBody>
          </p:sp>
        </mc:Choice>
        <mc:Fallback xmlns="">
          <p:sp>
            <p:nvSpPr>
              <p:cNvPr id="3" name="Content Placeholder 2">
                <a:extLst>
                  <a:ext uri="{FF2B5EF4-FFF2-40B4-BE49-F238E27FC236}">
                    <a16:creationId xmlns:a16="http://schemas.microsoft.com/office/drawing/2014/main" id="{7E897E97-BDD7-5B4C-B0D8-5C278240D345}"/>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1086" t="-2981" r="-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3B4DE06-4D7C-BB4D-8955-68C9FAE6AF5C}"/>
              </a:ext>
            </a:extLst>
          </p:cNvPr>
          <p:cNvSpPr>
            <a:spLocks noGrp="1"/>
          </p:cNvSpPr>
          <p:nvPr>
            <p:ph type="sldNum" sz="quarter" idx="12"/>
          </p:nvPr>
        </p:nvSpPr>
        <p:spPr/>
        <p:txBody>
          <a:bodyPr/>
          <a:lstStyle/>
          <a:p>
            <a:fld id="{5F07402F-1908-0F43-B844-ECE5D9BD648C}" type="slidenum">
              <a:rPr lang="en-US" smtClean="0"/>
              <a:t>11</a:t>
            </a:fld>
            <a:endParaRPr lang="en-US"/>
          </a:p>
        </p:txBody>
      </p:sp>
    </p:spTree>
    <p:extLst>
      <p:ext uri="{BB962C8B-B14F-4D97-AF65-F5344CB8AC3E}">
        <p14:creationId xmlns:p14="http://schemas.microsoft.com/office/powerpoint/2010/main" val="215879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0C285-05BA-BB4C-8746-9172005FC67E}"/>
              </a:ext>
            </a:extLst>
          </p:cNvPr>
          <p:cNvSpPr>
            <a:spLocks noGrp="1"/>
          </p:cNvSpPr>
          <p:nvPr>
            <p:ph type="title"/>
          </p:nvPr>
        </p:nvSpPr>
        <p:spPr/>
        <p:txBody>
          <a:bodyPr/>
          <a:lstStyle/>
          <a:p>
            <a:r>
              <a:rPr lang="en-US" dirty="0"/>
              <a:t>Soft policy iteration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577A41-092F-A94A-A465-8D7541D35DC3}"/>
                  </a:ext>
                </a:extLst>
              </p:cNvPr>
              <p:cNvSpPr>
                <a:spLocks noGrp="1"/>
              </p:cNvSpPr>
              <p:nvPr>
                <p:ph idx="1"/>
              </p:nvPr>
            </p:nvSpPr>
            <p:spPr/>
            <p:txBody>
              <a:bodyPr/>
              <a:lstStyle/>
              <a:p>
                <a:r>
                  <a:rPr lang="en-US" dirty="0"/>
                  <a:t>Policy iteration: interleave between </a:t>
                </a:r>
                <a:r>
                  <a:rPr lang="en-US" i="1" dirty="0"/>
                  <a:t>policy evaluation </a:t>
                </a:r>
                <a:r>
                  <a:rPr lang="en-US" dirty="0"/>
                  <a:t>and </a:t>
                </a:r>
                <a:r>
                  <a:rPr lang="en-US" i="1" dirty="0"/>
                  <a:t>policy improvement</a:t>
                </a:r>
              </a:p>
              <a:p>
                <a:r>
                  <a:rPr lang="en-US" b="1" dirty="0"/>
                  <a:t>Policy evaluation</a:t>
                </a:r>
                <a:r>
                  <a:rPr lang="en-US" dirty="0"/>
                  <a:t>: compute state, action values</a:t>
                </a:r>
              </a:p>
              <a:p>
                <a:pPr lvl="1"/>
                <a14:m>
                  <m:oMath xmlns:m="http://schemas.openxmlformats.org/officeDocument/2006/math">
                    <m:r>
                      <a:rPr lang="en-US" b="0" i="1" smtClean="0">
                        <a:latin typeface="Cambria Math" panose="02040503050406030204" pitchFamily="18" charset="0"/>
                      </a:rPr>
                      <m:t>𝑄</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𝑡</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𝛾</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𝔼</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𝑝</m:t>
                        </m:r>
                      </m:sub>
                    </m:sSub>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𝑉</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e>
                        </m:d>
                      </m:e>
                    </m:d>
                  </m:oMath>
                </a14:m>
                <a:endParaRPr lang="en-US" dirty="0"/>
              </a:p>
              <a:p>
                <a:pPr lvl="1"/>
                <a14:m>
                  <m:oMath xmlns:m="http://schemas.openxmlformats.org/officeDocument/2006/math">
                    <m:r>
                      <a:rPr lang="en-US" i="1">
                        <a:latin typeface="Cambria Math" panose="02040503050406030204" pitchFamily="18" charset="0"/>
                        <a:ea typeface="Cambria Math" panose="02040503050406030204" pitchFamily="18" charset="0"/>
                      </a:rPr>
                      <m:t>𝑉</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e>
                    </m:d>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sub>
                    </m:sSub>
                    <m:d>
                      <m:dPr>
                        <m:begChr m:val="["/>
                        <m:endChr m:val="]"/>
                        <m:ctrlPr>
                          <a:rPr lang="en-US" b="0" i="1" smtClean="0">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e>
                        </m:d>
                      </m:e>
                    </m:d>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𝔼</m:t>
                        </m:r>
                      </m:e>
                      <m: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𝜋</m:t>
                        </m:r>
                      </m:sub>
                    </m:sSub>
                    <m:d>
                      <m:dPr>
                        <m:begChr m:val="["/>
                        <m:endChr m:val="]"/>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log</m:t>
                        </m:r>
                        <m:r>
                          <a:rPr lang="en-US" i="1">
                            <a:latin typeface="Cambria Math" panose="02040503050406030204" pitchFamily="18" charset="0"/>
                            <a:ea typeface="Cambria Math" panose="02040503050406030204" pitchFamily="18" charset="0"/>
                          </a:rPr>
                          <m:t>𝜋</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e>
                        </m:d>
                      </m:e>
                    </m:d>
                  </m:oMath>
                </a14:m>
                <a:endParaRPr lang="en-US" dirty="0"/>
              </a:p>
              <a:p>
                <a:pPr lvl="1"/>
                <a:endParaRPr lang="en-US" dirty="0"/>
              </a:p>
              <a:p>
                <a:pPr lvl="1"/>
                <a:endParaRPr lang="en-US" dirty="0"/>
              </a:p>
              <a:p>
                <a:pPr lvl="1"/>
                <a:endParaRPr lang="en-US" dirty="0"/>
              </a:p>
              <a:p>
                <a:pPr lvl="1"/>
                <a14:m>
                  <m:oMath xmlns:m="http://schemas.openxmlformats.org/officeDocument/2006/math">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𝜋</m:t>
                        </m:r>
                      </m:sub>
                    </m:sSub>
                    <m:d>
                      <m:dPr>
                        <m:begChr m:val="["/>
                        <m:endChr m:val="]"/>
                        <m:ctrlPr>
                          <a:rPr lang="en-US" b="0" i="1" smtClean="0">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m:rPr>
                            <m:sty m:val="p"/>
                          </m:rPr>
                          <a:rPr lang="en-US">
                            <a:latin typeface="Cambria Math" panose="02040503050406030204" pitchFamily="18" charset="0"/>
                            <a:ea typeface="Cambria Math" panose="02040503050406030204" pitchFamily="18" charset="0"/>
                          </a:rPr>
                          <m:t>log</m:t>
                        </m:r>
                        <m:r>
                          <a:rPr lang="en-US" i="1">
                            <a:latin typeface="Cambria Math" panose="02040503050406030204" pitchFamily="18" charset="0"/>
                            <a:ea typeface="Cambria Math" panose="02040503050406030204" pitchFamily="18" charset="0"/>
                          </a:rPr>
                          <m:t>𝜋</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e>
                        </m:d>
                      </m:e>
                    </m:d>
                  </m:oMath>
                </a14:m>
                <a:endParaRPr lang="en-US" dirty="0"/>
              </a:p>
            </p:txBody>
          </p:sp>
        </mc:Choice>
        <mc:Fallback xmlns="">
          <p:sp>
            <p:nvSpPr>
              <p:cNvPr id="3" name="Content Placeholder 2">
                <a:extLst>
                  <a:ext uri="{FF2B5EF4-FFF2-40B4-BE49-F238E27FC236}">
                    <a16:creationId xmlns:a16="http://schemas.microsoft.com/office/drawing/2014/main" id="{70577A41-092F-A94A-A465-8D7541D35DC3}"/>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A08CF07E-9480-BC4A-9E41-21D9A57FD996}"/>
              </a:ext>
            </a:extLst>
          </p:cNvPr>
          <p:cNvSpPr txBox="1"/>
          <p:nvPr/>
        </p:nvSpPr>
        <p:spPr>
          <a:xfrm>
            <a:off x="7696726" y="4332653"/>
            <a:ext cx="916661" cy="369332"/>
          </a:xfrm>
          <a:prstGeom prst="rect">
            <a:avLst/>
          </a:prstGeom>
          <a:noFill/>
          <a:ln>
            <a:solidFill>
              <a:srgbClr val="FF0000"/>
            </a:solidFill>
          </a:ln>
        </p:spPr>
        <p:txBody>
          <a:bodyPr wrap="none" rtlCol="0">
            <a:spAutoFit/>
          </a:bodyPr>
          <a:lstStyle/>
          <a:p>
            <a:r>
              <a:rPr lang="en-US" dirty="0">
                <a:solidFill>
                  <a:srgbClr val="FF0000"/>
                </a:solidFill>
              </a:rPr>
              <a:t>Entropy</a:t>
            </a:r>
          </a:p>
        </p:txBody>
      </p:sp>
      <p:sp>
        <p:nvSpPr>
          <p:cNvPr id="11" name="Left Brace 10">
            <a:extLst>
              <a:ext uri="{FF2B5EF4-FFF2-40B4-BE49-F238E27FC236}">
                <a16:creationId xmlns:a16="http://schemas.microsoft.com/office/drawing/2014/main" id="{718D1919-5A99-1749-9E0B-88B8DBE89DB8}"/>
              </a:ext>
            </a:extLst>
          </p:cNvPr>
          <p:cNvSpPr/>
          <p:nvPr/>
        </p:nvSpPr>
        <p:spPr>
          <a:xfrm rot="16200000">
            <a:off x="7970391" y="2436658"/>
            <a:ext cx="369333" cy="336936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19E2087-8140-DF4F-916C-FE82CCFB288E}"/>
                  </a:ext>
                </a:extLst>
              </p:cNvPr>
              <p:cNvSpPr txBox="1"/>
              <p:nvPr/>
            </p:nvSpPr>
            <p:spPr>
              <a:xfrm rot="20174594">
                <a:off x="2203256" y="4149053"/>
                <a:ext cx="2166731" cy="923330"/>
              </a:xfrm>
              <a:prstGeom prst="rect">
                <a:avLst/>
              </a:prstGeom>
              <a:noFill/>
              <a:ln>
                <a:solidFill>
                  <a:srgbClr val="00B050"/>
                </a:solidFill>
              </a:ln>
            </p:spPr>
            <p:txBody>
              <a:bodyPr wrap="square" rtlCol="0">
                <a:spAutoFit/>
              </a:bodyPr>
              <a:lstStyle/>
              <a:p>
                <a:pPr algn="ctr"/>
                <a:r>
                  <a:rPr lang="en-US" dirty="0">
                    <a:solidFill>
                      <a:srgbClr val="00B050"/>
                    </a:solidFill>
                    <a:latin typeface="Algerian" panose="020F0502020204030204" pitchFamily="34" charset="0"/>
                    <a:cs typeface="Algerian" panose="020F0502020204030204" pitchFamily="34" charset="0"/>
                  </a:rPr>
                  <a:t>Convergence to </a:t>
                </a:r>
                <a:r>
                  <a:rPr lang="en-US" dirty="0">
                    <a:solidFill>
                      <a:srgbClr val="FF0000"/>
                    </a:solidFill>
                    <a:latin typeface="+mj-lt"/>
                    <a:cs typeface="Algerian" panose="020F0502020204030204" pitchFamily="34" charset="0"/>
                  </a:rPr>
                  <a:t>soft-</a:t>
                </a:r>
                <a14:m>
                  <m:oMath xmlns:m="http://schemas.openxmlformats.org/officeDocument/2006/math">
                    <m:sSub>
                      <m:sSubPr>
                        <m:ctrlPr>
                          <a:rPr lang="en-US" b="0" i="1" smtClean="0">
                            <a:solidFill>
                              <a:srgbClr val="FF0000"/>
                            </a:solidFill>
                            <a:latin typeface="Cambria Math" panose="02040503050406030204" pitchFamily="18" charset="0"/>
                            <a:ea typeface="Cambria Math" panose="02040503050406030204" pitchFamily="18" charset="0"/>
                          </a:rPr>
                        </m:ctrlPr>
                      </m:sSubPr>
                      <m:e>
                        <m:r>
                          <a:rPr lang="en-US" i="1">
                            <a:solidFill>
                              <a:srgbClr val="FF0000"/>
                            </a:solidFill>
                            <a:latin typeface="Cambria Math" panose="02040503050406030204" pitchFamily="18" charset="0"/>
                            <a:ea typeface="Cambria Math" panose="02040503050406030204" pitchFamily="18" charset="0"/>
                          </a:rPr>
                          <m:t>𝑄</m:t>
                        </m:r>
                      </m:e>
                      <m:sub>
                        <m:r>
                          <a:rPr lang="en-US" b="0" i="1" smtClean="0">
                            <a:solidFill>
                              <a:srgbClr val="FF0000"/>
                            </a:solidFill>
                            <a:latin typeface="Cambria Math" panose="02040503050406030204" pitchFamily="18" charset="0"/>
                            <a:ea typeface="Cambria Math" panose="02040503050406030204" pitchFamily="18" charset="0"/>
                          </a:rPr>
                          <m:t>𝜋</m:t>
                        </m:r>
                      </m:sub>
                    </m:sSub>
                  </m:oMath>
                </a14:m>
                <a:r>
                  <a:rPr lang="en-US" dirty="0">
                    <a:solidFill>
                      <a:srgbClr val="FF0000"/>
                    </a:solidFill>
                    <a:latin typeface="Algerian" panose="020F0502020204030204" pitchFamily="34" charset="0"/>
                    <a:cs typeface="Algerian" panose="020F0502020204030204" pitchFamily="34" charset="0"/>
                  </a:rPr>
                  <a:t> </a:t>
                </a:r>
                <a:r>
                  <a:rPr lang="en-US" dirty="0">
                    <a:solidFill>
                      <a:srgbClr val="00B050"/>
                    </a:solidFill>
                    <a:latin typeface="Algerian" panose="020F0502020204030204" pitchFamily="34" charset="0"/>
                    <a:cs typeface="Algerian" panose="020F0502020204030204" pitchFamily="34" charset="0"/>
                  </a:rPr>
                  <a:t>guaranteed</a:t>
                </a:r>
              </a:p>
            </p:txBody>
          </p:sp>
        </mc:Choice>
        <mc:Fallback xmlns="">
          <p:sp>
            <p:nvSpPr>
              <p:cNvPr id="6" name="TextBox 5">
                <a:extLst>
                  <a:ext uri="{FF2B5EF4-FFF2-40B4-BE49-F238E27FC236}">
                    <a16:creationId xmlns:a16="http://schemas.microsoft.com/office/drawing/2014/main" id="{B19E2087-8140-DF4F-916C-FE82CCFB288E}"/>
                  </a:ext>
                </a:extLst>
              </p:cNvPr>
              <p:cNvSpPr txBox="1">
                <a:spLocks noRot="1" noChangeAspect="1" noMove="1" noResize="1" noEditPoints="1" noAdjustHandles="1" noChangeArrowheads="1" noChangeShapeType="1" noTextEdit="1"/>
              </p:cNvSpPr>
              <p:nvPr/>
            </p:nvSpPr>
            <p:spPr>
              <a:xfrm rot="20174594">
                <a:off x="2203256" y="4149053"/>
                <a:ext cx="2166731" cy="923330"/>
              </a:xfrm>
              <a:prstGeom prst="rect">
                <a:avLst/>
              </a:prstGeom>
              <a:blipFill>
                <a:blip r:embed="rId5"/>
                <a:stretch>
                  <a:fillRect t="-2190"/>
                </a:stretch>
              </a:blipFill>
              <a:ln>
                <a:solidFill>
                  <a:srgbClr val="00B050"/>
                </a:solidFill>
              </a:ln>
            </p:spPr>
            <p:txBody>
              <a:bodyPr/>
              <a:lstStyle/>
              <a:p>
                <a:r>
                  <a:rPr lang="en-US">
                    <a:noFill/>
                  </a:rPr>
                  <a:t> </a:t>
                </a:r>
              </a:p>
            </p:txBody>
          </p:sp>
        </mc:Fallback>
      </mc:AlternateContent>
      <p:sp>
        <p:nvSpPr>
          <p:cNvPr id="8" name="Slide Number Placeholder 7">
            <a:extLst>
              <a:ext uri="{FF2B5EF4-FFF2-40B4-BE49-F238E27FC236}">
                <a16:creationId xmlns:a16="http://schemas.microsoft.com/office/drawing/2014/main" id="{4D4E9AD4-6C70-8C48-B71A-4960CE5F749A}"/>
              </a:ext>
            </a:extLst>
          </p:cNvPr>
          <p:cNvSpPr>
            <a:spLocks noGrp="1"/>
          </p:cNvSpPr>
          <p:nvPr>
            <p:ph type="sldNum" sz="quarter" idx="12"/>
          </p:nvPr>
        </p:nvSpPr>
        <p:spPr/>
        <p:txBody>
          <a:bodyPr/>
          <a:lstStyle/>
          <a:p>
            <a:fld id="{5F07402F-1908-0F43-B844-ECE5D9BD648C}" type="slidenum">
              <a:rPr lang="en-US" smtClean="0"/>
              <a:t>12</a:t>
            </a:fld>
            <a:endParaRPr lang="en-US"/>
          </a:p>
        </p:txBody>
      </p:sp>
      <p:sp>
        <p:nvSpPr>
          <p:cNvPr id="12" name="TextBox 11">
            <a:extLst>
              <a:ext uri="{FF2B5EF4-FFF2-40B4-BE49-F238E27FC236}">
                <a16:creationId xmlns:a16="http://schemas.microsoft.com/office/drawing/2014/main" id="{15D89E21-FD07-0345-A0FA-33FFA4486F7C}"/>
              </a:ext>
            </a:extLst>
          </p:cNvPr>
          <p:cNvSpPr txBox="1"/>
          <p:nvPr/>
        </p:nvSpPr>
        <p:spPr>
          <a:xfrm>
            <a:off x="303419" y="6297009"/>
            <a:ext cx="7851637" cy="369332"/>
          </a:xfrm>
          <a:prstGeom prst="rect">
            <a:avLst/>
          </a:prstGeom>
          <a:noFill/>
        </p:spPr>
        <p:txBody>
          <a:bodyPr wrap="none" rtlCol="0">
            <a:spAutoFit/>
          </a:bodyPr>
          <a:lstStyle/>
          <a:p>
            <a:r>
              <a:rPr lang="en-US" dirty="0"/>
              <a:t>*for the tabular case and assuming all state-action pairs are visited infinitely often</a:t>
            </a:r>
          </a:p>
        </p:txBody>
      </p:sp>
    </p:spTree>
    <p:extLst>
      <p:ext uri="{BB962C8B-B14F-4D97-AF65-F5344CB8AC3E}">
        <p14:creationId xmlns:p14="http://schemas.microsoft.com/office/powerpoint/2010/main" val="79124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F7A0-E56B-4C4D-9FB0-83562BB0BB85}"/>
              </a:ext>
            </a:extLst>
          </p:cNvPr>
          <p:cNvSpPr>
            <a:spLocks noGrp="1"/>
          </p:cNvSpPr>
          <p:nvPr>
            <p:ph type="title"/>
          </p:nvPr>
        </p:nvSpPr>
        <p:spPr/>
        <p:txBody>
          <a:bodyPr/>
          <a:lstStyle/>
          <a:p>
            <a:r>
              <a:rPr lang="en-US" dirty="0"/>
              <a:t>Soft policy iteration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120501E-6907-9F48-BB29-85F5D43D2709}"/>
                  </a:ext>
                </a:extLst>
              </p:cNvPr>
              <p:cNvSpPr>
                <a:spLocks noGrp="1"/>
              </p:cNvSpPr>
              <p:nvPr>
                <p:ph idx="1"/>
              </p:nvPr>
            </p:nvSpPr>
            <p:spPr>
              <a:xfrm>
                <a:off x="838200" y="1825625"/>
                <a:ext cx="10515600" cy="4667250"/>
              </a:xfrm>
            </p:spPr>
            <p:txBody>
              <a:bodyPr>
                <a:normAutofit fontScale="92500" lnSpcReduction="20000"/>
              </a:bodyPr>
              <a:lstStyle/>
              <a:p>
                <a:r>
                  <a:rPr lang="en-US" b="1" dirty="0"/>
                  <a:t>Policy improvement</a:t>
                </a:r>
                <a:r>
                  <a:rPr lang="en-US" dirty="0"/>
                  <a:t>: update the policy towards the exponential of the old soft Q values (</a:t>
                </a:r>
                <a:r>
                  <a:rPr lang="en-US" dirty="0" err="1"/>
                  <a:t>softmax</a:t>
                </a:r>
                <a:r>
                  <a:rPr lang="en-US" dirty="0"/>
                  <a:t>)</a:t>
                </a:r>
              </a:p>
              <a:p>
                <a:r>
                  <a:rPr lang="en-US" dirty="0"/>
                  <a:t>Guaranteed to result in an improved policy in terms of its soft value</a:t>
                </a:r>
              </a:p>
              <a:p>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𝜋</m:t>
                        </m:r>
                      </m:e>
                      <m:sub>
                        <m:r>
                          <m:rPr>
                            <m:sty m:val="p"/>
                          </m:rPr>
                          <a:rPr lang="en-US" b="0" i="0" smtClean="0">
                            <a:latin typeface="Cambria Math" panose="02040503050406030204" pitchFamily="18" charset="0"/>
                          </a:rPr>
                          <m:t>new</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min</m:t>
                                </m:r>
                              </m:e>
                              <m:lim>
                                <m:sSup>
                                  <m:sSupPr>
                                    <m:ctrlPr>
                                      <a:rPr lang="en-US" b="0" i="1" smtClean="0">
                                        <a:latin typeface="Cambria Math" panose="02040503050406030204" pitchFamily="18" charset="0"/>
                                      </a:rPr>
                                    </m:ctrlPr>
                                  </m:sSupPr>
                                  <m:e>
                                    <m:r>
                                      <a:rPr lang="en-US" b="0" i="1" smtClean="0">
                                        <a:latin typeface="Cambria Math" panose="02040503050406030204" pitchFamily="18" charset="0"/>
                                      </a:rPr>
                                      <m:t>𝜋</m:t>
                                    </m:r>
                                  </m:e>
                                  <m:sup>
                                    <m:r>
                                      <a:rPr lang="en-US" b="0" i="1" smtClean="0">
                                        <a:latin typeface="Cambria Math" panose="02040503050406030204" pitchFamily="18" charset="0"/>
                                      </a:rPr>
                                      <m:t>′</m:t>
                                    </m:r>
                                  </m:sup>
                                </m:sSup>
                              </m:lim>
                            </m:limLow>
                          </m:fName>
                          <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D</m:t>
                                </m:r>
                              </m:e>
                              <m:sub>
                                <m:r>
                                  <m:rPr>
                                    <m:sty m:val="p"/>
                                  </m:rPr>
                                  <a:rPr lang="en-US" b="0" i="0" smtClean="0">
                                    <a:latin typeface="Cambria Math" panose="02040503050406030204" pitchFamily="18" charset="0"/>
                                  </a:rPr>
                                  <m:t>KL</m:t>
                                </m:r>
                              </m:sub>
                            </m:sSub>
                          </m:e>
                        </m:func>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𝜋</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𝑡</m:t>
                                    </m:r>
                                  </m:sub>
                                </m:sSub>
                              </m:e>
                            </m:d>
                            <m:r>
                              <a:rPr lang="en-US" i="1">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exp</m:t>
                                    </m:r>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𝛼</m:t>
                                            </m:r>
                                          </m:den>
                                        </m:f>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𝑄</m:t>
                                            </m:r>
                                          </m:e>
                                          <m:sup>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𝜋</m:t>
                                                </m:r>
                                              </m:e>
                                              <m:sub>
                                                <m:r>
                                                  <m:rPr>
                                                    <m:sty m:val="p"/>
                                                  </m:rPr>
                                                  <a:rPr lang="en-US" b="0" i="0" smtClean="0">
                                                    <a:latin typeface="Cambria Math" panose="02040503050406030204" pitchFamily="18" charset="0"/>
                                                    <a:ea typeface="Cambria Math" panose="02040503050406030204" pitchFamily="18" charset="0"/>
                                                  </a:rPr>
                                                  <m:t>old</m:t>
                                                </m:r>
                                              </m:sub>
                                            </m:sSub>
                                          </m:sup>
                                        </m:sSup>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  ⋅</m:t>
                                            </m:r>
                                          </m:e>
                                        </m:d>
                                      </m:e>
                                    </m:d>
                                  </m:e>
                                </m:func>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𝑍</m:t>
                                    </m:r>
                                  </m:e>
                                  <m:sup>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𝜋</m:t>
                                        </m:r>
                                      </m:e>
                                      <m:sub>
                                        <m:r>
                                          <m:rPr>
                                            <m:sty m:val="p"/>
                                          </m:rPr>
                                          <a:rPr lang="en-US" b="0" i="0" smtClean="0">
                                            <a:latin typeface="Cambria Math" panose="02040503050406030204" pitchFamily="18" charset="0"/>
                                            <a:ea typeface="Cambria Math" panose="02040503050406030204" pitchFamily="18" charset="0"/>
                                          </a:rPr>
                                          <m:t>old</m:t>
                                        </m:r>
                                      </m:sub>
                                    </m:sSub>
                                  </m:sup>
                                </m:sSup>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e>
                                </m:d>
                              </m:den>
                            </m:f>
                          </m:e>
                        </m:d>
                      </m:e>
                    </m:func>
                  </m:oMath>
                </a14:m>
                <a:endParaRPr lang="en-US" dirty="0"/>
              </a:p>
              <a:p>
                <a:r>
                  <a:rPr lang="en-US" dirty="0"/>
                  <a:t>That is, the desired new policy should be as similar as possible (can’t equal due to approximation limits) to the </a:t>
                </a:r>
                <a:r>
                  <a:rPr lang="en-US" dirty="0" err="1"/>
                  <a:t>softmax</a:t>
                </a:r>
                <a:r>
                  <a:rPr lang="en-US" dirty="0"/>
                  <a:t> distribution over the Q values from the policy evaluation step of the </a:t>
                </a:r>
                <a:r>
                  <a:rPr lang="en-US" dirty="0" err="1"/>
                  <a:t>prev</a:t>
                </a:r>
                <a:r>
                  <a:rPr lang="en-US" dirty="0"/>
                  <a:t> policy</a:t>
                </a:r>
              </a:p>
              <a:p>
                <a:r>
                  <a:rPr lang="en-US" dirty="0"/>
                  <a:t>The partition function, </a:t>
                </a: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𝑍</m:t>
                        </m:r>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𝜋</m:t>
                            </m:r>
                          </m:e>
                          <m:sub>
                            <m:r>
                              <m:rPr>
                                <m:sty m:val="p"/>
                              </m:rPr>
                              <a:rPr lang="en-US">
                                <a:latin typeface="Cambria Math" panose="02040503050406030204" pitchFamily="18" charset="0"/>
                                <a:ea typeface="Cambria Math" panose="02040503050406030204" pitchFamily="18" charset="0"/>
                              </a:rPr>
                              <m:t>old</m:t>
                            </m:r>
                          </m:sub>
                        </m:sSub>
                      </m:sup>
                    </m:sSup>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sub>
                        </m:sSub>
                      </m:e>
                    </m:d>
                    <m:r>
                      <a:rPr lang="en-US" b="0" i="1" smtClean="0">
                        <a:latin typeface="Cambria Math" panose="02040503050406030204" pitchFamily="18" charset="0"/>
                        <a:ea typeface="Cambria Math" panose="02040503050406030204" pitchFamily="18" charset="0"/>
                      </a:rPr>
                      <m:t>,</m:t>
                    </m:r>
                  </m:oMath>
                </a14:m>
                <a:r>
                  <a:rPr lang="en-US" dirty="0"/>
                  <a:t> normalizes the distribution </a:t>
                </a:r>
              </a:p>
              <a:p>
                <a:pPr lvl="1"/>
                <a:r>
                  <a:rPr lang="en-US" dirty="0"/>
                  <a:t>Does not contribute to the gradient with respect to the new policy</a:t>
                </a:r>
              </a:p>
              <a:p>
                <a:r>
                  <a:rPr lang="en-US" dirty="0"/>
                  <a:t>Soft policy iteration (Policy evaluation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Policy improvement) </a:t>
                </a:r>
                <a:r>
                  <a:rPr lang="en-US" dirty="0">
                    <a:solidFill>
                      <a:srgbClr val="00B050"/>
                    </a:solidFill>
                  </a:rPr>
                  <a:t>provably converge to the optimal maximum entropy policy</a:t>
                </a:r>
              </a:p>
              <a:p>
                <a:pPr lvl="1"/>
                <a:r>
                  <a:rPr lang="en-US" dirty="0">
                    <a:solidFill>
                      <a:srgbClr val="00B050"/>
                    </a:solidFill>
                  </a:rPr>
                  <a:t>For the tabular case</a:t>
                </a:r>
              </a:p>
            </p:txBody>
          </p:sp>
        </mc:Choice>
        <mc:Fallback xmlns="">
          <p:sp>
            <p:nvSpPr>
              <p:cNvPr id="3" name="Content Placeholder 2">
                <a:extLst>
                  <a:ext uri="{FF2B5EF4-FFF2-40B4-BE49-F238E27FC236}">
                    <a16:creationId xmlns:a16="http://schemas.microsoft.com/office/drawing/2014/main" id="{4120501E-6907-9F48-BB29-85F5D43D2709}"/>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965" t="-3252" r="-36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FF118A7-9490-7C4C-930D-C474E9902451}"/>
              </a:ext>
            </a:extLst>
          </p:cNvPr>
          <p:cNvSpPr>
            <a:spLocks noGrp="1"/>
          </p:cNvSpPr>
          <p:nvPr>
            <p:ph type="sldNum" sz="quarter" idx="12"/>
          </p:nvPr>
        </p:nvSpPr>
        <p:spPr/>
        <p:txBody>
          <a:bodyPr/>
          <a:lstStyle/>
          <a:p>
            <a:fld id="{5F07402F-1908-0F43-B844-ECE5D9BD648C}" type="slidenum">
              <a:rPr lang="en-US" smtClean="0"/>
              <a:t>13</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E0CC5C4-64BB-B544-B561-C80435472C8E}"/>
                  </a:ext>
                </a:extLst>
              </p:cNvPr>
              <p:cNvSpPr txBox="1"/>
              <p:nvPr/>
            </p:nvSpPr>
            <p:spPr>
              <a:xfrm>
                <a:off x="8610600" y="539246"/>
                <a:ext cx="2743200" cy="9773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𝑒</m:t>
                              </m:r>
                            </m:e>
                            <m:sup>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sup>
                          </m:sSup>
                        </m:num>
                        <m:den>
                          <m:nary>
                            <m:naryPr>
                              <m:chr m:val="∑"/>
                              <m:supHide m:val="on"/>
                              <m:ctrlPr>
                                <a:rPr lang="en-US" sz="2800" b="0" i="1" smtClean="0">
                                  <a:latin typeface="Cambria Math" panose="02040503050406030204" pitchFamily="18" charset="0"/>
                                </a:rPr>
                              </m:ctrlPr>
                            </m:naryPr>
                            <m:sub>
                              <m:r>
                                <a:rPr lang="en-US" sz="2800" b="0" i="1" smtClean="0">
                                  <a:latin typeface="Cambria Math" panose="02040503050406030204" pitchFamily="18" charset="0"/>
                                </a:rPr>
                                <m:t>𝑗</m:t>
                              </m:r>
                            </m:sub>
                            <m:sup/>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𝑒</m:t>
                                  </m:r>
                                </m:e>
                                <m:sup>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𝑗</m:t>
                                      </m:r>
                                    </m:sub>
                                  </m:sSub>
                                </m:sup>
                              </m:sSup>
                            </m:e>
                          </m:nary>
                        </m:den>
                      </m:f>
                    </m:oMath>
                  </m:oMathPara>
                </a14:m>
                <a:endParaRPr lang="en-US" sz="2800" dirty="0"/>
              </a:p>
            </p:txBody>
          </p:sp>
        </mc:Choice>
        <mc:Fallback xmlns="">
          <p:sp>
            <p:nvSpPr>
              <p:cNvPr id="5" name="TextBox 4">
                <a:extLst>
                  <a:ext uri="{FF2B5EF4-FFF2-40B4-BE49-F238E27FC236}">
                    <a16:creationId xmlns:a16="http://schemas.microsoft.com/office/drawing/2014/main" id="{9E0CC5C4-64BB-B544-B561-C80435472C8E}"/>
                  </a:ext>
                </a:extLst>
              </p:cNvPr>
              <p:cNvSpPr txBox="1">
                <a:spLocks noRot="1" noChangeAspect="1" noMove="1" noResize="1" noEditPoints="1" noAdjustHandles="1" noChangeArrowheads="1" noChangeShapeType="1" noTextEdit="1"/>
              </p:cNvSpPr>
              <p:nvPr/>
            </p:nvSpPr>
            <p:spPr>
              <a:xfrm>
                <a:off x="8610600" y="539246"/>
                <a:ext cx="2743200" cy="977319"/>
              </a:xfrm>
              <a:prstGeom prst="rect">
                <a:avLst/>
              </a:prstGeom>
              <a:blipFill>
                <a:blip r:embed="rId3"/>
                <a:stretch>
                  <a:fillRect t="-23077" b="-102564"/>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D37AFFEA-B205-C04B-959E-EEC438D18563}"/>
              </a:ext>
            </a:extLst>
          </p:cNvPr>
          <p:cNvSpPr txBox="1"/>
          <p:nvPr/>
        </p:nvSpPr>
        <p:spPr>
          <a:xfrm>
            <a:off x="8103346" y="843239"/>
            <a:ext cx="1014508" cy="369332"/>
          </a:xfrm>
          <a:prstGeom prst="rect">
            <a:avLst/>
          </a:prstGeom>
          <a:noFill/>
        </p:spPr>
        <p:txBody>
          <a:bodyPr wrap="none" rtlCol="0">
            <a:spAutoFit/>
          </a:bodyPr>
          <a:lstStyle/>
          <a:p>
            <a:r>
              <a:rPr lang="en-US" dirty="0" err="1"/>
              <a:t>Softmax</a:t>
            </a:r>
            <a:r>
              <a:rPr lang="en-US" dirty="0"/>
              <a:t>:</a:t>
            </a:r>
          </a:p>
        </p:txBody>
      </p:sp>
    </p:spTree>
    <p:extLst>
      <p:ext uri="{BB962C8B-B14F-4D97-AF65-F5344CB8AC3E}">
        <p14:creationId xmlns:p14="http://schemas.microsoft.com/office/powerpoint/2010/main" val="1607314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C0D86-2A65-F841-BEB7-0804E6D44406}"/>
              </a:ext>
            </a:extLst>
          </p:cNvPr>
          <p:cNvSpPr>
            <a:spLocks noGrp="1"/>
          </p:cNvSpPr>
          <p:nvPr>
            <p:ph type="title"/>
          </p:nvPr>
        </p:nvSpPr>
        <p:spPr/>
        <p:txBody>
          <a:bodyPr/>
          <a:lstStyle/>
          <a:p>
            <a:r>
              <a:rPr lang="en-US" dirty="0"/>
              <a:t>Soft Actor Critic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2B1C68-F311-954F-B730-BB70FD275322}"/>
                  </a:ext>
                </a:extLst>
              </p:cNvPr>
              <p:cNvSpPr>
                <a:spLocks noGrp="1"/>
              </p:cNvSpPr>
              <p:nvPr>
                <p:ph idx="1"/>
              </p:nvPr>
            </p:nvSpPr>
            <p:spPr/>
            <p:txBody>
              <a:bodyPr/>
              <a:lstStyle/>
              <a:p>
                <a:r>
                  <a:rPr lang="en-US" dirty="0"/>
                  <a:t>= Soft policy iteration + function approximators for both the soft Q-function and the policy</a:t>
                </a:r>
              </a:p>
              <a:p>
                <a:pPr lvl="1"/>
                <a14:m>
                  <m:oMath xmlns:m="http://schemas.openxmlformats.org/officeDocument/2006/math">
                    <m:r>
                      <a:rPr lang="en-US" b="0" i="1" smtClean="0">
                        <a:latin typeface="Cambria Math" panose="02040503050406030204" pitchFamily="18" charset="0"/>
                      </a:rPr>
                      <m:t>𝑄</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𝜃</m:t>
                        </m:r>
                      </m:e>
                    </m:d>
                  </m:oMath>
                </a14:m>
                <a:r>
                  <a:rPr lang="en-US" dirty="0"/>
                  <a:t> is a DNN with state features and action as input and action value as output</a:t>
                </a:r>
              </a:p>
              <a:p>
                <a:pPr lvl="1"/>
                <a14:m>
                  <m:oMath xmlns:m="http://schemas.openxmlformats.org/officeDocument/2006/math">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𝜙</m:t>
                        </m:r>
                      </m:e>
                    </m:d>
                  </m:oMath>
                </a14:m>
                <a:r>
                  <a:rPr lang="en-US" dirty="0"/>
                  <a:t> is a DNN with state features as input and the output is the mean vector and covariance matrix for all action variables</a:t>
                </a:r>
              </a:p>
              <a:p>
                <a:pPr lvl="2"/>
                <a:r>
                  <a:rPr lang="en-US" dirty="0"/>
                  <a:t>Multivariate </a:t>
                </a:r>
                <a:r>
                  <a:rPr lang="en-US" b="1" dirty="0"/>
                  <a:t>Gaussian</a:t>
                </a:r>
                <a:r>
                  <a:rPr lang="en-US" dirty="0"/>
                  <a:t> distribution</a:t>
                </a:r>
              </a:p>
              <a:p>
                <a:pPr lvl="2"/>
                <a:r>
                  <a:rPr lang="en-US" dirty="0"/>
                  <a:t>An action is defined by a set of continues variables </a:t>
                </a:r>
              </a:p>
              <a:p>
                <a:r>
                  <a:rPr lang="en-US" dirty="0"/>
                  <a:t>Instead of running evaluation and improvement to convergence, optimize both networks with stochastic gradient descent</a:t>
                </a:r>
              </a:p>
              <a:p>
                <a:endParaRPr lang="en-US" dirty="0"/>
              </a:p>
            </p:txBody>
          </p:sp>
        </mc:Choice>
        <mc:Fallback xmlns="">
          <p:sp>
            <p:nvSpPr>
              <p:cNvPr id="3" name="Content Placeholder 2">
                <a:extLst>
                  <a:ext uri="{FF2B5EF4-FFF2-40B4-BE49-F238E27FC236}">
                    <a16:creationId xmlns:a16="http://schemas.microsoft.com/office/drawing/2014/main" id="{B02B1C68-F311-954F-B730-BB70FD275322}"/>
                  </a:ext>
                </a:extLst>
              </p:cNvPr>
              <p:cNvSpPr>
                <a:spLocks noGrp="1" noRot="1" noChangeAspect="1" noMove="1" noResize="1" noEditPoints="1" noAdjustHandles="1" noChangeArrowheads="1" noChangeShapeType="1" noTextEdit="1"/>
              </p:cNvSpPr>
              <p:nvPr>
                <p:ph idx="1"/>
              </p:nvPr>
            </p:nvSpPr>
            <p:spPr>
              <a:blipFill>
                <a:blip r:embed="rId2"/>
                <a:stretch>
                  <a:fillRect l="-1086" t="-2326" r="-84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6EA47216-C90D-9743-9674-8301E7C580D8}"/>
              </a:ext>
            </a:extLst>
          </p:cNvPr>
          <p:cNvSpPr>
            <a:spLocks noGrp="1"/>
          </p:cNvSpPr>
          <p:nvPr>
            <p:ph type="sldNum" sz="quarter" idx="12"/>
          </p:nvPr>
        </p:nvSpPr>
        <p:spPr/>
        <p:txBody>
          <a:bodyPr/>
          <a:lstStyle/>
          <a:p>
            <a:fld id="{5F07402F-1908-0F43-B844-ECE5D9BD648C}" type="slidenum">
              <a:rPr lang="en-US" smtClean="0"/>
              <a:t>14</a:t>
            </a:fld>
            <a:endParaRPr lang="en-US"/>
          </a:p>
        </p:txBody>
      </p:sp>
    </p:spTree>
    <p:extLst>
      <p:ext uri="{BB962C8B-B14F-4D97-AF65-F5344CB8AC3E}">
        <p14:creationId xmlns:p14="http://schemas.microsoft.com/office/powerpoint/2010/main" val="382199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2749-FA4C-914A-A079-32960F8A7711}"/>
              </a:ext>
            </a:extLst>
          </p:cNvPr>
          <p:cNvSpPr>
            <a:spLocks noGrp="1"/>
          </p:cNvSpPr>
          <p:nvPr>
            <p:ph type="title"/>
          </p:nvPr>
        </p:nvSpPr>
        <p:spPr/>
        <p:txBody>
          <a:bodyPr/>
          <a:lstStyle/>
          <a:p>
            <a:r>
              <a:rPr lang="en-US" dirty="0"/>
              <a:t>Soft Critic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196AC6C-3191-1647-AA3D-92CFAAC5FED3}"/>
                  </a:ext>
                </a:extLst>
              </p:cNvPr>
              <p:cNvSpPr>
                <a:spLocks noGrp="1"/>
              </p:cNvSpPr>
              <p:nvPr>
                <p:ph idx="1"/>
              </p:nvPr>
            </p:nvSpPr>
            <p:spPr>
              <a:xfrm>
                <a:off x="838199" y="1825625"/>
                <a:ext cx="11009243" cy="4351338"/>
              </a:xfrm>
            </p:spPr>
            <p:txBody>
              <a:bodyPr/>
              <a:lstStyle/>
              <a:p>
                <a:r>
                  <a:rPr lang="en-US" dirty="0"/>
                  <a:t>The soft Q-function parameters are trained to minimize the squared loss of the soft Bellman residual </a:t>
                </a:r>
              </a:p>
              <a:p>
                <a14:m>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𝜃</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𝔼</m:t>
                        </m:r>
                      </m:e>
                      <m:sub>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𝑠</m:t>
                                </m:r>
                              </m:e>
                              <m:sub>
                                <m:r>
                                  <a:rPr lang="en-US" sz="2400" b="0" i="1" smtClean="0">
                                    <a:latin typeface="Cambria Math" panose="02040503050406030204" pitchFamily="18" charset="0"/>
                                    <a:ea typeface="Cambria Math" panose="02040503050406030204" pitchFamily="18" charset="0"/>
                                  </a:rPr>
                                  <m:t>𝑡</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𝑎</m:t>
                                </m:r>
                              </m:e>
                              <m:sub>
                                <m:r>
                                  <a:rPr lang="en-US" sz="2400" b="0" i="1" smtClean="0">
                                    <a:latin typeface="Cambria Math" panose="02040503050406030204" pitchFamily="18" charset="0"/>
                                    <a:ea typeface="Cambria Math" panose="02040503050406030204" pitchFamily="18" charset="0"/>
                                  </a:rPr>
                                  <m:t>𝑡</m:t>
                                </m:r>
                              </m:sub>
                            </m:sSub>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𝒟</m:t>
                        </m:r>
                      </m:sub>
                    </m:sSub>
                    <m:d>
                      <m:dPr>
                        <m:begChr m:val="["/>
                        <m:endChr m:val="]"/>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2</m:t>
                            </m:r>
                          </m:den>
                        </m:f>
                        <m:sSup>
                          <m:sSupPr>
                            <m:ctrlPr>
                              <a:rPr lang="en-US" sz="2400" b="0" i="1" smtClean="0">
                                <a:latin typeface="Cambria Math" panose="02040503050406030204" pitchFamily="18" charset="0"/>
                                <a:ea typeface="Cambria Math" panose="02040503050406030204" pitchFamily="18" charset="0"/>
                              </a:rPr>
                            </m:ctrlPr>
                          </m:sSupPr>
                          <m:e>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𝑄</m:t>
                                </m:r>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𝑠</m:t>
                                        </m:r>
                                      </m:e>
                                      <m:sub>
                                        <m:r>
                                          <a:rPr lang="en-US" sz="2400" b="0" i="1" smtClean="0">
                                            <a:latin typeface="Cambria Math" panose="02040503050406030204" pitchFamily="18" charset="0"/>
                                            <a:ea typeface="Cambria Math" panose="02040503050406030204" pitchFamily="18" charset="0"/>
                                          </a:rPr>
                                          <m:t>𝑡</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𝑎</m:t>
                                        </m:r>
                                      </m:e>
                                      <m:sub>
                                        <m:r>
                                          <a:rPr lang="en-US" sz="2400" b="0" i="1" smtClean="0">
                                            <a:latin typeface="Cambria Math" panose="02040503050406030204" pitchFamily="18" charset="0"/>
                                            <a:ea typeface="Cambria Math" panose="02040503050406030204" pitchFamily="18" charset="0"/>
                                          </a:rPr>
                                          <m:t>𝑡</m:t>
                                        </m:r>
                                      </m:sub>
                                    </m:sSub>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𝜃</m:t>
                                    </m:r>
                                  </m:e>
                                </m:d>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𝑟</m:t>
                                    </m:r>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𝑠</m:t>
                                            </m:r>
                                          </m:e>
                                          <m:sub>
                                            <m:r>
                                              <a:rPr lang="en-US" sz="2400" b="0" i="1" smtClean="0">
                                                <a:latin typeface="Cambria Math" panose="02040503050406030204" pitchFamily="18" charset="0"/>
                                                <a:ea typeface="Cambria Math" panose="02040503050406030204" pitchFamily="18" charset="0"/>
                                              </a:rPr>
                                              <m:t>𝑡</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𝑎</m:t>
                                            </m:r>
                                          </m:e>
                                          <m:sub>
                                            <m:r>
                                              <a:rPr lang="en-US" sz="2400" b="0" i="1" smtClean="0">
                                                <a:latin typeface="Cambria Math" panose="02040503050406030204" pitchFamily="18" charset="0"/>
                                                <a:ea typeface="Cambria Math" panose="02040503050406030204" pitchFamily="18" charset="0"/>
                                              </a:rPr>
                                              <m:t>𝑡</m:t>
                                            </m:r>
                                          </m:sub>
                                        </m:sSub>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𝛾</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𝔼</m:t>
                                        </m:r>
                                      </m:e>
                                      <m:sub>
                                        <m:d>
                                          <m:dPr>
                                            <m:ctrlPr>
                                              <a:rPr lang="en-US" sz="2400" i="1">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𝑠</m:t>
                                                </m:r>
                                              </m:e>
                                              <m:sub>
                                                <m:r>
                                                  <a:rPr lang="en-US" sz="2400" b="0" i="1" smtClean="0">
                                                    <a:latin typeface="Cambria Math" panose="02040503050406030204" pitchFamily="18" charset="0"/>
                                                    <a:ea typeface="Cambria Math" panose="02040503050406030204" pitchFamily="18" charset="0"/>
                                                  </a:rPr>
                                                  <m:t>𝑡</m:t>
                                                </m:r>
                                                <m:r>
                                                  <a:rPr lang="en-US" sz="2400" b="0" i="1" smtClean="0">
                                                    <a:latin typeface="Cambria Math" panose="02040503050406030204" pitchFamily="18" charset="0"/>
                                                    <a:ea typeface="Cambria Math" panose="02040503050406030204" pitchFamily="18" charset="0"/>
                                                  </a:rPr>
                                                  <m:t>+1</m:t>
                                                </m:r>
                                              </m:sub>
                                            </m:sSub>
                                          </m:e>
                                        </m:d>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𝑝</m:t>
                                        </m:r>
                                      </m:sub>
                                    </m:sSub>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𝑉</m:t>
                                        </m:r>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𝑠</m:t>
                                                </m:r>
                                              </m:e>
                                              <m:sub>
                                                <m:r>
                                                  <a:rPr lang="en-US" sz="2400" b="0" i="1" smtClean="0">
                                                    <a:latin typeface="Cambria Math" panose="02040503050406030204" pitchFamily="18" charset="0"/>
                                                    <a:ea typeface="Cambria Math" panose="02040503050406030204" pitchFamily="18" charset="0"/>
                                                  </a:rPr>
                                                  <m:t>𝑡</m:t>
                                                </m:r>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m:t>
                                            </m:r>
                                            <m:acc>
                                              <m:accPr>
                                                <m:chr m:val="̅"/>
                                                <m:ctrlPr>
                                                  <a:rPr lang="en-US"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𝜃</m:t>
                                                </m:r>
                                              </m:e>
                                            </m:acc>
                                          </m:e>
                                        </m:d>
                                      </m:e>
                                    </m:d>
                                  </m:e>
                                </m:d>
                              </m:e>
                            </m:d>
                          </m:e>
                          <m:sup>
                            <m:r>
                              <a:rPr lang="en-US" sz="2400" b="0" i="1" smtClean="0">
                                <a:latin typeface="Cambria Math" panose="02040503050406030204" pitchFamily="18" charset="0"/>
                                <a:ea typeface="Cambria Math" panose="02040503050406030204" pitchFamily="18" charset="0"/>
                              </a:rPr>
                              <m:t>2</m:t>
                            </m:r>
                          </m:sup>
                        </m:sSup>
                      </m:e>
                    </m:d>
                  </m:oMath>
                </a14:m>
                <a:endParaRPr lang="en-US" dirty="0"/>
              </a:p>
              <a:p>
                <a:pPr lvl="1"/>
                <a14:m>
                  <m:oMath xmlns:m="http://schemas.openxmlformats.org/officeDocument/2006/math">
                    <m:r>
                      <a:rPr lang="en-US" i="1">
                        <a:latin typeface="Cambria Math" panose="02040503050406030204" pitchFamily="18" charset="0"/>
                        <a:ea typeface="Cambria Math" panose="02040503050406030204" pitchFamily="18" charset="0"/>
                      </a:rPr>
                      <m:t>𝑉</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𝜃</m:t>
                            </m:r>
                          </m:e>
                        </m:acc>
                      </m:e>
                    </m:d>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𝜋</m:t>
                        </m:r>
                      </m:sub>
                    </m:sSub>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𝜃</m:t>
                                </m:r>
                              </m:e>
                            </m:acc>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𝛼</m:t>
                        </m:r>
                        <m:r>
                          <m:rPr>
                            <m:sty m:val="p"/>
                          </m:rPr>
                          <a:rPr lang="en-US">
                            <a:latin typeface="Cambria Math" panose="02040503050406030204" pitchFamily="18" charset="0"/>
                            <a:ea typeface="Cambria Math" panose="02040503050406030204" pitchFamily="18" charset="0"/>
                          </a:rPr>
                          <m:t>log</m:t>
                        </m:r>
                        <m:r>
                          <a:rPr lang="en-US" i="1">
                            <a:latin typeface="Cambria Math" panose="02040503050406030204" pitchFamily="18" charset="0"/>
                            <a:ea typeface="Cambria Math" panose="02040503050406030204" pitchFamily="18" charset="0"/>
                          </a:rPr>
                          <m:t>𝜋</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𝜙</m:t>
                            </m:r>
                          </m:e>
                        </m:d>
                      </m:e>
                    </m:d>
                  </m:oMath>
                </a14:m>
                <a:endParaRPr lang="en-US" dirty="0"/>
              </a:p>
              <a:p>
                <a14:m>
                  <m:oMath xmlns:m="http://schemas.openxmlformats.org/officeDocument/2006/math">
                    <m:sSub>
                      <m:sSubPr>
                        <m:ctrlPr>
                          <a:rPr lang="en-US" sz="2000" b="0" i="1" smtClean="0">
                            <a:latin typeface="Cambria Math" panose="02040503050406030204" pitchFamily="18" charset="0"/>
                          </a:rPr>
                        </m:ctrlPr>
                      </m:sSubPr>
                      <m:e>
                        <m:r>
                          <m:rPr>
                            <m:sty m:val="p"/>
                          </m:rPr>
                          <a:rPr lang="en-US" sz="2000" b="0" i="0" smtClean="0">
                            <a:latin typeface="Cambria Math" panose="02040503050406030204" pitchFamily="18" charset="0"/>
                          </a:rPr>
                          <m:t>∇</m:t>
                        </m:r>
                      </m:e>
                      <m:sub>
                        <m:r>
                          <a:rPr lang="en-US" sz="2000" b="0" i="1" smtClean="0">
                            <a:latin typeface="Cambria Math" panose="02040503050406030204" pitchFamily="18" charset="0"/>
                          </a:rPr>
                          <m:t>𝜃</m:t>
                        </m:r>
                      </m:sub>
                    </m:sSub>
                    <m:r>
                      <a:rPr lang="en-US" sz="2000" b="0" i="1" smtClean="0">
                        <a:latin typeface="Cambria Math" panose="02040503050406030204" pitchFamily="18" charset="0"/>
                      </a:rPr>
                      <m:t>𝐿</m:t>
                    </m:r>
                    <m:d>
                      <m:dPr>
                        <m:ctrlPr>
                          <a:rPr lang="en-US" sz="2000" i="1">
                            <a:latin typeface="Cambria Math" panose="02040503050406030204" pitchFamily="18" charset="0"/>
                          </a:rPr>
                        </m:ctrlPr>
                      </m:dPr>
                      <m:e>
                        <m:r>
                          <a:rPr lang="en-US" sz="2000" i="1">
                            <a:latin typeface="Cambria Math" panose="02040503050406030204" pitchFamily="18" charset="0"/>
                          </a:rPr>
                          <m:t>𝜃</m:t>
                        </m:r>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m:rPr>
                            <m:sty m:val="p"/>
                          </m:rPr>
                          <a:rPr lang="en-US" sz="2000" b="0" i="0" smtClean="0">
                            <a:latin typeface="Cambria Math" panose="02040503050406030204" pitchFamily="18" charset="0"/>
                          </a:rPr>
                          <m:t>∇</m:t>
                        </m:r>
                      </m:e>
                      <m:sub>
                        <m:r>
                          <a:rPr lang="en-US" sz="2000" b="0" i="1" smtClean="0">
                            <a:latin typeface="Cambria Math" panose="02040503050406030204" pitchFamily="18" charset="0"/>
                          </a:rPr>
                          <m:t>𝜃</m:t>
                        </m:r>
                      </m:sub>
                    </m:sSub>
                    <m:r>
                      <a:rPr lang="en-US" sz="2000" i="1">
                        <a:latin typeface="Cambria Math" panose="02040503050406030204" pitchFamily="18" charset="0"/>
                        <a:ea typeface="Cambria Math" panose="02040503050406030204" pitchFamily="18" charset="0"/>
                      </a:rPr>
                      <m:t>𝑄</m:t>
                    </m:r>
                    <m:d>
                      <m:dPr>
                        <m:ctrlPr>
                          <a:rPr lang="en-US" sz="2000" i="1">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𝑠</m:t>
                            </m:r>
                          </m:e>
                          <m:sub>
                            <m:r>
                              <a:rPr lang="en-US" sz="2000" i="1">
                                <a:latin typeface="Cambria Math" panose="02040503050406030204" pitchFamily="18" charset="0"/>
                                <a:ea typeface="Cambria Math" panose="02040503050406030204" pitchFamily="18" charset="0"/>
                              </a:rPr>
                              <m:t>𝑡</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𝑡</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𝜃</m:t>
                        </m:r>
                      </m:e>
                    </m:d>
                    <m:d>
                      <m:dPr>
                        <m:ctrlPr>
                          <a:rPr lang="en-US" sz="2000" b="0" i="1" smtClean="0">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𝑄</m:t>
                        </m:r>
                        <m:d>
                          <m:dPr>
                            <m:ctrlPr>
                              <a:rPr lang="en-US" sz="2000" i="1">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𝑠</m:t>
                                </m:r>
                              </m:e>
                              <m:sub>
                                <m:r>
                                  <a:rPr lang="en-US" sz="2000" i="1">
                                    <a:latin typeface="Cambria Math" panose="02040503050406030204" pitchFamily="18" charset="0"/>
                                    <a:ea typeface="Cambria Math" panose="02040503050406030204" pitchFamily="18" charset="0"/>
                                  </a:rPr>
                                  <m:t>𝑡</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𝑡</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𝜃</m:t>
                            </m:r>
                          </m:e>
                        </m:d>
                        <m:r>
                          <a:rPr lang="en-US" sz="2000" b="0" i="1" smtClean="0">
                            <a:latin typeface="Cambria Math" panose="02040503050406030204" pitchFamily="18" charset="0"/>
                            <a:ea typeface="Cambria Math" panose="02040503050406030204" pitchFamily="18" charset="0"/>
                          </a:rPr>
                          <m:t>−</m:t>
                        </m:r>
                        <m:d>
                          <m:dPr>
                            <m:ctrlPr>
                              <a:rPr lang="en-US" sz="2000" b="0" i="1" smtClean="0">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𝑟</m:t>
                            </m:r>
                            <m:d>
                              <m:dPr>
                                <m:ctrlPr>
                                  <a:rPr lang="en-US" sz="2000" i="1">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𝑠</m:t>
                                    </m:r>
                                  </m:e>
                                  <m:sub>
                                    <m:r>
                                      <a:rPr lang="en-US" sz="2000" i="1">
                                        <a:latin typeface="Cambria Math" panose="02040503050406030204" pitchFamily="18" charset="0"/>
                                        <a:ea typeface="Cambria Math" panose="02040503050406030204" pitchFamily="18" charset="0"/>
                                      </a:rPr>
                                      <m:t>𝑡</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𝑡</m:t>
                                    </m:r>
                                  </m:sub>
                                </m:sSub>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d>
                              <m:dPr>
                                <m:ctrlPr>
                                  <a:rPr lang="en-US" sz="2000" b="0" i="1" smtClean="0">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𝑄</m:t>
                                </m:r>
                                <m:d>
                                  <m:dPr>
                                    <m:ctrlPr>
                                      <a:rPr lang="en-US" sz="2000" i="1">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𝑠</m:t>
                                        </m:r>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acc>
                                      <m:accPr>
                                        <m:chr m:val="̅"/>
                                        <m:ctrlPr>
                                          <a:rPr lang="en-US" sz="2000" i="1">
                                            <a:latin typeface="Cambria Math" panose="02040503050406030204" pitchFamily="18" charset="0"/>
                                            <a:ea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𝜃</m:t>
                                        </m:r>
                                      </m:e>
                                    </m:acc>
                                  </m:e>
                                </m:d>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𝛼</m:t>
                                </m:r>
                                <m:r>
                                  <m:rPr>
                                    <m:sty m:val="p"/>
                                  </m:rPr>
                                  <a:rPr lang="en-US" sz="2000">
                                    <a:latin typeface="Cambria Math" panose="02040503050406030204" pitchFamily="18" charset="0"/>
                                    <a:ea typeface="Cambria Math" panose="02040503050406030204" pitchFamily="18" charset="0"/>
                                  </a:rPr>
                                  <m:t>log</m:t>
                                </m:r>
                                <m:r>
                                  <a:rPr lang="en-US" sz="2000" i="1">
                                    <a:latin typeface="Cambria Math" panose="02040503050406030204" pitchFamily="18" charset="0"/>
                                    <a:ea typeface="Cambria Math" panose="02040503050406030204" pitchFamily="18" charset="0"/>
                                  </a:rPr>
                                  <m:t>𝜋</m:t>
                                </m:r>
                                <m:d>
                                  <m:dPr>
                                    <m:ctrlPr>
                                      <a:rPr lang="en-US" sz="2000" i="1">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𝑠</m:t>
                                        </m:r>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𝜙</m:t>
                                    </m:r>
                                  </m:e>
                                </m:d>
                              </m:e>
                            </m:d>
                          </m:e>
                        </m:d>
                      </m:e>
                    </m:d>
                  </m:oMath>
                </a14:m>
                <a:endParaRPr lang="en-US" dirty="0"/>
              </a:p>
              <a:p>
                <a:r>
                  <a:rPr lang="en-US" dirty="0"/>
                  <a:t>The update makes use of a target soft Q-function with parameters </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𝜃</m:t>
                        </m:r>
                      </m:e>
                    </m:acc>
                  </m:oMath>
                </a14:m>
                <a:endParaRPr lang="en-US" dirty="0"/>
              </a:p>
              <a:p>
                <a:pPr lvl="1"/>
                <a:r>
                  <a:rPr lang="en-US" dirty="0"/>
                  <a:t>Exponentially moving average of the soft Q-function weights</a:t>
                </a:r>
              </a:p>
              <a:p>
                <a:pPr lvl="1"/>
                <a:r>
                  <a:rPr lang="en-US" dirty="0"/>
                  <a:t>Stabilizes training</a:t>
                </a:r>
              </a:p>
            </p:txBody>
          </p:sp>
        </mc:Choice>
        <mc:Fallback xmlns="">
          <p:sp>
            <p:nvSpPr>
              <p:cNvPr id="3" name="Content Placeholder 2">
                <a:extLst>
                  <a:ext uri="{FF2B5EF4-FFF2-40B4-BE49-F238E27FC236}">
                    <a16:creationId xmlns:a16="http://schemas.microsoft.com/office/drawing/2014/main" id="{3196AC6C-3191-1647-AA3D-92CFAAC5FED3}"/>
                  </a:ext>
                </a:extLst>
              </p:cNvPr>
              <p:cNvSpPr>
                <a:spLocks noGrp="1" noRot="1" noChangeAspect="1" noMove="1" noResize="1" noEditPoints="1" noAdjustHandles="1" noChangeArrowheads="1" noChangeShapeType="1" noTextEdit="1"/>
              </p:cNvSpPr>
              <p:nvPr>
                <p:ph idx="1"/>
              </p:nvPr>
            </p:nvSpPr>
            <p:spPr>
              <a:xfrm>
                <a:off x="838199" y="1825625"/>
                <a:ext cx="11009243" cy="4351338"/>
              </a:xfrm>
              <a:blipFill>
                <a:blip r:embed="rId2"/>
                <a:stretch>
                  <a:fillRect l="-922" t="-2326" r="-34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4130259-77B0-EA47-AD49-1F3EF9526F11}"/>
              </a:ext>
            </a:extLst>
          </p:cNvPr>
          <p:cNvSpPr>
            <a:spLocks noGrp="1"/>
          </p:cNvSpPr>
          <p:nvPr>
            <p:ph type="sldNum" sz="quarter" idx="12"/>
          </p:nvPr>
        </p:nvSpPr>
        <p:spPr/>
        <p:txBody>
          <a:bodyPr/>
          <a:lstStyle/>
          <a:p>
            <a:fld id="{5F07402F-1908-0F43-B844-ECE5D9BD648C}" type="slidenum">
              <a:rPr lang="en-US" smtClean="0"/>
              <a:t>15</a:t>
            </a:fld>
            <a:endParaRPr lang="en-US"/>
          </a:p>
        </p:txBody>
      </p:sp>
    </p:spTree>
    <p:extLst>
      <p:ext uri="{BB962C8B-B14F-4D97-AF65-F5344CB8AC3E}">
        <p14:creationId xmlns:p14="http://schemas.microsoft.com/office/powerpoint/2010/main" val="409402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2963D-D329-DF45-AF1B-876530652B9B}"/>
              </a:ext>
            </a:extLst>
          </p:cNvPr>
          <p:cNvSpPr>
            <a:spLocks noGrp="1"/>
          </p:cNvSpPr>
          <p:nvPr>
            <p:ph type="title"/>
          </p:nvPr>
        </p:nvSpPr>
        <p:spPr/>
        <p:txBody>
          <a:bodyPr/>
          <a:lstStyle/>
          <a:p>
            <a:r>
              <a:rPr lang="en-US" dirty="0"/>
              <a:t>Soft actor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687E2F-4E06-8141-BF67-A21BEC50E677}"/>
                  </a:ext>
                </a:extLst>
              </p:cNvPr>
              <p:cNvSpPr>
                <a:spLocks noGrp="1"/>
              </p:cNvSpPr>
              <p:nvPr>
                <p:ph idx="1"/>
              </p:nvPr>
            </p:nvSpPr>
            <p:spPr/>
            <p:txBody>
              <a:bodyPr/>
              <a:lstStyle/>
              <a:p>
                <a:r>
                  <a:rPr lang="en-US" dirty="0"/>
                  <a:t>The policy parameters can be learned by directly minimizing the expected KL-divergence from the Q-based policy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oMath>
                </a14:m>
                <a:endParaRPr lang="en-US" dirty="0"/>
              </a:p>
              <a:p>
                <a:pPr lvl="1"/>
                <a14:m>
                  <m:oMath xmlns:m="http://schemas.openxmlformats.org/officeDocument/2006/math">
                    <m:sSub>
                      <m:sSubPr>
                        <m:ctrlPr>
                          <a:rPr lang="en-US" b="0" i="1" dirty="0" smtClean="0">
                            <a:latin typeface="Cambria Math" panose="02040503050406030204" pitchFamily="18" charset="0"/>
                          </a:rPr>
                        </m:ctrlPr>
                      </m:sSubPr>
                      <m:e>
                        <m:r>
                          <m:rPr>
                            <m:sty m:val="p"/>
                          </m:rPr>
                          <a:rPr lang="en-US" b="0" i="0" dirty="0" smtClean="0">
                            <a:latin typeface="Cambria Math" panose="02040503050406030204" pitchFamily="18" charset="0"/>
                          </a:rPr>
                          <m:t>D</m:t>
                        </m:r>
                      </m:e>
                      <m:sub>
                        <m:r>
                          <m:rPr>
                            <m:sty m:val="p"/>
                          </m:rPr>
                          <a:rPr lang="en-US" b="0" i="0" dirty="0" smtClean="0">
                            <a:latin typeface="Cambria Math" panose="02040503050406030204" pitchFamily="18" charset="0"/>
                          </a:rPr>
                          <m:t>KL</m:t>
                        </m:r>
                      </m:sub>
                    </m:sSub>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𝜋</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m:t>
                            </m:r>
                            <m:r>
                              <a:rPr lang="en-US" b="0" i="1" dirty="0" smtClean="0">
                                <a:latin typeface="Cambria Math" panose="02040503050406030204" pitchFamily="18" charset="0"/>
                              </a:rPr>
                              <m:t>𝑠</m:t>
                            </m:r>
                          </m:e>
                        </m:d>
                        <m:r>
                          <a:rPr lang="en-US"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𝜋</m:t>
                            </m:r>
                          </m:e>
                          <m:sup>
                            <m:r>
                              <a:rPr lang="en-US" b="0" i="1" smtClean="0">
                                <a:latin typeface="Cambria Math" panose="02040503050406030204" pitchFamily="18" charset="0"/>
                                <a:ea typeface="Cambria Math" panose="02040503050406030204" pitchFamily="18" charset="0"/>
                              </a:rPr>
                              <m:t>′</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e>
                        </m:d>
                      </m:e>
                    </m:d>
                    <m:r>
                      <a:rPr lang="en-US" b="0" i="1" dirty="0" smtClean="0">
                        <a:latin typeface="Cambria Math" panose="02040503050406030204" pitchFamily="18" charset="0"/>
                      </a:rPr>
                      <m:t>=</m:t>
                    </m:r>
                    <m:nary>
                      <m:naryPr>
                        <m:limLoc m:val="undOvr"/>
                        <m:subHide m:val="on"/>
                        <m:supHide m:val="on"/>
                        <m:ctrlPr>
                          <a:rPr lang="en-US" b="0" i="1" dirty="0" smtClean="0">
                            <a:latin typeface="Cambria Math" panose="02040503050406030204" pitchFamily="18" charset="0"/>
                          </a:rPr>
                        </m:ctrlPr>
                      </m:naryPr>
                      <m:sub/>
                      <m:sup/>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num>
                                  <m:den>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den>
                                </m:f>
                              </m:e>
                            </m:d>
                          </m:e>
                        </m:func>
                      </m:e>
                    </m:nary>
                    <m:r>
                      <a:rPr lang="en-US" b="0" i="1" dirty="0" smtClean="0">
                        <a:latin typeface="Cambria Math" panose="02040503050406030204" pitchFamily="18" charset="0"/>
                      </a:rPr>
                      <m:t>𝑑𝑎</m:t>
                    </m:r>
                  </m:oMath>
                </a14:m>
                <a:endParaRPr lang="en-US" dirty="0"/>
              </a:p>
              <a:p>
                <a:pPr lvl="1"/>
                <a14:m>
                  <m:oMath xmlns:m="http://schemas.openxmlformats.org/officeDocument/2006/math">
                    <m:func>
                      <m:funcPr>
                        <m:ctrlPr>
                          <a:rPr lang="en-US" b="0" i="1" dirty="0" smtClean="0">
                            <a:latin typeface="Cambria Math" panose="02040503050406030204" pitchFamily="18" charset="0"/>
                          </a:rPr>
                        </m:ctrlPr>
                      </m:funcPr>
                      <m:fName>
                        <m:r>
                          <m:rPr>
                            <m:sty m:val="p"/>
                          </m:rPr>
                          <a:rPr lang="en-US" i="0" dirty="0" smtClean="0">
                            <a:latin typeface="Cambria Math" panose="02040503050406030204" pitchFamily="18" charset="0"/>
                          </a:rPr>
                          <m:t>arg</m:t>
                        </m:r>
                      </m:fName>
                      <m:e>
                        <m:func>
                          <m:funcPr>
                            <m:ctrlPr>
                              <a:rPr lang="en-US" b="0" i="1" dirty="0" smtClean="0">
                                <a:latin typeface="Cambria Math" panose="02040503050406030204" pitchFamily="18" charset="0"/>
                              </a:rPr>
                            </m:ctrlPr>
                          </m:funcPr>
                          <m:fName>
                            <m:limLow>
                              <m:limLowPr>
                                <m:ctrlPr>
                                  <a:rPr lang="en-US" b="0" i="1" dirty="0" smtClean="0">
                                    <a:latin typeface="Cambria Math" panose="02040503050406030204" pitchFamily="18" charset="0"/>
                                  </a:rPr>
                                </m:ctrlPr>
                              </m:limLowPr>
                              <m:e>
                                <m:r>
                                  <m:rPr>
                                    <m:sty m:val="p"/>
                                  </m:rPr>
                                  <a:rPr lang="en-US" b="0" i="0" dirty="0" smtClean="0">
                                    <a:latin typeface="Cambria Math" panose="02040503050406030204" pitchFamily="18" charset="0"/>
                                  </a:rPr>
                                  <m:t>min</m:t>
                                </m:r>
                              </m:e>
                              <m:lim>
                                <m:r>
                                  <a:rPr lang="en-US" b="0" i="1" dirty="0" smtClean="0">
                                    <a:latin typeface="Cambria Math" panose="02040503050406030204" pitchFamily="18" charset="0"/>
                                  </a:rPr>
                                  <m:t>𝜙</m:t>
                                </m:r>
                              </m:lim>
                            </m:limLow>
                          </m:fName>
                          <m:e>
                            <m:nary>
                              <m:naryPr>
                                <m:limLoc m:val="undOvr"/>
                                <m:subHide m:val="on"/>
                                <m:supHide m:val="on"/>
                                <m:ctrlPr>
                                  <a:rPr lang="en-US" i="1" dirty="0">
                                    <a:latin typeface="Cambria Math" panose="02040503050406030204" pitchFamily="18" charset="0"/>
                                  </a:rPr>
                                </m:ctrlPr>
                              </m:naryPr>
                              <m:sub/>
                              <m:sup/>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num>
                                          <m:den>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den>
                                        </m:f>
                                      </m:e>
                                    </m:d>
                                  </m:e>
                                </m:func>
                              </m:e>
                            </m:nary>
                            <m:r>
                              <a:rPr lang="en-US" i="1" dirty="0">
                                <a:latin typeface="Cambria Math" panose="02040503050406030204" pitchFamily="18" charset="0"/>
                              </a:rPr>
                              <m:t>𝑑𝑎</m:t>
                            </m:r>
                            <m:r>
                              <a:rPr lang="en-US" b="0" i="1" dirty="0" smtClean="0">
                                <a:latin typeface="Cambria Math" panose="02040503050406030204" pitchFamily="18" charset="0"/>
                              </a:rPr>
                              <m:t>=</m:t>
                            </m:r>
                          </m:e>
                        </m:func>
                      </m:e>
                    </m:func>
                    <m:func>
                      <m:funcPr>
                        <m:ctrlPr>
                          <a:rPr lang="en-US" b="0" i="1" dirty="0" smtClean="0">
                            <a:latin typeface="Cambria Math" panose="02040503050406030204" pitchFamily="18" charset="0"/>
                          </a:rPr>
                        </m:ctrlPr>
                      </m:funcPr>
                      <m:fName>
                        <m:r>
                          <m:rPr>
                            <m:sty m:val="p"/>
                          </m:rPr>
                          <a:rPr lang="en-US" b="0" i="0" dirty="0" smtClean="0">
                            <a:latin typeface="Cambria Math" panose="02040503050406030204" pitchFamily="18" charset="0"/>
                          </a:rPr>
                          <m:t>arg</m:t>
                        </m:r>
                      </m:fName>
                      <m:e>
                        <m:func>
                          <m:funcPr>
                            <m:ctrlPr>
                              <a:rPr lang="en-US" b="0" i="1" dirty="0" smtClean="0">
                                <a:latin typeface="Cambria Math" panose="02040503050406030204" pitchFamily="18" charset="0"/>
                              </a:rPr>
                            </m:ctrlPr>
                          </m:funcPr>
                          <m:fName>
                            <m:limLow>
                              <m:limLowPr>
                                <m:ctrlPr>
                                  <a:rPr lang="en-US" b="0" i="1" dirty="0" smtClean="0">
                                    <a:latin typeface="Cambria Math" panose="02040503050406030204" pitchFamily="18" charset="0"/>
                                  </a:rPr>
                                </m:ctrlPr>
                              </m:limLowPr>
                              <m:e>
                                <m:r>
                                  <m:rPr>
                                    <m:sty m:val="p"/>
                                  </m:rPr>
                                  <a:rPr lang="en-US" b="0" i="0" dirty="0" smtClean="0">
                                    <a:latin typeface="Cambria Math" panose="02040503050406030204" pitchFamily="18" charset="0"/>
                                  </a:rPr>
                                  <m:t>min</m:t>
                                </m:r>
                              </m:e>
                              <m:lim>
                                <m:r>
                                  <a:rPr lang="en-US" b="0" i="1" dirty="0" smtClean="0">
                                    <a:latin typeface="Cambria Math" panose="02040503050406030204" pitchFamily="18" charset="0"/>
                                  </a:rPr>
                                  <m:t>𝜙</m:t>
                                </m:r>
                              </m:lim>
                            </m:limLow>
                          </m:fName>
                          <m:e>
                            <m:sSub>
                              <m:sSubPr>
                                <m:ctrlPr>
                                  <a:rPr lang="en-US" b="0" i="1" dirty="0" smtClean="0">
                                    <a:latin typeface="Cambria Math" panose="02040503050406030204" pitchFamily="18" charset="0"/>
                                    <a:ea typeface="Cambria Math" panose="02040503050406030204" pitchFamily="18" charset="0"/>
                                  </a:rPr>
                                </m:ctrlPr>
                              </m:sSubPr>
                              <m:e>
                                <m:r>
                                  <a:rPr lang="en-US" b="0" i="1" dirty="0" smtClean="0">
                                    <a:latin typeface="Cambria Math" panose="02040503050406030204" pitchFamily="18" charset="0"/>
                                    <a:ea typeface="Cambria Math" panose="02040503050406030204" pitchFamily="18" charset="0"/>
                                  </a:rPr>
                                  <m:t>𝔼</m:t>
                                </m:r>
                              </m:e>
                              <m:sub>
                                <m:r>
                                  <a:rPr lang="en-US" b="0" i="1" dirty="0" smtClean="0">
                                    <a:latin typeface="Cambria Math" panose="02040503050406030204" pitchFamily="18" charset="0"/>
                                    <a:ea typeface="Cambria Math" panose="02040503050406030204" pitchFamily="18" charset="0"/>
                                  </a:rPr>
                                  <m:t>𝑎</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𝜋</m:t>
                                </m:r>
                              </m:sub>
                            </m:sSub>
                          </m:e>
                        </m:func>
                      </m:e>
                    </m:func>
                    <m:d>
                      <m:dPr>
                        <m:begChr m:val="["/>
                        <m:endChr m:val="]"/>
                        <m:ctrlPr>
                          <a:rPr lang="en-US" b="0" i="1" dirty="0" smtClean="0">
                            <a:latin typeface="Cambria Math" panose="02040503050406030204" pitchFamily="18" charset="0"/>
                          </a:rPr>
                        </m:ctrlPr>
                      </m:dPr>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num>
                                  <m:den>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den>
                                </m:f>
                              </m:e>
                            </m:d>
                          </m:e>
                        </m:func>
                      </m:e>
                    </m:d>
                  </m:oMath>
                </a14:m>
                <a:endParaRPr lang="en-US" b="0" dirty="0"/>
              </a:p>
              <a:p>
                <a:r>
                  <a:rPr lang="en-US" dirty="0"/>
                  <a:t>Minimize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D</m:t>
                        </m:r>
                      </m:e>
                      <m:sub>
                        <m:r>
                          <m:rPr>
                            <m:sty m:val="p"/>
                          </m:rPr>
                          <a:rPr lang="en-US" dirty="0">
                            <a:latin typeface="Cambria Math" panose="02040503050406030204" pitchFamily="18" charset="0"/>
                          </a:rPr>
                          <m:t>KL</m:t>
                        </m:r>
                      </m:sub>
                    </m:sSub>
                  </m:oMath>
                </a14:m>
                <a:r>
                  <a:rPr lang="en-US" dirty="0"/>
                  <a:t> over all visited states or equivalently over the expected state</a:t>
                </a:r>
              </a:p>
              <a:p>
                <a:pPr lvl="1"/>
                <a14:m>
                  <m:oMath xmlns:m="http://schemas.openxmlformats.org/officeDocument/2006/math">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arg</m:t>
                        </m:r>
                      </m:fName>
                      <m:e>
                        <m:func>
                          <m:funcPr>
                            <m:ctrlPr>
                              <a:rPr lang="en-US" i="1" dirty="0">
                                <a:latin typeface="Cambria Math" panose="02040503050406030204" pitchFamily="18" charset="0"/>
                              </a:rPr>
                            </m:ctrlPr>
                          </m:funcPr>
                          <m:fName>
                            <m:limLow>
                              <m:limLowPr>
                                <m:ctrlPr>
                                  <a:rPr lang="en-US" i="1" dirty="0">
                                    <a:latin typeface="Cambria Math" panose="02040503050406030204" pitchFamily="18" charset="0"/>
                                  </a:rPr>
                                </m:ctrlPr>
                              </m:limLowPr>
                              <m:e>
                                <m:r>
                                  <m:rPr>
                                    <m:sty m:val="p"/>
                                  </m:rPr>
                                  <a:rPr lang="en-US" dirty="0">
                                    <a:latin typeface="Cambria Math" panose="02040503050406030204" pitchFamily="18" charset="0"/>
                                  </a:rPr>
                                  <m:t>min</m:t>
                                </m:r>
                              </m:e>
                              <m:lim>
                                <m:r>
                                  <a:rPr lang="en-US" i="1" dirty="0">
                                    <a:latin typeface="Cambria Math" panose="02040503050406030204" pitchFamily="18" charset="0"/>
                                  </a:rPr>
                                  <m:t>𝜙</m:t>
                                </m:r>
                              </m:lim>
                            </m:limLow>
                          </m:fName>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b="0" i="1" dirty="0" smtClean="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𝒟</m:t>
                                </m:r>
                              </m:sub>
                            </m:sSub>
                          </m:e>
                        </m:func>
                      </m:e>
                    </m:func>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b="0" i="1" dirty="0" smtClean="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num>
                                      <m:den>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den>
                                    </m:f>
                                  </m:e>
                                </m:d>
                              </m:e>
                            </m:func>
                          </m:e>
                        </m:d>
                      </m:e>
                    </m:d>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EC687E2F-4E06-8141-BF67-A21BEC50E677}"/>
                  </a:ext>
                </a:extLst>
              </p:cNvPr>
              <p:cNvSpPr>
                <a:spLocks noGrp="1" noRot="1" noChangeAspect="1" noMove="1" noResize="1" noEditPoints="1" noAdjustHandles="1" noChangeArrowheads="1" noChangeShapeType="1" noTextEdit="1"/>
              </p:cNvSpPr>
              <p:nvPr>
                <p:ph idx="1"/>
              </p:nvPr>
            </p:nvSpPr>
            <p:spPr>
              <a:blipFill>
                <a:blip r:embed="rId2"/>
                <a:stretch>
                  <a:fillRect l="-1043" t="-2241" r="-928"/>
                </a:stretch>
              </a:blipFill>
            </p:spPr>
            <p:txBody>
              <a:bodyPr/>
              <a:lstStyle/>
              <a:p>
                <a:r>
                  <a:rPr lang="en-US">
                    <a:noFill/>
                  </a:rPr>
                  <a:t> </a:t>
                </a:r>
              </a:p>
            </p:txBody>
          </p:sp>
        </mc:Fallback>
      </mc:AlternateContent>
      <p:sp>
        <p:nvSpPr>
          <p:cNvPr id="4" name="Oval 3">
            <a:extLst>
              <a:ext uri="{FF2B5EF4-FFF2-40B4-BE49-F238E27FC236}">
                <a16:creationId xmlns:a16="http://schemas.microsoft.com/office/drawing/2014/main" id="{1CBB9AA8-EEE2-3F4D-B429-2DE878DBB997}"/>
              </a:ext>
            </a:extLst>
          </p:cNvPr>
          <p:cNvSpPr/>
          <p:nvPr/>
        </p:nvSpPr>
        <p:spPr>
          <a:xfrm>
            <a:off x="2822713" y="3250096"/>
            <a:ext cx="993913" cy="5963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D81B5F5-E155-C247-945C-C9D778BDC07E}"/>
                  </a:ext>
                </a:extLst>
              </p:cNvPr>
              <p:cNvSpPr txBox="1"/>
              <p:nvPr/>
            </p:nvSpPr>
            <p:spPr>
              <a:xfrm>
                <a:off x="8984974" y="2425148"/>
                <a:ext cx="864404" cy="461665"/>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rPr>
                        <m:t>𝑝</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𝑎</m:t>
                      </m:r>
                      <m:r>
                        <a:rPr lang="en-US" sz="2400" b="0" i="1" smtClean="0">
                          <a:solidFill>
                            <a:srgbClr val="FF0000"/>
                          </a:solidFill>
                          <a:latin typeface="Cambria Math" panose="02040503050406030204" pitchFamily="18" charset="0"/>
                        </a:rPr>
                        <m:t>)</m:t>
                      </m:r>
                    </m:oMath>
                  </m:oMathPara>
                </a14:m>
                <a:endParaRPr lang="en-US" sz="2400" dirty="0">
                  <a:solidFill>
                    <a:srgbClr val="FF0000"/>
                  </a:solidFill>
                </a:endParaRPr>
              </a:p>
            </p:txBody>
          </p:sp>
        </mc:Choice>
        <mc:Fallback xmlns="">
          <p:sp>
            <p:nvSpPr>
              <p:cNvPr id="5" name="TextBox 4">
                <a:extLst>
                  <a:ext uri="{FF2B5EF4-FFF2-40B4-BE49-F238E27FC236}">
                    <a16:creationId xmlns:a16="http://schemas.microsoft.com/office/drawing/2014/main" id="{8D81B5F5-E155-C247-945C-C9D778BDC07E}"/>
                  </a:ext>
                </a:extLst>
              </p:cNvPr>
              <p:cNvSpPr txBox="1">
                <a:spLocks noRot="1" noChangeAspect="1" noMove="1" noResize="1" noEditPoints="1" noAdjustHandles="1" noChangeArrowheads="1" noChangeShapeType="1" noTextEdit="1"/>
              </p:cNvSpPr>
              <p:nvPr/>
            </p:nvSpPr>
            <p:spPr>
              <a:xfrm>
                <a:off x="8984974" y="2425148"/>
                <a:ext cx="864404" cy="461665"/>
              </a:xfrm>
              <a:prstGeom prst="rect">
                <a:avLst/>
              </a:prstGeom>
              <a:blipFill>
                <a:blip r:embed="rId5"/>
                <a:stretch>
                  <a:fillRect b="-13158"/>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787ADC2-73A7-3544-BC0A-E9674EE5C604}"/>
              </a:ext>
            </a:extLst>
          </p:cNvPr>
          <p:cNvCxnSpPr>
            <a:endCxn id="4" idx="7"/>
          </p:cNvCxnSpPr>
          <p:nvPr/>
        </p:nvCxnSpPr>
        <p:spPr>
          <a:xfrm flipH="1">
            <a:off x="3671071" y="2633870"/>
            <a:ext cx="5125060" cy="7035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A08B951-C689-4549-8A12-03E93F7E7951}"/>
              </a:ext>
            </a:extLst>
          </p:cNvPr>
          <p:cNvSpPr>
            <a:spLocks noGrp="1"/>
          </p:cNvSpPr>
          <p:nvPr>
            <p:ph type="sldNum" sz="quarter" idx="12"/>
          </p:nvPr>
        </p:nvSpPr>
        <p:spPr/>
        <p:txBody>
          <a:bodyPr/>
          <a:lstStyle/>
          <a:p>
            <a:fld id="{5F07402F-1908-0F43-B844-ECE5D9BD648C}" type="slidenum">
              <a:rPr lang="en-US" smtClean="0"/>
              <a:t>16</a:t>
            </a:fld>
            <a:endParaRPr lang="en-US"/>
          </a:p>
        </p:txBody>
      </p:sp>
    </p:spTree>
    <p:extLst>
      <p:ext uri="{BB962C8B-B14F-4D97-AF65-F5344CB8AC3E}">
        <p14:creationId xmlns:p14="http://schemas.microsoft.com/office/powerpoint/2010/main" val="58777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72649-E349-F84D-8161-1B1FE6BB5B6E}"/>
              </a:ext>
            </a:extLst>
          </p:cNvPr>
          <p:cNvSpPr>
            <a:spLocks noGrp="1"/>
          </p:cNvSpPr>
          <p:nvPr>
            <p:ph type="title"/>
          </p:nvPr>
        </p:nvSpPr>
        <p:spPr/>
        <p:txBody>
          <a:bodyPr/>
          <a:lstStyle/>
          <a:p>
            <a:r>
              <a:rPr lang="en-US" dirty="0"/>
              <a:t>Actor training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A9BC36C-1E7E-304F-BADC-B1DA77264233}"/>
                  </a:ext>
                </a:extLst>
              </p:cNvPr>
              <p:cNvSpPr>
                <a:spLocks noGrp="1"/>
              </p:cNvSpPr>
              <p:nvPr>
                <p:ph idx="1"/>
              </p:nvPr>
            </p:nvSpPr>
            <p:spPr>
              <a:xfrm>
                <a:off x="838200" y="1825624"/>
                <a:ext cx="10515600" cy="4754079"/>
              </a:xfrm>
            </p:spPr>
            <p:txBody>
              <a:bodyPr>
                <a:normAutofit lnSpcReduction="10000"/>
              </a:bodyPr>
              <a:lstStyle/>
              <a:p>
                <a14:m>
                  <m:oMath xmlns:m="http://schemas.openxmlformats.org/officeDocument/2006/math">
                    <m:func>
                      <m:funcPr>
                        <m:ctrlPr>
                          <a:rPr lang="en-US" i="1" dirty="0" smtClean="0">
                            <a:latin typeface="Cambria Math" panose="02040503050406030204" pitchFamily="18" charset="0"/>
                          </a:rPr>
                        </m:ctrlPr>
                      </m:funcPr>
                      <m:fName>
                        <m:r>
                          <m:rPr>
                            <m:sty m:val="p"/>
                          </m:rPr>
                          <a:rPr lang="en-US" dirty="0">
                            <a:latin typeface="Cambria Math" panose="02040503050406030204" pitchFamily="18" charset="0"/>
                          </a:rPr>
                          <m:t>arg</m:t>
                        </m:r>
                      </m:fName>
                      <m:e>
                        <m:func>
                          <m:funcPr>
                            <m:ctrlPr>
                              <a:rPr lang="en-US" i="1" dirty="0">
                                <a:latin typeface="Cambria Math" panose="02040503050406030204" pitchFamily="18" charset="0"/>
                              </a:rPr>
                            </m:ctrlPr>
                          </m:funcPr>
                          <m:fName>
                            <m:limLow>
                              <m:limLowPr>
                                <m:ctrlPr>
                                  <a:rPr lang="en-US" i="1" dirty="0">
                                    <a:latin typeface="Cambria Math" panose="02040503050406030204" pitchFamily="18" charset="0"/>
                                  </a:rPr>
                                </m:ctrlPr>
                              </m:limLowPr>
                              <m:e>
                                <m:r>
                                  <m:rPr>
                                    <m:sty m:val="p"/>
                                  </m:rPr>
                                  <a:rPr lang="en-US" dirty="0">
                                    <a:latin typeface="Cambria Math" panose="02040503050406030204" pitchFamily="18" charset="0"/>
                                  </a:rPr>
                                  <m:t>min</m:t>
                                </m:r>
                              </m:e>
                              <m:lim>
                                <m:r>
                                  <a:rPr lang="en-US" i="1" dirty="0">
                                    <a:latin typeface="Cambria Math" panose="02040503050406030204" pitchFamily="18" charset="0"/>
                                  </a:rPr>
                                  <m:t>𝜙</m:t>
                                </m:r>
                              </m:lim>
                            </m:limLow>
                          </m:fName>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e>
                        </m:func>
                      </m:e>
                    </m:func>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i="1" dirty="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num>
                                      <m:den>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den>
                                    </m:f>
                                  </m:e>
                                </m:d>
                              </m:e>
                            </m:func>
                          </m:e>
                        </m:d>
                      </m:e>
                    </m:d>
                  </m:oMath>
                </a14:m>
                <a:endParaRPr lang="en-US" dirty="0"/>
              </a:p>
              <a:p>
                <a:pPr lvl="1"/>
                <a:r>
                  <a:rPr lang="en-US" dirty="0"/>
                  <a:t>=</a:t>
                </a:r>
                <a:r>
                  <a:rPr lang="en-US" dirty="0">
                    <a:ea typeface="Cambria Math" panose="02040503050406030204" pitchFamily="18" charset="0"/>
                  </a:rPr>
                  <a:t> </a:t>
                </a:r>
                <a14:m>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i="1" dirty="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e>
                            </m:func>
                            <m:r>
                              <a:rPr lang="en-US" i="1" dirty="0">
                                <a:latin typeface="Cambria Math" panose="02040503050406030204" pitchFamily="18" charset="0"/>
                              </a:rPr>
                              <m:t>−</m:t>
                            </m:r>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r>
                                  <a:rPr lang="en-US" i="1" dirty="0">
                                    <a:latin typeface="Cambria Math" panose="02040503050406030204" pitchFamily="18" charset="0"/>
                                  </a:rPr>
                                  <m:t>𝜋</m:t>
                                </m:r>
                                <m:r>
                                  <a:rPr lang="en-US" i="1" dirty="0">
                                    <a:latin typeface="Cambria Math" panose="02040503050406030204" pitchFamily="18" charset="0"/>
                                  </a:rPr>
                                  <m:t>′</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e>
                            </m:func>
                          </m:e>
                        </m:d>
                      </m:e>
                    </m:d>
                  </m:oMath>
                </a14:m>
                <a:endParaRPr lang="en-US" dirty="0"/>
              </a:p>
              <a:p>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r>
                      <a:rPr lang="en-US" b="0" i="1" dirty="0" smtClean="0">
                        <a:latin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exp</m:t>
                            </m:r>
                          </m:fName>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𝛼</m:t>
                                    </m:r>
                                  </m:den>
                                </m:f>
                                <m:r>
                                  <a:rPr lang="en-US" b="0" i="1" smtClean="0">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𝑎</m:t>
                                    </m:r>
                                  </m:e>
                                </m:d>
                              </m:e>
                            </m:d>
                          </m:e>
                        </m:func>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𝑍</m:t>
                            </m:r>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𝜋</m:t>
                                </m:r>
                              </m:e>
                              <m:sub>
                                <m:r>
                                  <m:rPr>
                                    <m:sty m:val="p"/>
                                  </m:rPr>
                                  <a:rPr lang="en-US">
                                    <a:latin typeface="Cambria Math" panose="02040503050406030204" pitchFamily="18" charset="0"/>
                                    <a:ea typeface="Cambria Math" panose="02040503050406030204" pitchFamily="18" charset="0"/>
                                  </a:rPr>
                                  <m:t>old</m:t>
                                </m:r>
                              </m:sub>
                            </m:sSub>
                          </m:sup>
                        </m:sSup>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sub>
                            </m:sSub>
                          </m:e>
                        </m:d>
                      </m:den>
                    </m:f>
                  </m:oMath>
                </a14:m>
                <a:endParaRPr lang="en-US" dirty="0"/>
              </a:p>
              <a:p>
                <a:pPr lvl="1"/>
                <a:r>
                  <a:rPr lang="en-US" dirty="0"/>
                  <a:t>=</a:t>
                </a:r>
                <a:r>
                  <a:rPr lang="en-US" dirty="0">
                    <a:ea typeface="Cambria Math" panose="02040503050406030204" pitchFamily="18" charset="0"/>
                  </a:rPr>
                  <a:t> </a:t>
                </a:r>
                <a14:m>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i="1" dirty="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e>
                            </m:func>
                            <m:r>
                              <a:rPr lang="en-US" i="1" dirty="0">
                                <a:latin typeface="Cambria Math" panose="02040503050406030204" pitchFamily="18" charset="0"/>
                              </a:rPr>
                              <m:t>−</m:t>
                            </m:r>
                            <m:d>
                              <m:dPr>
                                <m:ctrlPr>
                                  <a:rPr lang="en-US" b="0" i="1" dirty="0" smtClean="0">
                                    <a:latin typeface="Cambria Math" panose="02040503050406030204" pitchFamily="18" charset="0"/>
                                  </a:rPr>
                                </m:ctrlPr>
                              </m:dPr>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exp</m:t>
                                        </m:r>
                                      </m:fName>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𝛼</m:t>
                                                </m:r>
                                              </m:den>
                                            </m:f>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e>
                                            </m:d>
                                          </m:e>
                                        </m:d>
                                      </m:e>
                                    </m:func>
                                  </m:e>
                                </m:func>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log</m:t>
                                    </m:r>
                                  </m:fName>
                                  <m:e>
                                    <m:r>
                                      <a:rPr lang="en-US" b="0" i="1" smtClean="0">
                                        <a:latin typeface="Cambria Math" panose="02040503050406030204" pitchFamily="18" charset="0"/>
                                        <a:ea typeface="Cambria Math" panose="02040503050406030204" pitchFamily="18" charset="0"/>
                                      </a:rPr>
                                      <m:t>𝑍</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𝑡</m:t>
                                            </m:r>
                                          </m:sub>
                                        </m:sSub>
                                      </m:e>
                                    </m:d>
                                  </m:e>
                                </m:func>
                              </m:e>
                            </m:d>
                          </m:e>
                        </m:d>
                      </m:e>
                    </m:d>
                  </m:oMath>
                </a14:m>
                <a:endParaRPr lang="en-US" dirty="0"/>
              </a:p>
              <a:p>
                <a:pPr lvl="1"/>
                <a:r>
                  <a:rPr lang="en-US" dirty="0"/>
                  <a:t>=</a:t>
                </a:r>
                <a:r>
                  <a:rPr lang="en-US" dirty="0">
                    <a:ea typeface="Cambria Math" panose="02040503050406030204" pitchFamily="18" charset="0"/>
                  </a:rPr>
                  <a:t> </a:t>
                </a:r>
                <a14:m>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i="1" dirty="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log</m:t>
                                </m:r>
                              </m:fName>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e>
                            </m:func>
                            <m:r>
                              <a:rPr lang="en-US" i="1" dirty="0">
                                <a:latin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𝛼</m:t>
                                </m:r>
                              </m:den>
                            </m:f>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e>
                            </m:d>
                          </m:e>
                        </m:d>
                      </m:e>
                    </m:d>
                  </m:oMath>
                </a14:m>
                <a:endParaRPr lang="en-US" dirty="0"/>
              </a:p>
              <a:p>
                <a:r>
                  <a:rPr lang="en-US" dirty="0"/>
                  <a:t>Multiply by constant </a:t>
                </a:r>
                <a14:m>
                  <m:oMath xmlns:m="http://schemas.openxmlformats.org/officeDocument/2006/math">
                    <m:r>
                      <a:rPr lang="en-US" i="1">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&gt;0</m:t>
                    </m:r>
                  </m:oMath>
                </a14:m>
                <a:r>
                  <a:rPr lang="en-US" dirty="0"/>
                  <a:t> won’t affect the </a:t>
                </a:r>
                <a:r>
                  <a:rPr lang="en-US" dirty="0" err="1"/>
                  <a:t>argmin</a:t>
                </a:r>
                <a:endParaRPr lang="en-US" dirty="0"/>
              </a:p>
              <a:p>
                <a:r>
                  <a:rPr lang="en-US" dirty="0"/>
                  <a:t>=</a:t>
                </a:r>
                <a:r>
                  <a:rPr lang="en-US" dirty="0">
                    <a:ea typeface="Cambria Math" panose="02040503050406030204" pitchFamily="18" charset="0"/>
                  </a:rPr>
                  <a:t> </a:t>
                </a:r>
                <a14:m>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i="1" dirty="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a:rPr lang="en-US" i="1">
                                    <a:latin typeface="Cambria Math" panose="02040503050406030204" pitchFamily="18" charset="0"/>
                                    <a:ea typeface="Cambria Math" panose="02040503050406030204" pitchFamily="18" charset="0"/>
                                  </a:rPr>
                                  <m:t>𝛼</m:t>
                                </m:r>
                                <m:r>
                                  <m:rPr>
                                    <m:sty m:val="p"/>
                                  </m:rPr>
                                  <a:rPr lang="en-US" dirty="0">
                                    <a:latin typeface="Cambria Math" panose="02040503050406030204" pitchFamily="18" charset="0"/>
                                  </a:rPr>
                                  <m:t>log</m:t>
                                </m:r>
                              </m:fName>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e>
                            </m:func>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e>
                            </m:d>
                          </m:e>
                        </m:d>
                      </m:e>
                    </m:d>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EA9BC36C-1E7E-304F-BADC-B1DA77264233}"/>
                  </a:ext>
                </a:extLst>
              </p:cNvPr>
              <p:cNvSpPr>
                <a:spLocks noGrp="1" noRot="1" noChangeAspect="1" noMove="1" noResize="1" noEditPoints="1" noAdjustHandles="1" noChangeArrowheads="1" noChangeShapeType="1" noTextEdit="1"/>
              </p:cNvSpPr>
              <p:nvPr>
                <p:ph idx="1"/>
              </p:nvPr>
            </p:nvSpPr>
            <p:spPr>
              <a:xfrm>
                <a:off x="838200" y="1825624"/>
                <a:ext cx="10515600" cy="4754079"/>
              </a:xfrm>
              <a:blipFill>
                <a:blip r:embed="rId4"/>
                <a:stretch>
                  <a:fillRect l="-965"/>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2E88233F-791C-9940-B639-1B366C4B6065}"/>
              </a:ext>
            </a:extLst>
          </p:cNvPr>
          <p:cNvCxnSpPr>
            <a:cxnSpLocks/>
          </p:cNvCxnSpPr>
          <p:nvPr/>
        </p:nvCxnSpPr>
        <p:spPr>
          <a:xfrm flipV="1">
            <a:off x="2928395" y="3429000"/>
            <a:ext cx="4479402" cy="58741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FC33096-D1C9-BA4F-BE5C-1D184305BBCD}"/>
              </a:ext>
            </a:extLst>
          </p:cNvPr>
          <p:cNvSpPr txBox="1"/>
          <p:nvPr/>
        </p:nvSpPr>
        <p:spPr>
          <a:xfrm>
            <a:off x="7309161" y="2505670"/>
            <a:ext cx="3050181" cy="923330"/>
          </a:xfrm>
          <a:prstGeom prst="rect">
            <a:avLst/>
          </a:prstGeom>
          <a:noFill/>
          <a:ln>
            <a:noFill/>
          </a:ln>
        </p:spPr>
        <p:txBody>
          <a:bodyPr wrap="square" rtlCol="0">
            <a:spAutoFit/>
          </a:bodyPr>
          <a:lstStyle/>
          <a:p>
            <a:pPr algn="ctr"/>
            <a:r>
              <a:rPr lang="en-US" dirty="0">
                <a:solidFill>
                  <a:srgbClr val="FF0000"/>
                </a:solidFill>
              </a:rPr>
              <a:t>The constant log-partition function can be ignored with no impact on the </a:t>
            </a:r>
            <a:r>
              <a:rPr lang="en-US" dirty="0" err="1">
                <a:solidFill>
                  <a:srgbClr val="FF0000"/>
                </a:solidFill>
              </a:rPr>
              <a:t>argmin</a:t>
            </a:r>
            <a:endParaRPr lang="en-US" dirty="0">
              <a:solidFill>
                <a:srgbClr val="FF0000"/>
              </a:solidFill>
            </a:endParaRPr>
          </a:p>
        </p:txBody>
      </p:sp>
      <p:cxnSp>
        <p:nvCxnSpPr>
          <p:cNvPr id="8" name="Straight Arrow Connector 7">
            <a:extLst>
              <a:ext uri="{FF2B5EF4-FFF2-40B4-BE49-F238E27FC236}">
                <a16:creationId xmlns:a16="http://schemas.microsoft.com/office/drawing/2014/main" id="{86340065-BA54-BB45-8C79-60A23772460B}"/>
              </a:ext>
            </a:extLst>
          </p:cNvPr>
          <p:cNvCxnSpPr>
            <a:cxnSpLocks/>
          </p:cNvCxnSpPr>
          <p:nvPr/>
        </p:nvCxnSpPr>
        <p:spPr>
          <a:xfrm flipH="1" flipV="1">
            <a:off x="8370077" y="3563936"/>
            <a:ext cx="125741" cy="12511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609218B-CD33-3949-9838-404087E02F8A}"/>
              </a:ext>
            </a:extLst>
          </p:cNvPr>
          <p:cNvSpPr>
            <a:spLocks noGrp="1"/>
          </p:cNvSpPr>
          <p:nvPr>
            <p:ph type="sldNum" sz="quarter" idx="12"/>
          </p:nvPr>
        </p:nvSpPr>
        <p:spPr/>
        <p:txBody>
          <a:bodyPr/>
          <a:lstStyle/>
          <a:p>
            <a:fld id="{5F07402F-1908-0F43-B844-ECE5D9BD648C}" type="slidenum">
              <a:rPr lang="en-US" smtClean="0"/>
              <a:t>17</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4963508-816A-C1DC-F834-4EF998ABA574}"/>
                  </a:ext>
                </a:extLst>
              </p:cNvPr>
              <p:cNvSpPr txBox="1"/>
              <p:nvPr/>
            </p:nvSpPr>
            <p:spPr>
              <a:xfrm>
                <a:off x="5882706" y="591878"/>
                <a:ext cx="3050181" cy="646331"/>
              </a:xfrm>
              <a:prstGeom prst="rect">
                <a:avLst/>
              </a:prstGeom>
              <a:noFill/>
              <a:ln>
                <a:noFill/>
              </a:ln>
            </p:spPr>
            <p:txBody>
              <a:bodyPr wrap="square" rtlCol="0">
                <a:spAutoFit/>
              </a:bodyPr>
              <a:lstStyle/>
              <a:p>
                <a:pPr algn="ctr"/>
                <a:r>
                  <a:rPr lang="en-US" dirty="0">
                    <a:solidFill>
                      <a:srgbClr val="FF0000"/>
                    </a:solidFill>
                  </a:rPr>
                  <a:t>The target policy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m:t>
                        </m:r>
                      </m:sup>
                    </m:sSup>
                  </m:oMath>
                </a14:m>
                <a:r>
                  <a:rPr lang="en-US" dirty="0">
                    <a:solidFill>
                      <a:srgbClr val="FF0000"/>
                    </a:solidFill>
                  </a:rPr>
                  <a:t> is a </a:t>
                </a:r>
                <a:r>
                  <a:rPr lang="en-US" dirty="0" err="1">
                    <a:solidFill>
                      <a:srgbClr val="FF0000"/>
                    </a:solidFill>
                  </a:rPr>
                  <a:t>softmax</a:t>
                </a:r>
                <a:r>
                  <a:rPr lang="en-US" dirty="0">
                    <a:solidFill>
                      <a:srgbClr val="FF0000"/>
                    </a:solidFill>
                  </a:rPr>
                  <a:t> over Q </a:t>
                </a:r>
              </a:p>
            </p:txBody>
          </p:sp>
        </mc:Choice>
        <mc:Fallback xmlns="">
          <p:sp>
            <p:nvSpPr>
              <p:cNvPr id="7" name="TextBox 6">
                <a:extLst>
                  <a:ext uri="{FF2B5EF4-FFF2-40B4-BE49-F238E27FC236}">
                    <a16:creationId xmlns:a16="http://schemas.microsoft.com/office/drawing/2014/main" id="{24963508-816A-C1DC-F834-4EF998ABA574}"/>
                  </a:ext>
                </a:extLst>
              </p:cNvPr>
              <p:cNvSpPr txBox="1">
                <a:spLocks noRot="1" noChangeAspect="1" noMove="1" noResize="1" noEditPoints="1" noAdjustHandles="1" noChangeArrowheads="1" noChangeShapeType="1" noTextEdit="1"/>
              </p:cNvSpPr>
              <p:nvPr/>
            </p:nvSpPr>
            <p:spPr>
              <a:xfrm>
                <a:off x="5882706" y="591878"/>
                <a:ext cx="3050181" cy="646331"/>
              </a:xfrm>
              <a:prstGeom prst="rect">
                <a:avLst/>
              </a:prstGeom>
              <a:blipFill>
                <a:blip r:embed="rId5"/>
                <a:stretch>
                  <a:fillRect t="-3846" b="-13462"/>
                </a:stretch>
              </a:blipFill>
              <a:ln>
                <a:noFill/>
              </a:ln>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8F3F6A0A-F78F-08A1-5D2E-0FFFD408D9FB}"/>
              </a:ext>
            </a:extLst>
          </p:cNvPr>
          <p:cNvCxnSpPr>
            <a:cxnSpLocks/>
          </p:cNvCxnSpPr>
          <p:nvPr/>
        </p:nvCxnSpPr>
        <p:spPr>
          <a:xfrm flipV="1">
            <a:off x="2494722" y="915043"/>
            <a:ext cx="3852159" cy="274255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CCEAEF6-9582-3BA8-639E-1C0B7B3DE679}"/>
              </a:ext>
            </a:extLst>
          </p:cNvPr>
          <p:cNvCxnSpPr/>
          <p:nvPr/>
        </p:nvCxnSpPr>
        <p:spPr>
          <a:xfrm>
            <a:off x="5255180" y="4455885"/>
            <a:ext cx="914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54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14F7-DF95-B046-8FAB-2B217B76E999}"/>
              </a:ext>
            </a:extLst>
          </p:cNvPr>
          <p:cNvSpPr>
            <a:spLocks noGrp="1"/>
          </p:cNvSpPr>
          <p:nvPr>
            <p:ph type="title"/>
          </p:nvPr>
        </p:nvSpPr>
        <p:spPr/>
        <p:txBody>
          <a:bodyPr/>
          <a:lstStyle/>
          <a:p>
            <a:r>
              <a:rPr lang="en-US" dirty="0"/>
              <a:t>Actor training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51FBF5-AA44-0745-B3B6-22603833BAE6}"/>
                  </a:ext>
                </a:extLst>
              </p:cNvPr>
              <p:cNvSpPr>
                <a:spLocks noGrp="1"/>
              </p:cNvSpPr>
              <p:nvPr>
                <p:ph idx="1"/>
              </p:nvPr>
            </p:nvSpPr>
            <p:spPr>
              <a:xfrm>
                <a:off x="838200" y="1507571"/>
                <a:ext cx="10515600" cy="5213904"/>
              </a:xfrm>
            </p:spPr>
            <p:txBody>
              <a:bodyPr>
                <a:normAutofit/>
              </a:bodyPr>
              <a:lstStyle/>
              <a:p>
                <a:r>
                  <a:rPr lang="en-US" b="0" dirty="0">
                    <a:ea typeface="Cambria Math" panose="02040503050406030204" pitchFamily="18" charset="0"/>
                  </a:rPr>
                  <a:t>How should we minimize the (non-convex) actor loss: </a:t>
                </a:r>
              </a:p>
              <a:p>
                <a:pPr lvl="1"/>
                <a14:m>
                  <m:oMath xmlns:m="http://schemas.openxmlformats.org/officeDocument/2006/math">
                    <m:r>
                      <a:rPr lang="en-US" b="0" i="1" dirty="0" smtClean="0">
                        <a:latin typeface="Cambria Math" panose="02040503050406030204" pitchFamily="18" charset="0"/>
                        <a:ea typeface="Cambria Math" panose="02040503050406030204" pitchFamily="18" charset="0"/>
                      </a:rPr>
                      <m:t>𝐿</m:t>
                    </m:r>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𝜙</m:t>
                        </m:r>
                      </m:e>
                    </m:d>
                    <m:r>
                      <a:rPr lang="en-US" b="0" i="1" dirty="0" smtClean="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i="1" dirty="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a:rPr lang="en-US" i="1">
                                    <a:latin typeface="Cambria Math" panose="02040503050406030204" pitchFamily="18" charset="0"/>
                                    <a:ea typeface="Cambria Math" panose="02040503050406030204" pitchFamily="18" charset="0"/>
                                  </a:rPr>
                                  <m:t>𝛼</m:t>
                                </m:r>
                                <m:r>
                                  <m:rPr>
                                    <m:sty m:val="p"/>
                                  </m:rPr>
                                  <a:rPr lang="en-US" dirty="0">
                                    <a:latin typeface="Cambria Math" panose="02040503050406030204" pitchFamily="18" charset="0"/>
                                  </a:rPr>
                                  <m:t>log</m:t>
                                </m:r>
                              </m:fName>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e>
                            </m:func>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e>
                            </m:d>
                          </m:e>
                        </m:d>
                      </m:e>
                    </m:d>
                  </m:oMath>
                </a14:m>
                <a:r>
                  <a:rPr lang="en-US" dirty="0"/>
                  <a:t> </a:t>
                </a:r>
              </a:p>
              <a:p>
                <a:r>
                  <a:rPr lang="en-US" dirty="0"/>
                  <a:t>SGD! </a:t>
                </a:r>
              </a:p>
              <a:p>
                <a:pPr lvl="1"/>
                <a14:m>
                  <m:oMath xmlns:m="http://schemas.openxmlformats.org/officeDocument/2006/math">
                    <m:r>
                      <a:rPr lang="en-US" i="1" dirty="0">
                        <a:latin typeface="Cambria Math" panose="02040503050406030204" pitchFamily="18" charset="0"/>
                        <a:ea typeface="Cambria Math" panose="02040503050406030204" pitchFamily="18" charset="0"/>
                      </a:rPr>
                      <m:t>𝜙</m:t>
                    </m:r>
                    <m:r>
                      <a:rPr lang="en-US" b="0" i="1" dirty="0" smtClean="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𝜙</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𝛼</m:t>
                    </m:r>
                    <m:r>
                      <m:rPr>
                        <m:sty m:val="p"/>
                      </m:rPr>
                      <a:rPr lang="en-US" b="0" i="0" dirty="0" smtClean="0">
                        <a:latin typeface="Cambria Math" panose="02040503050406030204" pitchFamily="18" charset="0"/>
                        <a:ea typeface="Cambria Math" panose="02040503050406030204" pitchFamily="18" charset="0"/>
                      </a:rPr>
                      <m:t>∇</m:t>
                    </m:r>
                    <m:acc>
                      <m:accPr>
                        <m:chr m:val="̂"/>
                        <m:ctrlPr>
                          <a:rPr lang="en-US" b="0" i="1" dirty="0" smtClean="0">
                            <a:latin typeface="Cambria Math" panose="02040503050406030204" pitchFamily="18" charset="0"/>
                            <a:ea typeface="Cambria Math" panose="02040503050406030204" pitchFamily="18" charset="0"/>
                          </a:rPr>
                        </m:ctrlPr>
                      </m:accPr>
                      <m:e>
                        <m:r>
                          <a:rPr lang="en-US" b="0" i="1" dirty="0" smtClean="0">
                            <a:latin typeface="Cambria Math" panose="02040503050406030204" pitchFamily="18" charset="0"/>
                            <a:ea typeface="Cambria Math" panose="02040503050406030204" pitchFamily="18" charset="0"/>
                          </a:rPr>
                          <m:t>𝐿</m:t>
                        </m:r>
                      </m:e>
                    </m:acc>
                    <m:d>
                      <m:dPr>
                        <m:ctrlPr>
                          <a:rPr lang="en-US" i="1" dirty="0">
                            <a:latin typeface="Cambria Math" panose="02040503050406030204" pitchFamily="18" charset="0"/>
                            <a:ea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𝜙</m:t>
                        </m:r>
                      </m:e>
                    </m:d>
                  </m:oMath>
                </a14:m>
                <a:endParaRPr lang="en-US" dirty="0"/>
              </a:p>
              <a:p>
                <a14:m>
                  <m:oMath xmlns:m="http://schemas.openxmlformats.org/officeDocument/2006/math">
                    <m:r>
                      <a:rPr lang="en-US" b="0" i="1" smtClean="0">
                        <a:latin typeface="Cambria Math" panose="02040503050406030204" pitchFamily="18" charset="0"/>
                      </a:rPr>
                      <m:t>𝜋</m:t>
                    </m:r>
                  </m:oMath>
                </a14:m>
                <a:r>
                  <a:rPr lang="en-US" dirty="0"/>
                  <a:t> outputs a distribution (e.g., multivariate Gaussian), specifically for Gaussian it outputs a mean vector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i="1" dirty="0">
                            <a:latin typeface="Cambria Math" panose="02040503050406030204" pitchFamily="18" charset="0"/>
                            <a:ea typeface="Cambria Math" panose="02040503050406030204" pitchFamily="18" charset="0"/>
                          </a:rPr>
                          <m:t>𝜙</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t> and a covariance matrix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𝜎</m:t>
                        </m:r>
                      </m:e>
                      <m:sub>
                        <m:r>
                          <a:rPr lang="en-US" i="1" dirty="0">
                            <a:latin typeface="Cambria Math" panose="02040503050406030204" pitchFamily="18" charset="0"/>
                            <a:ea typeface="Cambria Math" panose="02040503050406030204" pitchFamily="18" charset="0"/>
                          </a:rPr>
                          <m:t>𝜙</m:t>
                        </m:r>
                      </m:sub>
                    </m:sSub>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oMath>
                </a14:m>
                <a:endParaRPr lang="en-US" dirty="0"/>
              </a:p>
              <a:p>
                <a:r>
                  <a:rPr lang="en-US" dirty="0"/>
                  <a:t>We know how to compute gradients of the loss function with respect to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i="1">
                            <a:latin typeface="Cambria Math" panose="02040503050406030204" pitchFamily="18" charset="0"/>
                          </a:rPr>
                          <m:t>𝜃</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𝜃</m:t>
                        </m:r>
                      </m:sub>
                    </m:sSub>
                  </m:oMath>
                </a14:m>
                <a:r>
                  <a:rPr lang="en-US" dirty="0"/>
                  <a:t> (see 14.Actor-critic.pptx, slides 30-33)</a:t>
                </a:r>
              </a:p>
              <a:p>
                <a:r>
                  <a:rPr lang="en-US" dirty="0"/>
                  <a:t>However, these gradients tend to be very noisy due to a noisy sampling process ( </a:t>
                </a:r>
                <a14:m>
                  <m:oMath xmlns:m="http://schemas.openxmlformats.org/officeDocument/2006/math">
                    <m:r>
                      <a:rPr lang="en-US" b="0" i="1" smtClean="0">
                        <a:latin typeface="Cambria Math" panose="02040503050406030204" pitchFamily="18" charset="0"/>
                      </a:rPr>
                      <m:t>𝜋</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s</m:t>
                        </m:r>
                      </m:e>
                    </m:d>
                    <m:r>
                      <a:rPr lang="en-US" b="0" i="0"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𝒩</m:t>
                    </m:r>
                    <m:d>
                      <m:dPr>
                        <m:ctrlPr>
                          <a:rPr lang="en-US" b="0" i="1" smtClean="0">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i="1" dirty="0">
                                <a:latin typeface="Cambria Math" panose="02040503050406030204" pitchFamily="18" charset="0"/>
                                <a:ea typeface="Cambria Math" panose="02040503050406030204" pitchFamily="18" charset="0"/>
                              </a:rPr>
                              <m:t>𝜙</m:t>
                            </m:r>
                          </m:sub>
                        </m:sSub>
                        <m:d>
                          <m:dPr>
                            <m:ctrlPr>
                              <a:rPr lang="en-US" i="1">
                                <a:latin typeface="Cambria Math" panose="02040503050406030204" pitchFamily="18" charset="0"/>
                              </a:rPr>
                            </m:ctrlPr>
                          </m:dPr>
                          <m:e>
                            <m:r>
                              <a:rPr lang="en-US" i="1">
                                <a:latin typeface="Cambria Math" panose="02040503050406030204" pitchFamily="18" charset="0"/>
                              </a:rPr>
                              <m:t>𝑠</m:t>
                            </m:r>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dirty="0">
                                <a:latin typeface="Cambria Math" panose="02040503050406030204" pitchFamily="18" charset="0"/>
                                <a:ea typeface="Cambria Math" panose="02040503050406030204" pitchFamily="18" charset="0"/>
                              </a:rPr>
                              <m:t>𝜙</m:t>
                            </m:r>
                          </m:sub>
                        </m:sSub>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r>
                          <m:rPr>
                            <m:nor/>
                          </m:rPr>
                          <a:rPr lang="en-US" dirty="0"/>
                          <m:t> </m:t>
                        </m:r>
                      </m:e>
                    </m:d>
                  </m:oMath>
                </a14:m>
                <a:r>
                  <a:rPr lang="en-US" dirty="0"/>
                  <a:t> ) </a:t>
                </a:r>
              </a:p>
            </p:txBody>
          </p:sp>
        </mc:Choice>
        <mc:Fallback xmlns="">
          <p:sp>
            <p:nvSpPr>
              <p:cNvPr id="3" name="Content Placeholder 2">
                <a:extLst>
                  <a:ext uri="{FF2B5EF4-FFF2-40B4-BE49-F238E27FC236}">
                    <a16:creationId xmlns:a16="http://schemas.microsoft.com/office/drawing/2014/main" id="{A051FBF5-AA44-0745-B3B6-22603833BAE6}"/>
                  </a:ext>
                </a:extLst>
              </p:cNvPr>
              <p:cNvSpPr>
                <a:spLocks noGrp="1" noRot="1" noChangeAspect="1" noMove="1" noResize="1" noEditPoints="1" noAdjustHandles="1" noChangeArrowheads="1" noChangeShapeType="1" noTextEdit="1"/>
              </p:cNvSpPr>
              <p:nvPr>
                <p:ph idx="1"/>
              </p:nvPr>
            </p:nvSpPr>
            <p:spPr>
              <a:xfrm>
                <a:off x="838200" y="1507571"/>
                <a:ext cx="10515600" cy="5213904"/>
              </a:xfrm>
              <a:blipFill>
                <a:blip r:embed="rId2"/>
                <a:stretch>
                  <a:fillRect l="-1086" t="-1942" r="-60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4883675-EB91-1949-A7AA-BEC9DABD80ED}"/>
              </a:ext>
            </a:extLst>
          </p:cNvPr>
          <p:cNvSpPr>
            <a:spLocks noGrp="1"/>
          </p:cNvSpPr>
          <p:nvPr>
            <p:ph type="sldNum" sz="quarter" idx="12"/>
          </p:nvPr>
        </p:nvSpPr>
        <p:spPr/>
        <p:txBody>
          <a:bodyPr/>
          <a:lstStyle/>
          <a:p>
            <a:fld id="{5F07402F-1908-0F43-B844-ECE5D9BD648C}" type="slidenum">
              <a:rPr lang="en-US" smtClean="0"/>
              <a:t>18</a:t>
            </a:fld>
            <a:endParaRPr lang="en-US"/>
          </a:p>
        </p:txBody>
      </p:sp>
    </p:spTree>
    <p:extLst>
      <p:ext uri="{BB962C8B-B14F-4D97-AF65-F5344CB8AC3E}">
        <p14:creationId xmlns:p14="http://schemas.microsoft.com/office/powerpoint/2010/main" val="25835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ACFEE-4C84-BE4F-BB13-9C8A8759C2D1}"/>
              </a:ext>
            </a:extLst>
          </p:cNvPr>
          <p:cNvSpPr>
            <a:spLocks noGrp="1"/>
          </p:cNvSpPr>
          <p:nvPr>
            <p:ph type="title"/>
          </p:nvPr>
        </p:nvSpPr>
        <p:spPr/>
        <p:txBody>
          <a:bodyPr/>
          <a:lstStyle/>
          <a:p>
            <a:r>
              <a:rPr lang="en-US" dirty="0"/>
              <a:t>Reparameterization trick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D70265A-4BA1-CA45-A3A9-597287CFD5FA}"/>
                  </a:ext>
                </a:extLst>
              </p:cNvPr>
              <p:cNvSpPr>
                <a:spLocks noGrp="1"/>
              </p:cNvSpPr>
              <p:nvPr>
                <p:ph idx="1"/>
              </p:nvPr>
            </p:nvSpPr>
            <p:spPr>
              <a:xfrm>
                <a:off x="838200" y="1825625"/>
                <a:ext cx="10515600" cy="4667250"/>
              </a:xfrm>
            </p:spPr>
            <p:txBody>
              <a:bodyPr>
                <a:normAutofit/>
              </a:bodyPr>
              <a:lstStyle/>
              <a:p>
                <a14:m>
                  <m:oMath xmlns:m="http://schemas.openxmlformats.org/officeDocument/2006/math">
                    <m:r>
                      <a:rPr lang="en-US" b="0" i="1" dirty="0" smtClean="0">
                        <a:latin typeface="Cambria Math" panose="02040503050406030204" pitchFamily="18" charset="0"/>
                        <a:ea typeface="Cambria Math" panose="02040503050406030204" pitchFamily="18" charset="0"/>
                      </a:rPr>
                      <m:t>𝐿</m:t>
                    </m:r>
                    <m:d>
                      <m:dPr>
                        <m:ctrlPr>
                          <a:rPr lang="en-US" i="1" dirty="0">
                            <a:latin typeface="Cambria Math" panose="02040503050406030204" pitchFamily="18" charset="0"/>
                            <a:ea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𝜙</m:t>
                        </m:r>
                      </m:e>
                    </m:d>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d>
                      <m:dPr>
                        <m:begChr m:val="["/>
                        <m:endChr m:val="]"/>
                        <m:ctrlPr>
                          <a:rPr lang="en-US" i="1" dirty="0">
                            <a:latin typeface="Cambria Math" panose="02040503050406030204" pitchFamily="18" charset="0"/>
                          </a:rPr>
                        </m:ctrlPr>
                      </m:dPr>
                      <m:e>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𝑎</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𝜋</m:t>
                            </m:r>
                          </m:sub>
                        </m:sSub>
                        <m:d>
                          <m:dPr>
                            <m:begChr m:val="["/>
                            <m:endChr m:val="]"/>
                            <m:ctrlPr>
                              <a:rPr lang="en-US" i="1" dirty="0">
                                <a:latin typeface="Cambria Math" panose="02040503050406030204" pitchFamily="18" charset="0"/>
                                <a:ea typeface="Cambria Math" panose="02040503050406030204" pitchFamily="18" charset="0"/>
                              </a:rPr>
                            </m:ctrlPr>
                          </m:dPr>
                          <m:e>
                            <m:func>
                              <m:funcPr>
                                <m:ctrlPr>
                                  <a:rPr lang="en-US" i="1" dirty="0">
                                    <a:latin typeface="Cambria Math" panose="02040503050406030204" pitchFamily="18" charset="0"/>
                                  </a:rPr>
                                </m:ctrlPr>
                              </m:funcPr>
                              <m:fName>
                                <m:r>
                                  <a:rPr lang="en-US" i="1">
                                    <a:latin typeface="Cambria Math" panose="02040503050406030204" pitchFamily="18" charset="0"/>
                                    <a:ea typeface="Cambria Math" panose="02040503050406030204" pitchFamily="18" charset="0"/>
                                  </a:rPr>
                                  <m:t>𝛼</m:t>
                                </m:r>
                                <m:r>
                                  <m:rPr>
                                    <m:sty m:val="p"/>
                                  </m:rPr>
                                  <a:rPr lang="en-US" dirty="0">
                                    <a:latin typeface="Cambria Math" panose="02040503050406030204" pitchFamily="18" charset="0"/>
                                  </a:rPr>
                                  <m:t>log</m:t>
                                </m:r>
                              </m:fName>
                              <m:e>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𝑠</m:t>
                                    </m:r>
                                  </m:e>
                                </m:d>
                              </m:e>
                            </m:func>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e>
                            </m:d>
                          </m:e>
                        </m:d>
                      </m:e>
                    </m:d>
                  </m:oMath>
                </a14:m>
                <a:endParaRPr lang="en-US" dirty="0"/>
              </a:p>
              <a:p>
                <a:r>
                  <a:rPr lang="en-US" dirty="0"/>
                  <a:t>Define a hard policy function: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𝜙</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𝑡</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i="1" dirty="0">
                            <a:latin typeface="Cambria Math" panose="02040503050406030204" pitchFamily="18" charset="0"/>
                            <a:ea typeface="Cambria Math" panose="02040503050406030204" pitchFamily="18" charset="0"/>
                          </a:rPr>
                          <m:t>𝜙</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𝑡</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i="1" dirty="0">
                            <a:latin typeface="Cambria Math" panose="02040503050406030204" pitchFamily="18" charset="0"/>
                            <a:ea typeface="Cambria Math" panose="02040503050406030204" pitchFamily="18" charset="0"/>
                          </a:rPr>
                          <m:t>𝜙</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𝑡</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𝑡</m:t>
                        </m:r>
                      </m:sub>
                    </m:sSub>
                  </m:oMath>
                </a14:m>
                <a:endParaRPr lang="en-US" dirty="0"/>
              </a:p>
              <a:p>
                <a:r>
                  <a:rPr lang="en-US" dirty="0"/>
                  <a:t>So now </a:t>
                </a:r>
                <a14:m>
                  <m:oMath xmlns:m="http://schemas.openxmlformats.org/officeDocument/2006/math">
                    <m:r>
                      <a:rPr lang="en-US" b="0" i="1" dirty="0" smtClean="0">
                        <a:latin typeface="Cambria Math" panose="02040503050406030204" pitchFamily="18" charset="0"/>
                        <a:ea typeface="Cambria Math" panose="02040503050406030204" pitchFamily="18" charset="0"/>
                      </a:rPr>
                      <m:t>𝐿</m:t>
                    </m:r>
                    <m:d>
                      <m:dPr>
                        <m:ctrlPr>
                          <a:rPr lang="en-US" i="1" dirty="0">
                            <a:latin typeface="Cambria Math" panose="02040503050406030204" pitchFamily="18" charset="0"/>
                            <a:ea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𝜙</m:t>
                        </m:r>
                      </m:e>
                    </m:d>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𝔼</m:t>
                        </m:r>
                      </m:e>
                      <m:sub>
                        <m:r>
                          <a:rPr lang="en-US" i="1" dirty="0">
                            <a:latin typeface="Cambria Math" panose="02040503050406030204" pitchFamily="18" charset="0"/>
                            <a:ea typeface="Cambria Math" panose="02040503050406030204" pitchFamily="18" charset="0"/>
                          </a:rPr>
                          <m:t>𝑠</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𝒟</m:t>
                        </m:r>
                      </m:sub>
                    </m:sSub>
                    <m:d>
                      <m:dPr>
                        <m:begChr m:val="["/>
                        <m:endChr m:val="]"/>
                        <m:ctrlPr>
                          <a:rPr lang="en-US" i="1" dirty="0">
                            <a:latin typeface="Cambria Math" panose="02040503050406030204" pitchFamily="18" charset="0"/>
                          </a:rPr>
                        </m:ctrlPr>
                      </m:dPr>
                      <m:e>
                        <m:func>
                          <m:funcPr>
                            <m:ctrlPr>
                              <a:rPr lang="en-US" i="1" dirty="0">
                                <a:latin typeface="Cambria Math" panose="02040503050406030204" pitchFamily="18" charset="0"/>
                              </a:rPr>
                            </m:ctrlPr>
                          </m:funcPr>
                          <m:fName>
                            <m:r>
                              <a:rPr lang="en-US" i="1">
                                <a:latin typeface="Cambria Math" panose="02040503050406030204" pitchFamily="18" charset="0"/>
                                <a:ea typeface="Cambria Math" panose="02040503050406030204" pitchFamily="18" charset="0"/>
                              </a:rPr>
                              <m:t>𝛼</m:t>
                            </m:r>
                            <m:r>
                              <m:rPr>
                                <m:sty m:val="p"/>
                              </m:rPr>
                              <a:rPr lang="en-US" dirty="0">
                                <a:latin typeface="Cambria Math" panose="02040503050406030204" pitchFamily="18" charset="0"/>
                              </a:rPr>
                              <m:t>log</m:t>
                            </m:r>
                          </m:fName>
                          <m:e>
                            <m:r>
                              <a:rPr lang="en-US" i="1" dirty="0">
                                <a:latin typeface="Cambria Math" panose="02040503050406030204" pitchFamily="18" charset="0"/>
                              </a:rPr>
                              <m:t>𝜋</m:t>
                            </m:r>
                            <m:d>
                              <m:dPr>
                                <m:ctrlPr>
                                  <a:rPr lang="en-US" i="1" dirty="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𝜙</m:t>
                                    </m:r>
                                  </m:sub>
                                </m:sSub>
                                <m:d>
                                  <m:dPr>
                                    <m:ctrlPr>
                                      <a:rPr lang="en-US" i="1">
                                        <a:latin typeface="Cambria Math" panose="02040503050406030204" pitchFamily="18" charset="0"/>
                                      </a:rPr>
                                    </m:ctrlPr>
                                  </m:dPr>
                                  <m:e>
                                    <m:r>
                                      <a:rPr lang="en-US" i="1">
                                        <a:latin typeface="Cambria Math" panose="02040503050406030204" pitchFamily="18" charset="0"/>
                                      </a:rPr>
                                      <m:t>𝜖</m:t>
                                    </m:r>
                                    <m:r>
                                      <a:rPr lang="en-US" i="1">
                                        <a:latin typeface="Cambria Math" panose="02040503050406030204" pitchFamily="18" charset="0"/>
                                      </a:rPr>
                                      <m:t>;</m:t>
                                    </m:r>
                                    <m:r>
                                      <a:rPr lang="en-US" i="1">
                                        <a:latin typeface="Cambria Math" panose="02040503050406030204" pitchFamily="18" charset="0"/>
                                      </a:rPr>
                                      <m:t>𝑠</m:t>
                                    </m:r>
                                  </m:e>
                                </m:d>
                                <m:r>
                                  <a:rPr lang="en-US" i="1" dirty="0">
                                    <a:latin typeface="Cambria Math" panose="02040503050406030204" pitchFamily="18" charset="0"/>
                                  </a:rPr>
                                  <m:t>|</m:t>
                                </m:r>
                                <m:r>
                                  <a:rPr lang="en-US" i="1" dirty="0">
                                    <a:latin typeface="Cambria Math" panose="02040503050406030204" pitchFamily="18" charset="0"/>
                                  </a:rPr>
                                  <m:t>𝑠</m:t>
                                </m:r>
                              </m:e>
                            </m:d>
                          </m:e>
                        </m:func>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𝜙</m:t>
                                </m:r>
                              </m:sub>
                            </m:sSub>
                            <m:d>
                              <m:dPr>
                                <m:ctrlPr>
                                  <a:rPr lang="en-US" i="1">
                                    <a:latin typeface="Cambria Math" panose="02040503050406030204" pitchFamily="18" charset="0"/>
                                  </a:rPr>
                                </m:ctrlPr>
                              </m:dPr>
                              <m:e>
                                <m:r>
                                  <a:rPr lang="en-US" i="1">
                                    <a:latin typeface="Cambria Math" panose="02040503050406030204" pitchFamily="18" charset="0"/>
                                  </a:rPr>
                                  <m:t>𝜖</m:t>
                                </m:r>
                                <m:r>
                                  <a:rPr lang="en-US" i="1">
                                    <a:latin typeface="Cambria Math" panose="02040503050406030204" pitchFamily="18" charset="0"/>
                                  </a:rPr>
                                  <m:t>;</m:t>
                                </m:r>
                                <m:r>
                                  <a:rPr lang="en-US" i="1">
                                    <a:latin typeface="Cambria Math" panose="02040503050406030204" pitchFamily="18" charset="0"/>
                                  </a:rPr>
                                  <m:t>𝑠</m:t>
                                </m:r>
                              </m:e>
                            </m:d>
                          </m:e>
                        </m:d>
                      </m:e>
                    </m:d>
                  </m:oMath>
                </a14:m>
                <a:endParaRPr lang="en-US" dirty="0"/>
              </a:p>
              <a:p>
                <a:r>
                  <a:rPr lang="en-US" sz="2000" b="0" dirty="0">
                    <a:ea typeface="Cambria Math" panose="02040503050406030204" pitchFamily="18" charset="0"/>
                  </a:rPr>
                  <a:t>And, </a:t>
                </a:r>
                <a14:m>
                  <m:oMath xmlns:m="http://schemas.openxmlformats.org/officeDocument/2006/math">
                    <m:sSub>
                      <m:sSubPr>
                        <m:ctrlPr>
                          <a:rPr lang="en-US" sz="2000" b="0" i="1" dirty="0" smtClean="0">
                            <a:latin typeface="Cambria Math" panose="02040503050406030204" pitchFamily="18" charset="0"/>
                            <a:ea typeface="Cambria Math" panose="02040503050406030204" pitchFamily="18" charset="0"/>
                          </a:rPr>
                        </m:ctrlPr>
                      </m:sSubPr>
                      <m:e>
                        <m:acc>
                          <m:accPr>
                            <m:chr m:val="̂"/>
                            <m:ctrlPr>
                              <a:rPr lang="en-US" sz="2000" b="0" i="1" dirty="0" smtClean="0">
                                <a:latin typeface="Cambria Math" panose="02040503050406030204" pitchFamily="18" charset="0"/>
                                <a:ea typeface="Cambria Math" panose="02040503050406030204" pitchFamily="18" charset="0"/>
                              </a:rPr>
                            </m:ctrlPr>
                          </m:accPr>
                          <m:e>
                            <m:r>
                              <m:rPr>
                                <m:sty m:val="p"/>
                              </m:rPr>
                              <a:rPr lang="en-US" sz="2000" b="0" i="0" dirty="0" smtClean="0">
                                <a:latin typeface="Cambria Math" panose="02040503050406030204" pitchFamily="18" charset="0"/>
                                <a:ea typeface="Cambria Math" panose="02040503050406030204" pitchFamily="18" charset="0"/>
                              </a:rPr>
                              <m:t>∇</m:t>
                            </m:r>
                          </m:e>
                        </m:acc>
                      </m:e>
                      <m:sub>
                        <m:r>
                          <a:rPr lang="en-US" sz="2000" b="0" i="1" dirty="0" smtClean="0">
                            <a:latin typeface="Cambria Math" panose="02040503050406030204" pitchFamily="18" charset="0"/>
                            <a:ea typeface="Cambria Math" panose="02040503050406030204" pitchFamily="18" charset="0"/>
                          </a:rPr>
                          <m:t>𝜙</m:t>
                        </m:r>
                      </m:sub>
                    </m:sSub>
                    <m:r>
                      <a:rPr lang="en-US" sz="2000" b="0" i="1" dirty="0" smtClean="0">
                        <a:latin typeface="Cambria Math" panose="02040503050406030204" pitchFamily="18" charset="0"/>
                        <a:ea typeface="Cambria Math" panose="02040503050406030204" pitchFamily="18" charset="0"/>
                      </a:rPr>
                      <m:t>𝐿</m:t>
                    </m:r>
                    <m:d>
                      <m:dPr>
                        <m:ctrlPr>
                          <a:rPr lang="en-US" sz="2000" i="1" dirty="0">
                            <a:latin typeface="Cambria Math" panose="02040503050406030204" pitchFamily="18" charset="0"/>
                            <a:ea typeface="Cambria Math" panose="02040503050406030204" pitchFamily="18" charset="0"/>
                          </a:rPr>
                        </m:ctrlPr>
                      </m:dPr>
                      <m:e>
                        <m:r>
                          <a:rPr lang="en-US" sz="2000" i="1" dirty="0">
                            <a:latin typeface="Cambria Math" panose="02040503050406030204" pitchFamily="18" charset="0"/>
                            <a:ea typeface="Cambria Math" panose="02040503050406030204" pitchFamily="18" charset="0"/>
                          </a:rPr>
                          <m:t>𝜙</m:t>
                        </m:r>
                      </m:e>
                    </m:d>
                    <m:r>
                      <a:rPr lang="en-US" sz="2000" i="1" dirty="0">
                        <a:latin typeface="Cambria Math" panose="02040503050406030204" pitchFamily="18" charset="0"/>
                        <a:ea typeface="Cambria Math" panose="02040503050406030204" pitchFamily="18" charset="0"/>
                      </a:rPr>
                      <m:t>=</m:t>
                    </m:r>
                    <m:sSub>
                      <m:sSubPr>
                        <m:ctrlPr>
                          <a:rPr lang="en-US" sz="2000" b="0" i="1" dirty="0" smtClean="0">
                            <a:latin typeface="Cambria Math" panose="02040503050406030204" pitchFamily="18" charset="0"/>
                            <a:ea typeface="Cambria Math" panose="02040503050406030204" pitchFamily="18" charset="0"/>
                          </a:rPr>
                        </m:ctrlPr>
                      </m:sSubPr>
                      <m:e>
                        <m:r>
                          <m:rPr>
                            <m:sty m:val="p"/>
                          </m:rPr>
                          <a:rPr lang="en-US" sz="2000" b="0" i="0" dirty="0" smtClean="0">
                            <a:latin typeface="Cambria Math" panose="02040503050406030204" pitchFamily="18" charset="0"/>
                            <a:ea typeface="Cambria Math" panose="02040503050406030204" pitchFamily="18" charset="0"/>
                          </a:rPr>
                          <m:t>∇</m:t>
                        </m:r>
                      </m:e>
                      <m:sub>
                        <m:r>
                          <a:rPr lang="en-US" sz="2000" b="0" i="1" dirty="0" smtClean="0">
                            <a:latin typeface="Cambria Math" panose="02040503050406030204" pitchFamily="18" charset="0"/>
                            <a:ea typeface="Cambria Math" panose="02040503050406030204" pitchFamily="18" charset="0"/>
                          </a:rPr>
                          <m:t>𝜙</m:t>
                        </m:r>
                      </m:sub>
                    </m:sSub>
                    <m:r>
                      <a:rPr lang="en-US" sz="2000" b="0" i="1" dirty="0" smtClean="0">
                        <a:latin typeface="Cambria Math" panose="02040503050406030204" pitchFamily="18" charset="0"/>
                        <a:ea typeface="Cambria Math" panose="02040503050406030204" pitchFamily="18" charset="0"/>
                      </a:rPr>
                      <m:t>𝛼</m:t>
                    </m:r>
                    <m:func>
                      <m:funcPr>
                        <m:ctrlPr>
                          <a:rPr lang="en-US" sz="2000" b="0" i="1" dirty="0" smtClean="0">
                            <a:latin typeface="Cambria Math" panose="02040503050406030204" pitchFamily="18" charset="0"/>
                            <a:ea typeface="Cambria Math" panose="02040503050406030204" pitchFamily="18" charset="0"/>
                          </a:rPr>
                        </m:ctrlPr>
                      </m:funcPr>
                      <m:fName>
                        <m:r>
                          <m:rPr>
                            <m:sty m:val="p"/>
                          </m:rPr>
                          <a:rPr lang="en-US" sz="2000" b="0" i="0" dirty="0" smtClean="0">
                            <a:latin typeface="Cambria Math" panose="02040503050406030204" pitchFamily="18" charset="0"/>
                            <a:ea typeface="Cambria Math" panose="02040503050406030204" pitchFamily="18" charset="0"/>
                          </a:rPr>
                          <m:t>log</m:t>
                        </m:r>
                      </m:fName>
                      <m:e>
                        <m:d>
                          <m:dPr>
                            <m:ctrlPr>
                              <a:rPr lang="en-US" sz="2000" b="0" i="1" dirty="0" smtClean="0">
                                <a:latin typeface="Cambria Math" panose="02040503050406030204" pitchFamily="18" charset="0"/>
                                <a:ea typeface="Cambria Math" panose="02040503050406030204" pitchFamily="18" charset="0"/>
                              </a:rPr>
                            </m:ctrlPr>
                          </m:dPr>
                          <m:e>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𝜋</m:t>
                                </m:r>
                              </m:e>
                              <m:sub>
                                <m:r>
                                  <a:rPr lang="en-US" sz="2000" b="0" i="1" dirty="0" smtClean="0">
                                    <a:latin typeface="Cambria Math" panose="02040503050406030204" pitchFamily="18" charset="0"/>
                                    <a:ea typeface="Cambria Math" panose="02040503050406030204" pitchFamily="18" charset="0"/>
                                  </a:rPr>
                                  <m:t>𝜙</m:t>
                                </m:r>
                              </m:sub>
                            </m:sSub>
                            <m:d>
                              <m:dPr>
                                <m:ctrlPr>
                                  <a:rPr lang="en-US" sz="2000" b="0" i="1" dirty="0" smtClean="0">
                                    <a:latin typeface="Cambria Math" panose="02040503050406030204" pitchFamily="18" charset="0"/>
                                    <a:ea typeface="Cambria Math" panose="02040503050406030204" pitchFamily="18" charset="0"/>
                                  </a:rPr>
                                </m:ctrlPr>
                              </m:dPr>
                              <m:e>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𝑎</m:t>
                                    </m:r>
                                  </m:e>
                                  <m:sub>
                                    <m:r>
                                      <a:rPr lang="en-US" sz="2000" b="0" i="1" dirty="0" smtClean="0">
                                        <a:latin typeface="Cambria Math" panose="02040503050406030204" pitchFamily="18" charset="0"/>
                                        <a:ea typeface="Cambria Math" panose="02040503050406030204" pitchFamily="18" charset="0"/>
                                      </a:rPr>
                                      <m:t>𝑡</m:t>
                                    </m:r>
                                  </m:sub>
                                </m:sSub>
                                <m:r>
                                  <a:rPr lang="en-US" sz="2000" b="0" i="1" dirty="0" smtClean="0">
                                    <a:latin typeface="Cambria Math" panose="02040503050406030204" pitchFamily="18" charset="0"/>
                                    <a:ea typeface="Cambria Math" panose="02040503050406030204" pitchFamily="18" charset="0"/>
                                  </a:rPr>
                                  <m:t>|</m:t>
                                </m:r>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𝑠</m:t>
                                    </m:r>
                                  </m:e>
                                  <m:sub>
                                    <m:r>
                                      <a:rPr lang="en-US" sz="2000" b="0" i="1" dirty="0" smtClean="0">
                                        <a:latin typeface="Cambria Math" panose="02040503050406030204" pitchFamily="18" charset="0"/>
                                        <a:ea typeface="Cambria Math" panose="02040503050406030204" pitchFamily="18" charset="0"/>
                                      </a:rPr>
                                      <m:t>𝑡</m:t>
                                    </m:r>
                                  </m:sub>
                                </m:sSub>
                              </m:e>
                            </m:d>
                          </m:e>
                        </m:d>
                      </m:e>
                    </m:func>
                    <m:r>
                      <a:rPr lang="en-US" sz="2000" b="0" i="1" dirty="0" smtClean="0">
                        <a:latin typeface="Cambria Math" panose="02040503050406030204" pitchFamily="18" charset="0"/>
                        <a:ea typeface="Cambria Math" panose="02040503050406030204" pitchFamily="18" charset="0"/>
                      </a:rPr>
                      <m:t>+</m:t>
                    </m:r>
                    <m:d>
                      <m:dPr>
                        <m:ctrlPr>
                          <a:rPr lang="en-US" sz="2000" b="0" i="1" dirty="0" smtClean="0">
                            <a:latin typeface="Cambria Math" panose="02040503050406030204" pitchFamily="18" charset="0"/>
                            <a:ea typeface="Cambria Math" panose="02040503050406030204" pitchFamily="18" charset="0"/>
                          </a:rPr>
                        </m:ctrlPr>
                      </m:dPr>
                      <m:e>
                        <m:sSub>
                          <m:sSubPr>
                            <m:ctrlPr>
                              <a:rPr lang="en-US" sz="2000" i="1" dirty="0">
                                <a:latin typeface="Cambria Math" panose="02040503050406030204" pitchFamily="18" charset="0"/>
                                <a:ea typeface="Cambria Math" panose="02040503050406030204" pitchFamily="18" charset="0"/>
                              </a:rPr>
                            </m:ctrlPr>
                          </m:sSubPr>
                          <m:e>
                            <m:r>
                              <m:rPr>
                                <m:sty m:val="p"/>
                              </m:rPr>
                              <a:rPr lang="en-US" sz="2000" dirty="0">
                                <a:latin typeface="Cambria Math" panose="02040503050406030204" pitchFamily="18" charset="0"/>
                                <a:ea typeface="Cambria Math" panose="02040503050406030204" pitchFamily="18" charset="0"/>
                              </a:rPr>
                              <m:t>∇</m:t>
                            </m:r>
                          </m:e>
                          <m:sub>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𝑎</m:t>
                                </m:r>
                              </m:e>
                              <m:sub>
                                <m:r>
                                  <a:rPr lang="en-US" sz="2000" b="0" i="1" dirty="0" smtClean="0">
                                    <a:latin typeface="Cambria Math" panose="02040503050406030204" pitchFamily="18" charset="0"/>
                                    <a:ea typeface="Cambria Math" panose="02040503050406030204" pitchFamily="18" charset="0"/>
                                  </a:rPr>
                                  <m:t>𝑡</m:t>
                                </m:r>
                              </m:sub>
                            </m:sSub>
                          </m:sub>
                        </m:sSub>
                        <m:r>
                          <a:rPr lang="en-US" sz="2000" i="1" dirty="0">
                            <a:latin typeface="Cambria Math" panose="02040503050406030204" pitchFamily="18" charset="0"/>
                            <a:ea typeface="Cambria Math" panose="02040503050406030204" pitchFamily="18" charset="0"/>
                          </a:rPr>
                          <m:t>𝛼</m:t>
                        </m:r>
                        <m:func>
                          <m:funcPr>
                            <m:ctrlPr>
                              <a:rPr lang="en-US" sz="2000" i="1" dirty="0">
                                <a:latin typeface="Cambria Math" panose="02040503050406030204" pitchFamily="18" charset="0"/>
                                <a:ea typeface="Cambria Math" panose="02040503050406030204" pitchFamily="18" charset="0"/>
                              </a:rPr>
                            </m:ctrlPr>
                          </m:funcPr>
                          <m:fName>
                            <m:r>
                              <m:rPr>
                                <m:sty m:val="p"/>
                              </m:rPr>
                              <a:rPr lang="en-US" sz="2000" dirty="0">
                                <a:latin typeface="Cambria Math" panose="02040503050406030204" pitchFamily="18" charset="0"/>
                                <a:ea typeface="Cambria Math" panose="02040503050406030204" pitchFamily="18" charset="0"/>
                              </a:rPr>
                              <m:t>log</m:t>
                            </m:r>
                          </m:fName>
                          <m:e>
                            <m:d>
                              <m:dPr>
                                <m:ctrlPr>
                                  <a:rPr lang="en-US" sz="2000" i="1" dirty="0">
                                    <a:latin typeface="Cambria Math" panose="02040503050406030204" pitchFamily="18" charset="0"/>
                                    <a:ea typeface="Cambria Math" panose="02040503050406030204" pitchFamily="18" charset="0"/>
                                  </a:rPr>
                                </m:ctrlPr>
                              </m:dPr>
                              <m:e>
                                <m:sSub>
                                  <m:sSubPr>
                                    <m:ctrlPr>
                                      <a:rPr lang="en-US" sz="2000" i="1" dirty="0">
                                        <a:latin typeface="Cambria Math" panose="02040503050406030204" pitchFamily="18" charset="0"/>
                                        <a:ea typeface="Cambria Math" panose="02040503050406030204" pitchFamily="18" charset="0"/>
                                      </a:rPr>
                                    </m:ctrlPr>
                                  </m:sSubPr>
                                  <m:e>
                                    <m:r>
                                      <a:rPr lang="en-US" sz="2000" i="1" dirty="0">
                                        <a:latin typeface="Cambria Math" panose="02040503050406030204" pitchFamily="18" charset="0"/>
                                        <a:ea typeface="Cambria Math" panose="02040503050406030204" pitchFamily="18" charset="0"/>
                                      </a:rPr>
                                      <m:t>𝜋</m:t>
                                    </m:r>
                                  </m:e>
                                  <m:sub>
                                    <m:r>
                                      <a:rPr lang="en-US" sz="2000" i="1" dirty="0">
                                        <a:latin typeface="Cambria Math" panose="02040503050406030204" pitchFamily="18" charset="0"/>
                                        <a:ea typeface="Cambria Math" panose="02040503050406030204" pitchFamily="18" charset="0"/>
                                      </a:rPr>
                                      <m:t>𝜙</m:t>
                                    </m:r>
                                  </m:sub>
                                </m:sSub>
                                <m:d>
                                  <m:dPr>
                                    <m:ctrlPr>
                                      <a:rPr lang="en-US" sz="2000" i="1" dirty="0">
                                        <a:latin typeface="Cambria Math" panose="02040503050406030204" pitchFamily="18" charset="0"/>
                                        <a:ea typeface="Cambria Math" panose="02040503050406030204" pitchFamily="18" charset="0"/>
                                      </a:rPr>
                                    </m:ctrlPr>
                                  </m:dPr>
                                  <m:e>
                                    <m:sSub>
                                      <m:sSubPr>
                                        <m:ctrlPr>
                                          <a:rPr lang="en-US" sz="2000" i="1" dirty="0">
                                            <a:latin typeface="Cambria Math" panose="02040503050406030204" pitchFamily="18" charset="0"/>
                                            <a:ea typeface="Cambria Math" panose="02040503050406030204" pitchFamily="18" charset="0"/>
                                          </a:rPr>
                                        </m:ctrlPr>
                                      </m:sSubPr>
                                      <m:e>
                                        <m:r>
                                          <a:rPr lang="en-US" sz="2000" i="1" dirty="0">
                                            <a:latin typeface="Cambria Math" panose="02040503050406030204" pitchFamily="18" charset="0"/>
                                            <a:ea typeface="Cambria Math" panose="02040503050406030204" pitchFamily="18" charset="0"/>
                                          </a:rPr>
                                          <m:t>𝑎</m:t>
                                        </m:r>
                                      </m:e>
                                      <m:sub>
                                        <m:r>
                                          <a:rPr lang="en-US" sz="2000" i="1" dirty="0">
                                            <a:latin typeface="Cambria Math" panose="02040503050406030204" pitchFamily="18" charset="0"/>
                                            <a:ea typeface="Cambria Math" panose="02040503050406030204" pitchFamily="18" charset="0"/>
                                          </a:rPr>
                                          <m:t>𝑡</m:t>
                                        </m:r>
                                      </m:sub>
                                    </m:sSub>
                                    <m:r>
                                      <a:rPr lang="en-US" sz="2000" i="1" dirty="0">
                                        <a:latin typeface="Cambria Math" panose="02040503050406030204" pitchFamily="18" charset="0"/>
                                        <a:ea typeface="Cambria Math" panose="02040503050406030204" pitchFamily="18" charset="0"/>
                                      </a:rPr>
                                      <m:t>|</m:t>
                                    </m:r>
                                    <m:sSub>
                                      <m:sSubPr>
                                        <m:ctrlPr>
                                          <a:rPr lang="en-US" sz="2000" i="1" dirty="0">
                                            <a:latin typeface="Cambria Math" panose="02040503050406030204" pitchFamily="18" charset="0"/>
                                            <a:ea typeface="Cambria Math" panose="02040503050406030204" pitchFamily="18" charset="0"/>
                                          </a:rPr>
                                        </m:ctrlPr>
                                      </m:sSubPr>
                                      <m:e>
                                        <m:r>
                                          <a:rPr lang="en-US" sz="2000" i="1" dirty="0">
                                            <a:latin typeface="Cambria Math" panose="02040503050406030204" pitchFamily="18" charset="0"/>
                                            <a:ea typeface="Cambria Math" panose="02040503050406030204" pitchFamily="18" charset="0"/>
                                          </a:rPr>
                                          <m:t>𝑠</m:t>
                                        </m:r>
                                      </m:e>
                                      <m:sub>
                                        <m:r>
                                          <a:rPr lang="en-US" sz="2000" i="1" dirty="0">
                                            <a:latin typeface="Cambria Math" panose="02040503050406030204" pitchFamily="18" charset="0"/>
                                            <a:ea typeface="Cambria Math" panose="02040503050406030204" pitchFamily="18" charset="0"/>
                                          </a:rPr>
                                          <m:t>𝑡</m:t>
                                        </m:r>
                                      </m:sub>
                                    </m:sSub>
                                  </m:e>
                                </m:d>
                              </m:e>
                            </m:d>
                          </m:e>
                        </m:func>
                        <m:r>
                          <a:rPr lang="en-US" sz="2000" b="0" i="1" dirty="0" smtClean="0">
                            <a:latin typeface="Cambria Math" panose="02040503050406030204" pitchFamily="18" charset="0"/>
                            <a:ea typeface="Cambria Math" panose="02040503050406030204" pitchFamily="18" charset="0"/>
                          </a:rPr>
                          <m:t>−</m:t>
                        </m:r>
                        <m:sSub>
                          <m:sSubPr>
                            <m:ctrlPr>
                              <a:rPr lang="en-US" sz="2000" i="1" dirty="0">
                                <a:latin typeface="Cambria Math" panose="02040503050406030204" pitchFamily="18" charset="0"/>
                                <a:ea typeface="Cambria Math" panose="02040503050406030204" pitchFamily="18" charset="0"/>
                              </a:rPr>
                            </m:ctrlPr>
                          </m:sSubPr>
                          <m:e>
                            <m:r>
                              <m:rPr>
                                <m:sty m:val="p"/>
                              </m:rPr>
                              <a:rPr lang="en-US" sz="2000" dirty="0">
                                <a:latin typeface="Cambria Math" panose="02040503050406030204" pitchFamily="18" charset="0"/>
                                <a:ea typeface="Cambria Math" panose="02040503050406030204" pitchFamily="18" charset="0"/>
                              </a:rPr>
                              <m:t>∇</m:t>
                            </m:r>
                          </m:e>
                          <m:sub>
                            <m:sSub>
                              <m:sSubPr>
                                <m:ctrlPr>
                                  <a:rPr lang="en-US" sz="2000" i="1" dirty="0">
                                    <a:latin typeface="Cambria Math" panose="02040503050406030204" pitchFamily="18" charset="0"/>
                                    <a:ea typeface="Cambria Math" panose="02040503050406030204" pitchFamily="18" charset="0"/>
                                  </a:rPr>
                                </m:ctrlPr>
                              </m:sSubPr>
                              <m:e>
                                <m:r>
                                  <a:rPr lang="en-US" sz="2000" i="1" dirty="0">
                                    <a:latin typeface="Cambria Math" panose="02040503050406030204" pitchFamily="18" charset="0"/>
                                    <a:ea typeface="Cambria Math" panose="02040503050406030204" pitchFamily="18" charset="0"/>
                                  </a:rPr>
                                  <m:t>𝑎</m:t>
                                </m:r>
                              </m:e>
                              <m:sub>
                                <m:r>
                                  <a:rPr lang="en-US" sz="2000" i="1" dirty="0">
                                    <a:latin typeface="Cambria Math" panose="02040503050406030204" pitchFamily="18" charset="0"/>
                                    <a:ea typeface="Cambria Math" panose="02040503050406030204" pitchFamily="18" charset="0"/>
                                  </a:rPr>
                                  <m:t>𝑡</m:t>
                                </m:r>
                              </m:sub>
                            </m:sSub>
                          </m:sub>
                        </m:sSub>
                        <m:r>
                          <a:rPr lang="en-US" sz="2000" b="0" i="1" dirty="0" smtClean="0">
                            <a:latin typeface="Cambria Math" panose="02040503050406030204" pitchFamily="18" charset="0"/>
                            <a:ea typeface="Cambria Math" panose="02040503050406030204" pitchFamily="18" charset="0"/>
                          </a:rPr>
                          <m:t>𝑄</m:t>
                        </m:r>
                        <m:d>
                          <m:dPr>
                            <m:ctrlPr>
                              <a:rPr lang="en-US" sz="2000" b="0" i="1" dirty="0" smtClean="0">
                                <a:latin typeface="Cambria Math" panose="02040503050406030204" pitchFamily="18" charset="0"/>
                                <a:ea typeface="Cambria Math" panose="02040503050406030204" pitchFamily="18" charset="0"/>
                              </a:rPr>
                            </m:ctrlPr>
                          </m:dPr>
                          <m:e>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𝑠</m:t>
                                </m:r>
                              </m:e>
                              <m:sub>
                                <m:r>
                                  <a:rPr lang="en-US" sz="2000" b="0" i="1" dirty="0" smtClean="0">
                                    <a:latin typeface="Cambria Math" panose="02040503050406030204" pitchFamily="18" charset="0"/>
                                    <a:ea typeface="Cambria Math" panose="02040503050406030204" pitchFamily="18" charset="0"/>
                                  </a:rPr>
                                  <m:t>𝑡</m:t>
                                </m:r>
                              </m:sub>
                            </m:sSub>
                            <m:r>
                              <a:rPr lang="en-US" sz="2000" b="0" i="1" dirty="0" smtClean="0">
                                <a:latin typeface="Cambria Math" panose="02040503050406030204" pitchFamily="18" charset="0"/>
                                <a:ea typeface="Cambria Math" panose="02040503050406030204" pitchFamily="18" charset="0"/>
                              </a:rPr>
                              <m:t>,</m:t>
                            </m:r>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𝑎</m:t>
                                </m:r>
                              </m:e>
                              <m:sub>
                                <m:r>
                                  <a:rPr lang="en-US" sz="2000" b="0" i="1" dirty="0" smtClean="0">
                                    <a:latin typeface="Cambria Math" panose="02040503050406030204" pitchFamily="18" charset="0"/>
                                    <a:ea typeface="Cambria Math" panose="02040503050406030204" pitchFamily="18" charset="0"/>
                                  </a:rPr>
                                  <m:t>𝑡</m:t>
                                </m:r>
                              </m:sub>
                            </m:sSub>
                          </m:e>
                        </m:d>
                      </m:e>
                    </m:d>
                    <m:sSub>
                      <m:sSubPr>
                        <m:ctrlPr>
                          <a:rPr lang="en-US" sz="2000" b="0" i="1" dirty="0" smtClean="0">
                            <a:latin typeface="Cambria Math" panose="02040503050406030204" pitchFamily="18" charset="0"/>
                            <a:ea typeface="Cambria Math" panose="02040503050406030204" pitchFamily="18" charset="0"/>
                          </a:rPr>
                        </m:ctrlPr>
                      </m:sSubPr>
                      <m:e>
                        <m:r>
                          <m:rPr>
                            <m:sty m:val="p"/>
                          </m:rPr>
                          <a:rPr lang="en-US" sz="2000" b="0" i="0" dirty="0" smtClean="0">
                            <a:latin typeface="Cambria Math" panose="02040503050406030204" pitchFamily="18" charset="0"/>
                            <a:ea typeface="Cambria Math" panose="02040503050406030204" pitchFamily="18" charset="0"/>
                          </a:rPr>
                          <m:t>∇</m:t>
                        </m:r>
                      </m:e>
                      <m:sub>
                        <m:r>
                          <a:rPr lang="en-US" sz="2000" b="0" i="1" dirty="0" smtClean="0">
                            <a:latin typeface="Cambria Math" panose="02040503050406030204" pitchFamily="18" charset="0"/>
                            <a:ea typeface="Cambria Math" panose="02040503050406030204" pitchFamily="18" charset="0"/>
                          </a:rPr>
                          <m:t>𝜙</m:t>
                        </m:r>
                      </m:sub>
                    </m:sSub>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𝑓</m:t>
                        </m:r>
                      </m:e>
                      <m:sub>
                        <m:r>
                          <a:rPr lang="en-US" sz="2000" b="0" i="1" dirty="0" smtClean="0">
                            <a:latin typeface="Cambria Math" panose="02040503050406030204" pitchFamily="18" charset="0"/>
                            <a:ea typeface="Cambria Math" panose="02040503050406030204" pitchFamily="18" charset="0"/>
                          </a:rPr>
                          <m:t>𝜙</m:t>
                        </m:r>
                      </m:sub>
                    </m:sSub>
                    <m:d>
                      <m:dPr>
                        <m:ctrlPr>
                          <a:rPr lang="en-US" sz="2000" b="0" i="1" dirty="0" smtClean="0">
                            <a:latin typeface="Cambria Math" panose="02040503050406030204" pitchFamily="18" charset="0"/>
                            <a:ea typeface="Cambria Math" panose="02040503050406030204" pitchFamily="18" charset="0"/>
                          </a:rPr>
                        </m:ctrlPr>
                      </m:dPr>
                      <m:e>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𝜖</m:t>
                            </m:r>
                          </m:e>
                          <m:sub>
                            <m:r>
                              <a:rPr lang="en-US" sz="2000" b="0" i="1" dirty="0" smtClean="0">
                                <a:latin typeface="Cambria Math" panose="02040503050406030204" pitchFamily="18" charset="0"/>
                                <a:ea typeface="Cambria Math" panose="02040503050406030204" pitchFamily="18" charset="0"/>
                              </a:rPr>
                              <m:t>𝑡</m:t>
                            </m:r>
                          </m:sub>
                        </m:sSub>
                        <m:r>
                          <a:rPr lang="en-US" sz="2000" b="0" i="1" dirty="0" smtClean="0">
                            <a:latin typeface="Cambria Math" panose="02040503050406030204" pitchFamily="18" charset="0"/>
                            <a:ea typeface="Cambria Math" panose="02040503050406030204" pitchFamily="18" charset="0"/>
                          </a:rPr>
                          <m:t>;</m:t>
                        </m:r>
                        <m:sSub>
                          <m:sSubPr>
                            <m:ctrlPr>
                              <a:rPr lang="en-US" sz="2000" b="0" i="1" dirty="0" smtClean="0">
                                <a:latin typeface="Cambria Math" panose="02040503050406030204" pitchFamily="18" charset="0"/>
                                <a:ea typeface="Cambria Math" panose="02040503050406030204" pitchFamily="18" charset="0"/>
                              </a:rPr>
                            </m:ctrlPr>
                          </m:sSubPr>
                          <m:e>
                            <m:r>
                              <a:rPr lang="en-US" sz="2000" b="0" i="1" dirty="0" smtClean="0">
                                <a:latin typeface="Cambria Math" panose="02040503050406030204" pitchFamily="18" charset="0"/>
                                <a:ea typeface="Cambria Math" panose="02040503050406030204" pitchFamily="18" charset="0"/>
                              </a:rPr>
                              <m:t>𝑠</m:t>
                            </m:r>
                          </m:e>
                          <m:sub>
                            <m:r>
                              <a:rPr lang="en-US" sz="2000" b="0" i="1" dirty="0" smtClean="0">
                                <a:latin typeface="Cambria Math" panose="02040503050406030204" pitchFamily="18" charset="0"/>
                                <a:ea typeface="Cambria Math" panose="02040503050406030204" pitchFamily="18" charset="0"/>
                              </a:rPr>
                              <m:t>𝑡</m:t>
                            </m:r>
                          </m:sub>
                        </m:sSub>
                      </m:e>
                    </m:d>
                  </m:oMath>
                </a14:m>
                <a:endParaRPr lang="en-US" dirty="0"/>
              </a:p>
              <a:p>
                <a:r>
                  <a:rPr lang="en-US" dirty="0"/>
                  <a:t>Where </a:t>
                </a:r>
                <a14:m>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𝑎</m:t>
                        </m:r>
                      </m:e>
                      <m:sub>
                        <m:r>
                          <a:rPr lang="en-US" i="1" dirty="0">
                            <a:latin typeface="Cambria Math" panose="02040503050406030204" pitchFamily="18" charset="0"/>
                            <a:ea typeface="Cambria Math" panose="02040503050406030204" pitchFamily="18" charset="0"/>
                          </a:rPr>
                          <m:t>𝑡</m:t>
                        </m:r>
                      </m:sub>
                    </m:sSub>
                  </m:oMath>
                </a14:m>
                <a:r>
                  <a:rPr lang="en-US" dirty="0"/>
                  <a:t> is defined by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𝜙</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𝜖</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𝑡</m:t>
                            </m:r>
                          </m:sub>
                        </m:sSub>
                      </m:e>
                    </m:d>
                  </m:oMath>
                </a14:m>
                <a:r>
                  <a:rPr lang="en-US" dirty="0"/>
                  <a:t>, </a:t>
                </a:r>
                <a14:m>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𝜋</m:t>
                        </m:r>
                      </m:e>
                      <m:sub>
                        <m:r>
                          <a:rPr lang="en-US" i="1" dirty="0">
                            <a:latin typeface="Cambria Math" panose="02040503050406030204" pitchFamily="18" charset="0"/>
                            <a:ea typeface="Cambria Math" panose="02040503050406030204" pitchFamily="18" charset="0"/>
                          </a:rPr>
                          <m:t>𝜙</m:t>
                        </m:r>
                      </m:sub>
                    </m:sSub>
                  </m:oMath>
                </a14:m>
                <a:r>
                  <a:rPr lang="en-US" dirty="0"/>
                  <a:t> is defined implicitly by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𝜙</m:t>
                        </m:r>
                      </m:sub>
                    </m:sSub>
                  </m:oMath>
                </a14:m>
                <a:r>
                  <a:rPr lang="en-US" dirty="0"/>
                  <a:t>, </a:t>
                </a:r>
                <a14:m>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𝜖</m:t>
                        </m:r>
                      </m:e>
                      <m:sub>
                        <m:r>
                          <a:rPr lang="en-US" i="1" dirty="0">
                            <a:latin typeface="Cambria Math" panose="02040503050406030204" pitchFamily="18" charset="0"/>
                            <a:ea typeface="Cambria Math" panose="02040503050406030204" pitchFamily="18" charset="0"/>
                          </a:rPr>
                          <m:t>𝑡</m:t>
                        </m:r>
                      </m:sub>
                    </m:sSub>
                  </m:oMath>
                </a14:m>
                <a:r>
                  <a:rPr lang="en-US" dirty="0"/>
                  <a:t> is a noise vector sampled from some fixed distribution</a:t>
                </a:r>
              </a:p>
              <a:p>
                <a:r>
                  <a:rPr lang="en-US" dirty="0"/>
                  <a:t>Assuming a fixed noise instead of a randomly sampled action results in a lower variance gradient estimator for both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i="1" dirty="0">
                            <a:latin typeface="Cambria Math" panose="02040503050406030204" pitchFamily="18" charset="0"/>
                            <a:ea typeface="Cambria Math" panose="02040503050406030204" pitchFamily="18" charset="0"/>
                          </a:rPr>
                          <m:t>𝜙</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𝑡</m:t>
                            </m:r>
                          </m:sub>
                        </m:sSub>
                      </m:e>
                    </m:d>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dirty="0">
                            <a:latin typeface="Cambria Math" panose="02040503050406030204" pitchFamily="18" charset="0"/>
                            <a:ea typeface="Cambria Math" panose="02040503050406030204" pitchFamily="18" charset="0"/>
                          </a:rPr>
                          <m:t>𝜙</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𝑡</m:t>
                            </m:r>
                          </m:sub>
                        </m:sSub>
                      </m:e>
                    </m:d>
                  </m:oMath>
                </a14:m>
                <a:r>
                  <a:rPr lang="en-US" dirty="0"/>
                  <a:t> </a:t>
                </a:r>
              </a:p>
            </p:txBody>
          </p:sp>
        </mc:Choice>
        <mc:Fallback xmlns="">
          <p:sp>
            <p:nvSpPr>
              <p:cNvPr id="3" name="Content Placeholder 2">
                <a:extLst>
                  <a:ext uri="{FF2B5EF4-FFF2-40B4-BE49-F238E27FC236}">
                    <a16:creationId xmlns:a16="http://schemas.microsoft.com/office/drawing/2014/main" id="{0D70265A-4BA1-CA45-A3A9-597287CFD5FA}"/>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1086" t="-81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7E6E3BE-4AA3-AF4A-91C6-976B7B7A81D0}"/>
              </a:ext>
            </a:extLst>
          </p:cNvPr>
          <p:cNvSpPr>
            <a:spLocks noGrp="1"/>
          </p:cNvSpPr>
          <p:nvPr>
            <p:ph type="sldNum" sz="quarter" idx="12"/>
          </p:nvPr>
        </p:nvSpPr>
        <p:spPr/>
        <p:txBody>
          <a:bodyPr/>
          <a:lstStyle/>
          <a:p>
            <a:fld id="{5F07402F-1908-0F43-B844-ECE5D9BD648C}" type="slidenum">
              <a:rPr lang="en-US" smtClean="0"/>
              <a:t>19</a:t>
            </a:fld>
            <a:endParaRPr lang="en-US"/>
          </a:p>
        </p:txBody>
      </p:sp>
    </p:spTree>
    <p:extLst>
      <p:ext uri="{BB962C8B-B14F-4D97-AF65-F5344CB8AC3E}">
        <p14:creationId xmlns:p14="http://schemas.microsoft.com/office/powerpoint/2010/main" val="220641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54C6C-CFD7-954A-BD4B-8745B3A187A5}"/>
              </a:ext>
            </a:extLst>
          </p:cNvPr>
          <p:cNvSpPr>
            <a:spLocks noGrp="1"/>
          </p:cNvSpPr>
          <p:nvPr>
            <p:ph type="title"/>
          </p:nvPr>
        </p:nvSpPr>
        <p:spPr/>
        <p:txBody>
          <a:bodyPr/>
          <a:lstStyle/>
          <a:p>
            <a:r>
              <a:rPr lang="en-US" dirty="0"/>
              <a:t>Training a VAE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81E55A-22DC-B04A-BC36-2C2D49092380}"/>
                  </a:ext>
                </a:extLst>
              </p:cNvPr>
              <p:cNvSpPr>
                <a:spLocks noGrp="1"/>
              </p:cNvSpPr>
              <p:nvPr>
                <p:ph idx="1"/>
              </p:nvPr>
            </p:nvSpPr>
            <p:spPr/>
            <p:txBody>
              <a:bodyPr/>
              <a:lstStyle/>
              <a:p>
                <a14:m>
                  <m:oMath xmlns:m="http://schemas.openxmlformats.org/officeDocument/2006/math">
                    <m:r>
                      <a:rPr lang="en-US" b="0" i="1" smtClean="0">
                        <a:latin typeface="Cambria Math" panose="02040503050406030204" pitchFamily="18" charset="0"/>
                      </a:rPr>
                      <m:t>𝑙</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m:t>
                                </m:r>
                              </m:sup>
                            </m:sSup>
                          </m:e>
                        </m:d>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𝐾𝐿</m:t>
                    </m:r>
                    <m:d>
                      <m:dPr>
                        <m:ctrlPr>
                          <a:rPr lang="en-US" b="0" i="1" smtClean="0">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𝒩</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𝜇</m:t>
                                </m:r>
                              </m:e>
                              <m:sub>
                                <m:r>
                                  <a:rPr lang="en-US" b="0" i="1" smtClean="0">
                                    <a:latin typeface="Cambria Math" panose="02040503050406030204" pitchFamily="18" charset="0"/>
                                    <a:ea typeface="Cambria Math" panose="02040503050406030204" pitchFamily="18" charset="0"/>
                                  </a:rPr>
                                  <m:t>𝑥</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ea typeface="Cambria Math" panose="02040503050406030204" pitchFamily="18" charset="0"/>
                                  </a:rPr>
                                  <m:t>𝑥</m:t>
                                </m:r>
                              </m:sub>
                            </m:sSub>
                          </m:e>
                        </m: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𝒩</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𝐼</m:t>
                            </m:r>
                          </m:e>
                        </m:d>
                      </m:e>
                    </m:d>
                  </m:oMath>
                </a14:m>
                <a:endParaRPr lang="en-US" dirty="0"/>
              </a:p>
              <a:p>
                <a:pPr lvl="1"/>
                <a:r>
                  <a:rPr lang="en-US" dirty="0"/>
                  <a:t>Differentiable loss function</a:t>
                </a:r>
              </a:p>
              <a:p>
                <a:r>
                  <a:rPr lang="en-US" dirty="0"/>
                  <a:t>Backprop!</a:t>
                </a:r>
              </a:p>
              <a:p>
                <a:r>
                  <a:rPr lang="en-US" dirty="0"/>
                  <a:t>Derivative of sampling????</a:t>
                </a:r>
              </a:p>
            </p:txBody>
          </p:sp>
        </mc:Choice>
        <mc:Fallback xmlns="">
          <p:sp>
            <p:nvSpPr>
              <p:cNvPr id="3" name="Content Placeholder 2">
                <a:extLst>
                  <a:ext uri="{FF2B5EF4-FFF2-40B4-BE49-F238E27FC236}">
                    <a16:creationId xmlns:a16="http://schemas.microsoft.com/office/drawing/2014/main" id="{D681E55A-22DC-B04A-BC36-2C2D49092380}"/>
                  </a:ext>
                </a:extLst>
              </p:cNvPr>
              <p:cNvSpPr>
                <a:spLocks noGrp="1" noRot="1" noChangeAspect="1" noMove="1" noResize="1" noEditPoints="1" noAdjustHandles="1" noChangeArrowheads="1" noChangeShapeType="1" noTextEdit="1"/>
              </p:cNvSpPr>
              <p:nvPr>
                <p:ph idx="1"/>
              </p:nvPr>
            </p:nvSpPr>
            <p:spPr>
              <a:blipFill>
                <a:blip r:embed="rId3"/>
                <a:stretch>
                  <a:fillRect l="-1086" t="-87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ECC7FDD-11D2-1D44-80AB-87DFAF1ADCD0}"/>
              </a:ext>
            </a:extLst>
          </p:cNvPr>
          <p:cNvSpPr>
            <a:spLocks noGrp="1"/>
          </p:cNvSpPr>
          <p:nvPr>
            <p:ph type="sldNum" sz="quarter" idx="12"/>
          </p:nvPr>
        </p:nvSpPr>
        <p:spPr/>
        <p:txBody>
          <a:bodyPr/>
          <a:lstStyle/>
          <a:p>
            <a:fld id="{5F07402F-1908-0F43-B844-ECE5D9BD648C}" type="slidenum">
              <a:rPr lang="en-US" smtClean="0"/>
              <a:t>20</a:t>
            </a:fld>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C72D310-8F3C-3E45-8C6F-196F46D585A3}"/>
                  </a:ext>
                </a:extLst>
              </p:cNvPr>
              <p:cNvSpPr/>
              <p:nvPr/>
            </p:nvSpPr>
            <p:spPr>
              <a:xfrm>
                <a:off x="1061545" y="4748158"/>
                <a:ext cx="651641" cy="1744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𝑥</m:t>
                      </m:r>
                    </m:oMath>
                  </m:oMathPara>
                </a14:m>
                <a:endParaRPr lang="en-US" sz="2400" dirty="0"/>
              </a:p>
            </p:txBody>
          </p:sp>
        </mc:Choice>
        <mc:Fallback xmlns="">
          <p:sp>
            <p:nvSpPr>
              <p:cNvPr id="5" name="Rectangle 4">
                <a:extLst>
                  <a:ext uri="{FF2B5EF4-FFF2-40B4-BE49-F238E27FC236}">
                    <a16:creationId xmlns:a16="http://schemas.microsoft.com/office/drawing/2014/main" id="{6C72D310-8F3C-3E45-8C6F-196F46D585A3}"/>
                  </a:ext>
                </a:extLst>
              </p:cNvPr>
              <p:cNvSpPr>
                <a:spLocks noRot="1" noChangeAspect="1" noMove="1" noResize="1" noEditPoints="1" noAdjustHandles="1" noChangeArrowheads="1" noChangeShapeType="1" noTextEdit="1"/>
              </p:cNvSpPr>
              <p:nvPr/>
            </p:nvSpPr>
            <p:spPr>
              <a:xfrm>
                <a:off x="1061545" y="4748158"/>
                <a:ext cx="651641" cy="174471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rapezoid 5">
                <a:extLst>
                  <a:ext uri="{FF2B5EF4-FFF2-40B4-BE49-F238E27FC236}">
                    <a16:creationId xmlns:a16="http://schemas.microsoft.com/office/drawing/2014/main" id="{A398D88E-1526-F94A-BEB4-CF12230A8010}"/>
                  </a:ext>
                </a:extLst>
              </p:cNvPr>
              <p:cNvSpPr/>
              <p:nvPr/>
            </p:nvSpPr>
            <p:spPr>
              <a:xfrm rot="5400000">
                <a:off x="2134134" y="4747624"/>
                <a:ext cx="1744717" cy="1745786"/>
              </a:xfrm>
              <a:prstGeom prst="trapezoi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a:solidFill>
                      <a:schemeClr val="tx1"/>
                    </a:solidFill>
                  </a:rPr>
                  <a:t>Encoder</a:t>
                </a:r>
              </a:p>
              <a:p>
                <a:pPr algn="ctr"/>
                <a14:m>
                  <m:oMathPara xmlns:m="http://schemas.openxmlformats.org/officeDocument/2006/math">
                    <m:oMathParaPr>
                      <m:jc m:val="centerGroup"/>
                    </m:oMathParaPr>
                    <m:oMath xmlns:m="http://schemas.openxmlformats.org/officeDocument/2006/math">
                      <m:r>
                        <a:rPr lang="en-US" sz="2400" i="1" dirty="0" smtClean="0">
                          <a:solidFill>
                            <a:schemeClr val="tx1"/>
                          </a:solidFill>
                          <a:latin typeface="Cambria Math" panose="02040503050406030204" pitchFamily="18" charset="0"/>
                        </a:rPr>
                        <m:t>𝑒</m:t>
                      </m:r>
                    </m:oMath>
                  </m:oMathPara>
                </a14:m>
                <a:endParaRPr lang="en-US" sz="2400" dirty="0">
                  <a:solidFill>
                    <a:schemeClr val="tx1"/>
                  </a:solidFill>
                </a:endParaRPr>
              </a:p>
            </p:txBody>
          </p:sp>
        </mc:Choice>
        <mc:Fallback xmlns="">
          <p:sp>
            <p:nvSpPr>
              <p:cNvPr id="6" name="Trapezoid 5">
                <a:extLst>
                  <a:ext uri="{FF2B5EF4-FFF2-40B4-BE49-F238E27FC236}">
                    <a16:creationId xmlns:a16="http://schemas.microsoft.com/office/drawing/2014/main" id="{A398D88E-1526-F94A-BEB4-CF12230A8010}"/>
                  </a:ext>
                </a:extLst>
              </p:cNvPr>
              <p:cNvSpPr>
                <a:spLocks noRot="1" noChangeAspect="1" noMove="1" noResize="1" noEditPoints="1" noAdjustHandles="1" noChangeArrowheads="1" noChangeShapeType="1" noTextEdit="1"/>
              </p:cNvSpPr>
              <p:nvPr/>
            </p:nvSpPr>
            <p:spPr>
              <a:xfrm rot="5400000">
                <a:off x="2134134" y="4747624"/>
                <a:ext cx="1744717" cy="1745786"/>
              </a:xfrm>
              <a:prstGeom prst="trapezoid">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33D6320-EB3E-0548-A37E-1DF45E3A69A1}"/>
                  </a:ext>
                </a:extLst>
              </p:cNvPr>
              <p:cNvSpPr/>
              <p:nvPr/>
            </p:nvSpPr>
            <p:spPr>
              <a:xfrm>
                <a:off x="6969422" y="5200103"/>
                <a:ext cx="435400" cy="85133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0" i="1" dirty="0" smtClean="0">
                          <a:solidFill>
                            <a:schemeClr val="tx1"/>
                          </a:solidFill>
                          <a:latin typeface="Cambria Math" panose="02040503050406030204" pitchFamily="18" charset="0"/>
                        </a:rPr>
                        <m:t>𝑧</m:t>
                      </m:r>
                    </m:oMath>
                  </m:oMathPara>
                </a14:m>
                <a:endParaRPr lang="en-US" sz="2400" dirty="0">
                  <a:solidFill>
                    <a:schemeClr val="tx1"/>
                  </a:solidFill>
                </a:endParaRPr>
              </a:p>
            </p:txBody>
          </p:sp>
        </mc:Choice>
        <mc:Fallback xmlns="">
          <p:sp>
            <p:nvSpPr>
              <p:cNvPr id="7" name="Rectangle 6">
                <a:extLst>
                  <a:ext uri="{FF2B5EF4-FFF2-40B4-BE49-F238E27FC236}">
                    <a16:creationId xmlns:a16="http://schemas.microsoft.com/office/drawing/2014/main" id="{133D6320-EB3E-0548-A37E-1DF45E3A69A1}"/>
                  </a:ext>
                </a:extLst>
              </p:cNvPr>
              <p:cNvSpPr>
                <a:spLocks noRot="1" noChangeAspect="1" noMove="1" noResize="1" noEditPoints="1" noAdjustHandles="1" noChangeArrowheads="1" noChangeShapeType="1" noTextEdit="1"/>
              </p:cNvSpPr>
              <p:nvPr/>
            </p:nvSpPr>
            <p:spPr>
              <a:xfrm>
                <a:off x="6969422" y="5200103"/>
                <a:ext cx="435400" cy="851338"/>
              </a:xfrm>
              <a:prstGeom prst="rect">
                <a:avLst/>
              </a:prstGeom>
              <a:blipFill>
                <a:blip r:embed="rId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rapezoid 7">
                <a:extLst>
                  <a:ext uri="{FF2B5EF4-FFF2-40B4-BE49-F238E27FC236}">
                    <a16:creationId xmlns:a16="http://schemas.microsoft.com/office/drawing/2014/main" id="{CDECB9DF-9534-E84F-A8E3-88443BA9D942}"/>
                  </a:ext>
                </a:extLst>
              </p:cNvPr>
              <p:cNvSpPr/>
              <p:nvPr/>
            </p:nvSpPr>
            <p:spPr>
              <a:xfrm rot="16200000">
                <a:off x="7757167" y="4747623"/>
                <a:ext cx="1744717" cy="1745786"/>
              </a:xfrm>
              <a:prstGeom prst="trapezoi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400" dirty="0">
                    <a:solidFill>
                      <a:schemeClr val="tx1"/>
                    </a:solidFill>
                  </a:rPr>
                  <a:t>decoder</a:t>
                </a:r>
              </a:p>
              <a:p>
                <a:pPr algn="ctr"/>
                <a14:m>
                  <m:oMathPara xmlns:m="http://schemas.openxmlformats.org/officeDocument/2006/math">
                    <m:oMathParaPr>
                      <m:jc m:val="centerGroup"/>
                    </m:oMathParaPr>
                    <m:oMath xmlns:m="http://schemas.openxmlformats.org/officeDocument/2006/math">
                      <m:r>
                        <a:rPr lang="en-US" sz="2400" b="0" i="1" dirty="0" smtClean="0">
                          <a:solidFill>
                            <a:schemeClr val="tx1"/>
                          </a:solidFill>
                          <a:latin typeface="Cambria Math" panose="02040503050406030204" pitchFamily="18" charset="0"/>
                        </a:rPr>
                        <m:t>𝑑</m:t>
                      </m:r>
                    </m:oMath>
                  </m:oMathPara>
                </a14:m>
                <a:endParaRPr lang="en-US" sz="2400" dirty="0">
                  <a:solidFill>
                    <a:schemeClr val="tx1"/>
                  </a:solidFill>
                </a:endParaRPr>
              </a:p>
            </p:txBody>
          </p:sp>
        </mc:Choice>
        <mc:Fallback xmlns="">
          <p:sp>
            <p:nvSpPr>
              <p:cNvPr id="8" name="Trapezoid 7">
                <a:extLst>
                  <a:ext uri="{FF2B5EF4-FFF2-40B4-BE49-F238E27FC236}">
                    <a16:creationId xmlns:a16="http://schemas.microsoft.com/office/drawing/2014/main" id="{CDECB9DF-9534-E84F-A8E3-88443BA9D942}"/>
                  </a:ext>
                </a:extLst>
              </p:cNvPr>
              <p:cNvSpPr>
                <a:spLocks noRot="1" noChangeAspect="1" noMove="1" noResize="1" noEditPoints="1" noAdjustHandles="1" noChangeArrowheads="1" noChangeShapeType="1" noTextEdit="1"/>
              </p:cNvSpPr>
              <p:nvPr/>
            </p:nvSpPr>
            <p:spPr>
              <a:xfrm rot="16200000">
                <a:off x="7757167" y="4747623"/>
                <a:ext cx="1744717" cy="1745786"/>
              </a:xfrm>
              <a:prstGeom prst="trapezoid">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FA43B385-5E93-9D41-AFB8-A6BDE8A53B37}"/>
                  </a:ext>
                </a:extLst>
              </p:cNvPr>
              <p:cNvSpPr/>
              <p:nvPr/>
            </p:nvSpPr>
            <p:spPr>
              <a:xfrm>
                <a:off x="10058401" y="4748158"/>
                <a:ext cx="651641" cy="1744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𝑥</m:t>
                      </m:r>
                      <m:r>
                        <a:rPr lang="en-US" sz="2400" b="0" i="1" dirty="0" smtClean="0">
                          <a:latin typeface="Cambria Math" panose="02040503050406030204" pitchFamily="18" charset="0"/>
                        </a:rPr>
                        <m:t>′</m:t>
                      </m:r>
                    </m:oMath>
                  </m:oMathPara>
                </a14:m>
                <a:endParaRPr lang="en-US" sz="2400" dirty="0"/>
              </a:p>
            </p:txBody>
          </p:sp>
        </mc:Choice>
        <mc:Fallback xmlns="">
          <p:sp>
            <p:nvSpPr>
              <p:cNvPr id="9" name="Rectangle 8">
                <a:extLst>
                  <a:ext uri="{FF2B5EF4-FFF2-40B4-BE49-F238E27FC236}">
                    <a16:creationId xmlns:a16="http://schemas.microsoft.com/office/drawing/2014/main" id="{FA43B385-5E93-9D41-AFB8-A6BDE8A53B37}"/>
                  </a:ext>
                </a:extLst>
              </p:cNvPr>
              <p:cNvSpPr>
                <a:spLocks noRot="1" noChangeAspect="1" noMove="1" noResize="1" noEditPoints="1" noAdjustHandles="1" noChangeArrowheads="1" noChangeShapeType="1" noTextEdit="1"/>
              </p:cNvSpPr>
              <p:nvPr/>
            </p:nvSpPr>
            <p:spPr>
              <a:xfrm>
                <a:off x="10058401" y="4748158"/>
                <a:ext cx="651641" cy="174471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C796FCCC-38C2-F04D-9930-39E11F80CBBA}"/>
                  </a:ext>
                </a:extLst>
              </p:cNvPr>
              <p:cNvSpPr/>
              <p:nvPr/>
            </p:nvSpPr>
            <p:spPr>
              <a:xfrm>
                <a:off x="4576605" y="4679837"/>
                <a:ext cx="435400" cy="85133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0" i="1" dirty="0" smtClean="0">
                          <a:solidFill>
                            <a:schemeClr val="tx1"/>
                          </a:solidFill>
                          <a:latin typeface="Cambria Math" panose="02040503050406030204" pitchFamily="18" charset="0"/>
                        </a:rPr>
                        <m:t>𝜇</m:t>
                      </m:r>
                    </m:oMath>
                  </m:oMathPara>
                </a14:m>
                <a:endParaRPr lang="en-US" sz="2400" dirty="0">
                  <a:solidFill>
                    <a:schemeClr val="tx1"/>
                  </a:solidFill>
                </a:endParaRPr>
              </a:p>
            </p:txBody>
          </p:sp>
        </mc:Choice>
        <mc:Fallback xmlns="">
          <p:sp>
            <p:nvSpPr>
              <p:cNvPr id="10" name="Rectangle 9">
                <a:extLst>
                  <a:ext uri="{FF2B5EF4-FFF2-40B4-BE49-F238E27FC236}">
                    <a16:creationId xmlns:a16="http://schemas.microsoft.com/office/drawing/2014/main" id="{C796FCCC-38C2-F04D-9930-39E11F80CBBA}"/>
                  </a:ext>
                </a:extLst>
              </p:cNvPr>
              <p:cNvSpPr>
                <a:spLocks noRot="1" noChangeAspect="1" noMove="1" noResize="1" noEditPoints="1" noAdjustHandles="1" noChangeArrowheads="1" noChangeShapeType="1" noTextEdit="1"/>
              </p:cNvSpPr>
              <p:nvPr/>
            </p:nvSpPr>
            <p:spPr>
              <a:xfrm>
                <a:off x="4576605" y="4679837"/>
                <a:ext cx="435400" cy="851338"/>
              </a:xfrm>
              <a:prstGeom prst="rect">
                <a:avLst/>
              </a:prstGeom>
              <a:blipFill>
                <a:blip r:embed="rId9"/>
                <a:stretch>
                  <a:fillRect l="-2778"/>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A8D4D62-7A0B-BC48-8A29-8AB68CC7770C}"/>
                  </a:ext>
                </a:extLst>
              </p:cNvPr>
              <p:cNvSpPr/>
              <p:nvPr/>
            </p:nvSpPr>
            <p:spPr>
              <a:xfrm>
                <a:off x="4576605" y="5762402"/>
                <a:ext cx="435400" cy="85133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0" i="1" dirty="0" smtClean="0">
                          <a:solidFill>
                            <a:schemeClr val="tx1"/>
                          </a:solidFill>
                          <a:latin typeface="Cambria Math" panose="02040503050406030204" pitchFamily="18" charset="0"/>
                        </a:rPr>
                        <m:t>𝜎</m:t>
                      </m:r>
                    </m:oMath>
                  </m:oMathPara>
                </a14:m>
                <a:endParaRPr lang="en-US" sz="2400" dirty="0">
                  <a:solidFill>
                    <a:schemeClr val="tx1"/>
                  </a:solidFill>
                </a:endParaRPr>
              </a:p>
            </p:txBody>
          </p:sp>
        </mc:Choice>
        <mc:Fallback xmlns="">
          <p:sp>
            <p:nvSpPr>
              <p:cNvPr id="11" name="Rectangle 10">
                <a:extLst>
                  <a:ext uri="{FF2B5EF4-FFF2-40B4-BE49-F238E27FC236}">
                    <a16:creationId xmlns:a16="http://schemas.microsoft.com/office/drawing/2014/main" id="{9A8D4D62-7A0B-BC48-8A29-8AB68CC7770C}"/>
                  </a:ext>
                </a:extLst>
              </p:cNvPr>
              <p:cNvSpPr>
                <a:spLocks noRot="1" noChangeAspect="1" noMove="1" noResize="1" noEditPoints="1" noAdjustHandles="1" noChangeArrowheads="1" noChangeShapeType="1" noTextEdit="1"/>
              </p:cNvSpPr>
              <p:nvPr/>
            </p:nvSpPr>
            <p:spPr>
              <a:xfrm>
                <a:off x="4576605" y="5762402"/>
                <a:ext cx="435400" cy="851338"/>
              </a:xfrm>
              <a:prstGeom prst="rect">
                <a:avLst/>
              </a:prstGeom>
              <a:blipFill>
                <a:blip r:embed="rId10"/>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Oval 11">
                <a:extLst>
                  <a:ext uri="{FF2B5EF4-FFF2-40B4-BE49-F238E27FC236}">
                    <a16:creationId xmlns:a16="http://schemas.microsoft.com/office/drawing/2014/main" id="{F483699F-D060-8C44-A969-A902E32C8293}"/>
                  </a:ext>
                </a:extLst>
              </p:cNvPr>
              <p:cNvSpPr/>
              <p:nvPr/>
            </p:nvSpPr>
            <p:spPr>
              <a:xfrm>
                <a:off x="5599517" y="5200103"/>
                <a:ext cx="822960" cy="8229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𝒩</m:t>
                      </m:r>
                    </m:oMath>
                  </m:oMathPara>
                </a14:m>
                <a:endParaRPr lang="en-US" dirty="0"/>
              </a:p>
            </p:txBody>
          </p:sp>
        </mc:Choice>
        <mc:Fallback xmlns="">
          <p:sp>
            <p:nvSpPr>
              <p:cNvPr id="12" name="Oval 11">
                <a:extLst>
                  <a:ext uri="{FF2B5EF4-FFF2-40B4-BE49-F238E27FC236}">
                    <a16:creationId xmlns:a16="http://schemas.microsoft.com/office/drawing/2014/main" id="{F483699F-D060-8C44-A969-A902E32C8293}"/>
                  </a:ext>
                </a:extLst>
              </p:cNvPr>
              <p:cNvSpPr>
                <a:spLocks noRot="1" noChangeAspect="1" noMove="1" noResize="1" noEditPoints="1" noAdjustHandles="1" noChangeArrowheads="1" noChangeShapeType="1" noTextEdit="1"/>
              </p:cNvSpPr>
              <p:nvPr/>
            </p:nvSpPr>
            <p:spPr>
              <a:xfrm>
                <a:off x="5599517" y="5200103"/>
                <a:ext cx="822960" cy="822960"/>
              </a:xfrm>
              <a:prstGeom prst="ellipse">
                <a:avLst/>
              </a:prstGeom>
              <a:blipFill>
                <a:blip r:embed="rId11"/>
                <a:stretch>
                  <a:fillRect/>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09683909-F8A7-1F40-AF7E-5C8326466187}"/>
              </a:ext>
            </a:extLst>
          </p:cNvPr>
          <p:cNvCxnSpPr>
            <a:stCxn id="5" idx="3"/>
          </p:cNvCxnSpPr>
          <p:nvPr/>
        </p:nvCxnSpPr>
        <p:spPr>
          <a:xfrm>
            <a:off x="1713186" y="5620517"/>
            <a:ext cx="420413" cy="2517"/>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861C021E-5C38-8D4E-9257-E83BFE10892E}"/>
              </a:ext>
            </a:extLst>
          </p:cNvPr>
          <p:cNvCxnSpPr>
            <a:cxnSpLocks/>
          </p:cNvCxnSpPr>
          <p:nvPr/>
        </p:nvCxnSpPr>
        <p:spPr>
          <a:xfrm>
            <a:off x="4148732" y="5117610"/>
            <a:ext cx="415935"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75C4B214-5E8D-0042-ABB3-699B2A9664B8}"/>
              </a:ext>
            </a:extLst>
          </p:cNvPr>
          <p:cNvCxnSpPr>
            <a:cxnSpLocks/>
          </p:cNvCxnSpPr>
          <p:nvPr/>
        </p:nvCxnSpPr>
        <p:spPr>
          <a:xfrm>
            <a:off x="4172607" y="6176963"/>
            <a:ext cx="403998"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B4575E73-EF82-0A4F-83F8-984BBCD64E87}"/>
              </a:ext>
            </a:extLst>
          </p:cNvPr>
          <p:cNvCxnSpPr>
            <a:cxnSpLocks/>
          </p:cNvCxnSpPr>
          <p:nvPr/>
        </p:nvCxnSpPr>
        <p:spPr>
          <a:xfrm>
            <a:off x="5318234" y="5620516"/>
            <a:ext cx="281283"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a:extLst>
              <a:ext uri="{FF2B5EF4-FFF2-40B4-BE49-F238E27FC236}">
                <a16:creationId xmlns:a16="http://schemas.microsoft.com/office/drawing/2014/main" id="{E3010A5B-374E-C447-9DCE-AD9794C04C4A}"/>
              </a:ext>
            </a:extLst>
          </p:cNvPr>
          <p:cNvCxnSpPr>
            <a:cxnSpLocks/>
          </p:cNvCxnSpPr>
          <p:nvPr/>
        </p:nvCxnSpPr>
        <p:spPr>
          <a:xfrm>
            <a:off x="6422477" y="5623253"/>
            <a:ext cx="546945"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28" name="Straight Arrow Connector 27">
            <a:extLst>
              <a:ext uri="{FF2B5EF4-FFF2-40B4-BE49-F238E27FC236}">
                <a16:creationId xmlns:a16="http://schemas.microsoft.com/office/drawing/2014/main" id="{992BF503-38D9-0843-9A14-793B292CD781}"/>
              </a:ext>
            </a:extLst>
          </p:cNvPr>
          <p:cNvCxnSpPr>
            <a:cxnSpLocks/>
            <a:endCxn id="8" idx="0"/>
          </p:cNvCxnSpPr>
          <p:nvPr/>
        </p:nvCxnSpPr>
        <p:spPr>
          <a:xfrm flipV="1">
            <a:off x="7404822" y="5620516"/>
            <a:ext cx="351811" cy="2737"/>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BB5F66A2-AD77-2A43-A651-D687DD3C0C4C}"/>
              </a:ext>
            </a:extLst>
          </p:cNvPr>
          <p:cNvCxnSpPr>
            <a:cxnSpLocks/>
            <a:endCxn id="9" idx="1"/>
          </p:cNvCxnSpPr>
          <p:nvPr/>
        </p:nvCxnSpPr>
        <p:spPr>
          <a:xfrm>
            <a:off x="9502419" y="5620517"/>
            <a:ext cx="555982"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34" name="Straight Connector 33">
            <a:extLst>
              <a:ext uri="{FF2B5EF4-FFF2-40B4-BE49-F238E27FC236}">
                <a16:creationId xmlns:a16="http://schemas.microsoft.com/office/drawing/2014/main" id="{55244C1D-9786-E34E-9D25-85AE94B7D712}"/>
              </a:ext>
            </a:extLst>
          </p:cNvPr>
          <p:cNvCxnSpPr>
            <a:cxnSpLocks/>
          </p:cNvCxnSpPr>
          <p:nvPr/>
        </p:nvCxnSpPr>
        <p:spPr>
          <a:xfrm>
            <a:off x="4160669" y="5117390"/>
            <a:ext cx="0" cy="107068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7279EC4-6A57-CD43-8E7D-FA987E0D6034}"/>
              </a:ext>
            </a:extLst>
          </p:cNvPr>
          <p:cNvCxnSpPr>
            <a:cxnSpLocks/>
            <a:stCxn id="6" idx="0"/>
          </p:cNvCxnSpPr>
          <p:nvPr/>
        </p:nvCxnSpPr>
        <p:spPr>
          <a:xfrm>
            <a:off x="3879386" y="5620518"/>
            <a:ext cx="2812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AD6B5ED-568C-E64C-8A60-8A0FE294A14D}"/>
              </a:ext>
            </a:extLst>
          </p:cNvPr>
          <p:cNvCxnSpPr>
            <a:cxnSpLocks/>
          </p:cNvCxnSpPr>
          <p:nvPr/>
        </p:nvCxnSpPr>
        <p:spPr>
          <a:xfrm>
            <a:off x="5297214" y="5105506"/>
            <a:ext cx="10510" cy="10825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2F83360-0A3B-BA4D-813C-254315345B80}"/>
              </a:ext>
            </a:extLst>
          </p:cNvPr>
          <p:cNvCxnSpPr>
            <a:cxnSpLocks/>
          </p:cNvCxnSpPr>
          <p:nvPr/>
        </p:nvCxnSpPr>
        <p:spPr>
          <a:xfrm>
            <a:off x="5012005" y="5117390"/>
            <a:ext cx="2812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6FE509-F049-3A41-B9D6-9D9FF9DD5942}"/>
              </a:ext>
            </a:extLst>
          </p:cNvPr>
          <p:cNvCxnSpPr>
            <a:cxnSpLocks/>
          </p:cNvCxnSpPr>
          <p:nvPr/>
        </p:nvCxnSpPr>
        <p:spPr>
          <a:xfrm>
            <a:off x="5012004" y="6188071"/>
            <a:ext cx="2812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D8F5204-4A56-8443-AA3D-18B5AB97471C}"/>
              </a:ext>
            </a:extLst>
          </p:cNvPr>
          <p:cNvSpPr txBox="1"/>
          <p:nvPr/>
        </p:nvSpPr>
        <p:spPr>
          <a:xfrm>
            <a:off x="5399658" y="958999"/>
            <a:ext cx="2005164" cy="369332"/>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dirty="0"/>
              <a:t>Reconstruction loss</a:t>
            </a:r>
          </a:p>
        </p:txBody>
      </p:sp>
      <p:sp>
        <p:nvSpPr>
          <p:cNvPr id="26" name="TextBox 25">
            <a:extLst>
              <a:ext uri="{FF2B5EF4-FFF2-40B4-BE49-F238E27FC236}">
                <a16:creationId xmlns:a16="http://schemas.microsoft.com/office/drawing/2014/main" id="{BAFE2EA2-6810-3D4A-99A1-A3209DCB8E90}"/>
              </a:ext>
            </a:extLst>
          </p:cNvPr>
          <p:cNvSpPr txBox="1"/>
          <p:nvPr/>
        </p:nvSpPr>
        <p:spPr>
          <a:xfrm>
            <a:off x="8053237" y="950819"/>
            <a:ext cx="2025234" cy="369332"/>
          </a:xfrm>
          <a:prstGeom prst="rect">
            <a:avLst/>
          </a:prstGeom>
          <a:solidFill>
            <a:srgbClr val="FFFF00"/>
          </a:solidFill>
          <a:ln>
            <a:solidFill>
              <a:schemeClr val="tx1"/>
            </a:solidFill>
          </a:ln>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dirty="0"/>
              <a:t>Regularization term</a:t>
            </a:r>
          </a:p>
        </p:txBody>
      </p:sp>
      <p:cxnSp>
        <p:nvCxnSpPr>
          <p:cNvPr id="18" name="Straight Arrow Connector 17">
            <a:extLst>
              <a:ext uri="{FF2B5EF4-FFF2-40B4-BE49-F238E27FC236}">
                <a16:creationId xmlns:a16="http://schemas.microsoft.com/office/drawing/2014/main" id="{F06A8BA8-4164-3744-841B-AAF25E758E3D}"/>
              </a:ext>
            </a:extLst>
          </p:cNvPr>
          <p:cNvCxnSpPr/>
          <p:nvPr/>
        </p:nvCxnSpPr>
        <p:spPr>
          <a:xfrm flipH="1">
            <a:off x="3216166" y="1328331"/>
            <a:ext cx="2183492" cy="497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5A6DB2F-7EF5-1D49-B7E3-54F6D84310DD}"/>
              </a:ext>
            </a:extLst>
          </p:cNvPr>
          <p:cNvCxnSpPr/>
          <p:nvPr/>
        </p:nvCxnSpPr>
        <p:spPr>
          <a:xfrm flipH="1">
            <a:off x="6211614" y="1328331"/>
            <a:ext cx="2398986" cy="4972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02F44A8-E3B2-6942-9006-0EE5FF7CC160}"/>
                  </a:ext>
                </a:extLst>
              </p:cNvPr>
              <p:cNvSpPr txBox="1"/>
              <p:nvPr/>
            </p:nvSpPr>
            <p:spPr>
              <a:xfrm>
                <a:off x="10086094" y="3868447"/>
                <a:ext cx="596253" cy="541495"/>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num>
                        <m:den>
                          <m:r>
                            <a:rPr lang="en-US" i="1" smtClean="0">
                              <a:latin typeface="Cambria Math" panose="02040503050406030204" pitchFamily="18" charset="0"/>
                            </a:rPr>
                            <m:t>𝜕</m:t>
                          </m:r>
                          <m:r>
                            <a:rPr lang="en-US" b="0" i="1" smtClean="0">
                              <a:latin typeface="Cambria Math" panose="02040503050406030204" pitchFamily="18" charset="0"/>
                            </a:rPr>
                            <m:t>𝑙𝑜𝑠𝑠</m:t>
                          </m:r>
                        </m:den>
                      </m:f>
                    </m:oMath>
                  </m:oMathPara>
                </a14:m>
                <a:endParaRPr lang="en-US" dirty="0"/>
              </a:p>
            </p:txBody>
          </p:sp>
        </mc:Choice>
        <mc:Fallback xmlns="">
          <p:sp>
            <p:nvSpPr>
              <p:cNvPr id="22" name="TextBox 21">
                <a:extLst>
                  <a:ext uri="{FF2B5EF4-FFF2-40B4-BE49-F238E27FC236}">
                    <a16:creationId xmlns:a16="http://schemas.microsoft.com/office/drawing/2014/main" id="{102F44A8-E3B2-6942-9006-0EE5FF7CC160}"/>
                  </a:ext>
                </a:extLst>
              </p:cNvPr>
              <p:cNvSpPr txBox="1">
                <a:spLocks noRot="1" noChangeAspect="1" noMove="1" noResize="1" noEditPoints="1" noAdjustHandles="1" noChangeArrowheads="1" noChangeShapeType="1" noTextEdit="1"/>
              </p:cNvSpPr>
              <p:nvPr/>
            </p:nvSpPr>
            <p:spPr>
              <a:xfrm>
                <a:off x="10086094" y="3868447"/>
                <a:ext cx="596253" cy="541495"/>
              </a:xfrm>
              <a:prstGeom prst="rect">
                <a:avLst/>
              </a:prstGeom>
              <a:blipFill>
                <a:blip r:embed="rId12"/>
                <a:stretch>
                  <a:fillRect l="-8163" t="-2273" r="-8163" b="-13636"/>
                </a:stretch>
              </a:blipFill>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184777E9-0B03-C145-838E-8D2B34149743}"/>
              </a:ext>
            </a:extLst>
          </p:cNvPr>
          <p:cNvCxnSpPr>
            <a:cxnSpLocks/>
            <a:stCxn id="22" idx="1"/>
            <a:endCxn id="36" idx="3"/>
          </p:cNvCxnSpPr>
          <p:nvPr/>
        </p:nvCxnSpPr>
        <p:spPr>
          <a:xfrm flipH="1">
            <a:off x="9065854" y="4139195"/>
            <a:ext cx="102024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71D6B5A9-6BC7-014A-B8D1-90FFAE2678C3}"/>
                  </a:ext>
                </a:extLst>
              </p:cNvPr>
              <p:cNvSpPr txBox="1"/>
              <p:nvPr/>
            </p:nvSpPr>
            <p:spPr>
              <a:xfrm>
                <a:off x="8469601" y="3868447"/>
                <a:ext cx="596253" cy="541495"/>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𝑑</m:t>
                          </m:r>
                        </m:num>
                        <m:den>
                          <m:r>
                            <a:rPr lang="en-US" i="1" smtClean="0">
                              <a:latin typeface="Cambria Math" panose="02040503050406030204" pitchFamily="18" charset="0"/>
                            </a:rPr>
                            <m:t>𝜕</m:t>
                          </m:r>
                          <m:r>
                            <a:rPr lang="en-US" b="0" i="1" smtClean="0">
                              <a:latin typeface="Cambria Math" panose="02040503050406030204" pitchFamily="18" charset="0"/>
                            </a:rPr>
                            <m:t>𝑙𝑜𝑠𝑠</m:t>
                          </m:r>
                        </m:den>
                      </m:f>
                    </m:oMath>
                  </m:oMathPara>
                </a14:m>
                <a:endParaRPr lang="en-US" dirty="0"/>
              </a:p>
            </p:txBody>
          </p:sp>
        </mc:Choice>
        <mc:Fallback xmlns="">
          <p:sp>
            <p:nvSpPr>
              <p:cNvPr id="36" name="TextBox 35">
                <a:extLst>
                  <a:ext uri="{FF2B5EF4-FFF2-40B4-BE49-F238E27FC236}">
                    <a16:creationId xmlns:a16="http://schemas.microsoft.com/office/drawing/2014/main" id="{71D6B5A9-6BC7-014A-B8D1-90FFAE2678C3}"/>
                  </a:ext>
                </a:extLst>
              </p:cNvPr>
              <p:cNvSpPr txBox="1">
                <a:spLocks noRot="1" noChangeAspect="1" noMove="1" noResize="1" noEditPoints="1" noAdjustHandles="1" noChangeArrowheads="1" noChangeShapeType="1" noTextEdit="1"/>
              </p:cNvSpPr>
              <p:nvPr/>
            </p:nvSpPr>
            <p:spPr>
              <a:xfrm>
                <a:off x="8469601" y="3868447"/>
                <a:ext cx="596253" cy="541495"/>
              </a:xfrm>
              <a:prstGeom prst="rect">
                <a:avLst/>
              </a:prstGeom>
              <a:blipFill>
                <a:blip r:embed="rId13"/>
                <a:stretch>
                  <a:fillRect l="-8163" t="-2273" r="-8163" b="-113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BD5F3591-E898-2C41-A9C0-BE86A0A029D5}"/>
                  </a:ext>
                </a:extLst>
              </p:cNvPr>
              <p:cNvSpPr txBox="1"/>
              <p:nvPr/>
            </p:nvSpPr>
            <p:spPr>
              <a:xfrm>
                <a:off x="6888995" y="3868447"/>
                <a:ext cx="596252" cy="526747"/>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𝑧</m:t>
                          </m:r>
                        </m:num>
                        <m:den>
                          <m:r>
                            <a:rPr lang="en-US" i="1" smtClean="0">
                              <a:latin typeface="Cambria Math" panose="02040503050406030204" pitchFamily="18" charset="0"/>
                            </a:rPr>
                            <m:t>𝜕</m:t>
                          </m:r>
                          <m:r>
                            <a:rPr lang="en-US" b="0" i="1" smtClean="0">
                              <a:latin typeface="Cambria Math" panose="02040503050406030204" pitchFamily="18" charset="0"/>
                            </a:rPr>
                            <m:t>𝑙𝑜𝑠𝑠</m:t>
                          </m:r>
                        </m:den>
                      </m:f>
                    </m:oMath>
                  </m:oMathPara>
                </a14:m>
                <a:endParaRPr lang="en-US" dirty="0"/>
              </a:p>
            </p:txBody>
          </p:sp>
        </mc:Choice>
        <mc:Fallback xmlns="">
          <p:sp>
            <p:nvSpPr>
              <p:cNvPr id="37" name="TextBox 36">
                <a:extLst>
                  <a:ext uri="{FF2B5EF4-FFF2-40B4-BE49-F238E27FC236}">
                    <a16:creationId xmlns:a16="http://schemas.microsoft.com/office/drawing/2014/main" id="{BD5F3591-E898-2C41-A9C0-BE86A0A029D5}"/>
                  </a:ext>
                </a:extLst>
              </p:cNvPr>
              <p:cNvSpPr txBox="1">
                <a:spLocks noRot="1" noChangeAspect="1" noMove="1" noResize="1" noEditPoints="1" noAdjustHandles="1" noChangeArrowheads="1" noChangeShapeType="1" noTextEdit="1"/>
              </p:cNvSpPr>
              <p:nvPr/>
            </p:nvSpPr>
            <p:spPr>
              <a:xfrm>
                <a:off x="6888995" y="3868447"/>
                <a:ext cx="596252" cy="526747"/>
              </a:xfrm>
              <a:prstGeom prst="rect">
                <a:avLst/>
              </a:prstGeom>
              <a:blipFill>
                <a:blip r:embed="rId14"/>
                <a:stretch>
                  <a:fillRect l="-6122" t="-2326" r="-8163" b="-13953"/>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BDA608D4-41AD-024C-9A32-D96FA17AAA10}"/>
              </a:ext>
            </a:extLst>
          </p:cNvPr>
          <p:cNvCxnSpPr>
            <a:cxnSpLocks/>
            <a:stCxn id="36" idx="1"/>
            <a:endCxn id="37" idx="3"/>
          </p:cNvCxnSpPr>
          <p:nvPr/>
        </p:nvCxnSpPr>
        <p:spPr>
          <a:xfrm flipH="1" flipV="1">
            <a:off x="7485247" y="4131821"/>
            <a:ext cx="984354" cy="737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FCFC38F-2261-D540-955C-FA649E07C6F9}"/>
                  </a:ext>
                </a:extLst>
              </p:cNvPr>
              <p:cNvSpPr txBox="1"/>
              <p:nvPr/>
            </p:nvSpPr>
            <p:spPr>
              <a:xfrm>
                <a:off x="4496178" y="3875820"/>
                <a:ext cx="596253" cy="526747"/>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𝜎</m:t>
                          </m:r>
                        </m:num>
                        <m:den>
                          <m:r>
                            <a:rPr lang="en-US" i="1" smtClean="0">
                              <a:latin typeface="Cambria Math" panose="02040503050406030204" pitchFamily="18" charset="0"/>
                            </a:rPr>
                            <m:t>𝜕</m:t>
                          </m:r>
                          <m:r>
                            <a:rPr lang="en-US" b="0" i="1" smtClean="0">
                              <a:latin typeface="Cambria Math" panose="02040503050406030204" pitchFamily="18" charset="0"/>
                            </a:rPr>
                            <m:t>𝑙𝑜𝑠𝑠</m:t>
                          </m:r>
                        </m:den>
                      </m:f>
                    </m:oMath>
                  </m:oMathPara>
                </a14:m>
                <a:endParaRPr lang="en-US" dirty="0"/>
              </a:p>
            </p:txBody>
          </p:sp>
        </mc:Choice>
        <mc:Fallback xmlns="">
          <p:sp>
            <p:nvSpPr>
              <p:cNvPr id="40" name="TextBox 39">
                <a:extLst>
                  <a:ext uri="{FF2B5EF4-FFF2-40B4-BE49-F238E27FC236}">
                    <a16:creationId xmlns:a16="http://schemas.microsoft.com/office/drawing/2014/main" id="{CFCFC38F-2261-D540-955C-FA649E07C6F9}"/>
                  </a:ext>
                </a:extLst>
              </p:cNvPr>
              <p:cNvSpPr txBox="1">
                <a:spLocks noRot="1" noChangeAspect="1" noMove="1" noResize="1" noEditPoints="1" noAdjustHandles="1" noChangeArrowheads="1" noChangeShapeType="1" noTextEdit="1"/>
              </p:cNvSpPr>
              <p:nvPr/>
            </p:nvSpPr>
            <p:spPr>
              <a:xfrm>
                <a:off x="4496178" y="3875820"/>
                <a:ext cx="596253" cy="526747"/>
              </a:xfrm>
              <a:prstGeom prst="rect">
                <a:avLst/>
              </a:prstGeom>
              <a:blipFill>
                <a:blip r:embed="rId15"/>
                <a:stretch>
                  <a:fillRect l="-8163" t="-2273" r="-8163" b="-11364"/>
                </a:stretch>
              </a:blipFill>
            </p:spPr>
            <p:txBody>
              <a:bodyPr/>
              <a:lstStyle/>
              <a:p>
                <a:r>
                  <a:rPr lang="en-US">
                    <a:noFill/>
                  </a:rPr>
                  <a:t> </a:t>
                </a:r>
              </a:p>
            </p:txBody>
          </p:sp>
        </mc:Fallback>
      </mc:AlternateContent>
      <p:cxnSp>
        <p:nvCxnSpPr>
          <p:cNvPr id="44" name="Straight Arrow Connector 43">
            <a:extLst>
              <a:ext uri="{FF2B5EF4-FFF2-40B4-BE49-F238E27FC236}">
                <a16:creationId xmlns:a16="http://schemas.microsoft.com/office/drawing/2014/main" id="{86E46C96-3941-554B-A167-CFC2C0C48E9B}"/>
              </a:ext>
            </a:extLst>
          </p:cNvPr>
          <p:cNvCxnSpPr>
            <a:cxnSpLocks/>
            <a:stCxn id="37" idx="1"/>
          </p:cNvCxnSpPr>
          <p:nvPr/>
        </p:nvCxnSpPr>
        <p:spPr>
          <a:xfrm flipH="1">
            <a:off x="6211614" y="4131821"/>
            <a:ext cx="677381" cy="106828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45" name="Straight Arrow Connector 44">
            <a:extLst>
              <a:ext uri="{FF2B5EF4-FFF2-40B4-BE49-F238E27FC236}">
                <a16:creationId xmlns:a16="http://schemas.microsoft.com/office/drawing/2014/main" id="{9AC95AB5-A267-3B42-B333-84438FE8029D}"/>
              </a:ext>
            </a:extLst>
          </p:cNvPr>
          <p:cNvCxnSpPr>
            <a:cxnSpLocks/>
            <a:endCxn id="40" idx="3"/>
          </p:cNvCxnSpPr>
          <p:nvPr/>
        </p:nvCxnSpPr>
        <p:spPr>
          <a:xfrm flipH="1" flipV="1">
            <a:off x="5092431" y="4139194"/>
            <a:ext cx="677381" cy="107877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47" name="TextBox 46">
            <a:extLst>
              <a:ext uri="{FF2B5EF4-FFF2-40B4-BE49-F238E27FC236}">
                <a16:creationId xmlns:a16="http://schemas.microsoft.com/office/drawing/2014/main" id="{0DBAE066-62CB-6847-8584-768BCDBA5411}"/>
              </a:ext>
            </a:extLst>
          </p:cNvPr>
          <p:cNvSpPr txBox="1"/>
          <p:nvPr/>
        </p:nvSpPr>
        <p:spPr>
          <a:xfrm>
            <a:off x="5803001" y="4480391"/>
            <a:ext cx="375424" cy="584775"/>
          </a:xfrm>
          <a:prstGeom prst="rect">
            <a:avLst/>
          </a:prstGeom>
          <a:noFill/>
        </p:spPr>
        <p:txBody>
          <a:bodyPr wrap="none" rtlCol="0">
            <a:spAutoFit/>
          </a:bodyPr>
          <a:lstStyle/>
          <a:p>
            <a:r>
              <a:rPr lang="en-US" sz="3200" dirty="0"/>
              <a:t>?</a:t>
            </a:r>
          </a:p>
        </p:txBody>
      </p:sp>
      <p:sp>
        <p:nvSpPr>
          <p:cNvPr id="16" name="TextBox 15">
            <a:extLst>
              <a:ext uri="{FF2B5EF4-FFF2-40B4-BE49-F238E27FC236}">
                <a16:creationId xmlns:a16="http://schemas.microsoft.com/office/drawing/2014/main" id="{236642AE-AC1C-3B7C-B222-404A050BC9E5}"/>
              </a:ext>
            </a:extLst>
          </p:cNvPr>
          <p:cNvSpPr txBox="1"/>
          <p:nvPr/>
        </p:nvSpPr>
        <p:spPr>
          <a:xfrm>
            <a:off x="3942752" y="256467"/>
            <a:ext cx="4918975" cy="369332"/>
          </a:xfrm>
          <a:prstGeom prst="rect">
            <a:avLst/>
          </a:prstGeom>
          <a:noFill/>
        </p:spPr>
        <p:txBody>
          <a:bodyPr wrap="none" rtlCol="0">
            <a:spAutoFit/>
          </a:bodyPr>
          <a:lstStyle/>
          <a:p>
            <a:r>
              <a:rPr lang="en-US" dirty="0"/>
              <a:t>*Sidenote regarding the Reparameterization trick*</a:t>
            </a:r>
          </a:p>
        </p:txBody>
      </p:sp>
    </p:spTree>
    <p:extLst>
      <p:ext uri="{BB962C8B-B14F-4D97-AF65-F5344CB8AC3E}">
        <p14:creationId xmlns:p14="http://schemas.microsoft.com/office/powerpoint/2010/main" val="293163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6" grpId="0" animBg="1"/>
      <p:bldP spid="37" grpId="0" animBg="1"/>
      <p:bldP spid="40" grpId="0" animBg="1"/>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9662-B6D3-5043-B9D1-8755617A20F4}"/>
              </a:ext>
            </a:extLst>
          </p:cNvPr>
          <p:cNvSpPr>
            <a:spLocks noGrp="1"/>
          </p:cNvSpPr>
          <p:nvPr>
            <p:ph type="title"/>
          </p:nvPr>
        </p:nvSpPr>
        <p:spPr/>
        <p:txBody>
          <a:bodyPr/>
          <a:lstStyle/>
          <a:p>
            <a:r>
              <a:rPr lang="en-US" dirty="0"/>
              <a:t>Reparameterization trick</a:t>
            </a:r>
          </a:p>
        </p:txBody>
      </p:sp>
      <p:sp>
        <p:nvSpPr>
          <p:cNvPr id="3" name="Content Placeholder 2">
            <a:extLst>
              <a:ext uri="{FF2B5EF4-FFF2-40B4-BE49-F238E27FC236}">
                <a16:creationId xmlns:a16="http://schemas.microsoft.com/office/drawing/2014/main" id="{70309A80-0902-464B-98B6-A143C13B12A9}"/>
              </a:ext>
            </a:extLst>
          </p:cNvPr>
          <p:cNvSpPr>
            <a:spLocks noGrp="1"/>
          </p:cNvSpPr>
          <p:nvPr>
            <p:ph idx="1"/>
          </p:nvPr>
        </p:nvSpPr>
        <p:spPr/>
        <p:txBody>
          <a:bodyPr/>
          <a:lstStyle/>
          <a:p>
            <a:r>
              <a:rPr lang="en-US" dirty="0"/>
              <a:t>We cannot backpropagate through a sampling operation so we define a random noise input variable while keeping mu and sigma as constants</a:t>
            </a:r>
          </a:p>
          <a:p>
            <a:endParaRPr lang="en-US" dirty="0"/>
          </a:p>
        </p:txBody>
      </p:sp>
      <p:sp>
        <p:nvSpPr>
          <p:cNvPr id="4" name="Slide Number Placeholder 3">
            <a:extLst>
              <a:ext uri="{FF2B5EF4-FFF2-40B4-BE49-F238E27FC236}">
                <a16:creationId xmlns:a16="http://schemas.microsoft.com/office/drawing/2014/main" id="{61810D9A-0218-8143-9490-C57203B52B98}"/>
              </a:ext>
            </a:extLst>
          </p:cNvPr>
          <p:cNvSpPr>
            <a:spLocks noGrp="1"/>
          </p:cNvSpPr>
          <p:nvPr>
            <p:ph type="sldNum" sz="quarter" idx="12"/>
          </p:nvPr>
        </p:nvSpPr>
        <p:spPr/>
        <p:txBody>
          <a:bodyPr/>
          <a:lstStyle/>
          <a:p>
            <a:fld id="{5F07402F-1908-0F43-B844-ECE5D9BD648C}" type="slidenum">
              <a:rPr lang="en-US" smtClean="0"/>
              <a:t>21</a:t>
            </a:fld>
            <a:endParaRPr lang="en-US"/>
          </a:p>
        </p:txBody>
      </p:sp>
      <p:pic>
        <p:nvPicPr>
          <p:cNvPr id="6146" name="Picture 2" descr="Variational Autoencoder(VAE). As a generative model, the basic idea… | by  Roger | Geek Culture | Medium">
            <a:extLst>
              <a:ext uri="{FF2B5EF4-FFF2-40B4-BE49-F238E27FC236}">
                <a16:creationId xmlns:a16="http://schemas.microsoft.com/office/drawing/2014/main" id="{167B165E-4518-7D41-9EE0-30002AF944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17" b="27156"/>
          <a:stretch/>
        </p:blipFill>
        <p:spPr bwMode="auto">
          <a:xfrm>
            <a:off x="1692165" y="3971393"/>
            <a:ext cx="8807669" cy="28866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1999DE7-BD56-D30E-FD38-E516377D6307}"/>
              </a:ext>
            </a:extLst>
          </p:cNvPr>
          <p:cNvSpPr txBox="1"/>
          <p:nvPr/>
        </p:nvSpPr>
        <p:spPr>
          <a:xfrm>
            <a:off x="3942752" y="256467"/>
            <a:ext cx="4918975" cy="369332"/>
          </a:xfrm>
          <a:prstGeom prst="rect">
            <a:avLst/>
          </a:prstGeom>
          <a:noFill/>
        </p:spPr>
        <p:txBody>
          <a:bodyPr wrap="none" rtlCol="0">
            <a:spAutoFit/>
          </a:bodyPr>
          <a:lstStyle/>
          <a:p>
            <a:r>
              <a:rPr lang="en-US" dirty="0"/>
              <a:t>*Sidenote regarding the Reparameterization trick*</a:t>
            </a:r>
          </a:p>
        </p:txBody>
      </p:sp>
    </p:spTree>
    <p:extLst>
      <p:ext uri="{BB962C8B-B14F-4D97-AF65-F5344CB8AC3E}">
        <p14:creationId xmlns:p14="http://schemas.microsoft.com/office/powerpoint/2010/main" val="3893346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657E5-4349-034B-9EC1-0DE1D079CB0C}"/>
              </a:ext>
            </a:extLst>
          </p:cNvPr>
          <p:cNvSpPr>
            <a:spLocks noGrp="1"/>
          </p:cNvSpPr>
          <p:nvPr>
            <p:ph type="title"/>
          </p:nvPr>
        </p:nvSpPr>
        <p:spPr/>
        <p:txBody>
          <a:bodyPr/>
          <a:lstStyle/>
          <a:p>
            <a:r>
              <a:rPr lang="en-US" dirty="0"/>
              <a:t>Generating new data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1D17AC-F040-CC4C-A44E-0C2853012113}"/>
                  </a:ext>
                </a:extLst>
              </p:cNvPr>
              <p:cNvSpPr>
                <a:spLocks noGrp="1"/>
              </p:cNvSpPr>
              <p:nvPr>
                <p:ph idx="1"/>
              </p:nvPr>
            </p:nvSpPr>
            <p:spPr/>
            <p:txBody>
              <a:bodyPr/>
              <a:lstStyle/>
              <a:p>
                <a:r>
                  <a:rPr lang="en-US" dirty="0"/>
                  <a:t>Once we trained mu, sigma, and the decoder, we can create new samples of x</a:t>
                </a:r>
              </a:p>
              <a:p>
                <a:r>
                  <a:rPr lang="en-US" dirty="0"/>
                  <a:t>Simply sample noise from </a:t>
                </a:r>
                <a14:m>
                  <m:oMath xmlns:m="http://schemas.openxmlformats.org/officeDocument/2006/math">
                    <m:r>
                      <a:rPr lang="en-US" i="1">
                        <a:latin typeface="Cambria Math" panose="02040503050406030204" pitchFamily="18" charset="0"/>
                        <a:ea typeface="Cambria Math" panose="02040503050406030204" pitchFamily="18" charset="0"/>
                      </a:rPr>
                      <m:t>𝒩</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𝐼</m:t>
                        </m:r>
                      </m:e>
                    </m:d>
                  </m:oMath>
                </a14:m>
                <a:r>
                  <a:rPr lang="en-US" dirty="0"/>
                  <a:t> to get a fabricated </a:t>
                </a:r>
                <a14:m>
                  <m:oMath xmlns:m="http://schemas.openxmlformats.org/officeDocument/2006/math">
                    <m:r>
                      <a:rPr lang="en-US" i="1" dirty="0" smtClean="0">
                        <a:latin typeface="Cambria Math" panose="02040503050406030204" pitchFamily="18" charset="0"/>
                      </a:rPr>
                      <m:t>𝑥</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931D17AC-F040-CC4C-A44E-0C2853012113}"/>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E362493-B14B-4248-9A53-DEBA4A09A68D}"/>
              </a:ext>
            </a:extLst>
          </p:cNvPr>
          <p:cNvSpPr>
            <a:spLocks noGrp="1"/>
          </p:cNvSpPr>
          <p:nvPr>
            <p:ph type="sldNum" sz="quarter" idx="12"/>
          </p:nvPr>
        </p:nvSpPr>
        <p:spPr/>
        <p:txBody>
          <a:bodyPr/>
          <a:lstStyle/>
          <a:p>
            <a:fld id="{5F07402F-1908-0F43-B844-ECE5D9BD648C}" type="slidenum">
              <a:rPr lang="en-US" smtClean="0"/>
              <a:t>22</a:t>
            </a:fld>
            <a:endParaRPr lang="en-US"/>
          </a:p>
        </p:txBody>
      </p:sp>
      <p:pic>
        <p:nvPicPr>
          <p:cNvPr id="6" name="Picture 2" descr="Variational Autoencoder(VAE). As a generative model, the basic idea… | by  Roger | Geek Culture | Medium">
            <a:extLst>
              <a:ext uri="{FF2B5EF4-FFF2-40B4-BE49-F238E27FC236}">
                <a16:creationId xmlns:a16="http://schemas.microsoft.com/office/drawing/2014/main" id="{BCBF9191-D714-2646-A874-2A7969BDC5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817" b="27156"/>
          <a:stretch/>
        </p:blipFill>
        <p:spPr bwMode="auto">
          <a:xfrm>
            <a:off x="1692165" y="3971393"/>
            <a:ext cx="8807669" cy="288660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A7376FD-6F70-0D48-A346-44360E36C44B}"/>
              </a:ext>
            </a:extLst>
          </p:cNvPr>
          <p:cNvSpPr/>
          <p:nvPr/>
        </p:nvSpPr>
        <p:spPr>
          <a:xfrm>
            <a:off x="1408671" y="3453714"/>
            <a:ext cx="3385751" cy="2747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DF28F25-EA56-1344-A9B3-1F960EABD1A2}"/>
              </a:ext>
            </a:extLst>
          </p:cNvPr>
          <p:cNvSpPr txBox="1"/>
          <p:nvPr/>
        </p:nvSpPr>
        <p:spPr>
          <a:xfrm>
            <a:off x="3942752" y="256467"/>
            <a:ext cx="4918975" cy="369332"/>
          </a:xfrm>
          <a:prstGeom prst="rect">
            <a:avLst/>
          </a:prstGeom>
          <a:noFill/>
        </p:spPr>
        <p:txBody>
          <a:bodyPr wrap="none" rtlCol="0">
            <a:spAutoFit/>
          </a:bodyPr>
          <a:lstStyle/>
          <a:p>
            <a:r>
              <a:rPr lang="en-US" dirty="0"/>
              <a:t>*Sidenote regarding the Reparameterization trick*</a:t>
            </a:r>
          </a:p>
        </p:txBody>
      </p:sp>
    </p:spTree>
    <p:extLst>
      <p:ext uri="{BB962C8B-B14F-4D97-AF65-F5344CB8AC3E}">
        <p14:creationId xmlns:p14="http://schemas.microsoft.com/office/powerpoint/2010/main" val="2784191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A82BE-2D3E-1B48-8AAA-3875532CFEAB}"/>
              </a:ext>
            </a:extLst>
          </p:cNvPr>
          <p:cNvSpPr>
            <a:spLocks noGrp="1"/>
          </p:cNvSpPr>
          <p:nvPr>
            <p:ph type="title"/>
          </p:nvPr>
        </p:nvSpPr>
        <p:spPr/>
        <p:txBody>
          <a:bodyPr/>
          <a:lstStyle/>
          <a:p>
            <a:r>
              <a:rPr lang="en-US" dirty="0"/>
              <a:t>Auto entropy weight adjustment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D8FA1DB-153A-E346-83DF-622E1CF25934}"/>
                  </a:ext>
                </a:extLst>
              </p:cNvPr>
              <p:cNvSpPr>
                <a:spLocks noGrp="1"/>
              </p:cNvSpPr>
              <p:nvPr>
                <p:ph idx="1"/>
              </p:nvPr>
            </p:nvSpPr>
            <p:spPr/>
            <p:txBody>
              <a:bodyPr/>
              <a:lstStyle/>
              <a:p>
                <a:r>
                  <a:rPr lang="en-US" dirty="0"/>
                  <a:t>Choosing the optimal temperature </a:t>
                </a:r>
                <a14:m>
                  <m:oMath xmlns:m="http://schemas.openxmlformats.org/officeDocument/2006/math">
                    <m:d>
                      <m:dPr>
                        <m:ctrlPr>
                          <a:rPr lang="en-US" b="0" i="1" smtClean="0">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𝛼</m:t>
                        </m:r>
                      </m:e>
                    </m:d>
                  </m:oMath>
                </a14:m>
                <a:r>
                  <a:rPr lang="en-US" dirty="0"/>
                  <a:t> is non-trivial, and the temperature needs to be tuned for each task</a:t>
                </a:r>
              </a:p>
              <a:p>
                <a:r>
                  <a:rPr lang="en-US" dirty="0"/>
                  <a:t>The magnitude of the reward differs not only across tasks, but it also depends on the policy, which improves over time during training</a:t>
                </a:r>
              </a:p>
              <a:p>
                <a:r>
                  <a:rPr lang="en-US" dirty="0"/>
                  <a:t>The policy should be free to explore more in regions where the optimal action is uncertain, but remain more deterministic in states with a clear distinction between good and bad actions</a:t>
                </a:r>
              </a:p>
              <a:p>
                <a:r>
                  <a:rPr lang="en-US" dirty="0"/>
                  <a:t>Automatically adjust the temperature on each update:	</a:t>
                </a:r>
              </a:p>
              <a:p>
                <a:pPr lvl="1"/>
                <a14:m>
                  <m:oMath xmlns:m="http://schemas.openxmlformats.org/officeDocument/2006/math">
                    <m:r>
                      <a:rPr lang="en-US" i="1">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𝜆</m:t>
                    </m:r>
                    <m:sSub>
                      <m:sSubPr>
                        <m:ctrlPr>
                          <a:rPr lang="en-US" b="0" i="1" smtClean="0">
                            <a:latin typeface="Cambria Math" panose="02040503050406030204" pitchFamily="18" charset="0"/>
                            <a:ea typeface="Cambria Math" panose="02040503050406030204" pitchFamily="18" charset="0"/>
                          </a:rPr>
                        </m:ctrlPr>
                      </m:sSubPr>
                      <m:e>
                        <m:acc>
                          <m:accPr>
                            <m:chr m:val="̂"/>
                            <m:ctrlPr>
                              <a:rPr lang="en-US" b="0" i="1" smtClean="0">
                                <a:latin typeface="Cambria Math" panose="02040503050406030204" pitchFamily="18" charset="0"/>
                                <a:ea typeface="Cambria Math" panose="02040503050406030204" pitchFamily="18" charset="0"/>
                              </a:rPr>
                            </m:ctrlPr>
                          </m:accPr>
                          <m:e>
                            <m:r>
                              <m:rPr>
                                <m:sty m:val="p"/>
                              </m:rPr>
                              <a:rPr lang="en-US" b="0" i="0" smtClean="0">
                                <a:latin typeface="Cambria Math" panose="02040503050406030204" pitchFamily="18" charset="0"/>
                                <a:ea typeface="Cambria Math" panose="02040503050406030204" pitchFamily="18" charset="0"/>
                              </a:rPr>
                              <m:t>∇</m:t>
                            </m:r>
                          </m:e>
                        </m:acc>
                      </m:e>
                      <m:sub>
                        <m:r>
                          <a:rPr lang="en-US" b="0" i="1" smtClean="0">
                            <a:latin typeface="Cambria Math" panose="02040503050406030204" pitchFamily="18" charset="0"/>
                            <a:ea typeface="Cambria Math" panose="02040503050406030204" pitchFamily="18" charset="0"/>
                          </a:rPr>
                          <m:t>𝛼</m:t>
                        </m:r>
                      </m:sub>
                    </m:sSub>
                    <m:r>
                      <a:rPr lang="en-US" b="0" i="1" smtClean="0">
                        <a:latin typeface="Cambria Math" panose="02040503050406030204" pitchFamily="18" charset="0"/>
                        <a:ea typeface="Cambria Math" panose="02040503050406030204" pitchFamily="18" charset="0"/>
                      </a:rPr>
                      <m:t>𝐽</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e>
                    </m:d>
                  </m:oMath>
                </a14:m>
                <a:endParaRPr lang="en-US" dirty="0"/>
              </a:p>
              <a:p>
                <a:pPr lvl="1"/>
                <a:r>
                  <a:rPr lang="en-US" dirty="0"/>
                  <a:t>For derivation of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acc>
                          <m:accPr>
                            <m:chr m:val="̂"/>
                            <m:ctrlPr>
                              <a:rPr lang="en-US" i="1">
                                <a:latin typeface="Cambria Math" panose="02040503050406030204" pitchFamily="18" charset="0"/>
                                <a:ea typeface="Cambria Math" panose="02040503050406030204" pitchFamily="18" charset="0"/>
                              </a:rPr>
                            </m:ctrlPr>
                          </m:accPr>
                          <m:e>
                            <m:r>
                              <m:rPr>
                                <m:sty m:val="p"/>
                              </m:rPr>
                              <a:rPr lang="en-US">
                                <a:latin typeface="Cambria Math" panose="02040503050406030204" pitchFamily="18" charset="0"/>
                                <a:ea typeface="Cambria Math" panose="02040503050406030204" pitchFamily="18" charset="0"/>
                              </a:rPr>
                              <m:t>∇</m:t>
                            </m:r>
                          </m:e>
                        </m:acc>
                      </m:e>
                      <m:sub>
                        <m:r>
                          <a:rPr lang="en-US" i="1">
                            <a:latin typeface="Cambria Math" panose="02040503050406030204" pitchFamily="18" charset="0"/>
                            <a:ea typeface="Cambria Math" panose="02040503050406030204" pitchFamily="18" charset="0"/>
                          </a:rPr>
                          <m:t>𝛼</m:t>
                        </m:r>
                      </m:sub>
                    </m:sSub>
                    <m:r>
                      <a:rPr lang="en-US" i="1">
                        <a:latin typeface="Cambria Math" panose="02040503050406030204" pitchFamily="18" charset="0"/>
                        <a:ea typeface="Cambria Math" panose="02040503050406030204" pitchFamily="18" charset="0"/>
                      </a:rPr>
                      <m:t>𝐽</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𝛼</m:t>
                        </m:r>
                      </m:e>
                    </m:d>
                  </m:oMath>
                </a14:m>
                <a:r>
                  <a:rPr lang="en-US" dirty="0"/>
                  <a:t> see https://</a:t>
                </a:r>
                <a:r>
                  <a:rPr lang="en-US" dirty="0" err="1"/>
                  <a:t>arxiv.org</a:t>
                </a:r>
                <a:r>
                  <a:rPr lang="en-US" dirty="0"/>
                  <a:t>/pdf/1812.05905.pdf</a:t>
                </a:r>
              </a:p>
            </p:txBody>
          </p:sp>
        </mc:Choice>
        <mc:Fallback xmlns="">
          <p:sp>
            <p:nvSpPr>
              <p:cNvPr id="3" name="Content Placeholder 2">
                <a:extLst>
                  <a:ext uri="{FF2B5EF4-FFF2-40B4-BE49-F238E27FC236}">
                    <a16:creationId xmlns:a16="http://schemas.microsoft.com/office/drawing/2014/main" id="{8D8FA1DB-153A-E346-83DF-622E1CF25934}"/>
                  </a:ext>
                </a:extLst>
              </p:cNvPr>
              <p:cNvSpPr>
                <a:spLocks noGrp="1" noRot="1" noChangeAspect="1" noMove="1" noResize="1" noEditPoints="1" noAdjustHandles="1" noChangeArrowheads="1" noChangeShapeType="1" noTextEdit="1"/>
              </p:cNvSpPr>
              <p:nvPr>
                <p:ph idx="1"/>
              </p:nvPr>
            </p:nvSpPr>
            <p:spPr>
              <a:blipFill>
                <a:blip r:embed="rId2"/>
                <a:stretch>
                  <a:fillRect l="-1086" t="-2326" b="-319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FFCAD01-0BDE-D244-A324-54377D27FF39}"/>
              </a:ext>
            </a:extLst>
          </p:cNvPr>
          <p:cNvSpPr>
            <a:spLocks noGrp="1"/>
          </p:cNvSpPr>
          <p:nvPr>
            <p:ph type="sldNum" sz="quarter" idx="12"/>
          </p:nvPr>
        </p:nvSpPr>
        <p:spPr/>
        <p:txBody>
          <a:bodyPr/>
          <a:lstStyle/>
          <a:p>
            <a:fld id="{5F07402F-1908-0F43-B844-ECE5D9BD648C}" type="slidenum">
              <a:rPr lang="en-US" smtClean="0"/>
              <a:t>23</a:t>
            </a:fld>
            <a:endParaRPr lang="en-US"/>
          </a:p>
        </p:txBody>
      </p:sp>
    </p:spTree>
    <p:extLst>
      <p:ext uri="{BB962C8B-B14F-4D97-AF65-F5344CB8AC3E}">
        <p14:creationId xmlns:p14="http://schemas.microsoft.com/office/powerpoint/2010/main" val="2770711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43574-3073-7E44-8A8E-2AFAF1DFF2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1F159B-4BFF-B042-A81B-E76A7EC7D0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49DDF36-AAD8-0C46-B7C8-B0BBBFAA2378}"/>
              </a:ext>
            </a:extLst>
          </p:cNvPr>
          <p:cNvSpPr>
            <a:spLocks noGrp="1"/>
          </p:cNvSpPr>
          <p:nvPr>
            <p:ph type="sldNum" sz="quarter" idx="12"/>
          </p:nvPr>
        </p:nvSpPr>
        <p:spPr/>
        <p:txBody>
          <a:bodyPr/>
          <a:lstStyle/>
          <a:p>
            <a:fld id="{5F07402F-1908-0F43-B844-ECE5D9BD648C}" type="slidenum">
              <a:rPr lang="en-US" smtClean="0"/>
              <a:t>24</a:t>
            </a:fld>
            <a:endParaRPr lang="en-US"/>
          </a:p>
        </p:txBody>
      </p:sp>
      <p:pic>
        <p:nvPicPr>
          <p:cNvPr id="5" name="Picture 4">
            <a:extLst>
              <a:ext uri="{FF2B5EF4-FFF2-40B4-BE49-F238E27FC236}">
                <a16:creationId xmlns:a16="http://schemas.microsoft.com/office/drawing/2014/main" id="{197C6F1F-F83D-F046-B153-FD4E1CCF0209}"/>
              </a:ext>
            </a:extLst>
          </p:cNvPr>
          <p:cNvPicPr>
            <a:picLocks noChangeAspect="1"/>
          </p:cNvPicPr>
          <p:nvPr/>
        </p:nvPicPr>
        <p:blipFill>
          <a:blip r:embed="rId2"/>
          <a:stretch>
            <a:fillRect/>
          </a:stretch>
        </p:blipFill>
        <p:spPr>
          <a:xfrm>
            <a:off x="1159462" y="1027906"/>
            <a:ext cx="9873076" cy="5380785"/>
          </a:xfrm>
          <a:prstGeom prst="rect">
            <a:avLst/>
          </a:prstGeom>
        </p:spPr>
      </p:pic>
    </p:spTree>
    <p:extLst>
      <p:ext uri="{BB962C8B-B14F-4D97-AF65-F5344CB8AC3E}">
        <p14:creationId xmlns:p14="http://schemas.microsoft.com/office/powerpoint/2010/main" val="885441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EC28C-F5BD-624E-BEA6-21EF3A66BD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F2712C-7308-0240-897D-310C8F8D59B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2263D53-10AD-8244-81B0-521E9CB40465}"/>
              </a:ext>
            </a:extLst>
          </p:cNvPr>
          <p:cNvSpPr>
            <a:spLocks noGrp="1"/>
          </p:cNvSpPr>
          <p:nvPr>
            <p:ph type="sldNum" sz="quarter" idx="12"/>
          </p:nvPr>
        </p:nvSpPr>
        <p:spPr/>
        <p:txBody>
          <a:bodyPr/>
          <a:lstStyle/>
          <a:p>
            <a:fld id="{5F07402F-1908-0F43-B844-ECE5D9BD648C}" type="slidenum">
              <a:rPr lang="en-US" smtClean="0"/>
              <a:t>25</a:t>
            </a:fld>
            <a:endParaRPr lang="en-US"/>
          </a:p>
        </p:txBody>
      </p:sp>
      <p:pic>
        <p:nvPicPr>
          <p:cNvPr id="5" name="Picture 4">
            <a:extLst>
              <a:ext uri="{FF2B5EF4-FFF2-40B4-BE49-F238E27FC236}">
                <a16:creationId xmlns:a16="http://schemas.microsoft.com/office/drawing/2014/main" id="{CBCFFBB8-4F45-4A4A-B52C-7D4F42A14578}"/>
              </a:ext>
            </a:extLst>
          </p:cNvPr>
          <p:cNvPicPr>
            <a:picLocks noChangeAspect="1"/>
          </p:cNvPicPr>
          <p:nvPr/>
        </p:nvPicPr>
        <p:blipFill>
          <a:blip r:embed="rId2"/>
          <a:stretch>
            <a:fillRect/>
          </a:stretch>
        </p:blipFill>
        <p:spPr>
          <a:xfrm>
            <a:off x="166687" y="0"/>
            <a:ext cx="11858625" cy="6858000"/>
          </a:xfrm>
          <a:prstGeom prst="rect">
            <a:avLst/>
          </a:prstGeom>
        </p:spPr>
      </p:pic>
    </p:spTree>
    <p:extLst>
      <p:ext uri="{BB962C8B-B14F-4D97-AF65-F5344CB8AC3E}">
        <p14:creationId xmlns:p14="http://schemas.microsoft.com/office/powerpoint/2010/main" val="1532098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81CD-1DA8-EC88-A8AE-0E9FCD4CD2AE}"/>
              </a:ext>
            </a:extLst>
          </p:cNvPr>
          <p:cNvSpPr>
            <a:spLocks noGrp="1"/>
          </p:cNvSpPr>
          <p:nvPr>
            <p:ph type="title"/>
          </p:nvPr>
        </p:nvSpPr>
        <p:spPr/>
        <p:txBody>
          <a:bodyPr/>
          <a:lstStyle/>
          <a:p>
            <a:r>
              <a:rPr lang="en-US" dirty="0"/>
              <a:t>Generalizing DQN to continuous actions</a:t>
            </a:r>
          </a:p>
        </p:txBody>
      </p:sp>
      <p:sp>
        <p:nvSpPr>
          <p:cNvPr id="3" name="Content Placeholder 2">
            <a:extLst>
              <a:ext uri="{FF2B5EF4-FFF2-40B4-BE49-F238E27FC236}">
                <a16:creationId xmlns:a16="http://schemas.microsoft.com/office/drawing/2014/main" id="{6C8A75A0-2662-0B0E-176A-FB750807F285}"/>
              </a:ext>
            </a:extLst>
          </p:cNvPr>
          <p:cNvSpPr>
            <a:spLocks noGrp="1"/>
          </p:cNvSpPr>
          <p:nvPr>
            <p:ph idx="1"/>
          </p:nvPr>
        </p:nvSpPr>
        <p:spPr/>
        <p:txBody>
          <a:bodyPr/>
          <a:lstStyle/>
          <a:p>
            <a:r>
              <a:rPr lang="en-US" dirty="0"/>
              <a:t>DQN for discrete action space:</a:t>
            </a:r>
          </a:p>
        </p:txBody>
      </p:sp>
      <p:sp>
        <p:nvSpPr>
          <p:cNvPr id="4" name="Slide Number Placeholder 3">
            <a:extLst>
              <a:ext uri="{FF2B5EF4-FFF2-40B4-BE49-F238E27FC236}">
                <a16:creationId xmlns:a16="http://schemas.microsoft.com/office/drawing/2014/main" id="{1CA09D56-250D-FE2A-F67C-6ED01897CB13}"/>
              </a:ext>
            </a:extLst>
          </p:cNvPr>
          <p:cNvSpPr>
            <a:spLocks noGrp="1"/>
          </p:cNvSpPr>
          <p:nvPr>
            <p:ph type="sldNum" sz="quarter" idx="12"/>
          </p:nvPr>
        </p:nvSpPr>
        <p:spPr/>
        <p:txBody>
          <a:bodyPr/>
          <a:lstStyle/>
          <a:p>
            <a:fld id="{5F07402F-1908-0F43-B844-ECE5D9BD648C}" type="slidenum">
              <a:rPr lang="en-US" smtClean="0"/>
              <a:t>26</a:t>
            </a:fld>
            <a:endParaRPr lang="en-US"/>
          </a:p>
        </p:txBody>
      </p:sp>
      <p:sp>
        <p:nvSpPr>
          <p:cNvPr id="5" name="Rectangle 4">
            <a:extLst>
              <a:ext uri="{FF2B5EF4-FFF2-40B4-BE49-F238E27FC236}">
                <a16:creationId xmlns:a16="http://schemas.microsoft.com/office/drawing/2014/main" id="{D78C94CF-05C9-9F2B-3498-5A584AB32552}"/>
              </a:ext>
            </a:extLst>
          </p:cNvPr>
          <p:cNvSpPr/>
          <p:nvPr/>
        </p:nvSpPr>
        <p:spPr>
          <a:xfrm>
            <a:off x="9192648" y="2009185"/>
            <a:ext cx="942109"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Q-net</a:t>
            </a:r>
          </a:p>
        </p:txBody>
      </p:sp>
      <p:cxnSp>
        <p:nvCxnSpPr>
          <p:cNvPr id="6" name="Straight Arrow Connector 5">
            <a:extLst>
              <a:ext uri="{FF2B5EF4-FFF2-40B4-BE49-F238E27FC236}">
                <a16:creationId xmlns:a16="http://schemas.microsoft.com/office/drawing/2014/main" id="{1464EBBF-5550-34AA-3ECE-73C8501432CA}"/>
              </a:ext>
            </a:extLst>
          </p:cNvPr>
          <p:cNvCxnSpPr/>
          <p:nvPr/>
        </p:nvCxnSpPr>
        <p:spPr>
          <a:xfrm>
            <a:off x="8465907" y="281967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F336A3DD-6303-B79C-9CE9-90CD3A53A73A}"/>
              </a:ext>
            </a:extLst>
          </p:cNvPr>
          <p:cNvCxnSpPr>
            <a:cxnSpLocks/>
          </p:cNvCxnSpPr>
          <p:nvPr/>
        </p:nvCxnSpPr>
        <p:spPr>
          <a:xfrm>
            <a:off x="10134757" y="2371613"/>
            <a:ext cx="570917"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8D6A0AF-32AD-2DC2-418A-AAC1E0408588}"/>
                  </a:ext>
                </a:extLst>
              </p:cNvPr>
              <p:cNvSpPr txBox="1"/>
              <p:nvPr/>
            </p:nvSpPr>
            <p:spPr>
              <a:xfrm>
                <a:off x="8152149" y="2604231"/>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8" name="TextBox 7">
                <a:extLst>
                  <a:ext uri="{FF2B5EF4-FFF2-40B4-BE49-F238E27FC236}">
                    <a16:creationId xmlns:a16="http://schemas.microsoft.com/office/drawing/2014/main" id="{28D6A0AF-32AD-2DC2-418A-AAC1E0408588}"/>
                  </a:ext>
                </a:extLst>
              </p:cNvPr>
              <p:cNvSpPr txBox="1">
                <a:spLocks noRot="1" noChangeAspect="1" noMove="1" noResize="1" noEditPoints="1" noAdjustHandles="1" noChangeArrowheads="1" noChangeShapeType="1" noTextEdit="1"/>
              </p:cNvSpPr>
              <p:nvPr/>
            </p:nvSpPr>
            <p:spPr>
              <a:xfrm>
                <a:off x="8152149" y="2604231"/>
                <a:ext cx="279499" cy="430887"/>
              </a:xfrm>
              <a:prstGeom prst="rect">
                <a:avLst/>
              </a:prstGeom>
              <a:blipFill>
                <a:blip r:embed="rId2"/>
                <a:stretch>
                  <a:fillRect l="-26087" r="-26087"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F246F0A-28CA-5BB0-4291-2C0EEA95E188}"/>
                  </a:ext>
                </a:extLst>
              </p:cNvPr>
              <p:cNvSpPr txBox="1"/>
              <p:nvPr/>
            </p:nvSpPr>
            <p:spPr>
              <a:xfrm>
                <a:off x="10705674" y="2091501"/>
                <a:ext cx="599395"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𝑎</m:t>
                          </m:r>
                          <m:r>
                            <a:rPr lang="en-US" sz="2800" b="0" i="1" smtClean="0">
                              <a:latin typeface="Cambria Math" panose="02040503050406030204" pitchFamily="18" charset="0"/>
                            </a:rPr>
                            <m:t>1</m:t>
                          </m:r>
                        </m:sub>
                      </m:sSub>
                    </m:oMath>
                  </m:oMathPara>
                </a14:m>
                <a:endParaRPr lang="en-US" sz="2800" dirty="0"/>
              </a:p>
            </p:txBody>
          </p:sp>
        </mc:Choice>
        <mc:Fallback xmlns="">
          <p:sp>
            <p:nvSpPr>
              <p:cNvPr id="9" name="TextBox 8">
                <a:extLst>
                  <a:ext uri="{FF2B5EF4-FFF2-40B4-BE49-F238E27FC236}">
                    <a16:creationId xmlns:a16="http://schemas.microsoft.com/office/drawing/2014/main" id="{6F246F0A-28CA-5BB0-4291-2C0EEA95E188}"/>
                  </a:ext>
                </a:extLst>
              </p:cNvPr>
              <p:cNvSpPr txBox="1">
                <a:spLocks noRot="1" noChangeAspect="1" noMove="1" noResize="1" noEditPoints="1" noAdjustHandles="1" noChangeArrowheads="1" noChangeShapeType="1" noTextEdit="1"/>
              </p:cNvSpPr>
              <p:nvPr/>
            </p:nvSpPr>
            <p:spPr>
              <a:xfrm>
                <a:off x="10705674" y="2091501"/>
                <a:ext cx="599395" cy="430887"/>
              </a:xfrm>
              <a:prstGeom prst="rect">
                <a:avLst/>
              </a:prstGeom>
              <a:blipFill>
                <a:blip r:embed="rId3"/>
                <a:stretch>
                  <a:fillRect l="-12245" r="-4082" b="-22857"/>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86148045-1969-28B7-A993-56EA1B273F4D}"/>
              </a:ext>
            </a:extLst>
          </p:cNvPr>
          <p:cNvCxnSpPr>
            <a:cxnSpLocks/>
          </p:cNvCxnSpPr>
          <p:nvPr/>
        </p:nvCxnSpPr>
        <p:spPr>
          <a:xfrm>
            <a:off x="10134755" y="2819674"/>
            <a:ext cx="570917"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sp>
        <p:nvSpPr>
          <p:cNvPr id="12" name="TextBox 11">
            <a:extLst>
              <a:ext uri="{FF2B5EF4-FFF2-40B4-BE49-F238E27FC236}">
                <a16:creationId xmlns:a16="http://schemas.microsoft.com/office/drawing/2014/main" id="{3DD69699-660C-EFF3-4264-9134268FE394}"/>
              </a:ext>
            </a:extLst>
          </p:cNvPr>
          <p:cNvSpPr txBox="1"/>
          <p:nvPr/>
        </p:nvSpPr>
        <p:spPr>
          <a:xfrm>
            <a:off x="8058183" y="1530773"/>
            <a:ext cx="3451009" cy="461665"/>
          </a:xfrm>
          <a:prstGeom prst="rect">
            <a:avLst/>
          </a:prstGeom>
          <a:noFill/>
        </p:spPr>
        <p:txBody>
          <a:bodyPr wrap="none" rtlCol="0">
            <a:spAutoFit/>
          </a:bodyPr>
          <a:lstStyle/>
          <a:p>
            <a:r>
              <a:rPr lang="en-US" sz="2400" dirty="0">
                <a:solidFill>
                  <a:schemeClr val="accent6">
                    <a:lumMod val="75000"/>
                  </a:schemeClr>
                </a:solidFill>
              </a:rPr>
              <a:t>Train with squared TD loss</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DD777E6-551D-11FA-4659-AA14EFDA8A27}"/>
                  </a:ext>
                </a:extLst>
              </p:cNvPr>
              <p:cNvSpPr txBox="1"/>
              <p:nvPr/>
            </p:nvSpPr>
            <p:spPr>
              <a:xfrm>
                <a:off x="10771534" y="3035118"/>
                <a:ext cx="62151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𝑎𝑛</m:t>
                          </m:r>
                        </m:sub>
                      </m:sSub>
                    </m:oMath>
                  </m:oMathPara>
                </a14:m>
                <a:endParaRPr lang="en-US" sz="2800" dirty="0"/>
              </a:p>
            </p:txBody>
          </p:sp>
        </mc:Choice>
        <mc:Fallback xmlns="">
          <p:sp>
            <p:nvSpPr>
              <p:cNvPr id="15" name="TextBox 14">
                <a:extLst>
                  <a:ext uri="{FF2B5EF4-FFF2-40B4-BE49-F238E27FC236}">
                    <a16:creationId xmlns:a16="http://schemas.microsoft.com/office/drawing/2014/main" id="{FDD777E6-551D-11FA-4659-AA14EFDA8A27}"/>
                  </a:ext>
                </a:extLst>
              </p:cNvPr>
              <p:cNvSpPr txBox="1">
                <a:spLocks noRot="1" noChangeAspect="1" noMove="1" noResize="1" noEditPoints="1" noAdjustHandles="1" noChangeArrowheads="1" noChangeShapeType="1" noTextEdit="1"/>
              </p:cNvSpPr>
              <p:nvPr/>
            </p:nvSpPr>
            <p:spPr>
              <a:xfrm>
                <a:off x="10771534" y="3035118"/>
                <a:ext cx="621516" cy="430887"/>
              </a:xfrm>
              <a:prstGeom prst="rect">
                <a:avLst/>
              </a:prstGeom>
              <a:blipFill>
                <a:blip r:embed="rId4"/>
                <a:stretch>
                  <a:fillRect l="-14000" b="-20000"/>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31164273-536A-C3ED-7800-2BF88D957D20}"/>
              </a:ext>
            </a:extLst>
          </p:cNvPr>
          <p:cNvCxnSpPr>
            <a:cxnSpLocks/>
          </p:cNvCxnSpPr>
          <p:nvPr/>
        </p:nvCxnSpPr>
        <p:spPr>
          <a:xfrm>
            <a:off x="10134756" y="3352220"/>
            <a:ext cx="570917"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609DEA5-B8DB-E33D-DA3F-3F258686333B}"/>
                  </a:ext>
                </a:extLst>
              </p:cNvPr>
              <p:cNvSpPr txBox="1"/>
              <p:nvPr/>
            </p:nvSpPr>
            <p:spPr>
              <a:xfrm rot="5400000">
                <a:off x="10901413" y="2589837"/>
                <a:ext cx="35105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18" name="TextBox 17">
                <a:extLst>
                  <a:ext uri="{FF2B5EF4-FFF2-40B4-BE49-F238E27FC236}">
                    <a16:creationId xmlns:a16="http://schemas.microsoft.com/office/drawing/2014/main" id="{2609DEA5-B8DB-E33D-DA3F-3F258686333B}"/>
                  </a:ext>
                </a:extLst>
              </p:cNvPr>
              <p:cNvSpPr txBox="1">
                <a:spLocks noRot="1" noChangeAspect="1" noMove="1" noResize="1" noEditPoints="1" noAdjustHandles="1" noChangeArrowheads="1" noChangeShapeType="1" noTextEdit="1"/>
              </p:cNvSpPr>
              <p:nvPr/>
            </p:nvSpPr>
            <p:spPr>
              <a:xfrm rot="5400000">
                <a:off x="10901413" y="2589837"/>
                <a:ext cx="351057" cy="43088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DFB441E-A701-C5AB-085F-B129E5925BBF}"/>
                  </a:ext>
                </a:extLst>
              </p:cNvPr>
              <p:cNvSpPr txBox="1"/>
              <p:nvPr/>
            </p:nvSpPr>
            <p:spPr>
              <a:xfrm>
                <a:off x="2623336" y="3136776"/>
                <a:ext cx="3769365"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𝜋</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𝑠</m:t>
                          </m:r>
                        </m:e>
                      </m:d>
                      <m:r>
                        <a:rPr lang="en-US" sz="2800" b="0" i="1" smtClean="0">
                          <a:latin typeface="Cambria Math" panose="02040503050406030204" pitchFamily="18" charset="0"/>
                        </a:rPr>
                        <m:t>=</m:t>
                      </m:r>
                      <m:func>
                        <m:funcPr>
                          <m:ctrlPr>
                            <a:rPr lang="en-US" sz="2800" b="0" i="1" smtClean="0">
                              <a:latin typeface="Cambria Math" panose="02040503050406030204" pitchFamily="18" charset="0"/>
                            </a:rPr>
                          </m:ctrlPr>
                        </m:funcPr>
                        <m:fName>
                          <m:sSub>
                            <m:sSubPr>
                              <m:ctrlPr>
                                <a:rPr lang="en-US" sz="2800" b="0" i="1" smtClean="0">
                                  <a:latin typeface="Cambria Math" panose="02040503050406030204" pitchFamily="18" charset="0"/>
                                </a:rPr>
                              </m:ctrlPr>
                            </m:sSubPr>
                            <m:e>
                              <m:r>
                                <m:rPr>
                                  <m:sty m:val="p"/>
                                </m:rPr>
                                <a:rPr lang="en-US" sz="2800" b="0" i="0" smtClean="0">
                                  <a:latin typeface="Cambria Math" panose="02040503050406030204" pitchFamily="18" charset="0"/>
                                </a:rPr>
                                <m:t>arg</m:t>
                              </m:r>
                            </m:e>
                            <m:sub>
                              <m:r>
                                <a:rPr lang="en-US" sz="2800" b="0" i="1" smtClean="0">
                                  <a:latin typeface="Cambria Math" panose="02040503050406030204" pitchFamily="18" charset="0"/>
                                </a:rPr>
                                <m:t>𝑎</m:t>
                              </m:r>
                            </m:sub>
                          </m:sSub>
                        </m:fName>
                        <m:e>
                          <m:func>
                            <m:funcPr>
                              <m:ctrlPr>
                                <a:rPr lang="en-US" sz="2800" b="0" i="1" smtClean="0">
                                  <a:latin typeface="Cambria Math" panose="02040503050406030204" pitchFamily="18" charset="0"/>
                                </a:rPr>
                              </m:ctrlPr>
                            </m:funcPr>
                            <m:fName>
                              <m:r>
                                <m:rPr>
                                  <m:sty m:val="p"/>
                                </m:rPr>
                                <a:rPr lang="en-US" sz="2800" b="0" i="0" smtClean="0">
                                  <a:latin typeface="Cambria Math" panose="02040503050406030204" pitchFamily="18" charset="0"/>
                                </a:rPr>
                                <m:t>max</m:t>
                              </m:r>
                            </m:fName>
                            <m:e>
                              <m:r>
                                <a:rPr lang="en-US" sz="2800" b="0" i="1" smtClean="0">
                                  <a:latin typeface="Cambria Math" panose="02040503050406030204" pitchFamily="18" charset="0"/>
                                </a:rPr>
                                <m:t>𝑄</m:t>
                              </m:r>
                              <m:r>
                                <a:rPr lang="en-US" sz="2800" b="0" i="1" smtClean="0">
                                  <a:latin typeface="Cambria Math" panose="02040503050406030204" pitchFamily="18" charset="0"/>
                                </a:rPr>
                                <m:t>(</m:t>
                              </m:r>
                              <m:r>
                                <a:rPr lang="en-US" sz="2800" b="0" i="1" smtClean="0">
                                  <a:latin typeface="Cambria Math" panose="02040503050406030204" pitchFamily="18" charset="0"/>
                                </a:rPr>
                                <m:t>𝑠</m:t>
                              </m:r>
                              <m:r>
                                <a:rPr lang="en-US" sz="2800" b="0" i="1" smtClean="0">
                                  <a:latin typeface="Cambria Math" panose="02040503050406030204" pitchFamily="18" charset="0"/>
                                </a:rPr>
                                <m:t>,</m:t>
                              </m:r>
                              <m:r>
                                <a:rPr lang="en-US" sz="2800" b="0" i="1" smtClean="0">
                                  <a:latin typeface="Cambria Math" panose="02040503050406030204" pitchFamily="18" charset="0"/>
                                </a:rPr>
                                <m:t>𝑎</m:t>
                              </m:r>
                              <m:r>
                                <a:rPr lang="en-US" sz="2800" b="0" i="1" smtClean="0">
                                  <a:latin typeface="Cambria Math" panose="02040503050406030204" pitchFamily="18" charset="0"/>
                                </a:rPr>
                                <m:t>)</m:t>
                              </m:r>
                            </m:e>
                          </m:func>
                        </m:e>
                      </m:func>
                    </m:oMath>
                  </m:oMathPara>
                </a14:m>
                <a:endParaRPr lang="en-US" sz="2800" dirty="0"/>
              </a:p>
            </p:txBody>
          </p:sp>
        </mc:Choice>
        <mc:Fallback xmlns="">
          <p:sp>
            <p:nvSpPr>
              <p:cNvPr id="19" name="TextBox 18">
                <a:extLst>
                  <a:ext uri="{FF2B5EF4-FFF2-40B4-BE49-F238E27FC236}">
                    <a16:creationId xmlns:a16="http://schemas.microsoft.com/office/drawing/2014/main" id="{FDFB441E-A701-C5AB-085F-B129E5925BBF}"/>
                  </a:ext>
                </a:extLst>
              </p:cNvPr>
              <p:cNvSpPr txBox="1">
                <a:spLocks noRot="1" noChangeAspect="1" noMove="1" noResize="1" noEditPoints="1" noAdjustHandles="1" noChangeArrowheads="1" noChangeShapeType="1" noTextEdit="1"/>
              </p:cNvSpPr>
              <p:nvPr/>
            </p:nvSpPr>
            <p:spPr>
              <a:xfrm>
                <a:off x="2623336" y="3136776"/>
                <a:ext cx="3769365" cy="430887"/>
              </a:xfrm>
              <a:prstGeom prst="rect">
                <a:avLst/>
              </a:prstGeom>
              <a:blipFill>
                <a:blip r:embed="rId6"/>
                <a:stretch>
                  <a:fillRect l="-671" t="-2941" r="-3020" b="-3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499F285-2E34-B8B1-F77C-104ED8FBDB57}"/>
                  </a:ext>
                </a:extLst>
              </p:cNvPr>
              <p:cNvSpPr txBox="1"/>
              <p:nvPr/>
            </p:nvSpPr>
            <p:spPr>
              <a:xfrm>
                <a:off x="8351596" y="3901940"/>
                <a:ext cx="286418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𝐿</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𝑠</m:t>
                          </m:r>
                          <m:r>
                            <a:rPr lang="en-US" sz="2800" b="0" i="1" smtClean="0">
                              <a:latin typeface="Cambria Math" panose="02040503050406030204" pitchFamily="18" charset="0"/>
                            </a:rPr>
                            <m:t>,</m:t>
                          </m:r>
                          <m:r>
                            <a:rPr lang="en-US" sz="2800" b="0" i="1" smtClean="0">
                              <a:latin typeface="Cambria Math" panose="02040503050406030204" pitchFamily="18" charset="0"/>
                            </a:rPr>
                            <m:t>𝑎</m:t>
                          </m:r>
                        </m:e>
                      </m:d>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𝑞</m:t>
                              </m:r>
                              <m:r>
                                <a:rPr lang="en-US" sz="2800" b="0" i="1" smtClean="0">
                                  <a:latin typeface="Cambria Math" panose="02040503050406030204" pitchFamily="18" charset="0"/>
                                </a:rPr>
                                <m:t>−</m:t>
                              </m:r>
                              <m:r>
                                <a:rPr lang="en-US" sz="2800" b="0" i="1" smtClean="0">
                                  <a:latin typeface="Cambria Math" panose="02040503050406030204" pitchFamily="18" charset="0"/>
                                </a:rPr>
                                <m:t>𝑦</m:t>
                              </m:r>
                            </m:e>
                          </m:d>
                        </m:e>
                        <m:sup>
                          <m:r>
                            <a:rPr lang="en-US" sz="2800" b="0" i="1" smtClean="0">
                              <a:latin typeface="Cambria Math" panose="02040503050406030204" pitchFamily="18" charset="0"/>
                            </a:rPr>
                            <m:t>2</m:t>
                          </m:r>
                        </m:sup>
                      </m:sSup>
                    </m:oMath>
                  </m:oMathPara>
                </a14:m>
                <a:endParaRPr lang="en-US" sz="2800" dirty="0"/>
              </a:p>
            </p:txBody>
          </p:sp>
        </mc:Choice>
        <mc:Fallback xmlns="">
          <p:sp>
            <p:nvSpPr>
              <p:cNvPr id="20" name="TextBox 19">
                <a:extLst>
                  <a:ext uri="{FF2B5EF4-FFF2-40B4-BE49-F238E27FC236}">
                    <a16:creationId xmlns:a16="http://schemas.microsoft.com/office/drawing/2014/main" id="{C499F285-2E34-B8B1-F77C-104ED8FBDB57}"/>
                  </a:ext>
                </a:extLst>
              </p:cNvPr>
              <p:cNvSpPr txBox="1">
                <a:spLocks noRot="1" noChangeAspect="1" noMove="1" noResize="1" noEditPoints="1" noAdjustHandles="1" noChangeArrowheads="1" noChangeShapeType="1" noTextEdit="1"/>
              </p:cNvSpPr>
              <p:nvPr/>
            </p:nvSpPr>
            <p:spPr>
              <a:xfrm>
                <a:off x="8351596" y="3901940"/>
                <a:ext cx="2864181" cy="430887"/>
              </a:xfrm>
              <a:prstGeom prst="rect">
                <a:avLst/>
              </a:prstGeom>
              <a:blipFill>
                <a:blip r:embed="rId7"/>
                <a:stretch>
                  <a:fillRect l="-2203" t="-2857" r="-441"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46D941D-0235-73BB-0864-4673DFB733F7}"/>
                  </a:ext>
                </a:extLst>
              </p:cNvPr>
              <p:cNvSpPr txBox="1"/>
              <p:nvPr/>
            </p:nvSpPr>
            <p:spPr>
              <a:xfrm>
                <a:off x="7783491" y="4583723"/>
                <a:ext cx="4000390" cy="5636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r>
                        <a:rPr lang="en-US" sz="2800" b="0" i="1" smtClean="0">
                          <a:latin typeface="Cambria Math" panose="02040503050406030204" pitchFamily="18" charset="0"/>
                        </a:rPr>
                        <m:t>𝛾</m:t>
                      </m:r>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max</m:t>
                              </m:r>
                            </m:e>
                            <m:lim>
                              <m:r>
                                <a:rPr lang="en-US" sz="2800" b="0" i="1" smtClean="0">
                                  <a:latin typeface="Cambria Math" panose="02040503050406030204" pitchFamily="18" charset="0"/>
                                </a:rPr>
                                <m:t>𝑎</m:t>
                              </m:r>
                            </m:lim>
                          </m:limLow>
                        </m:fName>
                        <m:e>
                          <m:r>
                            <a:rPr lang="en-US" sz="2800" b="0" i="1" smtClean="0">
                              <a:latin typeface="Cambria Math" panose="02040503050406030204" pitchFamily="18" charset="0"/>
                            </a:rPr>
                            <m:t>𝑄</m:t>
                          </m:r>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𝑠</m:t>
                                  </m:r>
                                </m:e>
                                <m:sub>
                                  <m:r>
                                    <a:rPr lang="en-US" sz="2800" b="0" i="1" smtClean="0">
                                      <a:latin typeface="Cambria Math" panose="02040503050406030204" pitchFamily="18" charset="0"/>
                                    </a:rPr>
                                    <m:t>𝑖</m:t>
                                  </m:r>
                                  <m:r>
                                    <a:rPr lang="en-US" sz="2800" b="0" i="1" smtClean="0">
                                      <a:latin typeface="Cambria Math" panose="02040503050406030204" pitchFamily="18" charset="0"/>
                                    </a:rPr>
                                    <m:t>+1</m:t>
                                  </m:r>
                                </m:sub>
                              </m:sSub>
                              <m:r>
                                <a:rPr lang="en-US" sz="2800" b="0" i="1" smtClean="0">
                                  <a:latin typeface="Cambria Math" panose="02040503050406030204" pitchFamily="18" charset="0"/>
                                </a:rPr>
                                <m:t>,</m:t>
                              </m:r>
                              <m:r>
                                <a:rPr lang="en-US" sz="2800" b="0" i="1" smtClean="0">
                                  <a:latin typeface="Cambria Math" panose="02040503050406030204" pitchFamily="18" charset="0"/>
                                </a:rPr>
                                <m:t>𝑎</m:t>
                              </m:r>
                            </m:e>
                          </m:d>
                        </m:e>
                      </m:func>
                    </m:oMath>
                  </m:oMathPara>
                </a14:m>
                <a:endParaRPr lang="en-US" sz="2800" dirty="0"/>
              </a:p>
            </p:txBody>
          </p:sp>
        </mc:Choice>
        <mc:Fallback xmlns="">
          <p:sp>
            <p:nvSpPr>
              <p:cNvPr id="21" name="TextBox 20">
                <a:extLst>
                  <a:ext uri="{FF2B5EF4-FFF2-40B4-BE49-F238E27FC236}">
                    <a16:creationId xmlns:a16="http://schemas.microsoft.com/office/drawing/2014/main" id="{846D941D-0235-73BB-0864-4673DFB733F7}"/>
                  </a:ext>
                </a:extLst>
              </p:cNvPr>
              <p:cNvSpPr txBox="1">
                <a:spLocks noRot="1" noChangeAspect="1" noMove="1" noResize="1" noEditPoints="1" noAdjustHandles="1" noChangeArrowheads="1" noChangeShapeType="1" noTextEdit="1"/>
              </p:cNvSpPr>
              <p:nvPr/>
            </p:nvSpPr>
            <p:spPr>
              <a:xfrm>
                <a:off x="7783491" y="4583723"/>
                <a:ext cx="4000390" cy="563680"/>
              </a:xfrm>
              <a:prstGeom prst="rect">
                <a:avLst/>
              </a:prstGeom>
              <a:blipFill>
                <a:blip r:embed="rId8"/>
                <a:stretch>
                  <a:fillRect l="-1582" b="-10870"/>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26835893-0433-C257-D6F4-430F1B794A20}"/>
              </a:ext>
            </a:extLst>
          </p:cNvPr>
          <p:cNvSpPr txBox="1"/>
          <p:nvPr/>
        </p:nvSpPr>
        <p:spPr>
          <a:xfrm>
            <a:off x="2137025" y="5644593"/>
            <a:ext cx="7402219" cy="523220"/>
          </a:xfrm>
          <a:prstGeom prst="rect">
            <a:avLst/>
          </a:prstGeom>
          <a:noFill/>
        </p:spPr>
        <p:txBody>
          <a:bodyPr wrap="none" rtlCol="0">
            <a:spAutoFit/>
          </a:bodyPr>
          <a:lstStyle/>
          <a:p>
            <a:r>
              <a:rPr lang="en-US" sz="2800" dirty="0"/>
              <a:t>How can we define a Q net for continues actions?</a:t>
            </a:r>
          </a:p>
        </p:txBody>
      </p:sp>
      <p:sp>
        <p:nvSpPr>
          <p:cNvPr id="23" name="Cross 22">
            <a:extLst>
              <a:ext uri="{FF2B5EF4-FFF2-40B4-BE49-F238E27FC236}">
                <a16:creationId xmlns:a16="http://schemas.microsoft.com/office/drawing/2014/main" id="{5D3A7593-E828-61F1-0B44-D878842614A2}"/>
              </a:ext>
            </a:extLst>
          </p:cNvPr>
          <p:cNvSpPr/>
          <p:nvPr/>
        </p:nvSpPr>
        <p:spPr>
          <a:xfrm rot="2685393">
            <a:off x="10443038" y="2244556"/>
            <a:ext cx="1281050" cy="1307424"/>
          </a:xfrm>
          <a:prstGeom prst="plus">
            <a:avLst>
              <a:gd name="adj" fmla="val 50000"/>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44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21" grpId="0"/>
      <p:bldP spid="22" grpId="0"/>
      <p:bldP spid="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24A8-AE69-6717-F515-2AFDDAA5DD87}"/>
              </a:ext>
            </a:extLst>
          </p:cNvPr>
          <p:cNvSpPr>
            <a:spLocks noGrp="1"/>
          </p:cNvSpPr>
          <p:nvPr>
            <p:ph type="title"/>
          </p:nvPr>
        </p:nvSpPr>
        <p:spPr/>
        <p:txBody>
          <a:bodyPr/>
          <a:lstStyle/>
          <a:p>
            <a:r>
              <a:rPr lang="en-US" sz="4400" dirty="0"/>
              <a:t>Q net for continues actions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1954516-27D7-D86C-A85C-8AB15A51E476}"/>
                  </a:ext>
                </a:extLst>
              </p:cNvPr>
              <p:cNvSpPr>
                <a:spLocks noGrp="1"/>
              </p:cNvSpPr>
              <p:nvPr>
                <p:ph idx="1"/>
              </p:nvPr>
            </p:nvSpPr>
            <p:spPr/>
            <p:txBody>
              <a:bodyPr/>
              <a:lstStyle/>
              <a:p>
                <a:r>
                  <a:rPr lang="en-US" dirty="0"/>
                  <a:t>We can simply set the action as an input</a:t>
                </a:r>
              </a:p>
              <a:p>
                <a:r>
                  <a:rPr lang="en-US" dirty="0"/>
                  <a:t>This raises two </a:t>
                </a:r>
                <a:r>
                  <a:rPr lang="en-US" dirty="0">
                    <a:solidFill>
                      <a:srgbClr val="FF0000"/>
                    </a:solidFill>
                  </a:rPr>
                  <a:t>questions</a:t>
                </a:r>
                <a:r>
                  <a:rPr lang="en-US" dirty="0"/>
                  <a:t>:</a:t>
                </a:r>
              </a:p>
              <a:p>
                <a:pPr marL="514350" indent="-514350">
                  <a:buFont typeface="+mj-lt"/>
                  <a:buAutoNum type="arabicPeriod"/>
                </a:pPr>
                <a:r>
                  <a:rPr lang="en-US" sz="2800" b="0" dirty="0"/>
                  <a:t>Training: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r>
                      <a:rPr lang="en-US" sz="2800" b="0" i="1" smtClean="0">
                        <a:latin typeface="Cambria Math" panose="02040503050406030204" pitchFamily="18" charset="0"/>
                      </a:rPr>
                      <m:t>𝛾</m:t>
                    </m:r>
                    <m:func>
                      <m:funcPr>
                        <m:ctrlPr>
                          <a:rPr lang="en-US" sz="2800" b="0" i="1" smtClean="0">
                            <a:solidFill>
                              <a:srgbClr val="FF0000"/>
                            </a:solidFill>
                            <a:latin typeface="Cambria Math" panose="02040503050406030204" pitchFamily="18" charset="0"/>
                          </a:rPr>
                        </m:ctrlPr>
                      </m:funcPr>
                      <m:fName>
                        <m:limLow>
                          <m:limLowPr>
                            <m:ctrlPr>
                              <a:rPr lang="en-US" sz="2800" b="0" i="1" smtClean="0">
                                <a:solidFill>
                                  <a:srgbClr val="FF0000"/>
                                </a:solidFill>
                                <a:latin typeface="Cambria Math" panose="02040503050406030204" pitchFamily="18" charset="0"/>
                              </a:rPr>
                            </m:ctrlPr>
                          </m:limLowPr>
                          <m:e>
                            <m:r>
                              <m:rPr>
                                <m:sty m:val="p"/>
                              </m:rPr>
                              <a:rPr lang="en-US" sz="2800" b="0" i="0" smtClean="0">
                                <a:solidFill>
                                  <a:srgbClr val="FF0000"/>
                                </a:solidFill>
                                <a:latin typeface="Cambria Math" panose="02040503050406030204" pitchFamily="18" charset="0"/>
                              </a:rPr>
                              <m:t>max</m:t>
                            </m:r>
                          </m:e>
                          <m:lim>
                            <m:r>
                              <a:rPr lang="en-US" sz="2800" b="0" i="1" smtClean="0">
                                <a:solidFill>
                                  <a:srgbClr val="FF0000"/>
                                </a:solidFill>
                                <a:latin typeface="Cambria Math" panose="02040503050406030204" pitchFamily="18" charset="0"/>
                              </a:rPr>
                              <m:t>𝑎</m:t>
                            </m:r>
                          </m:lim>
                        </m:limLow>
                      </m:fName>
                      <m:e>
                        <m:r>
                          <a:rPr lang="en-US" sz="2800" b="0" i="1" smtClean="0">
                            <a:solidFill>
                              <a:srgbClr val="FF0000"/>
                            </a:solidFill>
                            <a:latin typeface="Cambria Math" panose="02040503050406030204" pitchFamily="18" charset="0"/>
                          </a:rPr>
                          <m:t>𝑄</m:t>
                        </m:r>
                        <m:d>
                          <m:dPr>
                            <m:ctrlPr>
                              <a:rPr lang="en-US" sz="2800" b="0" i="1" smtClean="0">
                                <a:solidFill>
                                  <a:srgbClr val="FF0000"/>
                                </a:solidFill>
                                <a:latin typeface="Cambria Math" panose="02040503050406030204" pitchFamily="18" charset="0"/>
                              </a:rPr>
                            </m:ctrlPr>
                          </m:dPr>
                          <m:e>
                            <m:sSub>
                              <m:sSubPr>
                                <m:ctrlPr>
                                  <a:rPr lang="en-US" sz="2800" b="0" i="1" smtClean="0">
                                    <a:solidFill>
                                      <a:srgbClr val="FF0000"/>
                                    </a:solidFill>
                                    <a:latin typeface="Cambria Math" panose="02040503050406030204" pitchFamily="18" charset="0"/>
                                  </a:rPr>
                                </m:ctrlPr>
                              </m:sSubPr>
                              <m:e>
                                <m:r>
                                  <a:rPr lang="en-US" sz="2800" b="0" i="1" smtClean="0">
                                    <a:solidFill>
                                      <a:srgbClr val="FF0000"/>
                                    </a:solidFill>
                                    <a:latin typeface="Cambria Math" panose="02040503050406030204" pitchFamily="18" charset="0"/>
                                  </a:rPr>
                                  <m:t>𝑠</m:t>
                                </m:r>
                              </m:e>
                              <m:sub>
                                <m:r>
                                  <a:rPr lang="en-US" sz="2800" b="0" i="1" smtClean="0">
                                    <a:solidFill>
                                      <a:srgbClr val="FF0000"/>
                                    </a:solidFill>
                                    <a:latin typeface="Cambria Math" panose="02040503050406030204" pitchFamily="18" charset="0"/>
                                  </a:rPr>
                                  <m:t>𝑖</m:t>
                                </m:r>
                                <m:r>
                                  <a:rPr lang="en-US" sz="2800" b="0" i="1" smtClean="0">
                                    <a:solidFill>
                                      <a:srgbClr val="FF0000"/>
                                    </a:solidFill>
                                    <a:latin typeface="Cambria Math" panose="02040503050406030204" pitchFamily="18" charset="0"/>
                                  </a:rPr>
                                  <m:t>+1</m:t>
                                </m:r>
                              </m:sub>
                            </m:sSub>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e>
                        </m:d>
                      </m:e>
                    </m:func>
                  </m:oMath>
                </a14:m>
                <a:endParaRPr lang="en-US" sz="2800" dirty="0"/>
              </a:p>
              <a:p>
                <a:pPr marL="514350" indent="-514350">
                  <a:buFont typeface="+mj-lt"/>
                  <a:buAutoNum type="arabicPeriod"/>
                </a:pPr>
                <a:r>
                  <a:rPr lang="en-US" sz="2800" b="0" dirty="0"/>
                  <a:t>Acting: </a:t>
                </a:r>
                <a14:m>
                  <m:oMath xmlns:m="http://schemas.openxmlformats.org/officeDocument/2006/math">
                    <m:r>
                      <a:rPr lang="en-US" sz="2800" b="0" i="1" smtClean="0">
                        <a:latin typeface="Cambria Math" panose="02040503050406030204" pitchFamily="18" charset="0"/>
                      </a:rPr>
                      <m:t>𝜋</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𝑠</m:t>
                        </m:r>
                      </m:e>
                    </m:d>
                    <m:r>
                      <a:rPr lang="en-US" sz="2800" b="0" i="1" smtClean="0">
                        <a:latin typeface="Cambria Math" panose="02040503050406030204" pitchFamily="18" charset="0"/>
                      </a:rPr>
                      <m:t>=</m:t>
                    </m:r>
                    <m:func>
                      <m:funcPr>
                        <m:ctrlPr>
                          <a:rPr lang="en-US" sz="2800" b="0" i="1" smtClean="0">
                            <a:solidFill>
                              <a:srgbClr val="FF0000"/>
                            </a:solidFill>
                            <a:latin typeface="Cambria Math" panose="02040503050406030204" pitchFamily="18" charset="0"/>
                          </a:rPr>
                        </m:ctrlPr>
                      </m:funcPr>
                      <m:fName>
                        <m:sSub>
                          <m:sSubPr>
                            <m:ctrlPr>
                              <a:rPr lang="en-US" sz="2800" b="0" i="1" smtClean="0">
                                <a:solidFill>
                                  <a:srgbClr val="FF0000"/>
                                </a:solidFill>
                                <a:latin typeface="Cambria Math" panose="02040503050406030204" pitchFamily="18" charset="0"/>
                              </a:rPr>
                            </m:ctrlPr>
                          </m:sSubPr>
                          <m:e>
                            <m:r>
                              <m:rPr>
                                <m:sty m:val="p"/>
                              </m:rPr>
                              <a:rPr lang="en-US" sz="2800" b="0" i="0" smtClean="0">
                                <a:solidFill>
                                  <a:srgbClr val="FF0000"/>
                                </a:solidFill>
                                <a:latin typeface="Cambria Math" panose="02040503050406030204" pitchFamily="18" charset="0"/>
                              </a:rPr>
                              <m:t>arg</m:t>
                            </m:r>
                          </m:e>
                          <m:sub>
                            <m:r>
                              <a:rPr lang="en-US" sz="2800" b="0" i="1" smtClean="0">
                                <a:solidFill>
                                  <a:srgbClr val="FF0000"/>
                                </a:solidFill>
                                <a:latin typeface="Cambria Math" panose="02040503050406030204" pitchFamily="18" charset="0"/>
                              </a:rPr>
                              <m:t>𝑎</m:t>
                            </m:r>
                          </m:sub>
                        </m:sSub>
                      </m:fName>
                      <m:e>
                        <m:func>
                          <m:funcPr>
                            <m:ctrlPr>
                              <a:rPr lang="en-US" sz="2800" b="0" i="1" smtClean="0">
                                <a:solidFill>
                                  <a:srgbClr val="FF0000"/>
                                </a:solidFill>
                                <a:latin typeface="Cambria Math" panose="02040503050406030204" pitchFamily="18" charset="0"/>
                              </a:rPr>
                            </m:ctrlPr>
                          </m:funcPr>
                          <m:fName>
                            <m:r>
                              <m:rPr>
                                <m:sty m:val="p"/>
                              </m:rPr>
                              <a:rPr lang="en-US" sz="2800" b="0" i="0" smtClean="0">
                                <a:solidFill>
                                  <a:srgbClr val="FF0000"/>
                                </a:solidFill>
                                <a:latin typeface="Cambria Math" panose="02040503050406030204" pitchFamily="18" charset="0"/>
                              </a:rPr>
                              <m:t>max</m:t>
                            </m:r>
                          </m:fName>
                          <m:e>
                            <m:r>
                              <a:rPr lang="en-US" sz="2800" b="0" i="1" smtClean="0">
                                <a:solidFill>
                                  <a:srgbClr val="FF0000"/>
                                </a:solidFill>
                                <a:latin typeface="Cambria Math" panose="02040503050406030204" pitchFamily="18" charset="0"/>
                              </a:rPr>
                              <m:t>𝑄</m:t>
                            </m:r>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𝑠</m:t>
                            </m:r>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r>
                              <a:rPr lang="en-US" sz="2800" b="0" i="1" smtClean="0">
                                <a:solidFill>
                                  <a:srgbClr val="FF0000"/>
                                </a:solidFill>
                                <a:latin typeface="Cambria Math" panose="02040503050406030204" pitchFamily="18" charset="0"/>
                              </a:rPr>
                              <m:t>)</m:t>
                            </m:r>
                          </m:e>
                        </m:func>
                      </m:e>
                    </m:func>
                  </m:oMath>
                </a14:m>
                <a:endParaRPr lang="en-US" sz="2800" dirty="0"/>
              </a:p>
              <a:p>
                <a:r>
                  <a:rPr lang="en-US" dirty="0"/>
                  <a:t>Deep Deterministic Policy Gradient [</a:t>
                </a:r>
                <a:r>
                  <a:rPr lang="en-US" dirty="0" err="1"/>
                  <a:t>Lillicrap</a:t>
                </a:r>
                <a:r>
                  <a:rPr lang="en-US" dirty="0"/>
                  <a:t> et al. 2016]</a:t>
                </a:r>
              </a:p>
              <a:p>
                <a:pPr marL="0" indent="0">
                  <a:buNone/>
                </a:pPr>
                <a:r>
                  <a:rPr lang="en-US" dirty="0"/>
                  <a:t>Train a deterministic actor </a:t>
                </a:r>
                <a14:m>
                  <m:oMath xmlns:m="http://schemas.openxmlformats.org/officeDocument/2006/math">
                    <m:r>
                      <a:rPr lang="en-US" sz="2800" b="0" i="1" smtClean="0">
                        <a:solidFill>
                          <a:schemeClr val="tx1"/>
                        </a:solidFill>
                        <a:latin typeface="Cambria Math" panose="02040503050406030204" pitchFamily="18" charset="0"/>
                      </a:rPr>
                      <m:t>𝜋</m:t>
                    </m:r>
                    <m:d>
                      <m:dPr>
                        <m:ctrlPr>
                          <a:rPr lang="en-US" sz="2800" b="0" i="1" smtClean="0">
                            <a:solidFill>
                              <a:schemeClr val="tx1"/>
                            </a:solidFill>
                            <a:latin typeface="Cambria Math" panose="02040503050406030204" pitchFamily="18" charset="0"/>
                          </a:rPr>
                        </m:ctrlPr>
                      </m:dPr>
                      <m:e>
                        <m:r>
                          <a:rPr lang="en-US" sz="2800" b="0" i="1" smtClean="0">
                            <a:solidFill>
                              <a:schemeClr val="tx1"/>
                            </a:solidFill>
                            <a:latin typeface="Cambria Math" panose="02040503050406030204" pitchFamily="18" charset="0"/>
                          </a:rPr>
                          <m:t>𝑠</m:t>
                        </m:r>
                      </m:e>
                    </m:d>
                    <m:r>
                      <a:rPr lang="en-US" sz="2800" b="0" i="1" smtClean="0">
                        <a:solidFill>
                          <a:schemeClr val="tx1"/>
                        </a:solidFill>
                        <a:latin typeface="Cambria Math" panose="02040503050406030204" pitchFamily="18" charset="0"/>
                      </a:rPr>
                      <m:t>=</m:t>
                    </m:r>
                    <m:func>
                      <m:funcPr>
                        <m:ctrlPr>
                          <a:rPr lang="en-US" sz="2800" b="0" i="1" smtClean="0">
                            <a:solidFill>
                              <a:schemeClr val="tx1"/>
                            </a:solidFill>
                            <a:latin typeface="Cambria Math" panose="02040503050406030204" pitchFamily="18" charset="0"/>
                          </a:rPr>
                        </m:ctrlPr>
                      </m:funcPr>
                      <m:fName>
                        <m:sSub>
                          <m:sSubPr>
                            <m:ctrlPr>
                              <a:rPr lang="en-US" sz="2800" b="0" i="1" smtClean="0">
                                <a:solidFill>
                                  <a:schemeClr val="tx1"/>
                                </a:solidFill>
                                <a:latin typeface="Cambria Math" panose="02040503050406030204" pitchFamily="18" charset="0"/>
                              </a:rPr>
                            </m:ctrlPr>
                          </m:sSubPr>
                          <m:e>
                            <m:r>
                              <m:rPr>
                                <m:sty m:val="p"/>
                              </m:rPr>
                              <a:rPr lang="en-US" sz="2800" b="0" i="0" smtClean="0">
                                <a:solidFill>
                                  <a:schemeClr val="tx1"/>
                                </a:solidFill>
                                <a:latin typeface="Cambria Math" panose="02040503050406030204" pitchFamily="18" charset="0"/>
                              </a:rPr>
                              <m:t>arg</m:t>
                            </m:r>
                          </m:e>
                          <m:sub>
                            <m:r>
                              <a:rPr lang="en-US" sz="2800" b="0" i="1" smtClean="0">
                                <a:solidFill>
                                  <a:schemeClr val="tx1"/>
                                </a:solidFill>
                                <a:latin typeface="Cambria Math" panose="02040503050406030204" pitchFamily="18" charset="0"/>
                              </a:rPr>
                              <m:t>𝑎</m:t>
                            </m:r>
                          </m:sub>
                        </m:sSub>
                      </m:fName>
                      <m:e>
                        <m:func>
                          <m:funcPr>
                            <m:ctrlPr>
                              <a:rPr lang="en-US" sz="2800" b="0" i="1" smtClean="0">
                                <a:solidFill>
                                  <a:schemeClr val="tx1"/>
                                </a:solidFill>
                                <a:latin typeface="Cambria Math" panose="02040503050406030204" pitchFamily="18" charset="0"/>
                              </a:rPr>
                            </m:ctrlPr>
                          </m:funcPr>
                          <m:fName>
                            <m:r>
                              <m:rPr>
                                <m:sty m:val="p"/>
                              </m:rPr>
                              <a:rPr lang="en-US" sz="2800" b="0" i="0" smtClean="0">
                                <a:solidFill>
                                  <a:schemeClr val="tx1"/>
                                </a:solidFill>
                                <a:latin typeface="Cambria Math" panose="02040503050406030204" pitchFamily="18" charset="0"/>
                              </a:rPr>
                              <m:t>max</m:t>
                            </m:r>
                          </m:fName>
                          <m:e>
                            <m:r>
                              <a:rPr lang="en-US" sz="2800" b="0" i="1" smtClean="0">
                                <a:solidFill>
                                  <a:schemeClr val="tx1"/>
                                </a:solidFill>
                                <a:latin typeface="Cambria Math" panose="02040503050406030204" pitchFamily="18" charset="0"/>
                              </a:rPr>
                              <m:t>𝑄</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𝑠</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𝑎</m:t>
                            </m:r>
                            <m:r>
                              <a:rPr lang="en-US" sz="2800" b="0" i="1" smtClean="0">
                                <a:solidFill>
                                  <a:schemeClr val="tx1"/>
                                </a:solidFill>
                                <a:latin typeface="Cambria Math" panose="02040503050406030204" pitchFamily="18" charset="0"/>
                              </a:rPr>
                              <m:t>)</m:t>
                            </m:r>
                          </m:e>
                        </m:func>
                      </m:e>
                    </m:func>
                  </m:oMath>
                </a14:m>
                <a:r>
                  <a:rPr lang="en-US" dirty="0"/>
                  <a:t> </a:t>
                </a:r>
              </a:p>
              <a:p>
                <a:pPr marL="0" indent="0">
                  <a:buNone/>
                </a:pP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r>
                      <a:rPr lang="en-US" sz="2800" b="0" i="1" smtClean="0">
                        <a:latin typeface="Cambria Math" panose="02040503050406030204" pitchFamily="18" charset="0"/>
                      </a:rPr>
                      <m:t>𝛾</m:t>
                    </m:r>
                    <m:func>
                      <m:funcPr>
                        <m:ctrlPr>
                          <a:rPr lang="en-US" sz="2800" b="0" i="1" smtClean="0">
                            <a:solidFill>
                              <a:srgbClr val="FF0000"/>
                            </a:solidFill>
                            <a:latin typeface="Cambria Math" panose="02040503050406030204" pitchFamily="18" charset="0"/>
                          </a:rPr>
                        </m:ctrlPr>
                      </m:funcPr>
                      <m:fName>
                        <m:limLow>
                          <m:limLowPr>
                            <m:ctrlPr>
                              <a:rPr lang="en-US" sz="2800" b="0" i="1" smtClean="0">
                                <a:solidFill>
                                  <a:srgbClr val="FF0000"/>
                                </a:solidFill>
                                <a:latin typeface="Cambria Math" panose="02040503050406030204" pitchFamily="18" charset="0"/>
                              </a:rPr>
                            </m:ctrlPr>
                          </m:limLowPr>
                          <m:e>
                            <m:r>
                              <m:rPr>
                                <m:sty m:val="p"/>
                              </m:rPr>
                              <a:rPr lang="en-US" sz="2800" b="0" i="0" smtClean="0">
                                <a:solidFill>
                                  <a:srgbClr val="FF0000"/>
                                </a:solidFill>
                                <a:latin typeface="Cambria Math" panose="02040503050406030204" pitchFamily="18" charset="0"/>
                              </a:rPr>
                              <m:t>max</m:t>
                            </m:r>
                          </m:e>
                          <m:lim>
                            <m:r>
                              <a:rPr lang="en-US" sz="2800" b="0" i="1" smtClean="0">
                                <a:solidFill>
                                  <a:srgbClr val="FF0000"/>
                                </a:solidFill>
                                <a:latin typeface="Cambria Math" panose="02040503050406030204" pitchFamily="18" charset="0"/>
                              </a:rPr>
                              <m:t>𝑎</m:t>
                            </m:r>
                          </m:lim>
                        </m:limLow>
                      </m:fName>
                      <m:e>
                        <m:r>
                          <a:rPr lang="en-US" sz="2800" b="0" i="1" smtClean="0">
                            <a:solidFill>
                              <a:srgbClr val="FF0000"/>
                            </a:solidFill>
                            <a:latin typeface="Cambria Math" panose="02040503050406030204" pitchFamily="18" charset="0"/>
                          </a:rPr>
                          <m:t>𝑄</m:t>
                        </m:r>
                        <m:d>
                          <m:dPr>
                            <m:ctrlPr>
                              <a:rPr lang="en-US" sz="2800" b="0" i="1" smtClean="0">
                                <a:solidFill>
                                  <a:srgbClr val="FF0000"/>
                                </a:solidFill>
                                <a:latin typeface="Cambria Math" panose="02040503050406030204" pitchFamily="18" charset="0"/>
                              </a:rPr>
                            </m:ctrlPr>
                          </m:dPr>
                          <m:e>
                            <m:sSub>
                              <m:sSubPr>
                                <m:ctrlPr>
                                  <a:rPr lang="en-US" sz="2800" b="0" i="1" smtClean="0">
                                    <a:solidFill>
                                      <a:srgbClr val="FF0000"/>
                                    </a:solidFill>
                                    <a:latin typeface="Cambria Math" panose="02040503050406030204" pitchFamily="18" charset="0"/>
                                  </a:rPr>
                                </m:ctrlPr>
                              </m:sSubPr>
                              <m:e>
                                <m:r>
                                  <a:rPr lang="en-US" sz="2800" b="0" i="1" smtClean="0">
                                    <a:solidFill>
                                      <a:srgbClr val="FF0000"/>
                                    </a:solidFill>
                                    <a:latin typeface="Cambria Math" panose="02040503050406030204" pitchFamily="18" charset="0"/>
                                  </a:rPr>
                                  <m:t>𝑠</m:t>
                                </m:r>
                              </m:e>
                              <m:sub>
                                <m:r>
                                  <a:rPr lang="en-US" sz="2800" b="0" i="1" smtClean="0">
                                    <a:solidFill>
                                      <a:srgbClr val="FF0000"/>
                                    </a:solidFill>
                                    <a:latin typeface="Cambria Math" panose="02040503050406030204" pitchFamily="18" charset="0"/>
                                  </a:rPr>
                                  <m:t>𝑖</m:t>
                                </m:r>
                                <m:r>
                                  <a:rPr lang="en-US" sz="2800" b="0" i="1" smtClean="0">
                                    <a:solidFill>
                                      <a:srgbClr val="FF0000"/>
                                    </a:solidFill>
                                    <a:latin typeface="Cambria Math" panose="02040503050406030204" pitchFamily="18" charset="0"/>
                                  </a:rPr>
                                  <m:t>+1</m:t>
                                </m:r>
                              </m:sub>
                            </m:sSub>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e>
                        </m:d>
                      </m:e>
                    </m:func>
                  </m:oMath>
                </a14:m>
                <a:r>
                  <a:rPr lang="en-US" dirty="0"/>
                  <a:t> becomes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𝛾</m:t>
                    </m:r>
                    <m:r>
                      <a:rPr lang="en-US" i="1">
                        <a:solidFill>
                          <a:srgbClr val="FF0000"/>
                        </a:solidFill>
                        <a:latin typeface="Cambria Math" panose="02040503050406030204" pitchFamily="18" charset="0"/>
                      </a:rPr>
                      <m:t>𝑄</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𝑠</m:t>
                            </m:r>
                          </m:e>
                          <m:sub>
                            <m:r>
                              <a:rPr lang="en-US" i="1">
                                <a:solidFill>
                                  <a:srgbClr val="FF0000"/>
                                </a:solidFill>
                                <a:latin typeface="Cambria Math" panose="02040503050406030204" pitchFamily="18" charset="0"/>
                              </a:rPr>
                              <m:t>𝑖</m:t>
                            </m:r>
                            <m:r>
                              <a:rPr lang="en-US" i="1">
                                <a:solidFill>
                                  <a:srgbClr val="FF0000"/>
                                </a:solidFill>
                                <a:latin typeface="Cambria Math" panose="02040503050406030204" pitchFamily="18" charset="0"/>
                              </a:rPr>
                              <m:t>+1</m:t>
                            </m:r>
                          </m:sub>
                        </m:sSub>
                        <m:r>
                          <a:rPr lang="en-US" i="1">
                            <a:solidFill>
                              <a:srgbClr val="FF0000"/>
                            </a:solidFill>
                            <a:latin typeface="Cambria Math" panose="02040503050406030204" pitchFamily="18" charset="0"/>
                          </a:rPr>
                          <m:t>,</m:t>
                        </m:r>
                        <m:r>
                          <a:rPr lang="en-US" i="1">
                            <a:solidFill>
                              <a:srgbClr val="00B050"/>
                            </a:solidFill>
                            <a:latin typeface="Cambria Math" panose="02040503050406030204" pitchFamily="18" charset="0"/>
                          </a:rPr>
                          <m:t>𝜋</m:t>
                        </m:r>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𝑠</m:t>
                            </m:r>
                          </m:e>
                        </m:d>
                      </m:e>
                    </m:d>
                  </m:oMath>
                </a14:m>
                <a:endParaRPr lang="en-US" dirty="0"/>
              </a:p>
              <a:p>
                <a:r>
                  <a:rPr lang="en-US" dirty="0"/>
                  <a:t>But how can we train </a:t>
                </a:r>
                <a14:m>
                  <m:oMath xmlns:m="http://schemas.openxmlformats.org/officeDocument/2006/math">
                    <m:r>
                      <a:rPr lang="en-US" i="1" smtClean="0">
                        <a:solidFill>
                          <a:srgbClr val="00B050"/>
                        </a:solidFill>
                        <a:latin typeface="Cambria Math" panose="02040503050406030204" pitchFamily="18" charset="0"/>
                      </a:rPr>
                      <m:t>𝜋</m:t>
                    </m:r>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𝑠</m:t>
                        </m:r>
                      </m:e>
                    </m:d>
                  </m:oMath>
                </a14:m>
                <a:r>
                  <a:rPr lang="en-US" dirty="0"/>
                  <a:t> ?</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E1954516-27D7-D86C-A85C-8AB15A51E476}"/>
                  </a:ext>
                </a:extLst>
              </p:cNvPr>
              <p:cNvSpPr>
                <a:spLocks noGrp="1" noRot="1" noChangeAspect="1" noMove="1" noResize="1" noEditPoints="1" noAdjustHandles="1" noChangeArrowheads="1" noChangeShapeType="1" noTextEdit="1"/>
              </p:cNvSpPr>
              <p:nvPr>
                <p:ph idx="1"/>
              </p:nvPr>
            </p:nvSpPr>
            <p:spPr>
              <a:blipFill>
                <a:blip r:embed="rId2"/>
                <a:stretch>
                  <a:fillRect l="-1206" t="-2326" b="-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882DB6A-35BA-1840-9CC9-288A2A6BA128}"/>
              </a:ext>
            </a:extLst>
          </p:cNvPr>
          <p:cNvSpPr>
            <a:spLocks noGrp="1"/>
          </p:cNvSpPr>
          <p:nvPr>
            <p:ph type="sldNum" sz="quarter" idx="12"/>
          </p:nvPr>
        </p:nvSpPr>
        <p:spPr/>
        <p:txBody>
          <a:bodyPr/>
          <a:lstStyle/>
          <a:p>
            <a:fld id="{5F07402F-1908-0F43-B844-ECE5D9BD648C}" type="slidenum">
              <a:rPr lang="en-US" smtClean="0"/>
              <a:t>27</a:t>
            </a:fld>
            <a:endParaRPr lang="en-US"/>
          </a:p>
        </p:txBody>
      </p:sp>
      <p:sp>
        <p:nvSpPr>
          <p:cNvPr id="5" name="Rectangle 4">
            <a:extLst>
              <a:ext uri="{FF2B5EF4-FFF2-40B4-BE49-F238E27FC236}">
                <a16:creationId xmlns:a16="http://schemas.microsoft.com/office/drawing/2014/main" id="{F97211E1-C299-5B6F-C9BA-0936B3678171}"/>
              </a:ext>
            </a:extLst>
          </p:cNvPr>
          <p:cNvSpPr/>
          <p:nvPr/>
        </p:nvSpPr>
        <p:spPr>
          <a:xfrm>
            <a:off x="9192648" y="2009185"/>
            <a:ext cx="942109"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Q-net</a:t>
            </a:r>
          </a:p>
        </p:txBody>
      </p:sp>
      <p:cxnSp>
        <p:nvCxnSpPr>
          <p:cNvPr id="6" name="Straight Arrow Connector 5">
            <a:extLst>
              <a:ext uri="{FF2B5EF4-FFF2-40B4-BE49-F238E27FC236}">
                <a16:creationId xmlns:a16="http://schemas.microsoft.com/office/drawing/2014/main" id="{9D054265-D8A5-9DCB-D12E-D1DE15F3F8C4}"/>
              </a:ext>
            </a:extLst>
          </p:cNvPr>
          <p:cNvCxnSpPr/>
          <p:nvPr/>
        </p:nvCxnSpPr>
        <p:spPr>
          <a:xfrm>
            <a:off x="8465907" y="2373328"/>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1341C4CB-7909-6586-D8A2-23ED37309A21}"/>
              </a:ext>
            </a:extLst>
          </p:cNvPr>
          <p:cNvCxnSpPr/>
          <p:nvPr/>
        </p:nvCxnSpPr>
        <p:spPr>
          <a:xfrm>
            <a:off x="8488517" y="311135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F84EEB4-B240-BC0D-CE9F-2F167E287DB2}"/>
                  </a:ext>
                </a:extLst>
              </p:cNvPr>
              <p:cNvSpPr txBox="1"/>
              <p:nvPr/>
            </p:nvSpPr>
            <p:spPr>
              <a:xfrm>
                <a:off x="8140450" y="2157884"/>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8" name="TextBox 7">
                <a:extLst>
                  <a:ext uri="{FF2B5EF4-FFF2-40B4-BE49-F238E27FC236}">
                    <a16:creationId xmlns:a16="http://schemas.microsoft.com/office/drawing/2014/main" id="{2F84EEB4-B240-BC0D-CE9F-2F167E287DB2}"/>
                  </a:ext>
                </a:extLst>
              </p:cNvPr>
              <p:cNvSpPr txBox="1">
                <a:spLocks noRot="1" noChangeAspect="1" noMove="1" noResize="1" noEditPoints="1" noAdjustHandles="1" noChangeArrowheads="1" noChangeShapeType="1" noTextEdit="1"/>
              </p:cNvSpPr>
              <p:nvPr/>
            </p:nvSpPr>
            <p:spPr>
              <a:xfrm>
                <a:off x="8140450" y="2157884"/>
                <a:ext cx="279499" cy="430887"/>
              </a:xfrm>
              <a:prstGeom prst="rect">
                <a:avLst/>
              </a:prstGeom>
              <a:blipFill>
                <a:blip r:embed="rId3"/>
                <a:stretch>
                  <a:fillRect l="-26087" r="-30435"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FA16D44-0D1F-95CF-6F95-873F5B80ADA8}"/>
                  </a:ext>
                </a:extLst>
              </p:cNvPr>
              <p:cNvSpPr txBox="1"/>
              <p:nvPr/>
            </p:nvSpPr>
            <p:spPr>
              <a:xfrm>
                <a:off x="8140449" y="2895911"/>
                <a:ext cx="31290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oMath>
                  </m:oMathPara>
                </a14:m>
                <a:endParaRPr lang="en-US" sz="2800" dirty="0"/>
              </a:p>
            </p:txBody>
          </p:sp>
        </mc:Choice>
        <mc:Fallback xmlns="">
          <p:sp>
            <p:nvSpPr>
              <p:cNvPr id="9" name="TextBox 8">
                <a:extLst>
                  <a:ext uri="{FF2B5EF4-FFF2-40B4-BE49-F238E27FC236}">
                    <a16:creationId xmlns:a16="http://schemas.microsoft.com/office/drawing/2014/main" id="{EFA16D44-0D1F-95CF-6F95-873F5B80ADA8}"/>
                  </a:ext>
                </a:extLst>
              </p:cNvPr>
              <p:cNvSpPr txBox="1">
                <a:spLocks noRot="1" noChangeAspect="1" noMove="1" noResize="1" noEditPoints="1" noAdjustHandles="1" noChangeArrowheads="1" noChangeShapeType="1" noTextEdit="1"/>
              </p:cNvSpPr>
              <p:nvPr/>
            </p:nvSpPr>
            <p:spPr>
              <a:xfrm>
                <a:off x="8140449" y="2895911"/>
                <a:ext cx="312906" cy="430887"/>
              </a:xfrm>
              <a:prstGeom prst="rect">
                <a:avLst/>
              </a:prstGeom>
              <a:blipFill>
                <a:blip r:embed="rId4"/>
                <a:stretch>
                  <a:fillRect l="-23077" r="-23077" b="-2857"/>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BEB1E81B-7F91-5B78-47BA-1506E0D9EC89}"/>
              </a:ext>
            </a:extLst>
          </p:cNvPr>
          <p:cNvCxnSpPr>
            <a:cxnSpLocks/>
          </p:cNvCxnSpPr>
          <p:nvPr/>
        </p:nvCxnSpPr>
        <p:spPr>
          <a:xfrm>
            <a:off x="10134757" y="2819676"/>
            <a:ext cx="570917"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3053200-1975-165E-BBC8-46FD165936D7}"/>
                  </a:ext>
                </a:extLst>
              </p:cNvPr>
              <p:cNvSpPr txBox="1"/>
              <p:nvPr/>
            </p:nvSpPr>
            <p:spPr>
              <a:xfrm>
                <a:off x="10739933" y="2604232"/>
                <a:ext cx="28661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𝑞</m:t>
                      </m:r>
                    </m:oMath>
                  </m:oMathPara>
                </a14:m>
                <a:endParaRPr lang="en-US" sz="2800" dirty="0"/>
              </a:p>
            </p:txBody>
          </p:sp>
        </mc:Choice>
        <mc:Fallback xmlns="">
          <p:sp>
            <p:nvSpPr>
              <p:cNvPr id="11" name="TextBox 10">
                <a:extLst>
                  <a:ext uri="{FF2B5EF4-FFF2-40B4-BE49-F238E27FC236}">
                    <a16:creationId xmlns:a16="http://schemas.microsoft.com/office/drawing/2014/main" id="{C3053200-1975-165E-BBC8-46FD165936D7}"/>
                  </a:ext>
                </a:extLst>
              </p:cNvPr>
              <p:cNvSpPr txBox="1">
                <a:spLocks noRot="1" noChangeAspect="1" noMove="1" noResize="1" noEditPoints="1" noAdjustHandles="1" noChangeArrowheads="1" noChangeShapeType="1" noTextEdit="1"/>
              </p:cNvSpPr>
              <p:nvPr/>
            </p:nvSpPr>
            <p:spPr>
              <a:xfrm>
                <a:off x="10739933" y="2604232"/>
                <a:ext cx="286617" cy="430887"/>
              </a:xfrm>
              <a:prstGeom prst="rect">
                <a:avLst/>
              </a:prstGeom>
              <a:blipFill>
                <a:blip r:embed="rId5"/>
                <a:stretch>
                  <a:fillRect l="-25000" r="-20833" b="-19444"/>
                </a:stretch>
              </a:blipFill>
            </p:spPr>
            <p:txBody>
              <a:bodyPr/>
              <a:lstStyle/>
              <a:p>
                <a:r>
                  <a:rPr lang="en-US">
                    <a:noFill/>
                  </a:rPr>
                  <a:t> </a:t>
                </a:r>
              </a:p>
            </p:txBody>
          </p:sp>
        </mc:Fallback>
      </mc:AlternateContent>
    </p:spTree>
    <p:extLst>
      <p:ext uri="{BB962C8B-B14F-4D97-AF65-F5344CB8AC3E}">
        <p14:creationId xmlns:p14="http://schemas.microsoft.com/office/powerpoint/2010/main" val="282457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E8F3-3F47-6079-5632-39D7FB5F6D09}"/>
              </a:ext>
            </a:extLst>
          </p:cNvPr>
          <p:cNvSpPr>
            <a:spLocks noGrp="1"/>
          </p:cNvSpPr>
          <p:nvPr>
            <p:ph type="title"/>
          </p:nvPr>
        </p:nvSpPr>
        <p:spPr/>
        <p:txBody>
          <a:bodyPr/>
          <a:lstStyle/>
          <a:p>
            <a:r>
              <a:rPr lang="en-US" dirty="0"/>
              <a:t>Deep Deterministic Policy Gradient</a:t>
            </a:r>
          </a:p>
        </p:txBody>
      </p:sp>
      <p:pic>
        <p:nvPicPr>
          <p:cNvPr id="7" name="Content Placeholder 6" descr="Text&#10;&#10;Description automatically generated">
            <a:extLst>
              <a:ext uri="{FF2B5EF4-FFF2-40B4-BE49-F238E27FC236}">
                <a16:creationId xmlns:a16="http://schemas.microsoft.com/office/drawing/2014/main" id="{DC66F527-548E-4063-C8F9-5131962CB13D}"/>
              </a:ext>
            </a:extLst>
          </p:cNvPr>
          <p:cNvPicPr>
            <a:picLocks noGrp="1" noChangeAspect="1"/>
          </p:cNvPicPr>
          <p:nvPr>
            <p:ph idx="1"/>
          </p:nvPr>
        </p:nvPicPr>
        <p:blipFill>
          <a:blip r:embed="rId2"/>
          <a:stretch>
            <a:fillRect/>
          </a:stretch>
        </p:blipFill>
        <p:spPr>
          <a:xfrm>
            <a:off x="342776" y="1326058"/>
            <a:ext cx="5574063" cy="5531942"/>
          </a:xfrm>
        </p:spPr>
      </p:pic>
      <p:sp>
        <p:nvSpPr>
          <p:cNvPr id="4" name="Slide Number Placeholder 3">
            <a:extLst>
              <a:ext uri="{FF2B5EF4-FFF2-40B4-BE49-F238E27FC236}">
                <a16:creationId xmlns:a16="http://schemas.microsoft.com/office/drawing/2014/main" id="{6ABEDBF1-4DE0-DACA-711D-E651C3BE1DE6}"/>
              </a:ext>
            </a:extLst>
          </p:cNvPr>
          <p:cNvSpPr>
            <a:spLocks noGrp="1"/>
          </p:cNvSpPr>
          <p:nvPr>
            <p:ph type="sldNum" sz="quarter" idx="12"/>
          </p:nvPr>
        </p:nvSpPr>
        <p:spPr/>
        <p:txBody>
          <a:bodyPr/>
          <a:lstStyle/>
          <a:p>
            <a:fld id="{5F07402F-1908-0F43-B844-ECE5D9BD648C}" type="slidenum">
              <a:rPr lang="en-US" smtClean="0"/>
              <a:t>28</a:t>
            </a:fld>
            <a:endParaRPr lang="en-US"/>
          </a:p>
        </p:txBody>
      </p:sp>
      <p:sp>
        <p:nvSpPr>
          <p:cNvPr id="8" name="Rectangle 7">
            <a:extLst>
              <a:ext uri="{FF2B5EF4-FFF2-40B4-BE49-F238E27FC236}">
                <a16:creationId xmlns:a16="http://schemas.microsoft.com/office/drawing/2014/main" id="{93C70BB9-71E8-1C24-EB70-B7D7EBF4FF57}"/>
              </a:ext>
            </a:extLst>
          </p:cNvPr>
          <p:cNvSpPr/>
          <p:nvPr/>
        </p:nvSpPr>
        <p:spPr>
          <a:xfrm>
            <a:off x="9192648" y="2009185"/>
            <a:ext cx="942109"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Q-net</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C1618F8-AB2B-78A1-151A-10AA6EBF6934}"/>
                  </a:ext>
                </a:extLst>
              </p:cNvPr>
              <p:cNvSpPr/>
              <p:nvPr/>
            </p:nvSpPr>
            <p:spPr>
              <a:xfrm>
                <a:off x="7477840" y="4735368"/>
                <a:ext cx="1573693"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b="0" i="1" dirty="0" smtClean="0">
                        <a:latin typeface="Cambria Math" panose="02040503050406030204" pitchFamily="18" charset="0"/>
                      </a:rPr>
                      <m:t>𝜋</m:t>
                    </m:r>
                  </m:oMath>
                </a14:m>
                <a:r>
                  <a:rPr lang="en-US" dirty="0"/>
                  <a:t>-net</a:t>
                </a:r>
              </a:p>
              <a:p>
                <a:pPr algn="ctr"/>
                <a:r>
                  <a:rPr lang="en-US" dirty="0"/>
                  <a:t>(Deterministic)</a:t>
                </a:r>
              </a:p>
            </p:txBody>
          </p:sp>
        </mc:Choice>
        <mc:Fallback xmlns="">
          <p:sp>
            <p:nvSpPr>
              <p:cNvPr id="9" name="Rectangle 8">
                <a:extLst>
                  <a:ext uri="{FF2B5EF4-FFF2-40B4-BE49-F238E27FC236}">
                    <a16:creationId xmlns:a16="http://schemas.microsoft.com/office/drawing/2014/main" id="{CC1618F8-AB2B-78A1-151A-10AA6EBF6934}"/>
                  </a:ext>
                </a:extLst>
              </p:cNvPr>
              <p:cNvSpPr>
                <a:spLocks noRot="1" noChangeAspect="1" noMove="1" noResize="1" noEditPoints="1" noAdjustHandles="1" noChangeArrowheads="1" noChangeShapeType="1" noTextEdit="1"/>
              </p:cNvSpPr>
              <p:nvPr/>
            </p:nvSpPr>
            <p:spPr>
              <a:xfrm>
                <a:off x="7477840" y="4735368"/>
                <a:ext cx="1573693" cy="1620982"/>
              </a:xfrm>
              <a:prstGeom prst="rect">
                <a:avLst/>
              </a:prstGeom>
              <a:blipFill>
                <a:blip r:embed="rId3"/>
                <a:stretch>
                  <a:fillRect l="-2381" r="-2381"/>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AFDBB905-1444-E685-862B-96F605ADA9C5}"/>
              </a:ext>
            </a:extLst>
          </p:cNvPr>
          <p:cNvCxnSpPr/>
          <p:nvPr/>
        </p:nvCxnSpPr>
        <p:spPr>
          <a:xfrm>
            <a:off x="8465907" y="2373328"/>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12" name="Straight Arrow Connector 11">
            <a:extLst>
              <a:ext uri="{FF2B5EF4-FFF2-40B4-BE49-F238E27FC236}">
                <a16:creationId xmlns:a16="http://schemas.microsoft.com/office/drawing/2014/main" id="{10D33383-ADCF-32B9-B95C-10593C02A024}"/>
              </a:ext>
            </a:extLst>
          </p:cNvPr>
          <p:cNvCxnSpPr/>
          <p:nvPr/>
        </p:nvCxnSpPr>
        <p:spPr>
          <a:xfrm>
            <a:off x="8488517" y="311135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FA5485F-2E50-5556-6054-FD79CF0956B3}"/>
                  </a:ext>
                </a:extLst>
              </p:cNvPr>
              <p:cNvSpPr txBox="1"/>
              <p:nvPr/>
            </p:nvSpPr>
            <p:spPr>
              <a:xfrm>
                <a:off x="8140450" y="2157884"/>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13" name="TextBox 12">
                <a:extLst>
                  <a:ext uri="{FF2B5EF4-FFF2-40B4-BE49-F238E27FC236}">
                    <a16:creationId xmlns:a16="http://schemas.microsoft.com/office/drawing/2014/main" id="{DFA5485F-2E50-5556-6054-FD79CF0956B3}"/>
                  </a:ext>
                </a:extLst>
              </p:cNvPr>
              <p:cNvSpPr txBox="1">
                <a:spLocks noRot="1" noChangeAspect="1" noMove="1" noResize="1" noEditPoints="1" noAdjustHandles="1" noChangeArrowheads="1" noChangeShapeType="1" noTextEdit="1"/>
              </p:cNvSpPr>
              <p:nvPr/>
            </p:nvSpPr>
            <p:spPr>
              <a:xfrm>
                <a:off x="8140450" y="2157884"/>
                <a:ext cx="279499" cy="430887"/>
              </a:xfrm>
              <a:prstGeom prst="rect">
                <a:avLst/>
              </a:prstGeom>
              <a:blipFill>
                <a:blip r:embed="rId4"/>
                <a:stretch>
                  <a:fillRect l="-26087" r="-30435"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25D229A-C719-7120-77DB-8DF1A3B07FBC}"/>
                  </a:ext>
                </a:extLst>
              </p:cNvPr>
              <p:cNvSpPr txBox="1"/>
              <p:nvPr/>
            </p:nvSpPr>
            <p:spPr>
              <a:xfrm>
                <a:off x="8140449" y="2895911"/>
                <a:ext cx="31290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oMath>
                  </m:oMathPara>
                </a14:m>
                <a:endParaRPr lang="en-US" sz="2800" dirty="0"/>
              </a:p>
            </p:txBody>
          </p:sp>
        </mc:Choice>
        <mc:Fallback xmlns="">
          <p:sp>
            <p:nvSpPr>
              <p:cNvPr id="14" name="TextBox 13">
                <a:extLst>
                  <a:ext uri="{FF2B5EF4-FFF2-40B4-BE49-F238E27FC236}">
                    <a16:creationId xmlns:a16="http://schemas.microsoft.com/office/drawing/2014/main" id="{B25D229A-C719-7120-77DB-8DF1A3B07FBC}"/>
                  </a:ext>
                </a:extLst>
              </p:cNvPr>
              <p:cNvSpPr txBox="1">
                <a:spLocks noRot="1" noChangeAspect="1" noMove="1" noResize="1" noEditPoints="1" noAdjustHandles="1" noChangeArrowheads="1" noChangeShapeType="1" noTextEdit="1"/>
              </p:cNvSpPr>
              <p:nvPr/>
            </p:nvSpPr>
            <p:spPr>
              <a:xfrm>
                <a:off x="8140449" y="2895911"/>
                <a:ext cx="312906" cy="430887"/>
              </a:xfrm>
              <a:prstGeom prst="rect">
                <a:avLst/>
              </a:prstGeom>
              <a:blipFill>
                <a:blip r:embed="rId5"/>
                <a:stretch>
                  <a:fillRect l="-23077" r="-23077" b="-2857"/>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37256707-B62B-FDDE-4E86-A5A1DEDE6049}"/>
              </a:ext>
            </a:extLst>
          </p:cNvPr>
          <p:cNvCxnSpPr>
            <a:cxnSpLocks/>
          </p:cNvCxnSpPr>
          <p:nvPr/>
        </p:nvCxnSpPr>
        <p:spPr>
          <a:xfrm>
            <a:off x="10134757" y="2819676"/>
            <a:ext cx="570917"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620695F-97EE-EBEE-09D4-40F5D59E7A5E}"/>
                  </a:ext>
                </a:extLst>
              </p:cNvPr>
              <p:cNvSpPr txBox="1"/>
              <p:nvPr/>
            </p:nvSpPr>
            <p:spPr>
              <a:xfrm>
                <a:off x="10739933" y="2604232"/>
                <a:ext cx="28661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𝑞</m:t>
                      </m:r>
                    </m:oMath>
                  </m:oMathPara>
                </a14:m>
                <a:endParaRPr lang="en-US" sz="2800" dirty="0"/>
              </a:p>
            </p:txBody>
          </p:sp>
        </mc:Choice>
        <mc:Fallback xmlns="">
          <p:sp>
            <p:nvSpPr>
              <p:cNvPr id="17" name="TextBox 16">
                <a:extLst>
                  <a:ext uri="{FF2B5EF4-FFF2-40B4-BE49-F238E27FC236}">
                    <a16:creationId xmlns:a16="http://schemas.microsoft.com/office/drawing/2014/main" id="{E620695F-97EE-EBEE-09D4-40F5D59E7A5E}"/>
                  </a:ext>
                </a:extLst>
              </p:cNvPr>
              <p:cNvSpPr txBox="1">
                <a:spLocks noRot="1" noChangeAspect="1" noMove="1" noResize="1" noEditPoints="1" noAdjustHandles="1" noChangeArrowheads="1" noChangeShapeType="1" noTextEdit="1"/>
              </p:cNvSpPr>
              <p:nvPr/>
            </p:nvSpPr>
            <p:spPr>
              <a:xfrm>
                <a:off x="10739933" y="2604232"/>
                <a:ext cx="286617" cy="430887"/>
              </a:xfrm>
              <a:prstGeom prst="rect">
                <a:avLst/>
              </a:prstGeom>
              <a:blipFill>
                <a:blip r:embed="rId5"/>
                <a:stretch>
                  <a:fillRect l="-25000" r="-20833" b="-19444"/>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C79FBA62-73F4-49B9-578B-C1D05086155A}"/>
              </a:ext>
            </a:extLst>
          </p:cNvPr>
          <p:cNvCxnSpPr/>
          <p:nvPr/>
        </p:nvCxnSpPr>
        <p:spPr>
          <a:xfrm>
            <a:off x="6751099" y="555660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C8AA66F-08CA-EB9C-CD24-4F9058AB835B}"/>
                  </a:ext>
                </a:extLst>
              </p:cNvPr>
              <p:cNvSpPr txBox="1"/>
              <p:nvPr/>
            </p:nvSpPr>
            <p:spPr>
              <a:xfrm>
                <a:off x="6425642" y="5341161"/>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19" name="TextBox 18">
                <a:extLst>
                  <a:ext uri="{FF2B5EF4-FFF2-40B4-BE49-F238E27FC236}">
                    <a16:creationId xmlns:a16="http://schemas.microsoft.com/office/drawing/2014/main" id="{4C8AA66F-08CA-EB9C-CD24-4F9058AB835B}"/>
                  </a:ext>
                </a:extLst>
              </p:cNvPr>
              <p:cNvSpPr txBox="1">
                <a:spLocks noRot="1" noChangeAspect="1" noMove="1" noResize="1" noEditPoints="1" noAdjustHandles="1" noChangeArrowheads="1" noChangeShapeType="1" noTextEdit="1"/>
              </p:cNvSpPr>
              <p:nvPr/>
            </p:nvSpPr>
            <p:spPr>
              <a:xfrm>
                <a:off x="6425642" y="5341161"/>
                <a:ext cx="279499" cy="430887"/>
              </a:xfrm>
              <a:prstGeom prst="rect">
                <a:avLst/>
              </a:prstGeom>
              <a:blipFill>
                <a:blip r:embed="rId7"/>
                <a:stretch>
                  <a:fillRect l="-26087" r="-26087" b="-5714"/>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77AD8F19-A326-2104-54E7-C8D7762798A9}"/>
              </a:ext>
            </a:extLst>
          </p:cNvPr>
          <p:cNvCxnSpPr/>
          <p:nvPr/>
        </p:nvCxnSpPr>
        <p:spPr>
          <a:xfrm>
            <a:off x="9056947" y="555660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8E0C95C-F337-38B6-9CDA-E2981688830E}"/>
                  </a:ext>
                </a:extLst>
              </p:cNvPr>
              <p:cNvSpPr txBox="1"/>
              <p:nvPr/>
            </p:nvSpPr>
            <p:spPr>
              <a:xfrm>
                <a:off x="9853969" y="5330415"/>
                <a:ext cx="31290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oMath>
                  </m:oMathPara>
                </a14:m>
                <a:endParaRPr lang="en-US" sz="2800" dirty="0"/>
              </a:p>
            </p:txBody>
          </p:sp>
        </mc:Choice>
        <mc:Fallback xmlns="">
          <p:sp>
            <p:nvSpPr>
              <p:cNvPr id="21" name="TextBox 20">
                <a:extLst>
                  <a:ext uri="{FF2B5EF4-FFF2-40B4-BE49-F238E27FC236}">
                    <a16:creationId xmlns:a16="http://schemas.microsoft.com/office/drawing/2014/main" id="{F8E0C95C-F337-38B6-9CDA-E2981688830E}"/>
                  </a:ext>
                </a:extLst>
              </p:cNvPr>
              <p:cNvSpPr txBox="1">
                <a:spLocks noRot="1" noChangeAspect="1" noMove="1" noResize="1" noEditPoints="1" noAdjustHandles="1" noChangeArrowheads="1" noChangeShapeType="1" noTextEdit="1"/>
              </p:cNvSpPr>
              <p:nvPr/>
            </p:nvSpPr>
            <p:spPr>
              <a:xfrm>
                <a:off x="9853969" y="5330415"/>
                <a:ext cx="312906" cy="430887"/>
              </a:xfrm>
              <a:prstGeom prst="rect">
                <a:avLst/>
              </a:prstGeom>
              <a:blipFill>
                <a:blip r:embed="rId8"/>
                <a:stretch>
                  <a:fillRect l="-23077" r="-23077" b="-5714"/>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8A7E2165-F4EF-B9EF-49C0-3B7553E5F5CA}"/>
              </a:ext>
            </a:extLst>
          </p:cNvPr>
          <p:cNvSpPr txBox="1"/>
          <p:nvPr/>
        </p:nvSpPr>
        <p:spPr>
          <a:xfrm>
            <a:off x="8058183" y="1530773"/>
            <a:ext cx="3451009" cy="461665"/>
          </a:xfrm>
          <a:prstGeom prst="rect">
            <a:avLst/>
          </a:prstGeom>
          <a:noFill/>
        </p:spPr>
        <p:txBody>
          <a:bodyPr wrap="none" rtlCol="0">
            <a:spAutoFit/>
          </a:bodyPr>
          <a:lstStyle/>
          <a:p>
            <a:r>
              <a:rPr lang="en-US" sz="2400" dirty="0">
                <a:solidFill>
                  <a:schemeClr val="accent6">
                    <a:lumMod val="75000"/>
                  </a:schemeClr>
                </a:solidFill>
              </a:rPr>
              <a:t>Train with squared TD loss</a:t>
            </a:r>
          </a:p>
        </p:txBody>
      </p:sp>
      <p:sp>
        <p:nvSpPr>
          <p:cNvPr id="24" name="TextBox 23">
            <a:extLst>
              <a:ext uri="{FF2B5EF4-FFF2-40B4-BE49-F238E27FC236}">
                <a16:creationId xmlns:a16="http://schemas.microsoft.com/office/drawing/2014/main" id="{AB5E38F0-2D00-5023-69C2-940566733659}"/>
              </a:ext>
            </a:extLst>
          </p:cNvPr>
          <p:cNvSpPr txBox="1"/>
          <p:nvPr/>
        </p:nvSpPr>
        <p:spPr>
          <a:xfrm>
            <a:off x="7296051" y="4171415"/>
            <a:ext cx="2001702" cy="523220"/>
          </a:xfrm>
          <a:prstGeom prst="rect">
            <a:avLst/>
          </a:prstGeom>
          <a:noFill/>
        </p:spPr>
        <p:txBody>
          <a:bodyPr wrap="none" rtlCol="0">
            <a:spAutoFit/>
          </a:bodyPr>
          <a:lstStyle/>
          <a:p>
            <a:r>
              <a:rPr lang="en-US" sz="2800" dirty="0">
                <a:solidFill>
                  <a:srgbClr val="FF0000"/>
                </a:solidFill>
              </a:rPr>
              <a:t>Train policy?</a:t>
            </a:r>
          </a:p>
        </p:txBody>
      </p:sp>
    </p:spTree>
    <p:extLst>
      <p:ext uri="{BB962C8B-B14F-4D97-AF65-F5344CB8AC3E}">
        <p14:creationId xmlns:p14="http://schemas.microsoft.com/office/powerpoint/2010/main" val="1509894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E8F3-3F47-6079-5632-39D7FB5F6D09}"/>
              </a:ext>
            </a:extLst>
          </p:cNvPr>
          <p:cNvSpPr>
            <a:spLocks noGrp="1"/>
          </p:cNvSpPr>
          <p:nvPr>
            <p:ph type="title"/>
          </p:nvPr>
        </p:nvSpPr>
        <p:spPr/>
        <p:txBody>
          <a:bodyPr/>
          <a:lstStyle/>
          <a:p>
            <a:r>
              <a:rPr lang="en-US" dirty="0"/>
              <a:t>Deep Deterministic Policy Gradient</a:t>
            </a:r>
          </a:p>
        </p:txBody>
      </p:sp>
      <p:pic>
        <p:nvPicPr>
          <p:cNvPr id="7" name="Content Placeholder 6" descr="Text&#10;&#10;Description automatically generated">
            <a:extLst>
              <a:ext uri="{FF2B5EF4-FFF2-40B4-BE49-F238E27FC236}">
                <a16:creationId xmlns:a16="http://schemas.microsoft.com/office/drawing/2014/main" id="{DC66F527-548E-4063-C8F9-5131962CB13D}"/>
              </a:ext>
            </a:extLst>
          </p:cNvPr>
          <p:cNvPicPr>
            <a:picLocks noGrp="1" noChangeAspect="1"/>
          </p:cNvPicPr>
          <p:nvPr>
            <p:ph idx="1"/>
          </p:nvPr>
        </p:nvPicPr>
        <p:blipFill>
          <a:blip r:embed="rId2"/>
          <a:stretch>
            <a:fillRect/>
          </a:stretch>
        </p:blipFill>
        <p:spPr>
          <a:xfrm>
            <a:off x="342776" y="1326058"/>
            <a:ext cx="5574063" cy="5531942"/>
          </a:xfrm>
        </p:spPr>
      </p:pic>
      <p:sp>
        <p:nvSpPr>
          <p:cNvPr id="4" name="Slide Number Placeholder 3">
            <a:extLst>
              <a:ext uri="{FF2B5EF4-FFF2-40B4-BE49-F238E27FC236}">
                <a16:creationId xmlns:a16="http://schemas.microsoft.com/office/drawing/2014/main" id="{6ABEDBF1-4DE0-DACA-711D-E651C3BE1DE6}"/>
              </a:ext>
            </a:extLst>
          </p:cNvPr>
          <p:cNvSpPr>
            <a:spLocks noGrp="1"/>
          </p:cNvSpPr>
          <p:nvPr>
            <p:ph type="sldNum" sz="quarter" idx="12"/>
          </p:nvPr>
        </p:nvSpPr>
        <p:spPr/>
        <p:txBody>
          <a:bodyPr/>
          <a:lstStyle/>
          <a:p>
            <a:fld id="{5F07402F-1908-0F43-B844-ECE5D9BD648C}" type="slidenum">
              <a:rPr lang="en-US" smtClean="0"/>
              <a:t>29</a:t>
            </a:fld>
            <a:endParaRPr lang="en-US"/>
          </a:p>
        </p:txBody>
      </p:sp>
      <p:sp>
        <p:nvSpPr>
          <p:cNvPr id="8" name="Rectangle 7">
            <a:extLst>
              <a:ext uri="{FF2B5EF4-FFF2-40B4-BE49-F238E27FC236}">
                <a16:creationId xmlns:a16="http://schemas.microsoft.com/office/drawing/2014/main" id="{93C70BB9-71E8-1C24-EB70-B7D7EBF4FF57}"/>
              </a:ext>
            </a:extLst>
          </p:cNvPr>
          <p:cNvSpPr/>
          <p:nvPr/>
        </p:nvSpPr>
        <p:spPr>
          <a:xfrm>
            <a:off x="9192648" y="2009185"/>
            <a:ext cx="942109"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Q-net</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C1618F8-AB2B-78A1-151A-10AA6EBF6934}"/>
                  </a:ext>
                </a:extLst>
              </p:cNvPr>
              <p:cNvSpPr/>
              <p:nvPr/>
            </p:nvSpPr>
            <p:spPr>
              <a:xfrm>
                <a:off x="7477840" y="4735368"/>
                <a:ext cx="1573693"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b="0" i="1" dirty="0" smtClean="0">
                        <a:latin typeface="Cambria Math" panose="02040503050406030204" pitchFamily="18" charset="0"/>
                      </a:rPr>
                      <m:t>𝜋</m:t>
                    </m:r>
                  </m:oMath>
                </a14:m>
                <a:r>
                  <a:rPr lang="en-US" dirty="0"/>
                  <a:t>-net</a:t>
                </a:r>
              </a:p>
              <a:p>
                <a:pPr algn="ctr"/>
                <a:r>
                  <a:rPr lang="en-US" dirty="0"/>
                  <a:t>(Deterministic)</a:t>
                </a:r>
              </a:p>
            </p:txBody>
          </p:sp>
        </mc:Choice>
        <mc:Fallback xmlns="">
          <p:sp>
            <p:nvSpPr>
              <p:cNvPr id="9" name="Rectangle 8">
                <a:extLst>
                  <a:ext uri="{FF2B5EF4-FFF2-40B4-BE49-F238E27FC236}">
                    <a16:creationId xmlns:a16="http://schemas.microsoft.com/office/drawing/2014/main" id="{CC1618F8-AB2B-78A1-151A-10AA6EBF6934}"/>
                  </a:ext>
                </a:extLst>
              </p:cNvPr>
              <p:cNvSpPr>
                <a:spLocks noRot="1" noChangeAspect="1" noMove="1" noResize="1" noEditPoints="1" noAdjustHandles="1" noChangeArrowheads="1" noChangeShapeType="1" noTextEdit="1"/>
              </p:cNvSpPr>
              <p:nvPr/>
            </p:nvSpPr>
            <p:spPr>
              <a:xfrm>
                <a:off x="7477840" y="4735368"/>
                <a:ext cx="1573693" cy="1620982"/>
              </a:xfrm>
              <a:prstGeom prst="rect">
                <a:avLst/>
              </a:prstGeom>
              <a:blipFill>
                <a:blip r:embed="rId3"/>
                <a:stretch>
                  <a:fillRect l="-2381" r="-2381"/>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AFDBB905-1444-E685-862B-96F605ADA9C5}"/>
              </a:ext>
            </a:extLst>
          </p:cNvPr>
          <p:cNvCxnSpPr/>
          <p:nvPr/>
        </p:nvCxnSpPr>
        <p:spPr>
          <a:xfrm>
            <a:off x="8465907" y="2373328"/>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12" name="Straight Arrow Connector 11">
            <a:extLst>
              <a:ext uri="{FF2B5EF4-FFF2-40B4-BE49-F238E27FC236}">
                <a16:creationId xmlns:a16="http://schemas.microsoft.com/office/drawing/2014/main" id="{10D33383-ADCF-32B9-B95C-10593C02A024}"/>
              </a:ext>
            </a:extLst>
          </p:cNvPr>
          <p:cNvCxnSpPr/>
          <p:nvPr/>
        </p:nvCxnSpPr>
        <p:spPr>
          <a:xfrm>
            <a:off x="8488517" y="311135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FA5485F-2E50-5556-6054-FD79CF0956B3}"/>
                  </a:ext>
                </a:extLst>
              </p:cNvPr>
              <p:cNvSpPr txBox="1"/>
              <p:nvPr/>
            </p:nvSpPr>
            <p:spPr>
              <a:xfrm>
                <a:off x="8140450" y="2157884"/>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13" name="TextBox 12">
                <a:extLst>
                  <a:ext uri="{FF2B5EF4-FFF2-40B4-BE49-F238E27FC236}">
                    <a16:creationId xmlns:a16="http://schemas.microsoft.com/office/drawing/2014/main" id="{DFA5485F-2E50-5556-6054-FD79CF0956B3}"/>
                  </a:ext>
                </a:extLst>
              </p:cNvPr>
              <p:cNvSpPr txBox="1">
                <a:spLocks noRot="1" noChangeAspect="1" noMove="1" noResize="1" noEditPoints="1" noAdjustHandles="1" noChangeArrowheads="1" noChangeShapeType="1" noTextEdit="1"/>
              </p:cNvSpPr>
              <p:nvPr/>
            </p:nvSpPr>
            <p:spPr>
              <a:xfrm>
                <a:off x="8140450" y="2157884"/>
                <a:ext cx="279499" cy="430887"/>
              </a:xfrm>
              <a:prstGeom prst="rect">
                <a:avLst/>
              </a:prstGeom>
              <a:blipFill>
                <a:blip r:embed="rId4"/>
                <a:stretch>
                  <a:fillRect l="-26087" r="-30435"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25D229A-C719-7120-77DB-8DF1A3B07FBC}"/>
                  </a:ext>
                </a:extLst>
              </p:cNvPr>
              <p:cNvSpPr txBox="1"/>
              <p:nvPr/>
            </p:nvSpPr>
            <p:spPr>
              <a:xfrm>
                <a:off x="8140449" y="2895911"/>
                <a:ext cx="31290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oMath>
                  </m:oMathPara>
                </a14:m>
                <a:endParaRPr lang="en-US" sz="2800" dirty="0"/>
              </a:p>
            </p:txBody>
          </p:sp>
        </mc:Choice>
        <mc:Fallback xmlns="">
          <p:sp>
            <p:nvSpPr>
              <p:cNvPr id="14" name="TextBox 13">
                <a:extLst>
                  <a:ext uri="{FF2B5EF4-FFF2-40B4-BE49-F238E27FC236}">
                    <a16:creationId xmlns:a16="http://schemas.microsoft.com/office/drawing/2014/main" id="{B25D229A-C719-7120-77DB-8DF1A3B07FBC}"/>
                  </a:ext>
                </a:extLst>
              </p:cNvPr>
              <p:cNvSpPr txBox="1">
                <a:spLocks noRot="1" noChangeAspect="1" noMove="1" noResize="1" noEditPoints="1" noAdjustHandles="1" noChangeArrowheads="1" noChangeShapeType="1" noTextEdit="1"/>
              </p:cNvSpPr>
              <p:nvPr/>
            </p:nvSpPr>
            <p:spPr>
              <a:xfrm>
                <a:off x="8140449" y="2895911"/>
                <a:ext cx="312906" cy="430887"/>
              </a:xfrm>
              <a:prstGeom prst="rect">
                <a:avLst/>
              </a:prstGeom>
              <a:blipFill>
                <a:blip r:embed="rId5"/>
                <a:stretch>
                  <a:fillRect l="-23077" r="-23077" b="-2857"/>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37256707-B62B-FDDE-4E86-A5A1DEDE6049}"/>
              </a:ext>
            </a:extLst>
          </p:cNvPr>
          <p:cNvCxnSpPr>
            <a:cxnSpLocks/>
          </p:cNvCxnSpPr>
          <p:nvPr/>
        </p:nvCxnSpPr>
        <p:spPr>
          <a:xfrm>
            <a:off x="10134757" y="2819676"/>
            <a:ext cx="570917"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620695F-97EE-EBEE-09D4-40F5D59E7A5E}"/>
                  </a:ext>
                </a:extLst>
              </p:cNvPr>
              <p:cNvSpPr txBox="1"/>
              <p:nvPr/>
            </p:nvSpPr>
            <p:spPr>
              <a:xfrm>
                <a:off x="10739933" y="2604232"/>
                <a:ext cx="28661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𝑞</m:t>
                      </m:r>
                    </m:oMath>
                  </m:oMathPara>
                </a14:m>
                <a:endParaRPr lang="en-US" sz="2800" dirty="0"/>
              </a:p>
            </p:txBody>
          </p:sp>
        </mc:Choice>
        <mc:Fallback xmlns="">
          <p:sp>
            <p:nvSpPr>
              <p:cNvPr id="17" name="TextBox 16">
                <a:extLst>
                  <a:ext uri="{FF2B5EF4-FFF2-40B4-BE49-F238E27FC236}">
                    <a16:creationId xmlns:a16="http://schemas.microsoft.com/office/drawing/2014/main" id="{E620695F-97EE-EBEE-09D4-40F5D59E7A5E}"/>
                  </a:ext>
                </a:extLst>
              </p:cNvPr>
              <p:cNvSpPr txBox="1">
                <a:spLocks noRot="1" noChangeAspect="1" noMove="1" noResize="1" noEditPoints="1" noAdjustHandles="1" noChangeArrowheads="1" noChangeShapeType="1" noTextEdit="1"/>
              </p:cNvSpPr>
              <p:nvPr/>
            </p:nvSpPr>
            <p:spPr>
              <a:xfrm>
                <a:off x="10739933" y="2604232"/>
                <a:ext cx="286617" cy="430887"/>
              </a:xfrm>
              <a:prstGeom prst="rect">
                <a:avLst/>
              </a:prstGeom>
              <a:blipFill>
                <a:blip r:embed="rId5"/>
                <a:stretch>
                  <a:fillRect l="-25000" r="-20833" b="-19444"/>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C79FBA62-73F4-49B9-578B-C1D05086155A}"/>
              </a:ext>
            </a:extLst>
          </p:cNvPr>
          <p:cNvCxnSpPr/>
          <p:nvPr/>
        </p:nvCxnSpPr>
        <p:spPr>
          <a:xfrm>
            <a:off x="6751099" y="555660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C8AA66F-08CA-EB9C-CD24-4F9058AB835B}"/>
                  </a:ext>
                </a:extLst>
              </p:cNvPr>
              <p:cNvSpPr txBox="1"/>
              <p:nvPr/>
            </p:nvSpPr>
            <p:spPr>
              <a:xfrm>
                <a:off x="6425642" y="5341161"/>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19" name="TextBox 18">
                <a:extLst>
                  <a:ext uri="{FF2B5EF4-FFF2-40B4-BE49-F238E27FC236}">
                    <a16:creationId xmlns:a16="http://schemas.microsoft.com/office/drawing/2014/main" id="{4C8AA66F-08CA-EB9C-CD24-4F9058AB835B}"/>
                  </a:ext>
                </a:extLst>
              </p:cNvPr>
              <p:cNvSpPr txBox="1">
                <a:spLocks noRot="1" noChangeAspect="1" noMove="1" noResize="1" noEditPoints="1" noAdjustHandles="1" noChangeArrowheads="1" noChangeShapeType="1" noTextEdit="1"/>
              </p:cNvSpPr>
              <p:nvPr/>
            </p:nvSpPr>
            <p:spPr>
              <a:xfrm>
                <a:off x="6425642" y="5341161"/>
                <a:ext cx="279499" cy="430887"/>
              </a:xfrm>
              <a:prstGeom prst="rect">
                <a:avLst/>
              </a:prstGeom>
              <a:blipFill>
                <a:blip r:embed="rId7"/>
                <a:stretch>
                  <a:fillRect l="-26087" r="-26087" b="-5714"/>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77AD8F19-A326-2104-54E7-C8D7762798A9}"/>
              </a:ext>
            </a:extLst>
          </p:cNvPr>
          <p:cNvCxnSpPr/>
          <p:nvPr/>
        </p:nvCxnSpPr>
        <p:spPr>
          <a:xfrm>
            <a:off x="9056947" y="555660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8E0C95C-F337-38B6-9CDA-E2981688830E}"/>
                  </a:ext>
                </a:extLst>
              </p:cNvPr>
              <p:cNvSpPr txBox="1"/>
              <p:nvPr/>
            </p:nvSpPr>
            <p:spPr>
              <a:xfrm>
                <a:off x="9853969" y="5330415"/>
                <a:ext cx="31290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oMath>
                  </m:oMathPara>
                </a14:m>
                <a:endParaRPr lang="en-US" sz="2800" dirty="0"/>
              </a:p>
            </p:txBody>
          </p:sp>
        </mc:Choice>
        <mc:Fallback xmlns="">
          <p:sp>
            <p:nvSpPr>
              <p:cNvPr id="21" name="TextBox 20">
                <a:extLst>
                  <a:ext uri="{FF2B5EF4-FFF2-40B4-BE49-F238E27FC236}">
                    <a16:creationId xmlns:a16="http://schemas.microsoft.com/office/drawing/2014/main" id="{F8E0C95C-F337-38B6-9CDA-E2981688830E}"/>
                  </a:ext>
                </a:extLst>
              </p:cNvPr>
              <p:cNvSpPr txBox="1">
                <a:spLocks noRot="1" noChangeAspect="1" noMove="1" noResize="1" noEditPoints="1" noAdjustHandles="1" noChangeArrowheads="1" noChangeShapeType="1" noTextEdit="1"/>
              </p:cNvSpPr>
              <p:nvPr/>
            </p:nvSpPr>
            <p:spPr>
              <a:xfrm>
                <a:off x="9853969" y="5330415"/>
                <a:ext cx="312906" cy="430887"/>
              </a:xfrm>
              <a:prstGeom prst="rect">
                <a:avLst/>
              </a:prstGeom>
              <a:blipFill>
                <a:blip r:embed="rId8"/>
                <a:stretch>
                  <a:fillRect l="-23077" r="-23077" b="-5714"/>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03DE4D3B-ABD1-CE88-BA31-CEE6B9504555}"/>
              </a:ext>
            </a:extLst>
          </p:cNvPr>
          <p:cNvCxnSpPr>
            <a:cxnSpLocks/>
          </p:cNvCxnSpPr>
          <p:nvPr/>
        </p:nvCxnSpPr>
        <p:spPr>
          <a:xfrm flipH="1">
            <a:off x="8488517" y="2895911"/>
            <a:ext cx="2217157" cy="1392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E2B0D92-0395-AB63-8892-6CBF7DE294C1}"/>
                  </a:ext>
                </a:extLst>
              </p:cNvPr>
              <p:cNvSpPr txBox="1"/>
              <p:nvPr/>
            </p:nvSpPr>
            <p:spPr>
              <a:xfrm>
                <a:off x="9225722" y="3527819"/>
                <a:ext cx="1497846" cy="430887"/>
              </a:xfrm>
              <a:prstGeom prst="rect">
                <a:avLst/>
              </a:prstGeom>
              <a:solidFill>
                <a:schemeClr val="bg1"/>
              </a:solid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solidFill>
                                <a:srgbClr val="FF0000"/>
                              </a:solidFill>
                              <a:latin typeface="Cambria Math" panose="02040503050406030204" pitchFamily="18" charset="0"/>
                            </a:rPr>
                          </m:ctrlPr>
                        </m:sSubPr>
                        <m:e>
                          <m:r>
                            <m:rPr>
                              <m:sty m:val="p"/>
                            </m:rPr>
                            <a:rPr lang="en-US" sz="2800">
                              <a:solidFill>
                                <a:srgbClr val="FF0000"/>
                              </a:solidFill>
                              <a:latin typeface="Cambria Math" panose="02040503050406030204" pitchFamily="18" charset="0"/>
                            </a:rPr>
                            <m:t>∇</m:t>
                          </m:r>
                        </m:e>
                        <m:sub>
                          <m:r>
                            <a:rPr lang="en-US" sz="2800" i="1">
                              <a:solidFill>
                                <a:srgbClr val="FF0000"/>
                              </a:solidFill>
                              <a:latin typeface="Cambria Math" panose="02040503050406030204" pitchFamily="18" charset="0"/>
                            </a:rPr>
                            <m:t>𝑎</m:t>
                          </m:r>
                        </m:sub>
                      </m:sSub>
                      <m:r>
                        <a:rPr lang="en-US" sz="2800" i="1">
                          <a:solidFill>
                            <a:srgbClr val="FF0000"/>
                          </a:solidFill>
                          <a:latin typeface="Cambria Math" panose="02040503050406030204" pitchFamily="18" charset="0"/>
                        </a:rPr>
                        <m:t>𝑞</m:t>
                      </m:r>
                      <m:d>
                        <m:dPr>
                          <m:ctrlPr>
                            <a:rPr lang="en-US" sz="2800" i="1">
                              <a:solidFill>
                                <a:srgbClr val="FF0000"/>
                              </a:solidFill>
                              <a:latin typeface="Cambria Math" panose="02040503050406030204" pitchFamily="18" charset="0"/>
                            </a:rPr>
                          </m:ctrlPr>
                        </m:dPr>
                        <m:e>
                          <m:r>
                            <a:rPr lang="en-US" sz="2800" i="1">
                              <a:solidFill>
                                <a:srgbClr val="FF0000"/>
                              </a:solidFill>
                              <a:latin typeface="Cambria Math" panose="02040503050406030204" pitchFamily="18" charset="0"/>
                            </a:rPr>
                            <m:t>𝑠</m:t>
                          </m:r>
                          <m:r>
                            <a:rPr lang="en-US" sz="2800" i="1">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𝑎</m:t>
                          </m:r>
                        </m:e>
                      </m:d>
                    </m:oMath>
                  </m:oMathPara>
                </a14:m>
                <a:endParaRPr lang="en-US" sz="2800" dirty="0">
                  <a:solidFill>
                    <a:srgbClr val="FF0000"/>
                  </a:solidFill>
                </a:endParaRPr>
              </a:p>
            </p:txBody>
          </p:sp>
        </mc:Choice>
        <mc:Fallback xmlns="">
          <p:sp>
            <p:nvSpPr>
              <p:cNvPr id="16" name="TextBox 15">
                <a:extLst>
                  <a:ext uri="{FF2B5EF4-FFF2-40B4-BE49-F238E27FC236}">
                    <a16:creationId xmlns:a16="http://schemas.microsoft.com/office/drawing/2014/main" id="{2E2B0D92-0395-AB63-8892-6CBF7DE294C1}"/>
                  </a:ext>
                </a:extLst>
              </p:cNvPr>
              <p:cNvSpPr txBox="1">
                <a:spLocks noRot="1" noChangeAspect="1" noMove="1" noResize="1" noEditPoints="1" noAdjustHandles="1" noChangeArrowheads="1" noChangeShapeType="1" noTextEdit="1"/>
              </p:cNvSpPr>
              <p:nvPr/>
            </p:nvSpPr>
            <p:spPr>
              <a:xfrm>
                <a:off x="9225722" y="3527819"/>
                <a:ext cx="1497846" cy="430887"/>
              </a:xfrm>
              <a:prstGeom prst="rect">
                <a:avLst/>
              </a:prstGeom>
              <a:blipFill>
                <a:blip r:embed="rId9"/>
                <a:stretch>
                  <a:fillRect l="-4167" b="-22857"/>
                </a:stretch>
              </a:blipFill>
              <a:ln>
                <a:solidFill>
                  <a:srgbClr val="FF0000"/>
                </a:solidFill>
              </a:ln>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9B6942AD-C84F-6630-C4EE-F2CB64DF6D79}"/>
              </a:ext>
            </a:extLst>
          </p:cNvPr>
          <p:cNvCxnSpPr>
            <a:cxnSpLocks/>
            <a:endCxn id="21" idx="0"/>
          </p:cNvCxnSpPr>
          <p:nvPr/>
        </p:nvCxnSpPr>
        <p:spPr>
          <a:xfrm>
            <a:off x="8441163" y="3311670"/>
            <a:ext cx="1569259" cy="201874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DAE343B-4901-B888-FB46-7B52E21E468F}"/>
                  </a:ext>
                </a:extLst>
              </p:cNvPr>
              <p:cNvSpPr txBox="1"/>
              <p:nvPr/>
            </p:nvSpPr>
            <p:spPr>
              <a:xfrm>
                <a:off x="7767427" y="5902794"/>
                <a:ext cx="4264822" cy="889218"/>
              </a:xfrm>
              <a:prstGeom prst="rect">
                <a:avLst/>
              </a:prstGeom>
              <a:solidFill>
                <a:schemeClr val="bg1"/>
              </a:solid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𝑄</m:t>
                          </m:r>
                          <m:d>
                            <m:dPr>
                              <m:ctrlPr>
                                <a:rPr lang="en-US" sz="2800" i="1">
                                  <a:solidFill>
                                    <a:srgbClr val="FF0000"/>
                                  </a:solidFill>
                                  <a:latin typeface="Cambria Math" panose="02040503050406030204" pitchFamily="18" charset="0"/>
                                </a:rPr>
                              </m:ctrlPr>
                            </m:dPr>
                            <m:e>
                              <m:r>
                                <a:rPr lang="en-US" sz="2800" i="1">
                                  <a:solidFill>
                                    <a:srgbClr val="FF0000"/>
                                  </a:solidFill>
                                  <a:latin typeface="Cambria Math" panose="02040503050406030204" pitchFamily="18" charset="0"/>
                                </a:rPr>
                                <m:t>𝑠</m:t>
                              </m:r>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𝜋</m:t>
                              </m:r>
                              <m:d>
                                <m:dPr>
                                  <m:ctrlPr>
                                    <a:rPr lang="en-US" sz="2800" b="0" i="1" smtClean="0">
                                      <a:solidFill>
                                        <a:srgbClr val="FF0000"/>
                                      </a:solidFill>
                                      <a:latin typeface="Cambria Math" panose="02040503050406030204" pitchFamily="18" charset="0"/>
                                    </a:rPr>
                                  </m:ctrlPr>
                                </m:dPr>
                                <m:e>
                                  <m:r>
                                    <a:rPr lang="en-US" sz="2800" b="0" i="1" smtClean="0">
                                      <a:solidFill>
                                        <a:srgbClr val="FF0000"/>
                                      </a:solidFill>
                                      <a:latin typeface="Cambria Math" panose="02040503050406030204" pitchFamily="18" charset="0"/>
                                    </a:rPr>
                                    <m:t>𝑠</m:t>
                                  </m:r>
                                </m:e>
                              </m:d>
                            </m:e>
                          </m:d>
                        </m:num>
                        <m:den>
                          <m:r>
                            <a:rPr lang="en-US" sz="2800" i="1">
                              <a:solidFill>
                                <a:srgbClr val="FF0000"/>
                              </a:solidFill>
                              <a:latin typeface="Cambria Math" panose="02040503050406030204" pitchFamily="18" charset="0"/>
                            </a:rPr>
                            <m:t>𝜕𝜃</m:t>
                          </m:r>
                        </m:den>
                      </m:f>
                      <m:r>
                        <a:rPr lang="en-US" sz="2800" b="0" i="1" smtClean="0">
                          <a:solidFill>
                            <a:srgbClr val="FF0000"/>
                          </a:solidFill>
                          <a:latin typeface="Cambria Math" panose="02040503050406030204" pitchFamily="18" charset="0"/>
                        </a:rPr>
                        <m:t>=</m:t>
                      </m:r>
                      <m:f>
                        <m:fPr>
                          <m:ctrlPr>
                            <a:rPr lang="en-US" sz="2800" b="0" i="1" smtClean="0">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𝑄</m:t>
                          </m:r>
                          <m:d>
                            <m:dPr>
                              <m:ctrlPr>
                                <a:rPr lang="en-US" sz="2800" i="1">
                                  <a:solidFill>
                                    <a:srgbClr val="FF0000"/>
                                  </a:solidFill>
                                  <a:latin typeface="Cambria Math" panose="02040503050406030204" pitchFamily="18" charset="0"/>
                                </a:rPr>
                              </m:ctrlPr>
                            </m:dPr>
                            <m:e>
                              <m:r>
                                <a:rPr lang="en-US" sz="2800" i="1">
                                  <a:solidFill>
                                    <a:srgbClr val="FF0000"/>
                                  </a:solidFill>
                                  <a:latin typeface="Cambria Math" panose="02040503050406030204" pitchFamily="18" charset="0"/>
                                </a:rPr>
                                <m:t>𝑠</m:t>
                              </m:r>
                              <m:r>
                                <a:rPr lang="en-US" sz="2800" i="1">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𝑎</m:t>
                              </m:r>
                            </m:e>
                          </m:d>
                        </m:num>
                        <m:den>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den>
                      </m:f>
                      <m:r>
                        <a:rPr lang="en-US" sz="2800" b="0" i="1" smtClean="0">
                          <a:solidFill>
                            <a:srgbClr val="FF0000"/>
                          </a:solidFill>
                          <a:latin typeface="Cambria Math" panose="02040503050406030204" pitchFamily="18" charset="0"/>
                        </a:rPr>
                        <m:t>⋅</m:t>
                      </m:r>
                      <m:f>
                        <m:fPr>
                          <m:ctrlPr>
                            <a:rPr lang="en-US" sz="2800" i="1">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num>
                        <m:den>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𝜃</m:t>
                          </m:r>
                        </m:den>
                      </m:f>
                    </m:oMath>
                  </m:oMathPara>
                </a14:m>
                <a:endParaRPr lang="en-US" sz="2800" dirty="0">
                  <a:solidFill>
                    <a:srgbClr val="FF0000"/>
                  </a:solidFill>
                </a:endParaRPr>
              </a:p>
            </p:txBody>
          </p:sp>
        </mc:Choice>
        <mc:Fallback xmlns="">
          <p:sp>
            <p:nvSpPr>
              <p:cNvPr id="27" name="TextBox 26">
                <a:extLst>
                  <a:ext uri="{FF2B5EF4-FFF2-40B4-BE49-F238E27FC236}">
                    <a16:creationId xmlns:a16="http://schemas.microsoft.com/office/drawing/2014/main" id="{8DAE343B-4901-B888-FB46-7B52E21E468F}"/>
                  </a:ext>
                </a:extLst>
              </p:cNvPr>
              <p:cNvSpPr txBox="1">
                <a:spLocks noRot="1" noChangeAspect="1" noMove="1" noResize="1" noEditPoints="1" noAdjustHandles="1" noChangeArrowheads="1" noChangeShapeType="1" noTextEdit="1"/>
              </p:cNvSpPr>
              <p:nvPr/>
            </p:nvSpPr>
            <p:spPr>
              <a:xfrm>
                <a:off x="7767427" y="5902794"/>
                <a:ext cx="4264822" cy="889218"/>
              </a:xfrm>
              <a:prstGeom prst="rect">
                <a:avLst/>
              </a:prstGeom>
              <a:blipFill>
                <a:blip r:embed="rId10"/>
                <a:stretch>
                  <a:fillRect l="-1479" r="-888" b="-11111"/>
                </a:stretch>
              </a:blipFill>
              <a:ln>
                <a:solidFill>
                  <a:srgbClr val="FF0000"/>
                </a:solidFill>
              </a:ln>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05FE9CC4-4C31-7F33-6B88-9735E491E340}"/>
              </a:ext>
            </a:extLst>
          </p:cNvPr>
          <p:cNvCxnSpPr>
            <a:cxnSpLocks/>
          </p:cNvCxnSpPr>
          <p:nvPr/>
        </p:nvCxnSpPr>
        <p:spPr>
          <a:xfrm flipH="1">
            <a:off x="9051533" y="5708210"/>
            <a:ext cx="78632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BA4C443-EF60-9542-41EC-B3F1CB1D3E9F}"/>
              </a:ext>
            </a:extLst>
          </p:cNvPr>
          <p:cNvCxnSpPr>
            <a:cxnSpLocks/>
          </p:cNvCxnSpPr>
          <p:nvPr/>
        </p:nvCxnSpPr>
        <p:spPr>
          <a:xfrm flipH="1">
            <a:off x="10134757" y="2472589"/>
            <a:ext cx="693000"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1F57E8C-6A16-F393-0320-7A2532231436}"/>
                  </a:ext>
                </a:extLst>
              </p:cNvPr>
              <p:cNvSpPr txBox="1"/>
              <p:nvPr/>
            </p:nvSpPr>
            <p:spPr>
              <a:xfrm>
                <a:off x="9959747" y="1681813"/>
                <a:ext cx="2044599" cy="676404"/>
              </a:xfrm>
              <a:prstGeom prst="rect">
                <a:avLst/>
              </a:prstGeom>
              <a:solidFill>
                <a:schemeClr val="bg1"/>
              </a:solidFill>
              <a:ln>
                <a:solidFill>
                  <a:schemeClr val="accent6">
                    <a:lumMod val="75000"/>
                  </a:schemeClr>
                </a:solidFill>
              </a:ln>
            </p:spPr>
            <p:txBody>
              <a:bodyPr wrap="none" lIns="0" tIns="0" rIns="0" bIns="0" rtlCol="0">
                <a:spAutoFit/>
              </a:bodyPr>
              <a:lstStyle/>
              <a:p>
                <a14:m>
                  <m:oMath xmlns:m="http://schemas.openxmlformats.org/officeDocument/2006/math">
                    <m:sSub>
                      <m:sSubPr>
                        <m:ctrlPr>
                          <a:rPr lang="en-US" sz="2000" b="0" i="1" smtClean="0">
                            <a:solidFill>
                              <a:schemeClr val="accent6">
                                <a:lumMod val="75000"/>
                              </a:schemeClr>
                            </a:solidFill>
                            <a:latin typeface="Cambria Math" panose="02040503050406030204" pitchFamily="18" charset="0"/>
                          </a:rPr>
                        </m:ctrlPr>
                      </m:sSubPr>
                      <m:e>
                        <m:r>
                          <m:rPr>
                            <m:sty m:val="p"/>
                          </m:rPr>
                          <a:rPr lang="en-US" sz="2000" b="0" i="0" smtClean="0">
                            <a:solidFill>
                              <a:schemeClr val="accent6">
                                <a:lumMod val="75000"/>
                              </a:schemeClr>
                            </a:solidFill>
                            <a:latin typeface="Cambria Math" panose="02040503050406030204" pitchFamily="18" charset="0"/>
                          </a:rPr>
                          <m:t>∇</m:t>
                        </m:r>
                      </m:e>
                      <m:sub>
                        <m:r>
                          <a:rPr lang="en-US" sz="2000" b="0" i="1" smtClean="0">
                            <a:solidFill>
                              <a:schemeClr val="accent6">
                                <a:lumMod val="75000"/>
                              </a:schemeClr>
                            </a:solidFill>
                            <a:latin typeface="Cambria Math" panose="02040503050406030204" pitchFamily="18" charset="0"/>
                          </a:rPr>
                          <m:t>𝜙</m:t>
                        </m:r>
                      </m:sub>
                    </m:sSub>
                  </m:oMath>
                </a14:m>
                <a:r>
                  <a:rPr lang="en-US" sz="2000" dirty="0">
                    <a:solidFill>
                      <a:schemeClr val="accent6">
                        <a:lumMod val="75000"/>
                      </a:schemeClr>
                    </a:solidFill>
                  </a:rPr>
                  <a:t>squared TD loss</a:t>
                </a:r>
              </a:p>
              <a:p>
                <a:pPr/>
                <a14:m>
                  <m:oMathPara xmlns:m="http://schemas.openxmlformats.org/officeDocument/2006/math">
                    <m:oMathParaPr>
                      <m:jc m:val="centerGroup"/>
                    </m:oMathParaPr>
                    <m:oMath xmlns:m="http://schemas.openxmlformats.org/officeDocument/2006/math">
                      <m:sSub>
                        <m:sSubPr>
                          <m:ctrlPr>
                            <a:rPr lang="en-US" sz="2000" b="0" i="1" smtClean="0">
                              <a:solidFill>
                                <a:schemeClr val="accent6">
                                  <a:lumMod val="75000"/>
                                </a:schemeClr>
                              </a:solidFill>
                              <a:latin typeface="Cambria Math" panose="02040503050406030204" pitchFamily="18" charset="0"/>
                            </a:rPr>
                          </m:ctrlPr>
                        </m:sSubPr>
                        <m:e>
                          <m:r>
                            <m:rPr>
                              <m:sty m:val="p"/>
                            </m:rPr>
                            <a:rPr lang="en-US" sz="2000" b="0" i="0" smtClean="0">
                              <a:solidFill>
                                <a:schemeClr val="accent6">
                                  <a:lumMod val="75000"/>
                                </a:schemeClr>
                              </a:solidFill>
                              <a:latin typeface="Cambria Math" panose="02040503050406030204" pitchFamily="18" charset="0"/>
                            </a:rPr>
                            <m:t>∇</m:t>
                          </m:r>
                        </m:e>
                        <m:sub>
                          <m:r>
                            <a:rPr lang="en-US" sz="2000" b="0" i="1" smtClean="0">
                              <a:solidFill>
                                <a:schemeClr val="accent6">
                                  <a:lumMod val="75000"/>
                                </a:schemeClr>
                              </a:solidFill>
                              <a:latin typeface="Cambria Math" panose="02040503050406030204" pitchFamily="18" charset="0"/>
                            </a:rPr>
                            <m:t>𝜙</m:t>
                          </m:r>
                        </m:sub>
                      </m:sSub>
                      <m:sSup>
                        <m:sSupPr>
                          <m:ctrlPr>
                            <a:rPr lang="en-US" sz="2000" b="0" i="1" smtClean="0">
                              <a:solidFill>
                                <a:schemeClr val="accent6">
                                  <a:lumMod val="75000"/>
                                </a:schemeClr>
                              </a:solidFill>
                              <a:latin typeface="Cambria Math" panose="02040503050406030204" pitchFamily="18" charset="0"/>
                            </a:rPr>
                          </m:ctrlPr>
                        </m:sSupPr>
                        <m:e>
                          <m:d>
                            <m:dPr>
                              <m:ctrlPr>
                                <a:rPr lang="en-US" sz="2000" b="0" i="1" smtClean="0">
                                  <a:solidFill>
                                    <a:schemeClr val="accent6">
                                      <a:lumMod val="75000"/>
                                    </a:schemeClr>
                                  </a:solidFill>
                                  <a:latin typeface="Cambria Math" panose="02040503050406030204" pitchFamily="18" charset="0"/>
                                </a:rPr>
                              </m:ctrlPr>
                            </m:dPr>
                            <m:e>
                              <m:r>
                                <a:rPr lang="en-US" sz="2000" b="0" i="1" smtClean="0">
                                  <a:solidFill>
                                    <a:schemeClr val="accent6">
                                      <a:lumMod val="75000"/>
                                    </a:schemeClr>
                                  </a:solidFill>
                                  <a:latin typeface="Cambria Math" panose="02040503050406030204" pitchFamily="18" charset="0"/>
                                </a:rPr>
                                <m:t>𝑄</m:t>
                              </m:r>
                              <m:d>
                                <m:dPr>
                                  <m:ctrlPr>
                                    <a:rPr lang="en-US" sz="2000" b="0" i="1" smtClean="0">
                                      <a:solidFill>
                                        <a:schemeClr val="accent6">
                                          <a:lumMod val="75000"/>
                                        </a:schemeClr>
                                      </a:solidFill>
                                      <a:latin typeface="Cambria Math" panose="02040503050406030204" pitchFamily="18" charset="0"/>
                                    </a:rPr>
                                  </m:ctrlPr>
                                </m:dPr>
                                <m:e>
                                  <m:r>
                                    <a:rPr lang="en-US" sz="2000" b="0" i="1" smtClean="0">
                                      <a:solidFill>
                                        <a:schemeClr val="accent6">
                                          <a:lumMod val="75000"/>
                                        </a:schemeClr>
                                      </a:solidFill>
                                      <a:latin typeface="Cambria Math" panose="02040503050406030204" pitchFamily="18" charset="0"/>
                                    </a:rPr>
                                    <m:t>𝑠</m:t>
                                  </m:r>
                                  <m:r>
                                    <a:rPr lang="en-US" sz="2000" b="0" i="1" smtClean="0">
                                      <a:solidFill>
                                        <a:schemeClr val="accent6">
                                          <a:lumMod val="75000"/>
                                        </a:schemeClr>
                                      </a:solidFill>
                                      <a:latin typeface="Cambria Math" panose="02040503050406030204" pitchFamily="18" charset="0"/>
                                    </a:rPr>
                                    <m:t>,</m:t>
                                  </m:r>
                                  <m:r>
                                    <a:rPr lang="en-US" sz="2000" b="0" i="1" smtClean="0">
                                      <a:solidFill>
                                        <a:schemeClr val="accent6">
                                          <a:lumMod val="75000"/>
                                        </a:schemeClr>
                                      </a:solidFill>
                                      <a:latin typeface="Cambria Math" panose="02040503050406030204" pitchFamily="18" charset="0"/>
                                    </a:rPr>
                                    <m:t>𝑎</m:t>
                                  </m:r>
                                </m:e>
                              </m:d>
                              <m:r>
                                <a:rPr lang="en-US" sz="2000" b="0" i="1" smtClean="0">
                                  <a:solidFill>
                                    <a:schemeClr val="accent6">
                                      <a:lumMod val="75000"/>
                                    </a:schemeClr>
                                  </a:solidFill>
                                  <a:latin typeface="Cambria Math" panose="02040503050406030204" pitchFamily="18" charset="0"/>
                                </a:rPr>
                                <m:t>−</m:t>
                              </m:r>
                              <m:r>
                                <a:rPr lang="en-US" sz="2000" b="0" i="1" smtClean="0">
                                  <a:solidFill>
                                    <a:schemeClr val="accent6">
                                      <a:lumMod val="75000"/>
                                    </a:schemeClr>
                                  </a:solidFill>
                                  <a:latin typeface="Cambria Math" panose="02040503050406030204" pitchFamily="18" charset="0"/>
                                </a:rPr>
                                <m:t>𝑦</m:t>
                              </m:r>
                            </m:e>
                          </m:d>
                        </m:e>
                        <m:sup>
                          <m:r>
                            <a:rPr lang="en-US" sz="2000" b="0" i="1" smtClean="0">
                              <a:solidFill>
                                <a:schemeClr val="accent6">
                                  <a:lumMod val="75000"/>
                                </a:schemeClr>
                              </a:solidFill>
                              <a:latin typeface="Cambria Math" panose="02040503050406030204" pitchFamily="18" charset="0"/>
                            </a:rPr>
                            <m:t>2</m:t>
                          </m:r>
                        </m:sup>
                      </m:sSup>
                    </m:oMath>
                  </m:oMathPara>
                </a14:m>
                <a:endParaRPr lang="en-US" sz="2000" dirty="0">
                  <a:solidFill>
                    <a:srgbClr val="FF0000"/>
                  </a:solidFill>
                </a:endParaRPr>
              </a:p>
            </p:txBody>
          </p:sp>
        </mc:Choice>
        <mc:Fallback xmlns="">
          <p:sp>
            <p:nvSpPr>
              <p:cNvPr id="36" name="TextBox 35">
                <a:extLst>
                  <a:ext uri="{FF2B5EF4-FFF2-40B4-BE49-F238E27FC236}">
                    <a16:creationId xmlns:a16="http://schemas.microsoft.com/office/drawing/2014/main" id="{D1F57E8C-6A16-F393-0320-7A2532231436}"/>
                  </a:ext>
                </a:extLst>
              </p:cNvPr>
              <p:cNvSpPr txBox="1">
                <a:spLocks noRot="1" noChangeAspect="1" noMove="1" noResize="1" noEditPoints="1" noAdjustHandles="1" noChangeArrowheads="1" noChangeShapeType="1" noTextEdit="1"/>
              </p:cNvSpPr>
              <p:nvPr/>
            </p:nvSpPr>
            <p:spPr>
              <a:xfrm>
                <a:off x="9959747" y="1681813"/>
                <a:ext cx="2044599" cy="676404"/>
              </a:xfrm>
              <a:prstGeom prst="rect">
                <a:avLst/>
              </a:prstGeom>
              <a:blipFill>
                <a:blip r:embed="rId11"/>
                <a:stretch>
                  <a:fillRect l="-3681" t="-10909" r="-1840" b="-10909"/>
                </a:stretch>
              </a:blipFill>
              <a:ln>
                <a:solidFill>
                  <a:schemeClr val="accent6">
                    <a:lumMod val="75000"/>
                  </a:schemeClr>
                </a:solidFill>
              </a:ln>
            </p:spPr>
            <p:txBody>
              <a:bodyPr/>
              <a:lstStyle/>
              <a:p>
                <a:r>
                  <a:rPr lang="en-US">
                    <a:noFill/>
                  </a:rPr>
                  <a:t> </a:t>
                </a:r>
              </a:p>
            </p:txBody>
          </p:sp>
        </mc:Fallback>
      </mc:AlternateContent>
    </p:spTree>
    <p:extLst>
      <p:ext uri="{BB962C8B-B14F-4D97-AF65-F5344CB8AC3E}">
        <p14:creationId xmlns:p14="http://schemas.microsoft.com/office/powerpoint/2010/main" val="4129047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E8F3-3F47-6079-5632-39D7FB5F6D09}"/>
              </a:ext>
            </a:extLst>
          </p:cNvPr>
          <p:cNvSpPr>
            <a:spLocks noGrp="1"/>
          </p:cNvSpPr>
          <p:nvPr>
            <p:ph type="title"/>
          </p:nvPr>
        </p:nvSpPr>
        <p:spPr/>
        <p:txBody>
          <a:bodyPr/>
          <a:lstStyle/>
          <a:p>
            <a:r>
              <a:rPr lang="en-US" dirty="0"/>
              <a:t>Deep Deterministic Policy Gradient</a:t>
            </a:r>
          </a:p>
        </p:txBody>
      </p:sp>
      <p:pic>
        <p:nvPicPr>
          <p:cNvPr id="7" name="Content Placeholder 6" descr="Text&#10;&#10;Description automatically generated">
            <a:extLst>
              <a:ext uri="{FF2B5EF4-FFF2-40B4-BE49-F238E27FC236}">
                <a16:creationId xmlns:a16="http://schemas.microsoft.com/office/drawing/2014/main" id="{DC66F527-548E-4063-C8F9-5131962CB13D}"/>
              </a:ext>
            </a:extLst>
          </p:cNvPr>
          <p:cNvPicPr>
            <a:picLocks noGrp="1" noChangeAspect="1"/>
          </p:cNvPicPr>
          <p:nvPr>
            <p:ph idx="1"/>
          </p:nvPr>
        </p:nvPicPr>
        <p:blipFill>
          <a:blip r:embed="rId2"/>
          <a:stretch>
            <a:fillRect/>
          </a:stretch>
        </p:blipFill>
        <p:spPr>
          <a:xfrm>
            <a:off x="342776" y="1326058"/>
            <a:ext cx="5574063" cy="5531942"/>
          </a:xfrm>
        </p:spPr>
      </p:pic>
      <p:sp>
        <p:nvSpPr>
          <p:cNvPr id="4" name="Slide Number Placeholder 3">
            <a:extLst>
              <a:ext uri="{FF2B5EF4-FFF2-40B4-BE49-F238E27FC236}">
                <a16:creationId xmlns:a16="http://schemas.microsoft.com/office/drawing/2014/main" id="{6ABEDBF1-4DE0-DACA-711D-E651C3BE1DE6}"/>
              </a:ext>
            </a:extLst>
          </p:cNvPr>
          <p:cNvSpPr>
            <a:spLocks noGrp="1"/>
          </p:cNvSpPr>
          <p:nvPr>
            <p:ph type="sldNum" sz="quarter" idx="12"/>
          </p:nvPr>
        </p:nvSpPr>
        <p:spPr/>
        <p:txBody>
          <a:bodyPr/>
          <a:lstStyle/>
          <a:p>
            <a:fld id="{5F07402F-1908-0F43-B844-ECE5D9BD648C}" type="slidenum">
              <a:rPr lang="en-US" smtClean="0"/>
              <a:t>30</a:t>
            </a:fld>
            <a:endParaRPr lang="en-US"/>
          </a:p>
        </p:txBody>
      </p:sp>
      <p:sp>
        <p:nvSpPr>
          <p:cNvPr id="8" name="Rectangle 7">
            <a:extLst>
              <a:ext uri="{FF2B5EF4-FFF2-40B4-BE49-F238E27FC236}">
                <a16:creationId xmlns:a16="http://schemas.microsoft.com/office/drawing/2014/main" id="{93C70BB9-71E8-1C24-EB70-B7D7EBF4FF57}"/>
              </a:ext>
            </a:extLst>
          </p:cNvPr>
          <p:cNvSpPr/>
          <p:nvPr/>
        </p:nvSpPr>
        <p:spPr>
          <a:xfrm>
            <a:off x="9192648" y="2009185"/>
            <a:ext cx="942109"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Q-net</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C1618F8-AB2B-78A1-151A-10AA6EBF6934}"/>
                  </a:ext>
                </a:extLst>
              </p:cNvPr>
              <p:cNvSpPr/>
              <p:nvPr/>
            </p:nvSpPr>
            <p:spPr>
              <a:xfrm>
                <a:off x="7477840" y="4735368"/>
                <a:ext cx="1573693"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b="0" i="1" dirty="0" smtClean="0">
                        <a:latin typeface="Cambria Math" panose="02040503050406030204" pitchFamily="18" charset="0"/>
                      </a:rPr>
                      <m:t>𝜋</m:t>
                    </m:r>
                  </m:oMath>
                </a14:m>
                <a:r>
                  <a:rPr lang="en-US" dirty="0"/>
                  <a:t>-net</a:t>
                </a:r>
              </a:p>
              <a:p>
                <a:pPr algn="ctr"/>
                <a:r>
                  <a:rPr lang="en-US" dirty="0"/>
                  <a:t>(Deterministic)</a:t>
                </a:r>
              </a:p>
            </p:txBody>
          </p:sp>
        </mc:Choice>
        <mc:Fallback xmlns="">
          <p:sp>
            <p:nvSpPr>
              <p:cNvPr id="9" name="Rectangle 8">
                <a:extLst>
                  <a:ext uri="{FF2B5EF4-FFF2-40B4-BE49-F238E27FC236}">
                    <a16:creationId xmlns:a16="http://schemas.microsoft.com/office/drawing/2014/main" id="{CC1618F8-AB2B-78A1-151A-10AA6EBF6934}"/>
                  </a:ext>
                </a:extLst>
              </p:cNvPr>
              <p:cNvSpPr>
                <a:spLocks noRot="1" noChangeAspect="1" noMove="1" noResize="1" noEditPoints="1" noAdjustHandles="1" noChangeArrowheads="1" noChangeShapeType="1" noTextEdit="1"/>
              </p:cNvSpPr>
              <p:nvPr/>
            </p:nvSpPr>
            <p:spPr>
              <a:xfrm>
                <a:off x="7477840" y="4735368"/>
                <a:ext cx="1573693" cy="1620982"/>
              </a:xfrm>
              <a:prstGeom prst="rect">
                <a:avLst/>
              </a:prstGeom>
              <a:blipFill>
                <a:blip r:embed="rId3"/>
                <a:stretch>
                  <a:fillRect l="-2381" r="-2381"/>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AFDBB905-1444-E685-862B-96F605ADA9C5}"/>
              </a:ext>
            </a:extLst>
          </p:cNvPr>
          <p:cNvCxnSpPr/>
          <p:nvPr/>
        </p:nvCxnSpPr>
        <p:spPr>
          <a:xfrm>
            <a:off x="8465907" y="2373328"/>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12" name="Straight Arrow Connector 11">
            <a:extLst>
              <a:ext uri="{FF2B5EF4-FFF2-40B4-BE49-F238E27FC236}">
                <a16:creationId xmlns:a16="http://schemas.microsoft.com/office/drawing/2014/main" id="{10D33383-ADCF-32B9-B95C-10593C02A024}"/>
              </a:ext>
            </a:extLst>
          </p:cNvPr>
          <p:cNvCxnSpPr/>
          <p:nvPr/>
        </p:nvCxnSpPr>
        <p:spPr>
          <a:xfrm>
            <a:off x="8488517" y="311135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FA5485F-2E50-5556-6054-FD79CF0956B3}"/>
                  </a:ext>
                </a:extLst>
              </p:cNvPr>
              <p:cNvSpPr txBox="1"/>
              <p:nvPr/>
            </p:nvSpPr>
            <p:spPr>
              <a:xfrm>
                <a:off x="8140450" y="2157884"/>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13" name="TextBox 12">
                <a:extLst>
                  <a:ext uri="{FF2B5EF4-FFF2-40B4-BE49-F238E27FC236}">
                    <a16:creationId xmlns:a16="http://schemas.microsoft.com/office/drawing/2014/main" id="{DFA5485F-2E50-5556-6054-FD79CF0956B3}"/>
                  </a:ext>
                </a:extLst>
              </p:cNvPr>
              <p:cNvSpPr txBox="1">
                <a:spLocks noRot="1" noChangeAspect="1" noMove="1" noResize="1" noEditPoints="1" noAdjustHandles="1" noChangeArrowheads="1" noChangeShapeType="1" noTextEdit="1"/>
              </p:cNvSpPr>
              <p:nvPr/>
            </p:nvSpPr>
            <p:spPr>
              <a:xfrm>
                <a:off x="8140450" y="2157884"/>
                <a:ext cx="279499" cy="430887"/>
              </a:xfrm>
              <a:prstGeom prst="rect">
                <a:avLst/>
              </a:prstGeom>
              <a:blipFill>
                <a:blip r:embed="rId4"/>
                <a:stretch>
                  <a:fillRect l="-26087" r="-30435"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25D229A-C719-7120-77DB-8DF1A3B07FBC}"/>
                  </a:ext>
                </a:extLst>
              </p:cNvPr>
              <p:cNvSpPr txBox="1"/>
              <p:nvPr/>
            </p:nvSpPr>
            <p:spPr>
              <a:xfrm>
                <a:off x="8140449" y="2895911"/>
                <a:ext cx="31290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oMath>
                  </m:oMathPara>
                </a14:m>
                <a:endParaRPr lang="en-US" sz="2800" dirty="0"/>
              </a:p>
            </p:txBody>
          </p:sp>
        </mc:Choice>
        <mc:Fallback xmlns="">
          <p:sp>
            <p:nvSpPr>
              <p:cNvPr id="14" name="TextBox 13">
                <a:extLst>
                  <a:ext uri="{FF2B5EF4-FFF2-40B4-BE49-F238E27FC236}">
                    <a16:creationId xmlns:a16="http://schemas.microsoft.com/office/drawing/2014/main" id="{B25D229A-C719-7120-77DB-8DF1A3B07FBC}"/>
                  </a:ext>
                </a:extLst>
              </p:cNvPr>
              <p:cNvSpPr txBox="1">
                <a:spLocks noRot="1" noChangeAspect="1" noMove="1" noResize="1" noEditPoints="1" noAdjustHandles="1" noChangeArrowheads="1" noChangeShapeType="1" noTextEdit="1"/>
              </p:cNvSpPr>
              <p:nvPr/>
            </p:nvSpPr>
            <p:spPr>
              <a:xfrm>
                <a:off x="8140449" y="2895911"/>
                <a:ext cx="312906" cy="430887"/>
              </a:xfrm>
              <a:prstGeom prst="rect">
                <a:avLst/>
              </a:prstGeom>
              <a:blipFill>
                <a:blip r:embed="rId5"/>
                <a:stretch>
                  <a:fillRect l="-23077" r="-23077" b="-2857"/>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37256707-B62B-FDDE-4E86-A5A1DEDE6049}"/>
              </a:ext>
            </a:extLst>
          </p:cNvPr>
          <p:cNvCxnSpPr>
            <a:cxnSpLocks/>
          </p:cNvCxnSpPr>
          <p:nvPr/>
        </p:nvCxnSpPr>
        <p:spPr>
          <a:xfrm>
            <a:off x="10134757" y="2819676"/>
            <a:ext cx="570917"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620695F-97EE-EBEE-09D4-40F5D59E7A5E}"/>
                  </a:ext>
                </a:extLst>
              </p:cNvPr>
              <p:cNvSpPr txBox="1"/>
              <p:nvPr/>
            </p:nvSpPr>
            <p:spPr>
              <a:xfrm>
                <a:off x="10739933" y="2604232"/>
                <a:ext cx="28661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𝑞</m:t>
                      </m:r>
                    </m:oMath>
                  </m:oMathPara>
                </a14:m>
                <a:endParaRPr lang="en-US" sz="2800" dirty="0"/>
              </a:p>
            </p:txBody>
          </p:sp>
        </mc:Choice>
        <mc:Fallback xmlns="">
          <p:sp>
            <p:nvSpPr>
              <p:cNvPr id="17" name="TextBox 16">
                <a:extLst>
                  <a:ext uri="{FF2B5EF4-FFF2-40B4-BE49-F238E27FC236}">
                    <a16:creationId xmlns:a16="http://schemas.microsoft.com/office/drawing/2014/main" id="{E620695F-97EE-EBEE-09D4-40F5D59E7A5E}"/>
                  </a:ext>
                </a:extLst>
              </p:cNvPr>
              <p:cNvSpPr txBox="1">
                <a:spLocks noRot="1" noChangeAspect="1" noMove="1" noResize="1" noEditPoints="1" noAdjustHandles="1" noChangeArrowheads="1" noChangeShapeType="1" noTextEdit="1"/>
              </p:cNvSpPr>
              <p:nvPr/>
            </p:nvSpPr>
            <p:spPr>
              <a:xfrm>
                <a:off x="10739933" y="2604232"/>
                <a:ext cx="286617" cy="430887"/>
              </a:xfrm>
              <a:prstGeom prst="rect">
                <a:avLst/>
              </a:prstGeom>
              <a:blipFill>
                <a:blip r:embed="rId6"/>
                <a:stretch>
                  <a:fillRect l="-25000" r="-20833" b="-19444"/>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C79FBA62-73F4-49B9-578B-C1D05086155A}"/>
              </a:ext>
            </a:extLst>
          </p:cNvPr>
          <p:cNvCxnSpPr/>
          <p:nvPr/>
        </p:nvCxnSpPr>
        <p:spPr>
          <a:xfrm>
            <a:off x="6751099" y="555660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C8AA66F-08CA-EB9C-CD24-4F9058AB835B}"/>
                  </a:ext>
                </a:extLst>
              </p:cNvPr>
              <p:cNvSpPr txBox="1"/>
              <p:nvPr/>
            </p:nvSpPr>
            <p:spPr>
              <a:xfrm>
                <a:off x="6425642" y="5341161"/>
                <a:ext cx="2794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US" sz="2800" dirty="0"/>
              </a:p>
            </p:txBody>
          </p:sp>
        </mc:Choice>
        <mc:Fallback xmlns="">
          <p:sp>
            <p:nvSpPr>
              <p:cNvPr id="19" name="TextBox 18">
                <a:extLst>
                  <a:ext uri="{FF2B5EF4-FFF2-40B4-BE49-F238E27FC236}">
                    <a16:creationId xmlns:a16="http://schemas.microsoft.com/office/drawing/2014/main" id="{4C8AA66F-08CA-EB9C-CD24-4F9058AB835B}"/>
                  </a:ext>
                </a:extLst>
              </p:cNvPr>
              <p:cNvSpPr txBox="1">
                <a:spLocks noRot="1" noChangeAspect="1" noMove="1" noResize="1" noEditPoints="1" noAdjustHandles="1" noChangeArrowheads="1" noChangeShapeType="1" noTextEdit="1"/>
              </p:cNvSpPr>
              <p:nvPr/>
            </p:nvSpPr>
            <p:spPr>
              <a:xfrm>
                <a:off x="6425642" y="5341161"/>
                <a:ext cx="279499" cy="430887"/>
              </a:xfrm>
              <a:prstGeom prst="rect">
                <a:avLst/>
              </a:prstGeom>
              <a:blipFill>
                <a:blip r:embed="rId7"/>
                <a:stretch>
                  <a:fillRect l="-26087" r="-26087" b="-5714"/>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77AD8F19-A326-2104-54E7-C8D7762798A9}"/>
              </a:ext>
            </a:extLst>
          </p:cNvPr>
          <p:cNvCxnSpPr/>
          <p:nvPr/>
        </p:nvCxnSpPr>
        <p:spPr>
          <a:xfrm>
            <a:off x="9056947" y="5556605"/>
            <a:ext cx="72674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8E0C95C-F337-38B6-9CDA-E2981688830E}"/>
                  </a:ext>
                </a:extLst>
              </p:cNvPr>
              <p:cNvSpPr txBox="1"/>
              <p:nvPr/>
            </p:nvSpPr>
            <p:spPr>
              <a:xfrm>
                <a:off x="9853969" y="5330415"/>
                <a:ext cx="31290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oMath>
                  </m:oMathPara>
                </a14:m>
                <a:endParaRPr lang="en-US" sz="2800" dirty="0"/>
              </a:p>
            </p:txBody>
          </p:sp>
        </mc:Choice>
        <mc:Fallback xmlns="">
          <p:sp>
            <p:nvSpPr>
              <p:cNvPr id="21" name="TextBox 20">
                <a:extLst>
                  <a:ext uri="{FF2B5EF4-FFF2-40B4-BE49-F238E27FC236}">
                    <a16:creationId xmlns:a16="http://schemas.microsoft.com/office/drawing/2014/main" id="{F8E0C95C-F337-38B6-9CDA-E2981688830E}"/>
                  </a:ext>
                </a:extLst>
              </p:cNvPr>
              <p:cNvSpPr txBox="1">
                <a:spLocks noRot="1" noChangeAspect="1" noMove="1" noResize="1" noEditPoints="1" noAdjustHandles="1" noChangeArrowheads="1" noChangeShapeType="1" noTextEdit="1"/>
              </p:cNvSpPr>
              <p:nvPr/>
            </p:nvSpPr>
            <p:spPr>
              <a:xfrm>
                <a:off x="9853969" y="5330415"/>
                <a:ext cx="312906" cy="430887"/>
              </a:xfrm>
              <a:prstGeom prst="rect">
                <a:avLst/>
              </a:prstGeom>
              <a:blipFill>
                <a:blip r:embed="rId8"/>
                <a:stretch>
                  <a:fillRect l="-23077" r="-23077" b="-5714"/>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03DE4D3B-ABD1-CE88-BA31-CEE6B9504555}"/>
              </a:ext>
            </a:extLst>
          </p:cNvPr>
          <p:cNvCxnSpPr>
            <a:cxnSpLocks/>
          </p:cNvCxnSpPr>
          <p:nvPr/>
        </p:nvCxnSpPr>
        <p:spPr>
          <a:xfrm flipH="1">
            <a:off x="8488517" y="2895911"/>
            <a:ext cx="2217157" cy="1392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E2B0D92-0395-AB63-8892-6CBF7DE294C1}"/>
                  </a:ext>
                </a:extLst>
              </p:cNvPr>
              <p:cNvSpPr txBox="1"/>
              <p:nvPr/>
            </p:nvSpPr>
            <p:spPr>
              <a:xfrm>
                <a:off x="9225722" y="3527819"/>
                <a:ext cx="1497974" cy="430887"/>
              </a:xfrm>
              <a:prstGeom prst="rect">
                <a:avLst/>
              </a:prstGeom>
              <a:solidFill>
                <a:schemeClr val="bg1"/>
              </a:solid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rgbClr val="FF0000"/>
                              </a:solidFill>
                              <a:latin typeface="Cambria Math" panose="02040503050406030204" pitchFamily="18" charset="0"/>
                            </a:rPr>
                          </m:ctrlPr>
                        </m:sSubPr>
                        <m:e>
                          <m:r>
                            <m:rPr>
                              <m:sty m:val="p"/>
                            </m:rPr>
                            <a:rPr lang="en-US" sz="2800" b="0" i="0" smtClean="0">
                              <a:solidFill>
                                <a:srgbClr val="FF0000"/>
                              </a:solidFill>
                              <a:latin typeface="Cambria Math" panose="02040503050406030204" pitchFamily="18" charset="0"/>
                            </a:rPr>
                            <m:t>∇</m:t>
                          </m:r>
                        </m:e>
                        <m:sub>
                          <m:r>
                            <a:rPr lang="en-US" sz="2800" b="0" i="1" smtClean="0">
                              <a:solidFill>
                                <a:srgbClr val="FF0000"/>
                              </a:solidFill>
                              <a:latin typeface="Cambria Math" panose="02040503050406030204" pitchFamily="18" charset="0"/>
                            </a:rPr>
                            <m:t>𝑎</m:t>
                          </m:r>
                        </m:sub>
                      </m:sSub>
                      <m:r>
                        <a:rPr lang="en-US" sz="2800" b="0" i="1" smtClean="0">
                          <a:solidFill>
                            <a:srgbClr val="FF0000"/>
                          </a:solidFill>
                          <a:latin typeface="Cambria Math" panose="02040503050406030204" pitchFamily="18" charset="0"/>
                        </a:rPr>
                        <m:t>𝑞</m:t>
                      </m:r>
                      <m:d>
                        <m:dPr>
                          <m:ctrlPr>
                            <a:rPr lang="en-US" sz="2800" b="0" i="1" smtClean="0">
                              <a:solidFill>
                                <a:srgbClr val="FF0000"/>
                              </a:solidFill>
                              <a:latin typeface="Cambria Math" panose="02040503050406030204" pitchFamily="18" charset="0"/>
                            </a:rPr>
                          </m:ctrlPr>
                        </m:dPr>
                        <m:e>
                          <m:r>
                            <a:rPr lang="en-US" sz="2800" b="0" i="1" smtClean="0">
                              <a:solidFill>
                                <a:srgbClr val="FF0000"/>
                              </a:solidFill>
                              <a:latin typeface="Cambria Math" panose="02040503050406030204" pitchFamily="18" charset="0"/>
                            </a:rPr>
                            <m:t>𝑠</m:t>
                          </m:r>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e>
                      </m:d>
                    </m:oMath>
                  </m:oMathPara>
                </a14:m>
                <a:endParaRPr lang="en-US" sz="2800" dirty="0">
                  <a:solidFill>
                    <a:srgbClr val="FF0000"/>
                  </a:solidFill>
                </a:endParaRPr>
              </a:p>
            </p:txBody>
          </p:sp>
        </mc:Choice>
        <mc:Fallback xmlns="">
          <p:sp>
            <p:nvSpPr>
              <p:cNvPr id="16" name="TextBox 15">
                <a:extLst>
                  <a:ext uri="{FF2B5EF4-FFF2-40B4-BE49-F238E27FC236}">
                    <a16:creationId xmlns:a16="http://schemas.microsoft.com/office/drawing/2014/main" id="{2E2B0D92-0395-AB63-8892-6CBF7DE294C1}"/>
                  </a:ext>
                </a:extLst>
              </p:cNvPr>
              <p:cNvSpPr txBox="1">
                <a:spLocks noRot="1" noChangeAspect="1" noMove="1" noResize="1" noEditPoints="1" noAdjustHandles="1" noChangeArrowheads="1" noChangeShapeType="1" noTextEdit="1"/>
              </p:cNvSpPr>
              <p:nvPr/>
            </p:nvSpPr>
            <p:spPr>
              <a:xfrm>
                <a:off x="9225722" y="3527819"/>
                <a:ext cx="1497974" cy="430887"/>
              </a:xfrm>
              <a:prstGeom prst="rect">
                <a:avLst/>
              </a:prstGeom>
              <a:blipFill>
                <a:blip r:embed="rId9"/>
                <a:stretch>
                  <a:fillRect l="-4167" b="-22857"/>
                </a:stretch>
              </a:blipFill>
              <a:ln>
                <a:solidFill>
                  <a:srgbClr val="FF0000"/>
                </a:solidFill>
              </a:ln>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9B6942AD-C84F-6630-C4EE-F2CB64DF6D79}"/>
              </a:ext>
            </a:extLst>
          </p:cNvPr>
          <p:cNvCxnSpPr>
            <a:cxnSpLocks/>
            <a:endCxn id="21" idx="0"/>
          </p:cNvCxnSpPr>
          <p:nvPr/>
        </p:nvCxnSpPr>
        <p:spPr>
          <a:xfrm>
            <a:off x="8441163" y="3311670"/>
            <a:ext cx="1569259" cy="201874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5FE9CC4-4C31-7F33-6B88-9735E491E340}"/>
              </a:ext>
            </a:extLst>
          </p:cNvPr>
          <p:cNvCxnSpPr>
            <a:cxnSpLocks/>
          </p:cNvCxnSpPr>
          <p:nvPr/>
        </p:nvCxnSpPr>
        <p:spPr>
          <a:xfrm flipH="1">
            <a:off x="9051533" y="5708210"/>
            <a:ext cx="78632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BA4C443-EF60-9542-41EC-B3F1CB1D3E9F}"/>
              </a:ext>
            </a:extLst>
          </p:cNvPr>
          <p:cNvCxnSpPr>
            <a:cxnSpLocks/>
          </p:cNvCxnSpPr>
          <p:nvPr/>
        </p:nvCxnSpPr>
        <p:spPr>
          <a:xfrm flipH="1">
            <a:off x="10134757" y="2472589"/>
            <a:ext cx="693000"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1F57E8C-6A16-F393-0320-7A2532231436}"/>
                  </a:ext>
                </a:extLst>
              </p:cNvPr>
              <p:cNvSpPr txBox="1"/>
              <p:nvPr/>
            </p:nvSpPr>
            <p:spPr>
              <a:xfrm>
                <a:off x="9670505" y="1971813"/>
                <a:ext cx="1946110" cy="335092"/>
              </a:xfrm>
              <a:prstGeom prst="rect">
                <a:avLst/>
              </a:prstGeom>
              <a:solidFill>
                <a:schemeClr val="bg1"/>
              </a:solidFill>
              <a:ln>
                <a:solidFill>
                  <a:schemeClr val="accent6">
                    <a:lumMod val="75000"/>
                  </a:schemeClr>
                </a:solidFill>
              </a:ln>
            </p:spPr>
            <p:txBody>
              <a:bodyPr wrap="none" lIns="0" tIns="0" rIns="0" bIns="0" rtlCol="0">
                <a:spAutoFit/>
              </a:bodyPr>
              <a:lstStyle/>
              <a:p>
                <a14:m>
                  <m:oMath xmlns:m="http://schemas.openxmlformats.org/officeDocument/2006/math">
                    <m:sSub>
                      <m:sSubPr>
                        <m:ctrlPr>
                          <a:rPr lang="en-US" sz="2000" b="0" i="1" smtClean="0">
                            <a:solidFill>
                              <a:schemeClr val="accent6">
                                <a:lumMod val="75000"/>
                              </a:schemeClr>
                            </a:solidFill>
                            <a:latin typeface="Cambria Math" panose="02040503050406030204" pitchFamily="18" charset="0"/>
                          </a:rPr>
                        </m:ctrlPr>
                      </m:sSubPr>
                      <m:e>
                        <m:r>
                          <m:rPr>
                            <m:sty m:val="p"/>
                          </m:rPr>
                          <a:rPr lang="en-US" sz="2000" b="0" i="0" smtClean="0">
                            <a:solidFill>
                              <a:schemeClr val="accent6">
                                <a:lumMod val="75000"/>
                              </a:schemeClr>
                            </a:solidFill>
                            <a:latin typeface="Cambria Math" panose="02040503050406030204" pitchFamily="18" charset="0"/>
                          </a:rPr>
                          <m:t>∇</m:t>
                        </m:r>
                      </m:e>
                      <m:sub>
                        <m:r>
                          <a:rPr lang="en-US" sz="2000" b="0" i="1" smtClean="0">
                            <a:solidFill>
                              <a:schemeClr val="accent6">
                                <a:lumMod val="75000"/>
                              </a:schemeClr>
                            </a:solidFill>
                            <a:latin typeface="Cambria Math" panose="02040503050406030204" pitchFamily="18" charset="0"/>
                          </a:rPr>
                          <m:t>𝜙</m:t>
                        </m:r>
                      </m:sub>
                    </m:sSub>
                  </m:oMath>
                </a14:m>
                <a:r>
                  <a:rPr lang="en-US" sz="2000" dirty="0">
                    <a:solidFill>
                      <a:schemeClr val="accent6">
                        <a:lumMod val="75000"/>
                      </a:schemeClr>
                    </a:solidFill>
                  </a:rPr>
                  <a:t>squared TD loss</a:t>
                </a:r>
              </a:p>
            </p:txBody>
          </p:sp>
        </mc:Choice>
        <mc:Fallback xmlns="">
          <p:sp>
            <p:nvSpPr>
              <p:cNvPr id="36" name="TextBox 35">
                <a:extLst>
                  <a:ext uri="{FF2B5EF4-FFF2-40B4-BE49-F238E27FC236}">
                    <a16:creationId xmlns:a16="http://schemas.microsoft.com/office/drawing/2014/main" id="{D1F57E8C-6A16-F393-0320-7A2532231436}"/>
                  </a:ext>
                </a:extLst>
              </p:cNvPr>
              <p:cNvSpPr txBox="1">
                <a:spLocks noRot="1" noChangeAspect="1" noMove="1" noResize="1" noEditPoints="1" noAdjustHandles="1" noChangeArrowheads="1" noChangeShapeType="1" noTextEdit="1"/>
              </p:cNvSpPr>
              <p:nvPr/>
            </p:nvSpPr>
            <p:spPr>
              <a:xfrm>
                <a:off x="9670505" y="1971813"/>
                <a:ext cx="1946110" cy="335092"/>
              </a:xfrm>
              <a:prstGeom prst="rect">
                <a:avLst/>
              </a:prstGeom>
              <a:blipFill>
                <a:blip r:embed="rId11"/>
                <a:stretch>
                  <a:fillRect l="-3846" t="-21429" r="-6410" b="-35714"/>
                </a:stretch>
              </a:blipFill>
              <a:ln>
                <a:solidFill>
                  <a:schemeClr val="accent6">
                    <a:lumMod val="75000"/>
                  </a:schemeClr>
                </a:solid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id="{170E933C-782E-0CE9-4F85-CE31E08637C1}"/>
              </a:ext>
            </a:extLst>
          </p:cNvPr>
          <p:cNvSpPr txBox="1"/>
          <p:nvPr/>
        </p:nvSpPr>
        <p:spPr>
          <a:xfrm>
            <a:off x="5347522" y="3254478"/>
            <a:ext cx="2498756" cy="1200329"/>
          </a:xfrm>
          <a:prstGeom prst="rect">
            <a:avLst/>
          </a:prstGeom>
          <a:noFill/>
          <a:ln>
            <a:solidFill>
              <a:srgbClr val="7030A0"/>
            </a:solidFill>
          </a:ln>
        </p:spPr>
        <p:txBody>
          <a:bodyPr wrap="square" rtlCol="0">
            <a:spAutoFit/>
          </a:bodyPr>
          <a:lstStyle/>
          <a:p>
            <a:r>
              <a:rPr lang="en-US" dirty="0"/>
              <a:t>Add random exploration by sampling a Gaussian with mean=the deterministic action</a:t>
            </a:r>
          </a:p>
        </p:txBody>
      </p:sp>
      <p:cxnSp>
        <p:nvCxnSpPr>
          <p:cNvPr id="10" name="Straight Arrow Connector 9">
            <a:extLst>
              <a:ext uri="{FF2B5EF4-FFF2-40B4-BE49-F238E27FC236}">
                <a16:creationId xmlns:a16="http://schemas.microsoft.com/office/drawing/2014/main" id="{45F990AA-2A18-8BC3-29E1-2900B7270606}"/>
              </a:ext>
            </a:extLst>
          </p:cNvPr>
          <p:cNvCxnSpPr/>
          <p:nvPr/>
        </p:nvCxnSpPr>
        <p:spPr>
          <a:xfrm flipH="1" flipV="1">
            <a:off x="3820562" y="2202245"/>
            <a:ext cx="1587828" cy="103909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D1ED4C9-537A-EAD5-A9CE-5ACF8DF363E5}"/>
                  </a:ext>
                </a:extLst>
              </p:cNvPr>
              <p:cNvSpPr txBox="1"/>
              <p:nvPr/>
            </p:nvSpPr>
            <p:spPr>
              <a:xfrm>
                <a:off x="7767427" y="5902794"/>
                <a:ext cx="4264822" cy="889218"/>
              </a:xfrm>
              <a:prstGeom prst="rect">
                <a:avLst/>
              </a:prstGeom>
              <a:solidFill>
                <a:schemeClr val="bg1"/>
              </a:solid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𝑄</m:t>
                          </m:r>
                          <m:d>
                            <m:dPr>
                              <m:ctrlPr>
                                <a:rPr lang="en-US" sz="2800" i="1">
                                  <a:solidFill>
                                    <a:srgbClr val="FF0000"/>
                                  </a:solidFill>
                                  <a:latin typeface="Cambria Math" panose="02040503050406030204" pitchFamily="18" charset="0"/>
                                </a:rPr>
                              </m:ctrlPr>
                            </m:dPr>
                            <m:e>
                              <m:r>
                                <a:rPr lang="en-US" sz="2800" i="1">
                                  <a:solidFill>
                                    <a:srgbClr val="FF0000"/>
                                  </a:solidFill>
                                  <a:latin typeface="Cambria Math" panose="02040503050406030204" pitchFamily="18" charset="0"/>
                                </a:rPr>
                                <m:t>𝑠</m:t>
                              </m:r>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𝜋</m:t>
                              </m:r>
                              <m:d>
                                <m:dPr>
                                  <m:ctrlPr>
                                    <a:rPr lang="en-US" sz="2800" b="0" i="1" smtClean="0">
                                      <a:solidFill>
                                        <a:srgbClr val="FF0000"/>
                                      </a:solidFill>
                                      <a:latin typeface="Cambria Math" panose="02040503050406030204" pitchFamily="18" charset="0"/>
                                    </a:rPr>
                                  </m:ctrlPr>
                                </m:dPr>
                                <m:e>
                                  <m:r>
                                    <a:rPr lang="en-US" sz="2800" b="0" i="1" smtClean="0">
                                      <a:solidFill>
                                        <a:srgbClr val="FF0000"/>
                                      </a:solidFill>
                                      <a:latin typeface="Cambria Math" panose="02040503050406030204" pitchFamily="18" charset="0"/>
                                    </a:rPr>
                                    <m:t>𝑠</m:t>
                                  </m:r>
                                </m:e>
                              </m:d>
                            </m:e>
                          </m:d>
                        </m:num>
                        <m:den>
                          <m:r>
                            <a:rPr lang="en-US" sz="2800" i="1">
                              <a:solidFill>
                                <a:srgbClr val="FF0000"/>
                              </a:solidFill>
                              <a:latin typeface="Cambria Math" panose="02040503050406030204" pitchFamily="18" charset="0"/>
                            </a:rPr>
                            <m:t>𝜕𝜃</m:t>
                          </m:r>
                        </m:den>
                      </m:f>
                      <m:r>
                        <a:rPr lang="en-US" sz="2800" b="0" i="1" smtClean="0">
                          <a:solidFill>
                            <a:srgbClr val="FF0000"/>
                          </a:solidFill>
                          <a:latin typeface="Cambria Math" panose="02040503050406030204" pitchFamily="18" charset="0"/>
                        </a:rPr>
                        <m:t>=</m:t>
                      </m:r>
                      <m:f>
                        <m:fPr>
                          <m:ctrlPr>
                            <a:rPr lang="en-US" sz="2800" b="0" i="1" smtClean="0">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𝑄</m:t>
                          </m:r>
                          <m:d>
                            <m:dPr>
                              <m:ctrlPr>
                                <a:rPr lang="en-US" sz="2800" i="1">
                                  <a:solidFill>
                                    <a:srgbClr val="FF0000"/>
                                  </a:solidFill>
                                  <a:latin typeface="Cambria Math" panose="02040503050406030204" pitchFamily="18" charset="0"/>
                                </a:rPr>
                              </m:ctrlPr>
                            </m:dPr>
                            <m:e>
                              <m:r>
                                <a:rPr lang="en-US" sz="2800" i="1">
                                  <a:solidFill>
                                    <a:srgbClr val="FF0000"/>
                                  </a:solidFill>
                                  <a:latin typeface="Cambria Math" panose="02040503050406030204" pitchFamily="18" charset="0"/>
                                </a:rPr>
                                <m:t>𝑠</m:t>
                              </m:r>
                              <m:r>
                                <a:rPr lang="en-US" sz="2800" i="1">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𝑎</m:t>
                              </m:r>
                            </m:e>
                          </m:d>
                        </m:num>
                        <m:den>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den>
                      </m:f>
                      <m:r>
                        <a:rPr lang="en-US" sz="2800" b="0" i="1" smtClean="0">
                          <a:solidFill>
                            <a:srgbClr val="FF0000"/>
                          </a:solidFill>
                          <a:latin typeface="Cambria Math" panose="02040503050406030204" pitchFamily="18" charset="0"/>
                        </a:rPr>
                        <m:t>⋅</m:t>
                      </m:r>
                      <m:f>
                        <m:fPr>
                          <m:ctrlPr>
                            <a:rPr lang="en-US" sz="2800" i="1">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𝑎</m:t>
                          </m:r>
                        </m:num>
                        <m:den>
                          <m:r>
                            <a:rPr lang="en-US" sz="2800" i="1">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𝜃</m:t>
                          </m:r>
                        </m:den>
                      </m:f>
                    </m:oMath>
                  </m:oMathPara>
                </a14:m>
                <a:endParaRPr lang="en-US" sz="2800" dirty="0">
                  <a:solidFill>
                    <a:srgbClr val="FF0000"/>
                  </a:solidFill>
                </a:endParaRPr>
              </a:p>
            </p:txBody>
          </p:sp>
        </mc:Choice>
        <mc:Fallback xmlns="">
          <p:sp>
            <p:nvSpPr>
              <p:cNvPr id="23" name="TextBox 22">
                <a:extLst>
                  <a:ext uri="{FF2B5EF4-FFF2-40B4-BE49-F238E27FC236}">
                    <a16:creationId xmlns:a16="http://schemas.microsoft.com/office/drawing/2014/main" id="{BD1ED4C9-537A-EAD5-A9CE-5ACF8DF363E5}"/>
                  </a:ext>
                </a:extLst>
              </p:cNvPr>
              <p:cNvSpPr txBox="1">
                <a:spLocks noRot="1" noChangeAspect="1" noMove="1" noResize="1" noEditPoints="1" noAdjustHandles="1" noChangeArrowheads="1" noChangeShapeType="1" noTextEdit="1"/>
              </p:cNvSpPr>
              <p:nvPr/>
            </p:nvSpPr>
            <p:spPr>
              <a:xfrm>
                <a:off x="7767427" y="5902794"/>
                <a:ext cx="4264822" cy="889218"/>
              </a:xfrm>
              <a:prstGeom prst="rect">
                <a:avLst/>
              </a:prstGeom>
              <a:blipFill>
                <a:blip r:embed="rId12"/>
                <a:stretch>
                  <a:fillRect l="-1479" r="-888" b="-11111"/>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1949935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83038-E0B8-2E64-19C5-35554AA69962}"/>
              </a:ext>
            </a:extLst>
          </p:cNvPr>
          <p:cNvSpPr>
            <a:spLocks noGrp="1"/>
          </p:cNvSpPr>
          <p:nvPr>
            <p:ph type="title"/>
          </p:nvPr>
        </p:nvSpPr>
        <p:spPr>
          <a:xfrm>
            <a:off x="380144" y="365125"/>
            <a:ext cx="3638400" cy="2768493"/>
          </a:xfrm>
        </p:spPr>
        <p:txBody>
          <a:bodyPr>
            <a:normAutofit/>
          </a:bodyPr>
          <a:lstStyle/>
          <a:p>
            <a:r>
              <a:rPr lang="en-US" dirty="0"/>
              <a:t>Results </a:t>
            </a:r>
            <a:r>
              <a:rPr lang="en-US" sz="2000" dirty="0"/>
              <a:t>(from https://</a:t>
            </a:r>
            <a:r>
              <a:rPr lang="en-US" sz="2000" dirty="0" err="1"/>
              <a:t>spinningup.openai.com</a:t>
            </a:r>
            <a:r>
              <a:rPr lang="en-US" sz="2000" dirty="0"/>
              <a:t>/</a:t>
            </a:r>
            <a:r>
              <a:rPr lang="en-US" sz="2000" dirty="0" err="1"/>
              <a:t>en</a:t>
            </a:r>
            <a:r>
              <a:rPr lang="en-US" sz="2000" dirty="0"/>
              <a:t>/latest/</a:t>
            </a:r>
            <a:r>
              <a:rPr lang="en-US" sz="2000" dirty="0" err="1"/>
              <a:t>spinningup</a:t>
            </a:r>
            <a:r>
              <a:rPr lang="en-US" sz="2000" dirty="0"/>
              <a:t>/</a:t>
            </a:r>
            <a:r>
              <a:rPr lang="en-US" sz="2000" dirty="0" err="1"/>
              <a:t>bench.html</a:t>
            </a:r>
            <a:r>
              <a:rPr lang="en-US" sz="2000" dirty="0"/>
              <a:t>)</a:t>
            </a:r>
            <a:endParaRPr lang="en-US" dirty="0"/>
          </a:p>
        </p:txBody>
      </p:sp>
      <p:pic>
        <p:nvPicPr>
          <p:cNvPr id="6" name="Content Placeholder 5" descr="A graph of different colored lines&#10;&#10;Description automatically generated">
            <a:extLst>
              <a:ext uri="{FF2B5EF4-FFF2-40B4-BE49-F238E27FC236}">
                <a16:creationId xmlns:a16="http://schemas.microsoft.com/office/drawing/2014/main" id="{FCE5842A-E91D-3DA6-FB8D-A0F52D68B11B}"/>
              </a:ext>
            </a:extLst>
          </p:cNvPr>
          <p:cNvPicPr>
            <a:picLocks noGrp="1" noChangeAspect="1"/>
          </p:cNvPicPr>
          <p:nvPr>
            <p:ph idx="1"/>
          </p:nvPr>
        </p:nvPicPr>
        <p:blipFill>
          <a:blip r:embed="rId2"/>
          <a:stretch>
            <a:fillRect/>
          </a:stretch>
        </p:blipFill>
        <p:spPr>
          <a:xfrm>
            <a:off x="0" y="3644900"/>
            <a:ext cx="4018544" cy="3200400"/>
          </a:xfrm>
        </p:spPr>
      </p:pic>
      <p:sp>
        <p:nvSpPr>
          <p:cNvPr id="4" name="Slide Number Placeholder 3">
            <a:extLst>
              <a:ext uri="{FF2B5EF4-FFF2-40B4-BE49-F238E27FC236}">
                <a16:creationId xmlns:a16="http://schemas.microsoft.com/office/drawing/2014/main" id="{0E1E942C-ACD9-E3F0-A9AC-4AAF8EDA50C9}"/>
              </a:ext>
            </a:extLst>
          </p:cNvPr>
          <p:cNvSpPr>
            <a:spLocks noGrp="1"/>
          </p:cNvSpPr>
          <p:nvPr>
            <p:ph type="sldNum" sz="quarter" idx="12"/>
          </p:nvPr>
        </p:nvSpPr>
        <p:spPr/>
        <p:txBody>
          <a:bodyPr/>
          <a:lstStyle/>
          <a:p>
            <a:fld id="{5F07402F-1908-0F43-B844-ECE5D9BD648C}" type="slidenum">
              <a:rPr lang="en-US" smtClean="0"/>
              <a:t>31</a:t>
            </a:fld>
            <a:endParaRPr lang="en-US"/>
          </a:p>
        </p:txBody>
      </p:sp>
      <p:pic>
        <p:nvPicPr>
          <p:cNvPr id="8" name="Picture 7" descr="A graph of different colored lines&#10;&#10;Description automatically generated">
            <a:extLst>
              <a:ext uri="{FF2B5EF4-FFF2-40B4-BE49-F238E27FC236}">
                <a16:creationId xmlns:a16="http://schemas.microsoft.com/office/drawing/2014/main" id="{6FA947C9-5AAC-A42F-B288-8619DB78F87E}"/>
              </a:ext>
            </a:extLst>
          </p:cNvPr>
          <p:cNvPicPr>
            <a:picLocks noChangeAspect="1"/>
          </p:cNvPicPr>
          <p:nvPr/>
        </p:nvPicPr>
        <p:blipFill>
          <a:blip r:embed="rId3"/>
          <a:stretch>
            <a:fillRect/>
          </a:stretch>
        </p:blipFill>
        <p:spPr>
          <a:xfrm>
            <a:off x="4129953" y="228600"/>
            <a:ext cx="3932093" cy="3200400"/>
          </a:xfrm>
          <a:prstGeom prst="rect">
            <a:avLst/>
          </a:prstGeom>
        </p:spPr>
      </p:pic>
      <p:pic>
        <p:nvPicPr>
          <p:cNvPr id="10" name="Picture 9" descr="A graph of different colored lines&#10;&#10;Description automatically generated">
            <a:extLst>
              <a:ext uri="{FF2B5EF4-FFF2-40B4-BE49-F238E27FC236}">
                <a16:creationId xmlns:a16="http://schemas.microsoft.com/office/drawing/2014/main" id="{F48F3996-3524-1CCE-440C-F8071679B295}"/>
              </a:ext>
            </a:extLst>
          </p:cNvPr>
          <p:cNvPicPr>
            <a:picLocks noChangeAspect="1"/>
          </p:cNvPicPr>
          <p:nvPr/>
        </p:nvPicPr>
        <p:blipFill>
          <a:blip r:embed="rId4"/>
          <a:stretch>
            <a:fillRect/>
          </a:stretch>
        </p:blipFill>
        <p:spPr>
          <a:xfrm>
            <a:off x="8160315" y="148018"/>
            <a:ext cx="3922118" cy="3200400"/>
          </a:xfrm>
          <a:prstGeom prst="rect">
            <a:avLst/>
          </a:prstGeom>
        </p:spPr>
      </p:pic>
      <p:pic>
        <p:nvPicPr>
          <p:cNvPr id="12" name="Picture 11" descr="A graph of different colored lines&#10;&#10;Description automatically generated">
            <a:extLst>
              <a:ext uri="{FF2B5EF4-FFF2-40B4-BE49-F238E27FC236}">
                <a16:creationId xmlns:a16="http://schemas.microsoft.com/office/drawing/2014/main" id="{0F9959A6-AB55-CAC9-73E9-5B0B9BE9D48B}"/>
              </a:ext>
            </a:extLst>
          </p:cNvPr>
          <p:cNvPicPr>
            <a:picLocks noChangeAspect="1"/>
          </p:cNvPicPr>
          <p:nvPr/>
        </p:nvPicPr>
        <p:blipFill>
          <a:blip r:embed="rId5"/>
          <a:stretch>
            <a:fillRect/>
          </a:stretch>
        </p:blipFill>
        <p:spPr>
          <a:xfrm>
            <a:off x="4018544" y="3657600"/>
            <a:ext cx="4006468" cy="3200400"/>
          </a:xfrm>
          <a:prstGeom prst="rect">
            <a:avLst/>
          </a:prstGeom>
        </p:spPr>
      </p:pic>
      <p:pic>
        <p:nvPicPr>
          <p:cNvPr id="14" name="Picture 13" descr="A graph of different colored lines&#10;&#10;Description automatically generated">
            <a:extLst>
              <a:ext uri="{FF2B5EF4-FFF2-40B4-BE49-F238E27FC236}">
                <a16:creationId xmlns:a16="http://schemas.microsoft.com/office/drawing/2014/main" id="{455079FB-BBDA-61E8-A6C1-DA74653EFAC7}"/>
              </a:ext>
            </a:extLst>
          </p:cNvPr>
          <p:cNvPicPr>
            <a:picLocks noChangeAspect="1"/>
          </p:cNvPicPr>
          <p:nvPr/>
        </p:nvPicPr>
        <p:blipFill>
          <a:blip r:embed="rId6"/>
          <a:stretch>
            <a:fillRect/>
          </a:stretch>
        </p:blipFill>
        <p:spPr>
          <a:xfrm>
            <a:off x="8173458" y="3540885"/>
            <a:ext cx="3908975" cy="3200400"/>
          </a:xfrm>
          <a:prstGeom prst="rect">
            <a:avLst/>
          </a:prstGeom>
        </p:spPr>
      </p:pic>
    </p:spTree>
    <p:extLst>
      <p:ext uri="{BB962C8B-B14F-4D97-AF65-F5344CB8AC3E}">
        <p14:creationId xmlns:p14="http://schemas.microsoft.com/office/powerpoint/2010/main" val="190383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5572-EDE3-58CB-A9D9-93EE37A397FC}"/>
              </a:ext>
            </a:extLst>
          </p:cNvPr>
          <p:cNvSpPr>
            <a:spLocks noGrp="1"/>
          </p:cNvSpPr>
          <p:nvPr>
            <p:ph type="title"/>
          </p:nvPr>
        </p:nvSpPr>
        <p:spPr/>
        <p:txBody>
          <a:bodyPr>
            <a:normAutofit/>
          </a:bodyPr>
          <a:lstStyle/>
          <a:p>
            <a:r>
              <a:rPr lang="en-US" sz="3600" b="0" i="0" u="none" strike="noStrike" dirty="0">
                <a:effectLst/>
                <a:latin typeface="Arial" panose="020B0604020202020204" pitchFamily="34" charset="0"/>
              </a:rPr>
              <a:t>Gaussian Mixture Deterministic Policy Gradient</a:t>
            </a:r>
            <a:endParaRPr lang="en-US" sz="3600" dirty="0"/>
          </a:p>
        </p:txBody>
      </p:sp>
      <p:pic>
        <p:nvPicPr>
          <p:cNvPr id="6" name="Content Placeholder 5" descr="A graph of different types of data&#10;&#10;Description automatically generated with medium confidence">
            <a:extLst>
              <a:ext uri="{FF2B5EF4-FFF2-40B4-BE49-F238E27FC236}">
                <a16:creationId xmlns:a16="http://schemas.microsoft.com/office/drawing/2014/main" id="{74BCDC30-EA96-3FA8-746F-FAFD796E8A17}"/>
              </a:ext>
            </a:extLst>
          </p:cNvPr>
          <p:cNvPicPr>
            <a:picLocks noGrp="1" noChangeAspect="1"/>
          </p:cNvPicPr>
          <p:nvPr>
            <p:ph idx="1"/>
          </p:nvPr>
        </p:nvPicPr>
        <p:blipFill>
          <a:blip r:embed="rId2"/>
          <a:stretch>
            <a:fillRect/>
          </a:stretch>
        </p:blipFill>
        <p:spPr>
          <a:xfrm>
            <a:off x="1300361" y="1283707"/>
            <a:ext cx="9591278" cy="5471596"/>
          </a:xfrm>
        </p:spPr>
      </p:pic>
      <p:sp>
        <p:nvSpPr>
          <p:cNvPr id="4" name="Slide Number Placeholder 3">
            <a:extLst>
              <a:ext uri="{FF2B5EF4-FFF2-40B4-BE49-F238E27FC236}">
                <a16:creationId xmlns:a16="http://schemas.microsoft.com/office/drawing/2014/main" id="{FB5AC90A-3926-C30C-E1BE-A5C5B00E32AD}"/>
              </a:ext>
            </a:extLst>
          </p:cNvPr>
          <p:cNvSpPr>
            <a:spLocks noGrp="1"/>
          </p:cNvSpPr>
          <p:nvPr>
            <p:ph type="sldNum" sz="quarter" idx="12"/>
          </p:nvPr>
        </p:nvSpPr>
        <p:spPr/>
        <p:txBody>
          <a:bodyPr/>
          <a:lstStyle/>
          <a:p>
            <a:fld id="{5F07402F-1908-0F43-B844-ECE5D9BD648C}" type="slidenum">
              <a:rPr lang="en-US" smtClean="0"/>
              <a:t>32</a:t>
            </a:fld>
            <a:endParaRPr lang="en-US"/>
          </a:p>
        </p:txBody>
      </p:sp>
    </p:spTree>
    <p:extLst>
      <p:ext uri="{BB962C8B-B14F-4D97-AF65-F5344CB8AC3E}">
        <p14:creationId xmlns:p14="http://schemas.microsoft.com/office/powerpoint/2010/main" val="1146264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98052-C888-BF48-8818-BE7BE3D08610}"/>
              </a:ext>
            </a:extLst>
          </p:cNvPr>
          <p:cNvSpPr>
            <a:spLocks noGrp="1"/>
          </p:cNvSpPr>
          <p:nvPr>
            <p:ph type="title"/>
          </p:nvPr>
        </p:nvSpPr>
        <p:spPr/>
        <p:txBody>
          <a:bodyPr/>
          <a:lstStyle/>
          <a:p>
            <a:r>
              <a:rPr lang="en-US" dirty="0"/>
              <a:t>What did we learn (SAC)?</a:t>
            </a:r>
          </a:p>
        </p:txBody>
      </p:sp>
      <p:sp>
        <p:nvSpPr>
          <p:cNvPr id="3" name="Content Placeholder 2">
            <a:extLst>
              <a:ext uri="{FF2B5EF4-FFF2-40B4-BE49-F238E27FC236}">
                <a16:creationId xmlns:a16="http://schemas.microsoft.com/office/drawing/2014/main" id="{0E0CC254-DAD4-4945-91F8-D7215560BE71}"/>
              </a:ext>
            </a:extLst>
          </p:cNvPr>
          <p:cNvSpPr>
            <a:spLocks noGrp="1"/>
          </p:cNvSpPr>
          <p:nvPr>
            <p:ph idx="1"/>
          </p:nvPr>
        </p:nvSpPr>
        <p:spPr/>
        <p:txBody>
          <a:bodyPr/>
          <a:lstStyle/>
          <a:p>
            <a:r>
              <a:rPr lang="en-US" dirty="0"/>
              <a:t>Higher entropy for a policy -&gt; more exploration</a:t>
            </a:r>
          </a:p>
          <a:p>
            <a:r>
              <a:rPr lang="en-US" dirty="0"/>
              <a:t>More exploration -&gt; higher chances of overcoming local optima</a:t>
            </a:r>
          </a:p>
          <a:p>
            <a:r>
              <a:rPr lang="en-US" dirty="0"/>
              <a:t>It is worthwhile to encourage the policy to be of high entropy even at the cost of lower expected return</a:t>
            </a:r>
          </a:p>
          <a:p>
            <a:r>
              <a:rPr lang="en-US" dirty="0"/>
              <a:t>Sampling a soft policy for an action results in a noisy gradient estimate</a:t>
            </a:r>
          </a:p>
          <a:p>
            <a:pPr lvl="1"/>
            <a:r>
              <a:rPr lang="en-US" dirty="0"/>
              <a:t>Instead, sample noise from a fixed distribution as input for a hard policy </a:t>
            </a:r>
          </a:p>
        </p:txBody>
      </p:sp>
      <p:sp>
        <p:nvSpPr>
          <p:cNvPr id="4" name="Slide Number Placeholder 3">
            <a:extLst>
              <a:ext uri="{FF2B5EF4-FFF2-40B4-BE49-F238E27FC236}">
                <a16:creationId xmlns:a16="http://schemas.microsoft.com/office/drawing/2014/main" id="{5514E957-4B28-4140-A919-3F19EA444EFC}"/>
              </a:ext>
            </a:extLst>
          </p:cNvPr>
          <p:cNvSpPr>
            <a:spLocks noGrp="1"/>
          </p:cNvSpPr>
          <p:nvPr>
            <p:ph type="sldNum" sz="quarter" idx="12"/>
          </p:nvPr>
        </p:nvSpPr>
        <p:spPr/>
        <p:txBody>
          <a:bodyPr/>
          <a:lstStyle/>
          <a:p>
            <a:fld id="{5F07402F-1908-0F43-B844-ECE5D9BD648C}" type="slidenum">
              <a:rPr lang="en-US" smtClean="0"/>
              <a:t>33</a:t>
            </a:fld>
            <a:endParaRPr lang="en-US"/>
          </a:p>
        </p:txBody>
      </p:sp>
    </p:spTree>
    <p:extLst>
      <p:ext uri="{BB962C8B-B14F-4D97-AF65-F5344CB8AC3E}">
        <p14:creationId xmlns:p14="http://schemas.microsoft.com/office/powerpoint/2010/main" val="3624289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98052-C888-BF48-8818-BE7BE3D08610}"/>
              </a:ext>
            </a:extLst>
          </p:cNvPr>
          <p:cNvSpPr>
            <a:spLocks noGrp="1"/>
          </p:cNvSpPr>
          <p:nvPr>
            <p:ph type="title"/>
          </p:nvPr>
        </p:nvSpPr>
        <p:spPr/>
        <p:txBody>
          <a:bodyPr/>
          <a:lstStyle/>
          <a:p>
            <a:r>
              <a:rPr lang="en-US" dirty="0"/>
              <a:t>What did we learn (DDPG)?</a:t>
            </a:r>
          </a:p>
        </p:txBody>
      </p:sp>
      <p:sp>
        <p:nvSpPr>
          <p:cNvPr id="3" name="Content Placeholder 2">
            <a:extLst>
              <a:ext uri="{FF2B5EF4-FFF2-40B4-BE49-F238E27FC236}">
                <a16:creationId xmlns:a16="http://schemas.microsoft.com/office/drawing/2014/main" id="{0E0CC254-DAD4-4945-91F8-D7215560BE71}"/>
              </a:ext>
            </a:extLst>
          </p:cNvPr>
          <p:cNvSpPr>
            <a:spLocks noGrp="1"/>
          </p:cNvSpPr>
          <p:nvPr>
            <p:ph idx="1"/>
          </p:nvPr>
        </p:nvSpPr>
        <p:spPr/>
        <p:txBody>
          <a:bodyPr/>
          <a:lstStyle/>
          <a:p>
            <a:r>
              <a:rPr lang="en-US" dirty="0"/>
              <a:t>Generalizing DQN to continuous action space is challenging</a:t>
            </a:r>
          </a:p>
          <a:p>
            <a:r>
              <a:rPr lang="en-US" dirty="0"/>
              <a:t>Can’t enumerate over all possible actions so can’t compute </a:t>
            </a:r>
            <a:r>
              <a:rPr lang="en-US" dirty="0" err="1"/>
              <a:t>argmax_a</a:t>
            </a:r>
            <a:endParaRPr lang="en-US" dirty="0"/>
          </a:p>
          <a:p>
            <a:r>
              <a:rPr lang="en-US" dirty="0"/>
              <a:t>DDPG: “train a deterministic policy that approximates </a:t>
            </a:r>
            <a:r>
              <a:rPr lang="en-US" dirty="0" err="1"/>
              <a:t>argmax_a</a:t>
            </a:r>
            <a:r>
              <a:rPr lang="en-US" dirty="0"/>
              <a:t>”</a:t>
            </a:r>
          </a:p>
          <a:p>
            <a:r>
              <a:rPr lang="en-US" dirty="0"/>
              <a:t>Train the deterministic policy using gradient ascend with respect to the approximated Q output</a:t>
            </a:r>
          </a:p>
        </p:txBody>
      </p:sp>
      <p:sp>
        <p:nvSpPr>
          <p:cNvPr id="4" name="Slide Number Placeholder 3">
            <a:extLst>
              <a:ext uri="{FF2B5EF4-FFF2-40B4-BE49-F238E27FC236}">
                <a16:creationId xmlns:a16="http://schemas.microsoft.com/office/drawing/2014/main" id="{5514E957-4B28-4140-A919-3F19EA444EFC}"/>
              </a:ext>
            </a:extLst>
          </p:cNvPr>
          <p:cNvSpPr>
            <a:spLocks noGrp="1"/>
          </p:cNvSpPr>
          <p:nvPr>
            <p:ph type="sldNum" sz="quarter" idx="12"/>
          </p:nvPr>
        </p:nvSpPr>
        <p:spPr/>
        <p:txBody>
          <a:bodyPr/>
          <a:lstStyle/>
          <a:p>
            <a:fld id="{5F07402F-1908-0F43-B844-ECE5D9BD648C}" type="slidenum">
              <a:rPr lang="en-US" smtClean="0"/>
              <a:t>34</a:t>
            </a:fld>
            <a:endParaRPr lang="en-US"/>
          </a:p>
        </p:txBody>
      </p:sp>
    </p:spTree>
    <p:extLst>
      <p:ext uri="{BB962C8B-B14F-4D97-AF65-F5344CB8AC3E}">
        <p14:creationId xmlns:p14="http://schemas.microsoft.com/office/powerpoint/2010/main" val="903533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44681-D33D-3F49-8583-4B8A8C717F3E}"/>
              </a:ext>
            </a:extLst>
          </p:cNvPr>
          <p:cNvSpPr>
            <a:spLocks noGrp="1"/>
          </p:cNvSpPr>
          <p:nvPr>
            <p:ph type="title"/>
          </p:nvPr>
        </p:nvSpPr>
        <p:spPr/>
        <p:txBody>
          <a:bodyPr/>
          <a:lstStyle/>
          <a:p>
            <a:r>
              <a:rPr lang="en-US" dirty="0"/>
              <a:t>Extra reading</a:t>
            </a:r>
          </a:p>
        </p:txBody>
      </p:sp>
      <p:sp>
        <p:nvSpPr>
          <p:cNvPr id="3" name="Content Placeholder 2">
            <a:extLst>
              <a:ext uri="{FF2B5EF4-FFF2-40B4-BE49-F238E27FC236}">
                <a16:creationId xmlns:a16="http://schemas.microsoft.com/office/drawing/2014/main" id="{766E45D7-2DD1-B541-960E-CC624E2B904E}"/>
              </a:ext>
            </a:extLst>
          </p:cNvPr>
          <p:cNvSpPr>
            <a:spLocks noGrp="1"/>
          </p:cNvSpPr>
          <p:nvPr>
            <p:ph idx="1"/>
          </p:nvPr>
        </p:nvSpPr>
        <p:spPr/>
        <p:txBody>
          <a:bodyPr/>
          <a:lstStyle/>
          <a:p>
            <a:r>
              <a:rPr lang="en-US" dirty="0">
                <a:hlinkClick r:id="rId2"/>
              </a:rPr>
              <a:t>https://arxiv.org/pdf/1812.05905.pdf</a:t>
            </a:r>
            <a:endParaRPr lang="en-US" dirty="0">
              <a:hlinkClick r:id="rId3"/>
            </a:endParaRPr>
          </a:p>
          <a:p>
            <a:r>
              <a:rPr lang="en-US" dirty="0">
                <a:hlinkClick r:id="rId3"/>
              </a:rPr>
              <a:t>https://spinningup.openai.com/en/latest/algorithms/sac.html</a:t>
            </a:r>
            <a:endParaRPr lang="en-US" dirty="0"/>
          </a:p>
          <a:p>
            <a:r>
              <a:rPr lang="en-US" dirty="0">
                <a:hlinkClick r:id="rId4"/>
              </a:rPr>
              <a:t>https://towardsdatascience.com/soft-actor-critic-demystified-b8427df61665</a:t>
            </a:r>
            <a:endParaRPr lang="en-US" dirty="0"/>
          </a:p>
          <a:p>
            <a:r>
              <a:rPr lang="en-US" dirty="0">
                <a:hlinkClick r:id="rId5"/>
              </a:rPr>
              <a:t>https://arxiv.org/pdf/1312.6114.pdf</a:t>
            </a:r>
            <a:r>
              <a:rPr lang="en-US" dirty="0"/>
              <a:t> - </a:t>
            </a:r>
            <a:r>
              <a:rPr lang="en-US" b="1" dirty="0"/>
              <a:t>Reparameterization trick</a:t>
            </a:r>
          </a:p>
          <a:p>
            <a:endParaRPr lang="en-US" dirty="0"/>
          </a:p>
        </p:txBody>
      </p:sp>
      <p:sp>
        <p:nvSpPr>
          <p:cNvPr id="4" name="Slide Number Placeholder 3">
            <a:extLst>
              <a:ext uri="{FF2B5EF4-FFF2-40B4-BE49-F238E27FC236}">
                <a16:creationId xmlns:a16="http://schemas.microsoft.com/office/drawing/2014/main" id="{E4454B45-48C1-F043-B833-1512853B7899}"/>
              </a:ext>
            </a:extLst>
          </p:cNvPr>
          <p:cNvSpPr>
            <a:spLocks noGrp="1"/>
          </p:cNvSpPr>
          <p:nvPr>
            <p:ph type="sldNum" sz="quarter" idx="12"/>
          </p:nvPr>
        </p:nvSpPr>
        <p:spPr/>
        <p:txBody>
          <a:bodyPr/>
          <a:lstStyle/>
          <a:p>
            <a:fld id="{5F07402F-1908-0F43-B844-ECE5D9BD648C}" type="slidenum">
              <a:rPr lang="en-US" smtClean="0"/>
              <a:t>35</a:t>
            </a:fld>
            <a:endParaRPr lang="en-US"/>
          </a:p>
        </p:txBody>
      </p:sp>
    </p:spTree>
    <p:extLst>
      <p:ext uri="{BB962C8B-B14F-4D97-AF65-F5344CB8AC3E}">
        <p14:creationId xmlns:p14="http://schemas.microsoft.com/office/powerpoint/2010/main" val="29845604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lnSpcReduction="10000"/>
          </a:bodyPr>
          <a:lstStyle/>
          <a:p>
            <a:r>
              <a:rPr lang="en-US" b="1" dirty="0"/>
              <a:t>Lecture</a:t>
            </a:r>
            <a:r>
              <a:rPr lang="en-US" dirty="0"/>
              <a:t>: Transfer learning</a:t>
            </a:r>
          </a:p>
          <a:p>
            <a:r>
              <a:rPr lang="en-US" b="1" dirty="0"/>
              <a:t>Assignments</a:t>
            </a:r>
            <a:r>
              <a:rPr lang="en-US" dirty="0"/>
              <a:t>:</a:t>
            </a:r>
          </a:p>
          <a:p>
            <a:pPr lvl="1"/>
            <a:r>
              <a:rPr lang="en-US" dirty="0"/>
              <a:t>DDPG, by No. 25, </a:t>
            </a:r>
            <a:r>
              <a:rPr lang="en-US" dirty="0" err="1"/>
              <a:t>EoD</a:t>
            </a:r>
            <a:endParaRPr lang="en-US" dirty="0"/>
          </a:p>
          <a:p>
            <a:pPr lvl="1"/>
            <a:r>
              <a:rPr lang="en-US" dirty="0"/>
              <a:t>A2C, by Nov. 18, </a:t>
            </a:r>
            <a:r>
              <a:rPr lang="en-US" dirty="0" err="1"/>
              <a:t>EoD</a:t>
            </a:r>
            <a:endParaRPr lang="en-US" dirty="0"/>
          </a:p>
          <a:p>
            <a:pPr lvl="1"/>
            <a:r>
              <a:rPr lang="en-US" dirty="0"/>
              <a:t>REINFORCE, by Nov. 11, EOD</a:t>
            </a:r>
          </a:p>
          <a:p>
            <a:r>
              <a:rPr lang="en-US" b="1" dirty="0"/>
              <a:t>Quiz (on Canvas)</a:t>
            </a:r>
            <a:r>
              <a:rPr lang="en-US" dirty="0"/>
              <a:t>:</a:t>
            </a:r>
          </a:p>
          <a:p>
            <a:pPr lvl="1"/>
            <a:r>
              <a:rPr lang="en-US" dirty="0"/>
              <a:t>Soft Actor-Critic, by Nov. 13, </a:t>
            </a:r>
            <a:r>
              <a:rPr lang="en-US" dirty="0" err="1"/>
              <a:t>EoD</a:t>
            </a:r>
            <a:endParaRPr lang="en-US" dirty="0"/>
          </a:p>
          <a:p>
            <a:r>
              <a:rPr lang="en-US" b="1" dirty="0"/>
              <a:t>Project</a:t>
            </a:r>
            <a:r>
              <a:rPr lang="en-US" dirty="0"/>
              <a:t>:</a:t>
            </a:r>
          </a:p>
          <a:p>
            <a:pPr lvl="1"/>
            <a:r>
              <a:rPr lang="en-US" dirty="0"/>
              <a:t>Final Project, by Dec. 2, </a:t>
            </a:r>
            <a:r>
              <a:rPr lang="en-US" dirty="0" err="1"/>
              <a:t>EoD</a:t>
            </a:r>
            <a:endParaRPr lang="en-US" dirty="0"/>
          </a:p>
          <a:p>
            <a:pPr marL="457200" lvl="1" indent="0">
              <a:buNone/>
            </a:pPr>
            <a:r>
              <a:rPr lang="en-US" dirty="0"/>
              <a:t> </a:t>
            </a:r>
          </a:p>
        </p:txBody>
      </p:sp>
      <p:sp>
        <p:nvSpPr>
          <p:cNvPr id="4" name="Slide Number Placeholder 3">
            <a:extLst>
              <a:ext uri="{FF2B5EF4-FFF2-40B4-BE49-F238E27FC236}">
                <a16:creationId xmlns:a16="http://schemas.microsoft.com/office/drawing/2014/main" id="{ED219686-F148-2344-8986-272E218B940B}"/>
              </a:ext>
            </a:extLst>
          </p:cNvPr>
          <p:cNvSpPr>
            <a:spLocks noGrp="1"/>
          </p:cNvSpPr>
          <p:nvPr>
            <p:ph type="sldNum" sz="quarter" idx="12"/>
          </p:nvPr>
        </p:nvSpPr>
        <p:spPr/>
        <p:txBody>
          <a:bodyPr/>
          <a:lstStyle/>
          <a:p>
            <a:fld id="{5F07402F-1908-0F43-B844-ECE5D9BD648C}" type="slidenum">
              <a:rPr lang="en-US" smtClean="0"/>
              <a:t>36</a:t>
            </a:fld>
            <a:endParaRPr lang="en-US"/>
          </a:p>
        </p:txBody>
      </p:sp>
    </p:spTree>
    <p:extLst>
      <p:ext uri="{BB962C8B-B14F-4D97-AF65-F5344CB8AC3E}">
        <p14:creationId xmlns:p14="http://schemas.microsoft.com/office/powerpoint/2010/main" val="13540888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 \sum_{i = 1}^n - p_i \log_2 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58"/>
  <p:tag name="PICTUREFILESIZE" val="10901"/>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langle p_1,\ldots,p_n \rangle) = E_{p} \log_2 1/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288"/>
  <p:tag name="PICTUREFILESIZE" val="1404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2756</TotalTime>
  <Words>2063</Words>
  <Application>Microsoft Macintosh PowerPoint</Application>
  <PresentationFormat>Widescreen</PresentationFormat>
  <Paragraphs>321</Paragraphs>
  <Slides>36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Algerian</vt:lpstr>
      <vt:lpstr>Arial</vt:lpstr>
      <vt:lpstr>Calibri</vt:lpstr>
      <vt:lpstr>Calibri Light</vt:lpstr>
      <vt:lpstr>Cambria Math</vt:lpstr>
      <vt:lpstr>Times New Roman</vt:lpstr>
      <vt:lpstr>Office Theme</vt:lpstr>
      <vt:lpstr>CSCE-642 Reinforcement Learning  Soft Actor-Critic</vt:lpstr>
      <vt:lpstr>CSCE-689, Reinforcement Learning</vt:lpstr>
      <vt:lpstr>Entropy </vt:lpstr>
      <vt:lpstr>Disorder is the most probable state</vt:lpstr>
      <vt:lpstr>Entropy</vt:lpstr>
      <vt:lpstr>Entropy in Information Theory </vt:lpstr>
      <vt:lpstr>Entropy</vt:lpstr>
      <vt:lpstr>Entropy </vt:lpstr>
      <vt:lpstr>Maximum Entropy RL objective</vt:lpstr>
      <vt:lpstr>Soft Actor Critic [https://arxiv.org/pdf/1812.05905.pdf]</vt:lpstr>
      <vt:lpstr>Soft policy iteration</vt:lpstr>
      <vt:lpstr>Soft policy iteration</vt:lpstr>
      <vt:lpstr>Soft policy iteration</vt:lpstr>
      <vt:lpstr>Soft Actor Critic</vt:lpstr>
      <vt:lpstr>Soft Critic</vt:lpstr>
      <vt:lpstr>Soft actor</vt:lpstr>
      <vt:lpstr>Actor training</vt:lpstr>
      <vt:lpstr>Actor training</vt:lpstr>
      <vt:lpstr>Reparameterization trick</vt:lpstr>
      <vt:lpstr>Training a VAE</vt:lpstr>
      <vt:lpstr>Reparameterization trick</vt:lpstr>
      <vt:lpstr>Generating new data</vt:lpstr>
      <vt:lpstr>Auto entropy weight adjustment </vt:lpstr>
      <vt:lpstr>PowerPoint Presentation</vt:lpstr>
      <vt:lpstr>PowerPoint Presentation</vt:lpstr>
      <vt:lpstr>Generalizing DQN to continuous actions</vt:lpstr>
      <vt:lpstr>Q net for continues actions</vt:lpstr>
      <vt:lpstr>Deep Deterministic Policy Gradient</vt:lpstr>
      <vt:lpstr>Deep Deterministic Policy Gradient</vt:lpstr>
      <vt:lpstr>Deep Deterministic Policy Gradient</vt:lpstr>
      <vt:lpstr>Results (from https://spinningup.openai.com/en/latest/spinningup/bench.html)</vt:lpstr>
      <vt:lpstr>Gaussian Mixture Deterministic Policy Gradient</vt:lpstr>
      <vt:lpstr>What did we learn (SAC)?</vt:lpstr>
      <vt:lpstr>What did we learn (DDPG)?</vt:lpstr>
      <vt:lpstr>Extra reading</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Guni Sharon</dc:creator>
  <cp:lastModifiedBy>Sharon, Guni</cp:lastModifiedBy>
  <cp:revision>110</cp:revision>
  <cp:lastPrinted>2021-06-10T18:13:10Z</cp:lastPrinted>
  <dcterms:created xsi:type="dcterms:W3CDTF">2019-10-14T16:33:14Z</dcterms:created>
  <dcterms:modified xsi:type="dcterms:W3CDTF">2024-11-07T16:30:01Z</dcterms:modified>
</cp:coreProperties>
</file>