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7" r:id="rId2"/>
    <p:sldId id="948" r:id="rId3"/>
    <p:sldId id="443" r:id="rId4"/>
    <p:sldId id="445" r:id="rId5"/>
    <p:sldId id="446" r:id="rId6"/>
    <p:sldId id="447" r:id="rId7"/>
    <p:sldId id="261" r:id="rId8"/>
    <p:sldId id="466" r:id="rId9"/>
    <p:sldId id="448" r:id="rId10"/>
    <p:sldId id="449" r:id="rId11"/>
    <p:sldId id="450" r:id="rId12"/>
    <p:sldId id="451" r:id="rId13"/>
    <p:sldId id="452" r:id="rId14"/>
    <p:sldId id="453" r:id="rId15"/>
    <p:sldId id="454" r:id="rId16"/>
    <p:sldId id="956" r:id="rId17"/>
    <p:sldId id="455" r:id="rId18"/>
    <p:sldId id="467" r:id="rId19"/>
    <p:sldId id="468" r:id="rId20"/>
    <p:sldId id="470" r:id="rId21"/>
    <p:sldId id="473" r:id="rId22"/>
    <p:sldId id="469" r:id="rId23"/>
    <p:sldId id="471" r:id="rId24"/>
    <p:sldId id="472" r:id="rId25"/>
    <p:sldId id="465" r:id="rId26"/>
    <p:sldId id="459" r:id="rId27"/>
    <p:sldId id="460" r:id="rId28"/>
    <p:sldId id="461" r:id="rId29"/>
    <p:sldId id="462" r:id="rId30"/>
    <p:sldId id="957" r:id="rId31"/>
    <p:sldId id="958" r:id="rId32"/>
    <p:sldId id="959" r:id="rId33"/>
    <p:sldId id="464" r:id="rId34"/>
    <p:sldId id="94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/>
    <p:restoredTop sz="94694"/>
  </p:normalViewPr>
  <p:slideViewPr>
    <p:cSldViewPr snapToGrid="0" snapToObjects="1">
      <p:cViewPr varScale="1">
        <p:scale>
          <a:sx n="141" d="100"/>
          <a:sy n="141" d="100"/>
        </p:scale>
        <p:origin x="4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F2E22-2A71-D34B-836C-989586506726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9156F-38E0-4749-9C11-578E92308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79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30460-33DE-B748-A659-6DE6EB684F86}" type="datetime1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961D-5DEA-844C-AD38-3F1F88F19DDA}" type="datetime1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764B-076E-6647-B1FF-9EF92F353937}" type="datetime1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EEFA9-DD3B-7F44-9CFF-1E6CA2FB367F}" type="datetime1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1B290-F867-2A4F-B286-985215EE7870}" type="datetime1">
              <a:rPr lang="en-US" smtClean="0"/>
              <a:t>10/24/24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3573-71FF-804F-958C-042FA8AE9C28}" type="datetime1">
              <a:rPr lang="en-US" smtClean="0"/>
              <a:t>10/24/24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0C14-3C69-F74C-A0BA-8B2F8A0CB5C6}" type="datetime1">
              <a:rPr lang="en-US" smtClean="0"/>
              <a:t>10/24/24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88A79-2E22-D845-92CC-D0C2418307A6}" type="datetime1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F477-C3E3-E147-AD67-3C96190158FB}" type="datetime1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CF70-29FE-084B-A57D-2316FD99AB77}" type="datetime1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AA012-A5C2-5F41-A83F-76817FB94F6E}" type="datetime1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49544-A615-F940-B9BD-0BBA8AD62EDD}" type="datetime1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93765"/>
            <a:ext cx="914400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CSCE-642 Reinforcement Learning </a:t>
            </a:r>
            <a:br>
              <a:rPr lang="en-US" dirty="0"/>
            </a:br>
            <a:r>
              <a:rPr lang="en-US" sz="5400" dirty="0"/>
              <a:t>Chapter 13.5:</a:t>
            </a:r>
            <a:r>
              <a:rPr lang="en-US" sz="4800" dirty="0"/>
              <a:t> </a:t>
            </a:r>
            <a:r>
              <a:rPr lang="en-US" sz="5400" dirty="0"/>
              <a:t>Actor-Critic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936696"/>
            <a:ext cx="9144000" cy="731423"/>
          </a:xfrm>
        </p:spPr>
        <p:txBody>
          <a:bodyPr>
            <a:normAutofit/>
          </a:bodyPr>
          <a:lstStyle/>
          <a:p>
            <a:r>
              <a:rPr lang="en-US" sz="2800" dirty="0"/>
              <a:t>Instructor: </a:t>
            </a:r>
            <a:r>
              <a:rPr lang="en-US" sz="2800" dirty="0" err="1"/>
              <a:t>Guni</a:t>
            </a:r>
            <a:r>
              <a:rPr lang="en-US" sz="2800" dirty="0"/>
              <a:t> Sharon</a:t>
            </a:r>
          </a:p>
        </p:txBody>
      </p:sp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731C3A22-1207-ED45-AC39-4F3FF24AC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524" y="2385936"/>
            <a:ext cx="4445552" cy="355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A7504-872B-C54E-A719-6645931C1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84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957AE-E36C-4145-8051-C27BD8A6F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CSCE-642, Reinforcement Learning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429E4F4-9133-E247-B8D1-F34BB09FF4EC}"/>
              </a:ext>
            </a:extLst>
          </p:cNvPr>
          <p:cNvSpPr/>
          <p:nvPr/>
        </p:nvSpPr>
        <p:spPr>
          <a:xfrm>
            <a:off x="514348" y="2343525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Stateless decision process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3814ADE-4315-C24C-9061-B448B6D04024}"/>
              </a:ext>
            </a:extLst>
          </p:cNvPr>
          <p:cNvSpPr/>
          <p:nvPr/>
        </p:nvSpPr>
        <p:spPr>
          <a:xfrm>
            <a:off x="514347" y="3874051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Markov decision process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F298306-2F29-5945-9A49-0A2975B03DC7}"/>
              </a:ext>
            </a:extLst>
          </p:cNvPr>
          <p:cNvSpPr/>
          <p:nvPr/>
        </p:nvSpPr>
        <p:spPr>
          <a:xfrm>
            <a:off x="514346" y="5404577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Solving MDPs (offline)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A5C3BC4-B51A-564C-B38E-86BF7F7371F2}"/>
              </a:ext>
            </a:extLst>
          </p:cNvPr>
          <p:cNvSpPr/>
          <p:nvPr/>
        </p:nvSpPr>
        <p:spPr>
          <a:xfrm>
            <a:off x="3619497" y="5404577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Dynamic programming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85E7B59-374E-C94A-A121-77A7CD9CEE14}"/>
              </a:ext>
            </a:extLst>
          </p:cNvPr>
          <p:cNvSpPr/>
          <p:nvPr/>
        </p:nvSpPr>
        <p:spPr>
          <a:xfrm>
            <a:off x="3619497" y="2343525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Monte-Carlo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D9E7EB-36B2-324A-AFEA-A3D2DA31B2E5}"/>
              </a:ext>
            </a:extLst>
          </p:cNvPr>
          <p:cNvSpPr/>
          <p:nvPr/>
        </p:nvSpPr>
        <p:spPr>
          <a:xfrm>
            <a:off x="3619497" y="3874051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Temporal difference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EDA3562-89A7-154F-B93F-C5927C781B7C}"/>
              </a:ext>
            </a:extLst>
          </p:cNvPr>
          <p:cNvSpPr/>
          <p:nvPr/>
        </p:nvSpPr>
        <p:spPr>
          <a:xfrm>
            <a:off x="6724646" y="5398433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Tabular methods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D1AE173-0AAA-5147-89F9-FAA5E402B84F}"/>
              </a:ext>
            </a:extLst>
          </p:cNvPr>
          <p:cNvSpPr/>
          <p:nvPr/>
        </p:nvSpPr>
        <p:spPr>
          <a:xfrm>
            <a:off x="6724646" y="3874051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Function approximators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1CA370F-82A1-A540-B8F6-A78C0EBEBE0F}"/>
              </a:ext>
            </a:extLst>
          </p:cNvPr>
          <p:cNvSpPr/>
          <p:nvPr/>
        </p:nvSpPr>
        <p:spPr>
          <a:xfrm>
            <a:off x="6724646" y="2325169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Policy gradient 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A99A7FE-3CCE-5641-960A-8E81B6D88619}"/>
              </a:ext>
            </a:extLst>
          </p:cNvPr>
          <p:cNvSpPr/>
          <p:nvPr/>
        </p:nvSpPr>
        <p:spPr>
          <a:xfrm>
            <a:off x="9750281" y="5410682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RL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4E68BE-B27B-4040-A5EF-C354D9D3A40D}"/>
              </a:ext>
            </a:extLst>
          </p:cNvPr>
          <p:cNvCxnSpPr>
            <a:stCxn id="4" idx="2"/>
            <a:endCxn id="5" idx="0"/>
          </p:cNvCxnSpPr>
          <p:nvPr/>
        </p:nvCxnSpPr>
        <p:spPr>
          <a:xfrm flipH="1">
            <a:off x="1607652" y="3257925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3CBF30-7155-A044-9257-418FC64D174D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1607651" y="4788451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619F0A-F4E7-664F-A6C0-B632B9117E79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2700955" y="5861777"/>
            <a:ext cx="9185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2115C9B-4F6A-184D-BAB4-9589D1ECC671}"/>
              </a:ext>
            </a:extLst>
          </p:cNvPr>
          <p:cNvCxnSpPr>
            <a:cxnSpLocks/>
          </p:cNvCxnSpPr>
          <p:nvPr/>
        </p:nvCxnSpPr>
        <p:spPr>
          <a:xfrm flipV="1">
            <a:off x="2661199" y="4788452"/>
            <a:ext cx="958296" cy="671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E606FF2-0369-D448-ADD4-D965C92E0CD6}"/>
              </a:ext>
            </a:extLst>
          </p:cNvPr>
          <p:cNvCxnSpPr>
            <a:cxnSpLocks/>
          </p:cNvCxnSpPr>
          <p:nvPr/>
        </p:nvCxnSpPr>
        <p:spPr>
          <a:xfrm flipV="1">
            <a:off x="2613575" y="3239569"/>
            <a:ext cx="1038429" cy="22200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BF15F40-4BC7-2E49-9C66-5CEC502B585D}"/>
              </a:ext>
            </a:extLst>
          </p:cNvPr>
          <p:cNvSpPr/>
          <p:nvPr/>
        </p:nvSpPr>
        <p:spPr>
          <a:xfrm>
            <a:off x="9750281" y="2325169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Actor-critic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038802B-19BC-9E4D-819B-657ECBB72969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 flipV="1">
            <a:off x="5806106" y="2782369"/>
            <a:ext cx="918540" cy="183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07B9803-A6AE-194B-A669-F4C8B623834F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5806106" y="4331251"/>
            <a:ext cx="950952" cy="11283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27F9E11-B1FA-9142-A5A5-D608AFA62D0D}"/>
              </a:ext>
            </a:extLst>
          </p:cNvPr>
          <p:cNvCxnSpPr>
            <a:cxnSpLocks/>
            <a:stCxn id="7" idx="0"/>
            <a:endCxn id="9" idx="2"/>
          </p:cNvCxnSpPr>
          <p:nvPr/>
        </p:nvCxnSpPr>
        <p:spPr>
          <a:xfrm flipV="1">
            <a:off x="4712802" y="4788451"/>
            <a:ext cx="0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C5FCCE9-66B7-7348-A83F-339F1F8274DD}"/>
              </a:ext>
            </a:extLst>
          </p:cNvPr>
          <p:cNvCxnSpPr>
            <a:cxnSpLocks/>
            <a:stCxn id="13" idx="3"/>
            <a:endCxn id="31" idx="1"/>
          </p:cNvCxnSpPr>
          <p:nvPr/>
        </p:nvCxnSpPr>
        <p:spPr>
          <a:xfrm>
            <a:off x="8911255" y="2782369"/>
            <a:ext cx="8390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E4C164B-F12B-C045-8CFC-D2C33B4B8727}"/>
              </a:ext>
            </a:extLst>
          </p:cNvPr>
          <p:cNvCxnSpPr>
            <a:cxnSpLocks/>
          </p:cNvCxnSpPr>
          <p:nvPr/>
        </p:nvCxnSpPr>
        <p:spPr>
          <a:xfrm flipV="1">
            <a:off x="8856286" y="3239570"/>
            <a:ext cx="928583" cy="6767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6424206-A2F4-9F4A-A302-2AD9EEDDB650}"/>
              </a:ext>
            </a:extLst>
          </p:cNvPr>
          <p:cNvCxnSpPr>
            <a:cxnSpLocks/>
            <a:stCxn id="13" idx="2"/>
            <a:endCxn id="12" idx="0"/>
          </p:cNvCxnSpPr>
          <p:nvPr/>
        </p:nvCxnSpPr>
        <p:spPr>
          <a:xfrm>
            <a:off x="7817951" y="3239569"/>
            <a:ext cx="0" cy="634482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244AD30-0FE0-124C-A32B-A877D10EF162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5806106" y="5855633"/>
            <a:ext cx="918540" cy="61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99EFD29-E996-CF48-930E-F156A4824067}"/>
              </a:ext>
            </a:extLst>
          </p:cNvPr>
          <p:cNvCxnSpPr>
            <a:cxnSpLocks/>
          </p:cNvCxnSpPr>
          <p:nvPr/>
        </p:nvCxnSpPr>
        <p:spPr>
          <a:xfrm>
            <a:off x="5751231" y="3257925"/>
            <a:ext cx="1115673" cy="21282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F8DCC76-985F-2142-8D8E-D7B9CC0D5077}"/>
              </a:ext>
            </a:extLst>
          </p:cNvPr>
          <p:cNvCxnSpPr>
            <a:cxnSpLocks/>
            <a:stCxn id="11" idx="0"/>
            <a:endCxn id="12" idx="2"/>
          </p:cNvCxnSpPr>
          <p:nvPr/>
        </p:nvCxnSpPr>
        <p:spPr>
          <a:xfrm flipV="1">
            <a:off x="7817951" y="4788451"/>
            <a:ext cx="0" cy="609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793B3AB-A462-0B41-9314-46A30DEF68EC}"/>
              </a:ext>
            </a:extLst>
          </p:cNvPr>
          <p:cNvCxnSpPr>
            <a:cxnSpLocks/>
          </p:cNvCxnSpPr>
          <p:nvPr/>
        </p:nvCxnSpPr>
        <p:spPr>
          <a:xfrm>
            <a:off x="8911160" y="4733980"/>
            <a:ext cx="918635" cy="7256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A570836-386E-F640-B124-027E1C962603}"/>
              </a:ext>
            </a:extLst>
          </p:cNvPr>
          <p:cNvCxnSpPr>
            <a:cxnSpLocks/>
            <a:stCxn id="31" idx="2"/>
            <a:endCxn id="14" idx="0"/>
          </p:cNvCxnSpPr>
          <p:nvPr/>
        </p:nvCxnSpPr>
        <p:spPr>
          <a:xfrm>
            <a:off x="10843586" y="3239569"/>
            <a:ext cx="0" cy="21711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F4C90BD-3E31-2548-AD13-58E07258DE8B}"/>
              </a:ext>
            </a:extLst>
          </p:cNvPr>
          <p:cNvCxnSpPr>
            <a:cxnSpLocks/>
          </p:cNvCxnSpPr>
          <p:nvPr/>
        </p:nvCxnSpPr>
        <p:spPr>
          <a:xfrm>
            <a:off x="5806106" y="4331251"/>
            <a:ext cx="9185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95662A-DD47-D444-9C32-471EA410B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100D34A-82E8-774B-A0AA-3C3CFD951DEA}"/>
              </a:ext>
            </a:extLst>
          </p:cNvPr>
          <p:cNvCxnSpPr>
            <a:cxnSpLocks/>
          </p:cNvCxnSpPr>
          <p:nvPr/>
        </p:nvCxnSpPr>
        <p:spPr>
          <a:xfrm>
            <a:off x="5751231" y="3239569"/>
            <a:ext cx="973415" cy="6767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583205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F5BA0-EBBF-BB44-846A-776B54C1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FFCA1D-7502-D64F-821D-0231932D8A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01130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PG theorem: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acc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REINFORCE+baseline: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b="1" dirty="0"/>
                  <a:t>Pros</a:t>
                </a:r>
                <a:r>
                  <a:rPr lang="en-US" dirty="0"/>
                  <a:t>: learning the optimal policy directly is faster to converge in many domains when compared to value-based approaches</a:t>
                </a:r>
              </a:p>
              <a:p>
                <a:r>
                  <a:rPr lang="en-US" b="1" dirty="0"/>
                  <a:t>Cons</a:t>
                </a:r>
                <a:r>
                  <a:rPr lang="en-US" dirty="0"/>
                  <a:t>: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as an estimator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noisy (high variance) though unbiased</a:t>
                </a:r>
              </a:p>
              <a:p>
                <a:pPr lvl="1"/>
                <a:r>
                  <a:rPr lang="en-US" dirty="0"/>
                  <a:t>Unstable learning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FFCA1D-7502-D64F-821D-0231932D8A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01130" cy="4351338"/>
              </a:xfrm>
              <a:blipFill>
                <a:blip r:embed="rId2"/>
                <a:stretch>
                  <a:fillRect l="-1068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4B732-B79D-154C-9195-6134A3F29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10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D2D4-6982-5D4B-BB58-64D3661CE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critic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D9DCC7-4C66-0B46-8C7B-E76CED5F43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Define a new estimator: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To be used instead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in REINFORCE</a:t>
                </a:r>
              </a:p>
              <a:p>
                <a:r>
                  <a:rPr lang="en-US" dirty="0"/>
                  <a:t>How should we train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?</a:t>
                </a:r>
              </a:p>
              <a:p>
                <a:pPr lvl="1"/>
                <a:r>
                  <a:rPr lang="en-US" dirty="0"/>
                  <a:t>Monte-Carlo updates </a:t>
                </a:r>
              </a:p>
              <a:p>
                <a:pPr lvl="2"/>
                <a:r>
                  <a:rPr lang="en-US" dirty="0"/>
                  <a:t>High variance samples</a:t>
                </a:r>
              </a:p>
              <a:p>
                <a:pPr lvl="2"/>
                <a:r>
                  <a:rPr lang="en-US" dirty="0"/>
                  <a:t>Requires a full episode</a:t>
                </a:r>
              </a:p>
              <a:p>
                <a:pPr lvl="1"/>
                <a:r>
                  <a:rPr lang="en-US" dirty="0"/>
                  <a:t>Bootstrapping e.g., Q-learning</a:t>
                </a:r>
              </a:p>
              <a:p>
                <a:pPr lvl="2"/>
                <a:r>
                  <a:rPr lang="en-US" dirty="0"/>
                  <a:t>Lower variance (though introduces bias)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D9DCC7-4C66-0B46-8C7B-E76CED5F43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9B2E8-F5F5-E943-BDE6-A74671BF8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2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148F0-CDF3-7747-82BF-C51FA919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Critic’s duties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FC1E9D-BCC4-7743-9904-C8515AF4694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Approximate state or action or advantage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/>
                  <a:t>) values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Trained via bootstrapping. Criticizes the action chosen by the actor. 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:r>
                  <a:rPr lang="en-US" sz="2400" dirty="0"/>
                  <a:t>adjusting the actor’s (policy) gradient </a:t>
                </a:r>
              </a:p>
              <a:p>
                <a:r>
                  <a:rPr lang="en-US" dirty="0"/>
                  <a:t>Is REINFORCE (+ state value baseline) an actor-critic framework?</a:t>
                </a:r>
              </a:p>
              <a:p>
                <a:pPr lvl="1"/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NO! the state-value function is used only as a baseline, not as a critic for the chosen action</a:t>
                </a:r>
              </a:p>
              <a:p>
                <a:r>
                  <a:rPr lang="en-US" dirty="0"/>
                  <a:t>The bias introduced through bootstrapping is often worthwhile because it reduces variance and accelerates learning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FC1E9D-BCC4-7743-9904-C8515AF469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l="-1206" t="-2439" r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AA77C-2866-C348-B79B-0654F3A04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68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A7852-95CB-CC4F-B7E0-13CFEDF64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from a critic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7E824-6C69-004D-9A3C-47937C77A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REINFORCE with baseline is unbiased* and will converge asymptotically to a local optimum</a:t>
            </a:r>
          </a:p>
          <a:p>
            <a:pPr marL="457200" lvl="1" indent="0">
              <a:buNone/>
            </a:pPr>
            <a:r>
              <a:rPr lang="en-US" dirty="0"/>
              <a:t>* when </a:t>
            </a:r>
            <a:r>
              <a:rPr lang="en-US" i="1" dirty="0"/>
              <a:t>b</a:t>
            </a:r>
            <a:r>
              <a:rPr lang="en-US" dirty="0"/>
              <a:t> is not a function of </a:t>
            </a:r>
            <a:r>
              <a:rPr lang="en-US" i="1" dirty="0"/>
              <a:t>a</a:t>
            </a:r>
          </a:p>
          <a:p>
            <a:pPr lvl="1"/>
            <a:r>
              <a:rPr lang="en-US" dirty="0"/>
              <a:t>Like all Monte-Carlo methods it tends to learn slowly (produce estimates of high variance) </a:t>
            </a:r>
          </a:p>
          <a:p>
            <a:pPr lvl="1"/>
            <a:r>
              <a:rPr lang="en-US" dirty="0"/>
              <a:t>Not suitable for online or for continuing problems</a:t>
            </a:r>
          </a:p>
          <a:p>
            <a:r>
              <a:rPr lang="en-US" dirty="0"/>
              <a:t>Temporal-difference methods can eliminate these inconveniences</a:t>
            </a:r>
          </a:p>
          <a:p>
            <a:r>
              <a:rPr lang="en-US" dirty="0"/>
              <a:t>In order to gain the TD advantages in the case of policy gradient methods we use actor–critic methods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F55D8-563B-AE4D-A6D2-5D3CE615C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99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6543D-488C-0E46-B86A-64565587E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Actor+critic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EB982-965B-914F-BFC7-649238CD8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Actor-critic algorithms are a derivative of policy iteration, which alternates between policy evaluation—computing the value function for a policy—and policy improvement—using the value function to obtain a better policy</a:t>
            </a:r>
          </a:p>
          <a:p>
            <a:r>
              <a:rPr lang="en-US" dirty="0"/>
              <a:t>In large-scale reinforcement learning problems, it is typically impractical to run either of these steps to convergence, and instead the value function and policy are optimized jointly</a:t>
            </a:r>
          </a:p>
          <a:p>
            <a:r>
              <a:rPr lang="en-US" dirty="0"/>
              <a:t>The policy is referred to as the actor, and the value function as the critic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AA5CF7-514E-5349-B4C5-56D6A05DA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60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B4320-8B09-E94A-A008-CB9AA07F6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 function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0E4B1F-EB0F-544C-AE75-4663DF0E55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Eventually we would like to shift the policy towards actions that result in higher return</a:t>
                </a:r>
              </a:p>
              <a:p>
                <a:r>
                  <a:rPr lang="en-US" dirty="0"/>
                  <a:t>what is the benefit from taking action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at state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while following policy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?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This resembles PG with baseline but not the same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lang="en-US" dirty="0"/>
                  <a:t> is approximated: 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Actions that improve on the current policy are encouraged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Actions that damage the current policy are discouraged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0E4B1F-EB0F-544C-AE75-4663DF0E55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35" r="-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C9784-8FE7-2647-9786-851977EB0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821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E1041-685C-024E-8DED-E113471B8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One-step actor-critic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BB8416-2170-4E40-8906-FF85B7ED80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</a:rPr>
                  <a:t>Does that mean that approximating the advantage function requires two function approximators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) ?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</a:rPr>
                  <a:t>No since </a:t>
                </a:r>
                <a:r>
                  <a:rPr lang="en-US" i="1" dirty="0">
                    <a:latin typeface="Cambria Math" panose="02040503050406030204" pitchFamily="18" charset="0"/>
                  </a:rPr>
                  <a:t>q</a:t>
                </a:r>
                <a:r>
                  <a:rPr lang="en-US" dirty="0">
                    <a:latin typeface="Cambria Math" panose="02040503050406030204" pitchFamily="18" charset="0"/>
                  </a:rPr>
                  <a:t> values can be derived from state values (and vice versa)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</m:acc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3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acc>
                          <m:accPr>
                            <m:chr m:val="̂"/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sz="32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32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b="0" i="1" dirty="0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3200" b="0" i="1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3200" b="0" i="1" dirty="0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sz="3200" b="0" i="1" dirty="0" smtClean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3200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d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20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func>
                      <m:func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en-US" sz="3200" dirty="0"/>
              </a:p>
              <a:p>
                <a:pPr marL="0" indent="0">
                  <a:buNone/>
                </a:pPr>
                <a:endParaRPr lang="en-US" sz="3200" dirty="0"/>
              </a:p>
              <a:p>
                <a:pPr marL="0" indent="0">
                  <a:buNone/>
                </a:pPr>
                <a:endParaRPr lang="en-US" sz="3200" dirty="0"/>
              </a:p>
              <a:p>
                <a:r>
                  <a:rPr lang="en-US" dirty="0"/>
                  <a:t>One-step Actor-Critic is a fully online, incremental algorithm, with states, actions, and rewards processed as they occur and then never revisited</a:t>
                </a:r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BB8416-2170-4E40-8906-FF85B7ED80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l="-1206" t="-1897" r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9816D0E-7EF3-C44A-B0CC-63E726DF9493}"/>
                  </a:ext>
                </a:extLst>
              </p:cNvPr>
              <p:cNvSpPr/>
              <p:nvPr/>
            </p:nvSpPr>
            <p:spPr>
              <a:xfrm>
                <a:off x="5060566" y="4522708"/>
                <a:ext cx="194822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– TD error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9816D0E-7EF3-C44A-B0CC-63E726DF94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0566" y="4522708"/>
                <a:ext cx="1948226" cy="523220"/>
              </a:xfrm>
              <a:prstGeom prst="rect">
                <a:avLst/>
              </a:prstGeom>
              <a:blipFill>
                <a:blip r:embed="rId5"/>
                <a:stretch>
                  <a:fillRect l="-1290" t="-11905" r="-5161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>
            <a:extLst>
              <a:ext uri="{FF2B5EF4-FFF2-40B4-BE49-F238E27FC236}">
                <a16:creationId xmlns:a16="http://schemas.microsoft.com/office/drawing/2014/main" id="{87E67A5D-A95E-2E4F-AC30-1A0BF7831B11}"/>
              </a:ext>
            </a:extLst>
          </p:cNvPr>
          <p:cNvSpPr/>
          <p:nvPr/>
        </p:nvSpPr>
        <p:spPr>
          <a:xfrm rot="16200000">
            <a:off x="5867039" y="1889210"/>
            <a:ext cx="335281" cy="4931714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95952-3D6B-6648-A9B4-A4DC111AE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13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4045-DFC7-B44F-B5F2-F0F777C6F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EAA3D-D0B1-6E44-AB26-5C1B576F5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1B1EE32-A37D-7144-9291-ECEBA7A514F0}"/>
              </a:ext>
            </a:extLst>
          </p:cNvPr>
          <p:cNvGrpSpPr/>
          <p:nvPr/>
        </p:nvGrpSpPr>
        <p:grpSpPr>
          <a:xfrm>
            <a:off x="461758" y="681037"/>
            <a:ext cx="11268483" cy="5732341"/>
            <a:chOff x="461758" y="681037"/>
            <a:chExt cx="11268483" cy="57323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BE800FD-90E1-7441-996D-88B557800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1758" y="681037"/>
              <a:ext cx="11268483" cy="573234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422D6-EB57-4040-9274-1377CFE68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3789" y="4925087"/>
              <a:ext cx="181254" cy="290007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1BB2B1F-D2D8-7241-A212-FB1A8B6C9A58}"/>
              </a:ext>
            </a:extLst>
          </p:cNvPr>
          <p:cNvSpPr txBox="1"/>
          <p:nvPr/>
        </p:nvSpPr>
        <p:spPr>
          <a:xfrm>
            <a:off x="8370344" y="3224041"/>
            <a:ext cx="2548995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Keep track of accumulated discount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09F83A-9CAD-9D44-84A3-B3FA948F6551}"/>
              </a:ext>
            </a:extLst>
          </p:cNvPr>
          <p:cNvSpPr/>
          <p:nvPr/>
        </p:nvSpPr>
        <p:spPr>
          <a:xfrm>
            <a:off x="1136341" y="3411244"/>
            <a:ext cx="798990" cy="2907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1FF084-5A6D-8F43-8922-EC66EFC8E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4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4045-DFC7-B44F-B5F2-F0F777C6F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EAA3D-D0B1-6E44-AB26-5C1B576F5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1B1EE32-A37D-7144-9291-ECEBA7A514F0}"/>
              </a:ext>
            </a:extLst>
          </p:cNvPr>
          <p:cNvGrpSpPr/>
          <p:nvPr/>
        </p:nvGrpSpPr>
        <p:grpSpPr>
          <a:xfrm>
            <a:off x="461758" y="681037"/>
            <a:ext cx="11268483" cy="5732341"/>
            <a:chOff x="461758" y="681037"/>
            <a:chExt cx="11268483" cy="57323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BE800FD-90E1-7441-996D-88B557800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1758" y="681037"/>
              <a:ext cx="11268483" cy="573234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422D6-EB57-4040-9274-1377CFE68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3789" y="4925087"/>
              <a:ext cx="181254" cy="290007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1BB2B1F-D2D8-7241-A212-FB1A8B6C9A58}"/>
              </a:ext>
            </a:extLst>
          </p:cNvPr>
          <p:cNvSpPr txBox="1"/>
          <p:nvPr/>
        </p:nvSpPr>
        <p:spPr>
          <a:xfrm>
            <a:off x="8370344" y="3224041"/>
            <a:ext cx="254899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Follow the current policy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09F83A-9CAD-9D44-84A3-B3FA948F6551}"/>
              </a:ext>
            </a:extLst>
          </p:cNvPr>
          <p:cNvSpPr/>
          <p:nvPr/>
        </p:nvSpPr>
        <p:spPr>
          <a:xfrm>
            <a:off x="1491447" y="4001294"/>
            <a:ext cx="3222596" cy="5795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2A8C5B-BE10-DF46-8BA8-D7CCA5BF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072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4045-DFC7-B44F-B5F2-F0F777C6F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EAA3D-D0B1-6E44-AB26-5C1B576F5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1B1EE32-A37D-7144-9291-ECEBA7A514F0}"/>
              </a:ext>
            </a:extLst>
          </p:cNvPr>
          <p:cNvGrpSpPr/>
          <p:nvPr/>
        </p:nvGrpSpPr>
        <p:grpSpPr>
          <a:xfrm>
            <a:off x="461758" y="681037"/>
            <a:ext cx="11268483" cy="5732341"/>
            <a:chOff x="461758" y="681037"/>
            <a:chExt cx="11268483" cy="57323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BE800FD-90E1-7441-996D-88B557800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1758" y="681037"/>
              <a:ext cx="11268483" cy="573234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422D6-EB57-4040-9274-1377CFE68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3789" y="4925087"/>
              <a:ext cx="181254" cy="290007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1BB2B1F-D2D8-7241-A212-FB1A8B6C9A58}"/>
              </a:ext>
            </a:extLst>
          </p:cNvPr>
          <p:cNvSpPr txBox="1"/>
          <p:nvPr/>
        </p:nvSpPr>
        <p:spPr>
          <a:xfrm>
            <a:off x="8370344" y="3224041"/>
            <a:ext cx="254899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Compute the TD error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09F83A-9CAD-9D44-84A3-B3FA948F6551}"/>
              </a:ext>
            </a:extLst>
          </p:cNvPr>
          <p:cNvSpPr/>
          <p:nvPr/>
        </p:nvSpPr>
        <p:spPr>
          <a:xfrm>
            <a:off x="1491447" y="4592713"/>
            <a:ext cx="3222596" cy="3057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861794-9D13-6748-9AF7-4F922AE29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84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4045-DFC7-B44F-B5F2-F0F777C6F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EAA3D-D0B1-6E44-AB26-5C1B576F5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1B1EE32-A37D-7144-9291-ECEBA7A514F0}"/>
              </a:ext>
            </a:extLst>
          </p:cNvPr>
          <p:cNvGrpSpPr/>
          <p:nvPr/>
        </p:nvGrpSpPr>
        <p:grpSpPr>
          <a:xfrm>
            <a:off x="461758" y="681037"/>
            <a:ext cx="11268483" cy="5732341"/>
            <a:chOff x="461758" y="681037"/>
            <a:chExt cx="11268483" cy="57323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BE800FD-90E1-7441-996D-88B557800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1758" y="681037"/>
              <a:ext cx="11268483" cy="573234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422D6-EB57-4040-9274-1377CFE68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3789" y="4925087"/>
              <a:ext cx="181254" cy="290007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1BB2B1F-D2D8-7241-A212-FB1A8B6C9A58}"/>
              </a:ext>
            </a:extLst>
          </p:cNvPr>
          <p:cNvSpPr txBox="1"/>
          <p:nvPr/>
        </p:nvSpPr>
        <p:spPr>
          <a:xfrm>
            <a:off x="8370344" y="3224041"/>
            <a:ext cx="2824398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Update the critic without the accumulated discount. (The discount factor is included in the TD error)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09F83A-9CAD-9D44-84A3-B3FA948F6551}"/>
              </a:ext>
            </a:extLst>
          </p:cNvPr>
          <p:cNvSpPr/>
          <p:nvPr/>
        </p:nvSpPr>
        <p:spPr>
          <a:xfrm>
            <a:off x="1491447" y="4898453"/>
            <a:ext cx="3258106" cy="3166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B5685A-2E6C-7943-A2FE-4F4C36734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48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4045-DFC7-B44F-B5F2-F0F777C6F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EAA3D-D0B1-6E44-AB26-5C1B576F5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1B1EE32-A37D-7144-9291-ECEBA7A514F0}"/>
              </a:ext>
            </a:extLst>
          </p:cNvPr>
          <p:cNvGrpSpPr/>
          <p:nvPr/>
        </p:nvGrpSpPr>
        <p:grpSpPr>
          <a:xfrm>
            <a:off x="461758" y="681037"/>
            <a:ext cx="11268483" cy="5732341"/>
            <a:chOff x="461758" y="681037"/>
            <a:chExt cx="11268483" cy="57323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BE800FD-90E1-7441-996D-88B557800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1758" y="681037"/>
              <a:ext cx="11268483" cy="573234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422D6-EB57-4040-9274-1377CFE68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3789" y="4925087"/>
              <a:ext cx="181254" cy="290007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1BB2B1F-D2D8-7241-A212-FB1A8B6C9A58}"/>
              </a:ext>
            </a:extLst>
          </p:cNvPr>
          <p:cNvSpPr txBox="1"/>
          <p:nvPr/>
        </p:nvSpPr>
        <p:spPr>
          <a:xfrm>
            <a:off x="8370344" y="3224041"/>
            <a:ext cx="282439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Update the actor with discounting. Early actions matter more.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09F83A-9CAD-9D44-84A3-B3FA948F6551}"/>
              </a:ext>
            </a:extLst>
          </p:cNvPr>
          <p:cNvSpPr/>
          <p:nvPr/>
        </p:nvSpPr>
        <p:spPr>
          <a:xfrm>
            <a:off x="1491447" y="5191419"/>
            <a:ext cx="3258106" cy="3166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BA4D10-813D-264E-952E-0D8017191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55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4045-DFC7-B44F-B5F2-F0F777C6F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EAA3D-D0B1-6E44-AB26-5C1B576F5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1B1EE32-A37D-7144-9291-ECEBA7A514F0}"/>
              </a:ext>
            </a:extLst>
          </p:cNvPr>
          <p:cNvGrpSpPr/>
          <p:nvPr/>
        </p:nvGrpSpPr>
        <p:grpSpPr>
          <a:xfrm>
            <a:off x="461758" y="681037"/>
            <a:ext cx="11268483" cy="5732341"/>
            <a:chOff x="461758" y="681037"/>
            <a:chExt cx="11268483" cy="57323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BE800FD-90E1-7441-996D-88B557800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1758" y="681037"/>
              <a:ext cx="11268483" cy="573234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422D6-EB57-4040-9274-1377CFE68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3789" y="4925087"/>
              <a:ext cx="181254" cy="290007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1BB2B1F-D2D8-7241-A212-FB1A8B6C9A58}"/>
              </a:ext>
            </a:extLst>
          </p:cNvPr>
          <p:cNvSpPr txBox="1"/>
          <p:nvPr/>
        </p:nvSpPr>
        <p:spPr>
          <a:xfrm>
            <a:off x="8370344" y="3224041"/>
            <a:ext cx="282439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Update accumulated discount and progress to the next state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09F83A-9CAD-9D44-84A3-B3FA948F6551}"/>
              </a:ext>
            </a:extLst>
          </p:cNvPr>
          <p:cNvSpPr/>
          <p:nvPr/>
        </p:nvSpPr>
        <p:spPr>
          <a:xfrm>
            <a:off x="1491447" y="5493262"/>
            <a:ext cx="896646" cy="5968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7F8A8F-60BB-B14B-B8B0-224DE7D36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746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4045-DFC7-B44F-B5F2-F0F777C6F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EAA3D-D0B1-6E44-AB26-5C1B576F5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1B1EE32-A37D-7144-9291-ECEBA7A514F0}"/>
              </a:ext>
            </a:extLst>
          </p:cNvPr>
          <p:cNvGrpSpPr/>
          <p:nvPr/>
        </p:nvGrpSpPr>
        <p:grpSpPr>
          <a:xfrm>
            <a:off x="461758" y="681037"/>
            <a:ext cx="11268483" cy="5732341"/>
            <a:chOff x="461758" y="681037"/>
            <a:chExt cx="11268483" cy="57323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BE800FD-90E1-7441-996D-88B557800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1758" y="681037"/>
              <a:ext cx="11268483" cy="573234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422D6-EB57-4040-9274-1377CFE68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3789" y="4925087"/>
              <a:ext cx="181254" cy="290007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1BB2B1F-D2D8-7241-A212-FB1A8B6C9A58}"/>
              </a:ext>
            </a:extLst>
          </p:cNvPr>
          <p:cNvSpPr txBox="1"/>
          <p:nvPr/>
        </p:nvSpPr>
        <p:spPr>
          <a:xfrm>
            <a:off x="8370344" y="3224041"/>
            <a:ext cx="282439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disregard </a:t>
            </a:r>
            <a:r>
              <a:rPr lang="en-US" dirty="0">
                <a:solidFill>
                  <a:srgbClr val="FF0000"/>
                </a:solidFill>
                <a:latin typeface="Algerian" pitchFamily="82" charset="77"/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 in your implementation (it’s not needed in practice)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7F8A8F-60BB-B14B-B8B0-224DE7D36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D61A56-6BC5-E657-70B8-FC6ACC904D76}"/>
              </a:ext>
            </a:extLst>
          </p:cNvPr>
          <p:cNvCxnSpPr/>
          <p:nvPr/>
        </p:nvCxnSpPr>
        <p:spPr>
          <a:xfrm>
            <a:off x="1140737" y="3558009"/>
            <a:ext cx="74238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B9BEE5B-1164-04B7-96EA-CF56D7E14AC1}"/>
              </a:ext>
            </a:extLst>
          </p:cNvPr>
          <p:cNvCxnSpPr>
            <a:cxnSpLocks/>
          </p:cNvCxnSpPr>
          <p:nvPr/>
        </p:nvCxnSpPr>
        <p:spPr>
          <a:xfrm>
            <a:off x="1511929" y="5665957"/>
            <a:ext cx="8419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D310299-C632-F5BD-6738-FD97BF6BF0B7}"/>
              </a:ext>
            </a:extLst>
          </p:cNvPr>
          <p:cNvCxnSpPr>
            <a:cxnSpLocks/>
          </p:cNvCxnSpPr>
          <p:nvPr/>
        </p:nvCxnSpPr>
        <p:spPr>
          <a:xfrm>
            <a:off x="2783851" y="5367193"/>
            <a:ext cx="1899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35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D7D6D-251E-F149-85A4-E985F918C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eligibility traces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A9896-5F7E-DB48-9CAE-557A460EF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0F62438-7897-5749-BCF5-913BB2A88B1E}"/>
              </a:ext>
            </a:extLst>
          </p:cNvPr>
          <p:cNvGrpSpPr/>
          <p:nvPr/>
        </p:nvGrpSpPr>
        <p:grpSpPr>
          <a:xfrm>
            <a:off x="619032" y="1374372"/>
            <a:ext cx="8731636" cy="5403729"/>
            <a:chOff x="1924050" y="1454271"/>
            <a:chExt cx="8731636" cy="540372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621E79A-0576-CA4A-A6C1-5FAC0D6D8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4050" y="1454271"/>
              <a:ext cx="8731636" cy="540372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0478643-0049-974B-812D-A61235CEE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26314" y="5185579"/>
              <a:ext cx="136343" cy="218150"/>
            </a:xfrm>
            <a:prstGeom prst="rect">
              <a:avLst/>
            </a:prstGeom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ED4575-F20C-6F4C-8BFB-58675DF63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4C0C54-4888-3D4D-9902-0C4DE52B29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1328" y="79899"/>
            <a:ext cx="4305671" cy="212307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5F3D2FE-C5C9-D941-B895-BC0C65BE10C4}"/>
              </a:ext>
            </a:extLst>
          </p:cNvPr>
          <p:cNvSpPr/>
          <p:nvPr/>
        </p:nvSpPr>
        <p:spPr>
          <a:xfrm>
            <a:off x="1399181" y="5123436"/>
            <a:ext cx="2728934" cy="4961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EA4EB6-15DC-41EC-531D-311F99DFF9BD}"/>
              </a:ext>
            </a:extLst>
          </p:cNvPr>
          <p:cNvSpPr txBox="1"/>
          <p:nvPr/>
        </p:nvSpPr>
        <p:spPr>
          <a:xfrm>
            <a:off x="5735733" y="3266637"/>
            <a:ext cx="3238933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Gradient eligibility per tunable parameter for both the actor and the critic approximators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44DC3383-6E5A-A8A8-D4EC-434C0D4A0927}"/>
              </a:ext>
            </a:extLst>
          </p:cNvPr>
          <p:cNvSpPr/>
          <p:nvPr/>
        </p:nvSpPr>
        <p:spPr>
          <a:xfrm>
            <a:off x="5077276" y="3429000"/>
            <a:ext cx="530578" cy="572294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DA02C-D417-E74D-9F02-3F256A80C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Methods for Deep Reinforcement Learning </a:t>
            </a:r>
            <a:r>
              <a:rPr lang="en-US" sz="2000" dirty="0"/>
              <a:t>[</a:t>
            </a:r>
            <a:r>
              <a:rPr lang="en-US" sz="2000" dirty="0" err="1"/>
              <a:t>Mnih</a:t>
            </a:r>
            <a:r>
              <a:rPr lang="en-US" sz="2000" dirty="0"/>
              <a:t> et al. 2016]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A5DD4-DDFC-4048-B904-80989510B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sequence of observed data encountered by an online RL agent is non-stationary, and online RL updates are strongly correlated</a:t>
            </a:r>
          </a:p>
          <a:p>
            <a:r>
              <a:rPr lang="en-US" dirty="0">
                <a:solidFill>
                  <a:srgbClr val="00B050"/>
                </a:solidFill>
              </a:rPr>
              <a:t>Experience replay memory mitigates this issue by reducing non-stationarity and decorrelating updates</a:t>
            </a:r>
          </a:p>
          <a:p>
            <a:r>
              <a:rPr lang="en-US" dirty="0">
                <a:solidFill>
                  <a:srgbClr val="FF0000"/>
                </a:solidFill>
              </a:rPr>
              <a:t>But, uses more memory and computation per “real” interaction</a:t>
            </a:r>
          </a:p>
          <a:p>
            <a:r>
              <a:rPr lang="en-US" dirty="0">
                <a:solidFill>
                  <a:srgbClr val="FF0000"/>
                </a:solidFill>
              </a:rPr>
              <a:t>Requires off-policy learning algorithms that can update from data generated by an older policy</a:t>
            </a:r>
          </a:p>
          <a:p>
            <a:r>
              <a:rPr lang="en-US" dirty="0"/>
              <a:t>We want a deep RL mechanism that can decorrelate updates and can work with on-policy algorithms and is memory and computationally efficient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CC936-95FE-AB49-8A8E-F1AD9F2B9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414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82F13-F7AB-4A43-9377-96096A537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Asynchronized updates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C3A92-C012-7744-8B8A-95E937AB0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866529" cy="4351338"/>
          </a:xfrm>
        </p:spPr>
        <p:txBody>
          <a:bodyPr/>
          <a:lstStyle/>
          <a:p>
            <a:r>
              <a:rPr lang="en-US" dirty="0"/>
              <a:t>Asynchronously execute multiple agents in parallel, on multiple instances of the environment</a:t>
            </a:r>
          </a:p>
          <a:p>
            <a:r>
              <a:rPr lang="en-US" dirty="0"/>
              <a:t>At  any given time-step the parallel agents will be experiencing a variety of different states</a:t>
            </a:r>
          </a:p>
          <a:p>
            <a:pPr lvl="1"/>
            <a:r>
              <a:rPr lang="en-US" dirty="0"/>
              <a:t>Decorrelated samples</a:t>
            </a:r>
          </a:p>
          <a:p>
            <a:r>
              <a:rPr lang="en-US" dirty="0"/>
              <a:t>Enables a spectrum of on-policy RL algorithms (SARSA, n-step bootstrapping, PG, …) to use DNN</a:t>
            </a:r>
          </a:p>
          <a:p>
            <a:r>
              <a:rPr lang="en-US" dirty="0"/>
              <a:t>Efficient utilization of a standard multi-core CPU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A1CD58-C1D4-7542-B2B9-4FD17ADBE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82EFA03-B318-1C41-951F-7636398DE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069" y="4216217"/>
            <a:ext cx="3944931" cy="2505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65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A822B-1922-E548-A64F-2F5C69F70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D3BAB-BC84-5C46-AB51-70AFC9E8C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5FCBB-B185-304B-9568-95257BEA2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A20757-71F9-EA40-8495-673355475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526568"/>
            <a:ext cx="9145164" cy="610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2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A822B-1922-E548-A64F-2F5C69F70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D3BAB-BC84-5C46-AB51-70AFC9E8C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5FCBB-B185-304B-9568-95257BEA2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A20757-71F9-EA40-8495-673355475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526568"/>
            <a:ext cx="9145164" cy="61019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C8E09C-8565-994E-B18A-380AEC89C597}"/>
              </a:ext>
            </a:extLst>
          </p:cNvPr>
          <p:cNvSpPr/>
          <p:nvPr/>
        </p:nvSpPr>
        <p:spPr>
          <a:xfrm>
            <a:off x="2198172" y="2122647"/>
            <a:ext cx="5250193" cy="2565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5A691F-CB7C-7D41-A689-6C0E3EB19351}"/>
              </a:ext>
            </a:extLst>
          </p:cNvPr>
          <p:cNvSpPr txBox="1"/>
          <p:nvPr/>
        </p:nvSpPr>
        <p:spPr>
          <a:xfrm>
            <a:off x="8649791" y="3429000"/>
            <a:ext cx="281128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Make a copy of the current global actor and critic</a:t>
            </a:r>
          </a:p>
        </p:txBody>
      </p:sp>
    </p:spTree>
    <p:extLst>
      <p:ext uri="{BB962C8B-B14F-4D97-AF65-F5344CB8AC3E}">
        <p14:creationId xmlns:p14="http://schemas.microsoft.com/office/powerpoint/2010/main" val="1889968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A822B-1922-E548-A64F-2F5C69F70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D3BAB-BC84-5C46-AB51-70AFC9E8C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5FCBB-B185-304B-9568-95257BEA2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A20757-71F9-EA40-8495-673355475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526568"/>
            <a:ext cx="9145164" cy="61019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C8E09C-8565-994E-B18A-380AEC89C597}"/>
              </a:ext>
            </a:extLst>
          </p:cNvPr>
          <p:cNvSpPr/>
          <p:nvPr/>
        </p:nvSpPr>
        <p:spPr>
          <a:xfrm>
            <a:off x="2535523" y="5025645"/>
            <a:ext cx="1388407" cy="2565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5A691F-CB7C-7D41-A689-6C0E3EB19351}"/>
              </a:ext>
            </a:extLst>
          </p:cNvPr>
          <p:cNvSpPr txBox="1"/>
          <p:nvPr/>
        </p:nvSpPr>
        <p:spPr>
          <a:xfrm>
            <a:off x="8649790" y="3429000"/>
            <a:ext cx="270401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Compute the n-step return</a:t>
            </a:r>
          </a:p>
        </p:txBody>
      </p:sp>
    </p:spTree>
    <p:extLst>
      <p:ext uri="{BB962C8B-B14F-4D97-AF65-F5344CB8AC3E}">
        <p14:creationId xmlns:p14="http://schemas.microsoft.com/office/powerpoint/2010/main" val="2817991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A822B-1922-E548-A64F-2F5C69F70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D3BAB-BC84-5C46-AB51-70AFC9E8C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5FCBB-B185-304B-9568-95257BEA2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A20757-71F9-EA40-8495-673355475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526568"/>
            <a:ext cx="9145164" cy="61019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C8E09C-8565-994E-B18A-380AEC89C597}"/>
              </a:ext>
            </a:extLst>
          </p:cNvPr>
          <p:cNvSpPr/>
          <p:nvPr/>
        </p:nvSpPr>
        <p:spPr>
          <a:xfrm>
            <a:off x="2535523" y="5256465"/>
            <a:ext cx="6883685" cy="5571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5A691F-CB7C-7D41-A689-6C0E3EB19351}"/>
              </a:ext>
            </a:extLst>
          </p:cNvPr>
          <p:cNvSpPr txBox="1"/>
          <p:nvPr/>
        </p:nvSpPr>
        <p:spPr>
          <a:xfrm>
            <a:off x="8563242" y="3429000"/>
            <a:ext cx="2837915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Update thread specific gradients. For the actor, using the PG theorem. For the critic, using squared loss </a:t>
            </a:r>
          </a:p>
        </p:txBody>
      </p:sp>
    </p:spTree>
    <p:extLst>
      <p:ext uri="{BB962C8B-B14F-4D97-AF65-F5344CB8AC3E}">
        <p14:creationId xmlns:p14="http://schemas.microsoft.com/office/powerpoint/2010/main" val="2438808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A822B-1922-E548-A64F-2F5C69F70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D3BAB-BC84-5C46-AB51-70AFC9E8C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5FCBB-B185-304B-9568-95257BEA2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A20757-71F9-EA40-8495-673355475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526568"/>
            <a:ext cx="9145164" cy="61019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C8E09C-8565-994E-B18A-380AEC89C597}"/>
              </a:ext>
            </a:extLst>
          </p:cNvPr>
          <p:cNvSpPr/>
          <p:nvPr/>
        </p:nvSpPr>
        <p:spPr>
          <a:xfrm>
            <a:off x="2207049" y="6019060"/>
            <a:ext cx="5649689" cy="2443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5A691F-CB7C-7D41-A689-6C0E3EB19351}"/>
              </a:ext>
            </a:extLst>
          </p:cNvPr>
          <p:cNvSpPr txBox="1"/>
          <p:nvPr/>
        </p:nvSpPr>
        <p:spPr>
          <a:xfrm>
            <a:off x="8563242" y="3429000"/>
            <a:ext cx="2837915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Update the global actor and critic based on the accumulated thread specific gradients</a:t>
            </a:r>
          </a:p>
        </p:txBody>
      </p:sp>
    </p:spTree>
    <p:extLst>
      <p:ext uri="{BB962C8B-B14F-4D97-AF65-F5344CB8AC3E}">
        <p14:creationId xmlns:p14="http://schemas.microsoft.com/office/powerpoint/2010/main" val="11933274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D90B6-68F9-6F41-8C74-3F94FDAF6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Asynchronized advantage actor-critic (A3C)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77B88-ED5E-2840-8EFA-C2E2AA90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time (wall clock) comparison for DQN and asynchronous algorithms on Atari 2600 games averaged over 5 runs</a:t>
            </a:r>
          </a:p>
          <a:p>
            <a:r>
              <a:rPr lang="en-US" dirty="0"/>
              <a:t>DQN results for different seeds on Nvidia K40 GPU. asynchronous methods results from best 5 of 50 workers using 16 CPU cores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8ADBD-5435-2640-9F3C-4EDC16E7F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C5284A-DEBD-4945-B227-D6E0D73EA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59537"/>
            <a:ext cx="12192000" cy="277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353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DF353-E459-3F4E-B37C-E4508005A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actions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41F88B-9FB3-D146-B475-350298205D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Policy-based methods offer practical ways of dealing with continuous action spaces</a:t>
                </a:r>
              </a:p>
              <a:p>
                <a:r>
                  <a:rPr lang="en-US" dirty="0"/>
                  <a:t>E.g., an action that can take any value from the range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[−1,1]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Learning action values i.e.,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is not </a:t>
                </a:r>
                <a:r>
                  <a:rPr lang="en-US" dirty="0" err="1"/>
                  <a:t>practicle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How can we train a policy?</a:t>
                </a:r>
              </a:p>
              <a:p>
                <a:r>
                  <a:rPr lang="en-US" dirty="0"/>
                  <a:t>learn a probability density function!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𝒮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↦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Pr</m:t>
                        </m:r>
                      </m:fName>
                      <m:e/>
                    </m:func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Becomes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𝒮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PDF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41F88B-9FB3-D146-B475-350298205D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91B5B-BDA1-0B4F-A893-01C8F221B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02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38BB8-05A2-8348-BF43-A5035FC43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actions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0D9E55-5972-EC4B-984E-9B5A5FF10FF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Assume that our policy is defined by a Gaussian PDF over a continuous action:  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  <m:d>
                                          <m:d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;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;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lvl="2"/>
                <a:r>
                  <a:rPr lang="en-US" dirty="0">
                    <a:ea typeface="Cambria Math" panose="02040503050406030204" pitchFamily="18" charset="0"/>
                  </a:rPr>
                  <a:t>Here, the red</a:t>
                </a:r>
                <a:r>
                  <a:rPr lang="en-US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is the constant 3.14159 (sorry for overloading notation)</a:t>
                </a:r>
              </a:p>
              <a:p>
                <a:r>
                  <a:rPr lang="en-US" dirty="0"/>
                  <a:t>What are the tunable parameters of such a policy?</a:t>
                </a:r>
              </a:p>
              <a:p>
                <a:pPr lvl="1"/>
                <a:r>
                  <a:rPr lang="en-US" dirty="0"/>
                  <a:t>The mean and standard deviation for each state</a:t>
                </a:r>
              </a:p>
              <a:p>
                <a:pPr lvl="1"/>
                <a:r>
                  <a:rPr lang="en-US" dirty="0"/>
                  <a:t>We can use a function approximator to estimate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𝒮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𝒮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 (the tunable parameters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sub>
                    </m:sSub>
                  </m:oMath>
                </a14:m>
                <a:r>
                  <a:rPr lang="en-US" dirty="0"/>
                  <a:t>)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0D9E55-5972-EC4B-984E-9B5A5FF10F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226D3-AD8C-E74D-8F48-53D112FEA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20738D1-169E-9A4A-4CE8-D3976016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954" y="2201951"/>
            <a:ext cx="3110089" cy="198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2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34A2B-9974-374D-BB08-E9CBADADF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the PDF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E75C54-3A96-9146-9528-9FC7DDA94E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latin typeface="Cambria Math" panose="02040503050406030204" pitchFamily="18" charset="0"/>
                  </a:rPr>
                  <a:t>Approximate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through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through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;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𝜃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𝜇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;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Can we compute the policy gradient? </a:t>
                </a:r>
              </a:p>
              <a:p>
                <a:pPr lvl="1"/>
                <a:r>
                  <a:rPr lang="en-US" dirty="0"/>
                  <a:t>The policy is defined by both the mean and standard deviation and both need to be updated</a:t>
                </a:r>
              </a:p>
              <a:p>
                <a:pPr lvl="1"/>
                <a:r>
                  <a:rPr lang="en-US" dirty="0"/>
                  <a:t>But in what direction?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E75C54-3A96-9146-9528-9FC7DDA94E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035" r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808319-3305-1048-90C4-EACB3B224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2F1C7C-32DE-1DFC-7078-719494747E5D}"/>
              </a:ext>
            </a:extLst>
          </p:cNvPr>
          <p:cNvSpPr/>
          <p:nvPr/>
        </p:nvSpPr>
        <p:spPr>
          <a:xfrm>
            <a:off x="1817511" y="4899378"/>
            <a:ext cx="2788356" cy="9934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E65006-6912-6196-408E-6708633F7E7B}"/>
              </a:ext>
            </a:extLst>
          </p:cNvPr>
          <p:cNvSpPr txBox="1"/>
          <p:nvPr/>
        </p:nvSpPr>
        <p:spPr>
          <a:xfrm>
            <a:off x="4605867" y="5072923"/>
            <a:ext cx="39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953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34A2B-9974-374D-BB08-E9CBADADF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gradient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E75C54-3A96-9146-9528-9FC7DDA94E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809303" cy="4351338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;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𝜃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𝜇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;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Recall: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𝑑𝑓</m:t>
                        </m:r>
                      </m:num>
                      <m:den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  <m:f>
                      <m:f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/>
                  <a:t>  and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𝑑𝑓</m:t>
                        </m:r>
                      </m:num>
                      <m:den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  <a:r>
                  <a:rPr lang="en-US" dirty="0"/>
                  <a:t>and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;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;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E75C54-3A96-9146-9528-9FC7DDA94E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809303" cy="4351338"/>
              </a:xfrm>
              <a:blipFill>
                <a:blip r:embed="rId2"/>
                <a:stretch>
                  <a:fillRect l="-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808319-3305-1048-90C4-EACB3B224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8300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7E1D7-6B23-BDAC-268B-E579BC706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PG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ED9BD-0D47-6A77-67D1-99CB24281F9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;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;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ED9BD-0D47-6A77-67D1-99CB24281F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75671-97DC-1974-D079-33BD1FDE7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  <p:pic>
        <p:nvPicPr>
          <p:cNvPr id="1026" name="Picture 2" descr="A Gentle Introduction to Calculating Normal Summary Statistics -  MachineLearningMastery.com">
            <a:extLst>
              <a:ext uri="{FF2B5EF4-FFF2-40B4-BE49-F238E27FC236}">
                <a16:creationId xmlns:a16="http://schemas.microsoft.com/office/drawing/2014/main" id="{B1CF143A-3271-A79C-EC1F-64DD45F83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686" y="3527865"/>
            <a:ext cx="4258147" cy="3193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8796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7E1D7-6B23-BDAC-268B-E579BC706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PG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ED9BD-0D47-6A77-67D1-99CB24281F9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;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;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ED9BD-0D47-6A77-67D1-99CB24281F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75671-97DC-1974-D079-33BD1FDE7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  <p:pic>
        <p:nvPicPr>
          <p:cNvPr id="1026" name="Picture 2" descr="A Gentle Introduction to Calculating Normal Summary Statistics -  MachineLearningMastery.com">
            <a:extLst>
              <a:ext uri="{FF2B5EF4-FFF2-40B4-BE49-F238E27FC236}">
                <a16:creationId xmlns:a16="http://schemas.microsoft.com/office/drawing/2014/main" id="{B1CF143A-3271-A79C-EC1F-64DD45F83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686" y="3527865"/>
            <a:ext cx="4258147" cy="3193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5E2E685-C7C2-8F2D-0D37-3829ADEECA8F}"/>
              </a:ext>
            </a:extLst>
          </p:cNvPr>
          <p:cNvSpPr/>
          <p:nvPr/>
        </p:nvSpPr>
        <p:spPr>
          <a:xfrm>
            <a:off x="8202436" y="6319320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B39CCD-7F9A-0082-882C-8696008400A5}"/>
              </a:ext>
            </a:extLst>
          </p:cNvPr>
          <p:cNvSpPr txBox="1"/>
          <p:nvPr/>
        </p:nvSpPr>
        <p:spPr>
          <a:xfrm>
            <a:off x="3829616" y="5530632"/>
            <a:ext cx="2987643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This sampled action yielded a positive advantage?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FDB4B26-B768-F515-A346-8CC3B6FB4732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6817259" y="5853798"/>
            <a:ext cx="1385177" cy="4655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7010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7E1D7-6B23-BDAC-268B-E579BC706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PG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ED9BD-0D47-6A77-67D1-99CB24281F9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;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;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ED9BD-0D47-6A77-67D1-99CB24281F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75671-97DC-1974-D079-33BD1FDE7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  <p:pic>
        <p:nvPicPr>
          <p:cNvPr id="1026" name="Picture 2" descr="A Gentle Introduction to Calculating Normal Summary Statistics -  MachineLearningMastery.com">
            <a:extLst>
              <a:ext uri="{FF2B5EF4-FFF2-40B4-BE49-F238E27FC236}">
                <a16:creationId xmlns:a16="http://schemas.microsoft.com/office/drawing/2014/main" id="{B1CF143A-3271-A79C-EC1F-64DD45F83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686" y="3527865"/>
            <a:ext cx="4258147" cy="3193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B39CCD-7F9A-0082-882C-8696008400A5}"/>
              </a:ext>
            </a:extLst>
          </p:cNvPr>
          <p:cNvSpPr txBox="1"/>
          <p:nvPr/>
        </p:nvSpPr>
        <p:spPr>
          <a:xfrm>
            <a:off x="4246076" y="5530632"/>
            <a:ext cx="2571183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Increase sigma and reduce mu</a:t>
            </a:r>
          </a:p>
        </p:txBody>
      </p:sp>
      <p:pic>
        <p:nvPicPr>
          <p:cNvPr id="9" name="Picture 8" descr="A blue line on a white background&#10;&#10;Description automatically generated">
            <a:extLst>
              <a:ext uri="{FF2B5EF4-FFF2-40B4-BE49-F238E27FC236}">
                <a16:creationId xmlns:a16="http://schemas.microsoft.com/office/drawing/2014/main" id="{4D78A39D-3EDA-420B-89BA-6CDDE5CA67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2481" y="4019740"/>
            <a:ext cx="3711020" cy="227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942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DB963-D0BA-E943-A7ED-079F39449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019B7D-E093-FA4F-B721-C4CBDED270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REINFORCE: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Q Actor-Critic: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REINFORCE + baseline: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Advantage Actor-Critic: 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019B7D-E093-FA4F-B721-C4CBDED270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23DB20-2CEB-0744-86CD-E0F8AA44E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34A65C-811D-7E43-A53A-83C667CB8652}"/>
              </a:ext>
            </a:extLst>
          </p:cNvPr>
          <p:cNvSpPr/>
          <p:nvPr/>
        </p:nvSpPr>
        <p:spPr>
          <a:xfrm>
            <a:off x="2805344" y="2308194"/>
            <a:ext cx="346229" cy="4083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1B41C1-72D9-4D44-B2CC-71851BD2FF23}"/>
              </a:ext>
            </a:extLst>
          </p:cNvPr>
          <p:cNvSpPr/>
          <p:nvPr/>
        </p:nvSpPr>
        <p:spPr>
          <a:xfrm>
            <a:off x="2805343" y="3251447"/>
            <a:ext cx="1518081" cy="4083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BED868-41C4-9C40-9659-8FB70145B333}"/>
              </a:ext>
            </a:extLst>
          </p:cNvPr>
          <p:cNvSpPr/>
          <p:nvPr/>
        </p:nvSpPr>
        <p:spPr>
          <a:xfrm>
            <a:off x="2942947" y="4198400"/>
            <a:ext cx="350668" cy="4083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31A9D7-E379-D642-A516-03EA19814082}"/>
              </a:ext>
            </a:extLst>
          </p:cNvPr>
          <p:cNvSpPr/>
          <p:nvPr/>
        </p:nvSpPr>
        <p:spPr>
          <a:xfrm>
            <a:off x="2942947" y="5145353"/>
            <a:ext cx="2534575" cy="4083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A9E65A-9876-3A4D-95D1-5886F9B47DD7}"/>
              </a:ext>
            </a:extLst>
          </p:cNvPr>
          <p:cNvSpPr/>
          <p:nvPr/>
        </p:nvSpPr>
        <p:spPr>
          <a:xfrm>
            <a:off x="3574739" y="4194700"/>
            <a:ext cx="1130425" cy="40837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01874A-AC8D-9A49-B050-B174D6BB33AB}"/>
              </a:ext>
            </a:extLst>
          </p:cNvPr>
          <p:cNvSpPr/>
          <p:nvPr/>
        </p:nvSpPr>
        <p:spPr>
          <a:xfrm>
            <a:off x="5769003" y="5142395"/>
            <a:ext cx="1130425" cy="40837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0543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Lecture</a:t>
            </a:r>
            <a:r>
              <a:rPr lang="en-US" dirty="0"/>
              <a:t>: Trust regions</a:t>
            </a:r>
          </a:p>
          <a:p>
            <a:r>
              <a:rPr lang="en-US" b="1" dirty="0"/>
              <a:t>Assignments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A2C, by Nov. 18, </a:t>
            </a:r>
            <a:r>
              <a:rPr lang="en-US" dirty="0" err="1"/>
              <a:t>EoD</a:t>
            </a:r>
            <a:endParaRPr lang="en-US" dirty="0"/>
          </a:p>
          <a:p>
            <a:pPr lvl="1"/>
            <a:r>
              <a:rPr lang="en-US" dirty="0"/>
              <a:t>REINFORCE, by Nov. 11, EOD</a:t>
            </a:r>
          </a:p>
          <a:p>
            <a:pPr lvl="1"/>
            <a:r>
              <a:rPr lang="en-US" dirty="0"/>
              <a:t>Deep Q-Learning, by Nov. 4, EOD</a:t>
            </a:r>
          </a:p>
          <a:p>
            <a:r>
              <a:rPr lang="en-US" b="1" dirty="0"/>
              <a:t>Quiz (on Canvas)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Policy Gradient, by Oct. 30, EOD</a:t>
            </a:r>
          </a:p>
          <a:p>
            <a:pPr lvl="1"/>
            <a:r>
              <a:rPr lang="en-US" dirty="0"/>
              <a:t>Deep Q-Learning, by Oct. 28, EOD</a:t>
            </a:r>
          </a:p>
          <a:p>
            <a:r>
              <a:rPr lang="en-US" b="1" dirty="0"/>
              <a:t>Project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Literature survey, by 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Nov. 4, EOD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68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3103</TotalTime>
  <Words>1447</Words>
  <Application>Microsoft Macintosh PowerPoint</Application>
  <PresentationFormat>Widescreen</PresentationFormat>
  <Paragraphs>201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Algerian</vt:lpstr>
      <vt:lpstr>Arial</vt:lpstr>
      <vt:lpstr>Calibri</vt:lpstr>
      <vt:lpstr>Calibri Light</vt:lpstr>
      <vt:lpstr>Cambria Math</vt:lpstr>
      <vt:lpstr>Office Theme</vt:lpstr>
      <vt:lpstr>CSCE-642 Reinforcement Learning  Chapter 13.5: Actor-Critic</vt:lpstr>
      <vt:lpstr>CSCE-642, Reinforcement Learning</vt:lpstr>
      <vt:lpstr>Policy Gradient</vt:lpstr>
      <vt:lpstr>Add a critic</vt:lpstr>
      <vt:lpstr>Critic’s duties </vt:lpstr>
      <vt:lpstr>Benefits from a critic</vt:lpstr>
      <vt:lpstr>Actor+critic</vt:lpstr>
      <vt:lpstr>Advantage function </vt:lpstr>
      <vt:lpstr>One-step actor-critic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 eligibility traces</vt:lpstr>
      <vt:lpstr>Asynchronous Methods for Deep Reinforcement Learning [Mnih et al. 2016]</vt:lpstr>
      <vt:lpstr>Asynchronized updates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Asynchronized advantage actor-critic (A3C)</vt:lpstr>
      <vt:lpstr>Continuous actions </vt:lpstr>
      <vt:lpstr>Continuous actions </vt:lpstr>
      <vt:lpstr>Updating the PDF</vt:lpstr>
      <vt:lpstr>Gaussian gradient </vt:lpstr>
      <vt:lpstr>Gaussian PG </vt:lpstr>
      <vt:lpstr>Gaussian PG </vt:lpstr>
      <vt:lpstr>Gaussian PG 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102</cp:revision>
  <dcterms:created xsi:type="dcterms:W3CDTF">2019-10-14T16:33:14Z</dcterms:created>
  <dcterms:modified xsi:type="dcterms:W3CDTF">2024-10-24T16:31:28Z</dcterms:modified>
</cp:coreProperties>
</file>