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7" r:id="rId2"/>
    <p:sldId id="948" r:id="rId3"/>
    <p:sldId id="258" r:id="rId4"/>
    <p:sldId id="443" r:id="rId5"/>
    <p:sldId id="444" r:id="rId6"/>
    <p:sldId id="445" r:id="rId7"/>
    <p:sldId id="446" r:id="rId8"/>
    <p:sldId id="447" r:id="rId9"/>
    <p:sldId id="469" r:id="rId10"/>
    <p:sldId id="470" r:id="rId11"/>
    <p:sldId id="954" r:id="rId12"/>
    <p:sldId id="953" r:id="rId13"/>
    <p:sldId id="951" r:id="rId14"/>
    <p:sldId id="952" r:id="rId15"/>
    <p:sldId id="950" r:id="rId16"/>
    <p:sldId id="449" r:id="rId17"/>
    <p:sldId id="474" r:id="rId18"/>
    <p:sldId id="452" r:id="rId19"/>
    <p:sldId id="453" r:id="rId20"/>
    <p:sldId id="454" r:id="rId21"/>
    <p:sldId id="455" r:id="rId22"/>
    <p:sldId id="457" r:id="rId23"/>
    <p:sldId id="458" r:id="rId24"/>
    <p:sldId id="459" r:id="rId25"/>
    <p:sldId id="462" r:id="rId26"/>
    <p:sldId id="460" r:id="rId27"/>
    <p:sldId id="461" r:id="rId28"/>
    <p:sldId id="463" r:id="rId29"/>
    <p:sldId id="464" r:id="rId30"/>
    <p:sldId id="465" r:id="rId31"/>
    <p:sldId id="466" r:id="rId32"/>
    <p:sldId id="94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4"/>
    <p:restoredTop sz="94694"/>
  </p:normalViewPr>
  <p:slideViewPr>
    <p:cSldViewPr snapToGrid="0" snapToObjects="1">
      <p:cViewPr varScale="1">
        <p:scale>
          <a:sx n="108" d="100"/>
          <a:sy n="108" d="100"/>
        </p:scale>
        <p:origin x="4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D68733-BF86-E840-BE54-CCD4286F2894}" type="datetimeFigureOut">
              <a:rPr lang="en-US" smtClean="0"/>
              <a:t>10/24/24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46EE17-A176-3144-BC3E-73B593B3DE78}" type="slidenum">
              <a:rPr lang="en-US" smtClean="0"/>
              <a:t>‹#›</a:t>
            </a:fld>
            <a:endParaRPr lang="en-US"/>
          </a:p>
        </p:txBody>
      </p:sp>
    </p:spTree>
    <p:extLst>
      <p:ext uri="{BB962C8B-B14F-4D97-AF65-F5344CB8AC3E}">
        <p14:creationId xmlns:p14="http://schemas.microsoft.com/office/powerpoint/2010/main" val="351938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626D-5E79-224A-BF91-66422D703F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FEB96-0547-FA48-82C1-65474807DC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79A416-4CEA-7845-8EC9-F4F21964DCFF}"/>
              </a:ext>
            </a:extLst>
          </p:cNvPr>
          <p:cNvSpPr>
            <a:spLocks noGrp="1"/>
          </p:cNvSpPr>
          <p:nvPr>
            <p:ph type="dt" sz="half" idx="10"/>
          </p:nvPr>
        </p:nvSpPr>
        <p:spPr/>
        <p:txBody>
          <a:bodyPr/>
          <a:lstStyle/>
          <a:p>
            <a:fld id="{D3E404AF-1762-E148-B981-7DFC3442C2EF}" type="datetime1">
              <a:rPr lang="en-US" smtClean="0"/>
              <a:t>10/24/24</a:t>
            </a:fld>
            <a:endParaRPr lang="en-US"/>
          </a:p>
        </p:txBody>
      </p:sp>
      <p:sp>
        <p:nvSpPr>
          <p:cNvPr id="5" name="Footer Placeholder 4">
            <a:extLst>
              <a:ext uri="{FF2B5EF4-FFF2-40B4-BE49-F238E27FC236}">
                <a16:creationId xmlns:a16="http://schemas.microsoft.com/office/drawing/2014/main" id="{EFC535B8-C10F-9A4A-A741-AF1388DF9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652CC-F8DB-A346-BCD0-81B9345A9686}"/>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419450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CAA5-875B-0F41-94F4-738B33C93E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5EF96D-648A-8E40-8894-D8A9402AC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0D26-0CB7-7F43-A6C1-A89750EA33A5}"/>
              </a:ext>
            </a:extLst>
          </p:cNvPr>
          <p:cNvSpPr>
            <a:spLocks noGrp="1"/>
          </p:cNvSpPr>
          <p:nvPr>
            <p:ph type="dt" sz="half" idx="10"/>
          </p:nvPr>
        </p:nvSpPr>
        <p:spPr/>
        <p:txBody>
          <a:bodyPr/>
          <a:lstStyle/>
          <a:p>
            <a:fld id="{649ADDD6-A906-5A44-9A9C-22AEEA80D761}" type="datetime1">
              <a:rPr lang="en-US" smtClean="0"/>
              <a:t>10/24/24</a:t>
            </a:fld>
            <a:endParaRPr lang="en-US"/>
          </a:p>
        </p:txBody>
      </p:sp>
      <p:sp>
        <p:nvSpPr>
          <p:cNvPr id="5" name="Footer Placeholder 4">
            <a:extLst>
              <a:ext uri="{FF2B5EF4-FFF2-40B4-BE49-F238E27FC236}">
                <a16:creationId xmlns:a16="http://schemas.microsoft.com/office/drawing/2014/main" id="{8E1407AD-E27C-944A-A511-B27E65E06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1CDFF-A261-F440-BFEB-14030AB0258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87313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323C-3299-2A4E-9B2A-5188BC51CD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735257-7302-8847-8EEC-AAEE1A1891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B53553-D1E2-6643-AD46-0F1D81A04E68}"/>
              </a:ext>
            </a:extLst>
          </p:cNvPr>
          <p:cNvSpPr>
            <a:spLocks noGrp="1"/>
          </p:cNvSpPr>
          <p:nvPr>
            <p:ph type="dt" sz="half" idx="10"/>
          </p:nvPr>
        </p:nvSpPr>
        <p:spPr/>
        <p:txBody>
          <a:bodyPr/>
          <a:lstStyle/>
          <a:p>
            <a:fld id="{FD970510-1FD9-D848-A206-A25FCCD4F88B}" type="datetime1">
              <a:rPr lang="en-US" smtClean="0"/>
              <a:t>10/24/24</a:t>
            </a:fld>
            <a:endParaRPr lang="en-US"/>
          </a:p>
        </p:txBody>
      </p:sp>
      <p:sp>
        <p:nvSpPr>
          <p:cNvPr id="5" name="Footer Placeholder 4">
            <a:extLst>
              <a:ext uri="{FF2B5EF4-FFF2-40B4-BE49-F238E27FC236}">
                <a16:creationId xmlns:a16="http://schemas.microsoft.com/office/drawing/2014/main" id="{481E0705-A980-E543-92A4-70867681E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9CB27A-7991-E748-8C2A-46A2E101E2B0}"/>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45309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826E-1CE8-504D-9ED3-980AD18D31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D512F-FCDB-844C-BE94-99A07505F7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A1A047-ADE3-8847-AC83-EAB5C944CC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8FF08B-C591-5242-B593-DB928E746BCC}"/>
              </a:ext>
            </a:extLst>
          </p:cNvPr>
          <p:cNvSpPr>
            <a:spLocks noGrp="1"/>
          </p:cNvSpPr>
          <p:nvPr>
            <p:ph type="dt" sz="half" idx="10"/>
          </p:nvPr>
        </p:nvSpPr>
        <p:spPr/>
        <p:txBody>
          <a:bodyPr/>
          <a:lstStyle/>
          <a:p>
            <a:fld id="{D8C20890-2784-CF49-AE99-AC6852B81917}" type="datetime1">
              <a:rPr lang="en-US" smtClean="0"/>
              <a:t>10/24/24</a:t>
            </a:fld>
            <a:endParaRPr lang="en-US"/>
          </a:p>
        </p:txBody>
      </p:sp>
      <p:sp>
        <p:nvSpPr>
          <p:cNvPr id="6" name="Footer Placeholder 5">
            <a:extLst>
              <a:ext uri="{FF2B5EF4-FFF2-40B4-BE49-F238E27FC236}">
                <a16:creationId xmlns:a16="http://schemas.microsoft.com/office/drawing/2014/main" id="{C2B0C112-E05F-B547-8910-E81431F0F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E01D2-3B87-A84D-B0DB-8148FD3AB633}"/>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01614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917D-9DE3-6741-A41C-63A31ED1E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5E024D-7C1B-144F-AE7E-F843690A7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3E7A7-D2C0-E24C-A9BD-1BA52CF56F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2DAFF-C383-EE40-98CD-041445A83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A9C678-8CE6-BB49-ACEF-8E2DC0B98C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6A400E-46F4-E34D-A9A5-BBD5C5D6532B}"/>
              </a:ext>
            </a:extLst>
          </p:cNvPr>
          <p:cNvSpPr>
            <a:spLocks noGrp="1"/>
          </p:cNvSpPr>
          <p:nvPr>
            <p:ph type="dt" sz="half" idx="10"/>
          </p:nvPr>
        </p:nvSpPr>
        <p:spPr/>
        <p:txBody>
          <a:bodyPr/>
          <a:lstStyle/>
          <a:p>
            <a:fld id="{46AC089F-1A00-5E47-8460-7062C311EBFD}" type="datetime1">
              <a:rPr lang="en-US" smtClean="0"/>
              <a:t>10/24/24</a:t>
            </a:fld>
            <a:endParaRPr lang="en-US"/>
          </a:p>
        </p:txBody>
      </p:sp>
      <p:sp>
        <p:nvSpPr>
          <p:cNvPr id="8" name="Footer Placeholder 7">
            <a:extLst>
              <a:ext uri="{FF2B5EF4-FFF2-40B4-BE49-F238E27FC236}">
                <a16:creationId xmlns:a16="http://schemas.microsoft.com/office/drawing/2014/main" id="{F22C9EA3-4A24-D945-AD19-86AC2F676A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C83142-15EB-2043-BF43-C018C5D58B6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43141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9BEB-C18C-9F44-961C-906F318BB1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84F814-53BE-7442-A5EF-898F1C6BA03A}"/>
              </a:ext>
            </a:extLst>
          </p:cNvPr>
          <p:cNvSpPr>
            <a:spLocks noGrp="1"/>
          </p:cNvSpPr>
          <p:nvPr>
            <p:ph type="dt" sz="half" idx="10"/>
          </p:nvPr>
        </p:nvSpPr>
        <p:spPr/>
        <p:txBody>
          <a:bodyPr/>
          <a:lstStyle/>
          <a:p>
            <a:fld id="{FB98602F-29C2-E648-85FC-08694B2E8458}" type="datetime1">
              <a:rPr lang="en-US" smtClean="0"/>
              <a:t>10/24/24</a:t>
            </a:fld>
            <a:endParaRPr lang="en-US"/>
          </a:p>
        </p:txBody>
      </p:sp>
      <p:sp>
        <p:nvSpPr>
          <p:cNvPr id="4" name="Footer Placeholder 3">
            <a:extLst>
              <a:ext uri="{FF2B5EF4-FFF2-40B4-BE49-F238E27FC236}">
                <a16:creationId xmlns:a16="http://schemas.microsoft.com/office/drawing/2014/main" id="{7B57ABC5-1C43-D74A-BBFD-694CDF8211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B2377D-8901-8540-B319-9668BF678C08}"/>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52682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0BD7E-6848-244E-AB8A-8FA454DBBB58}"/>
              </a:ext>
            </a:extLst>
          </p:cNvPr>
          <p:cNvSpPr>
            <a:spLocks noGrp="1"/>
          </p:cNvSpPr>
          <p:nvPr>
            <p:ph type="dt" sz="half" idx="10"/>
          </p:nvPr>
        </p:nvSpPr>
        <p:spPr/>
        <p:txBody>
          <a:bodyPr/>
          <a:lstStyle/>
          <a:p>
            <a:fld id="{7B76606B-3BA4-BA4C-AE82-95CBC09A8771}" type="datetime1">
              <a:rPr lang="en-US" smtClean="0"/>
              <a:t>10/24/24</a:t>
            </a:fld>
            <a:endParaRPr lang="en-US"/>
          </a:p>
        </p:txBody>
      </p:sp>
      <p:sp>
        <p:nvSpPr>
          <p:cNvPr id="3" name="Footer Placeholder 2">
            <a:extLst>
              <a:ext uri="{FF2B5EF4-FFF2-40B4-BE49-F238E27FC236}">
                <a16:creationId xmlns:a16="http://schemas.microsoft.com/office/drawing/2014/main" id="{BD3749EC-509A-FD41-AB4F-45A1F61B8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F59BFC-9E31-3942-9C5C-BB85A798833A}"/>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19250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9986-AE9B-FE43-B920-21437F39A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2DD552-ECE6-8645-B84D-1676591544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3FC9D2-3CFF-2F4F-BFED-441ED16F6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A11B3-C21D-A144-8E0F-45685C74C137}"/>
              </a:ext>
            </a:extLst>
          </p:cNvPr>
          <p:cNvSpPr>
            <a:spLocks noGrp="1"/>
          </p:cNvSpPr>
          <p:nvPr>
            <p:ph type="dt" sz="half" idx="10"/>
          </p:nvPr>
        </p:nvSpPr>
        <p:spPr/>
        <p:txBody>
          <a:bodyPr/>
          <a:lstStyle/>
          <a:p>
            <a:fld id="{94D5C2FE-5BA6-4A46-B9C5-5093AC715013}" type="datetime1">
              <a:rPr lang="en-US" smtClean="0"/>
              <a:t>10/24/24</a:t>
            </a:fld>
            <a:endParaRPr lang="en-US"/>
          </a:p>
        </p:txBody>
      </p:sp>
      <p:sp>
        <p:nvSpPr>
          <p:cNvPr id="6" name="Footer Placeholder 5">
            <a:extLst>
              <a:ext uri="{FF2B5EF4-FFF2-40B4-BE49-F238E27FC236}">
                <a16:creationId xmlns:a16="http://schemas.microsoft.com/office/drawing/2014/main" id="{2F213DBC-A807-A14B-8177-CA26E23132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D85DA4-AE91-CE47-A31D-401CDBF49434}"/>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795610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0395-55A7-E64A-8588-B7D7D85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999C17-29EB-8C44-BA05-EA5BA85C3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3277AC-5444-E74B-BE05-49FD3504B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9E263-31AA-A347-82E2-3276AAC35944}"/>
              </a:ext>
            </a:extLst>
          </p:cNvPr>
          <p:cNvSpPr>
            <a:spLocks noGrp="1"/>
          </p:cNvSpPr>
          <p:nvPr>
            <p:ph type="dt" sz="half" idx="10"/>
          </p:nvPr>
        </p:nvSpPr>
        <p:spPr/>
        <p:txBody>
          <a:bodyPr/>
          <a:lstStyle/>
          <a:p>
            <a:fld id="{D49DDB72-B6CE-BF4C-8FD0-5AD659798953}" type="datetime1">
              <a:rPr lang="en-US" smtClean="0"/>
              <a:t>10/24/24</a:t>
            </a:fld>
            <a:endParaRPr lang="en-US"/>
          </a:p>
        </p:txBody>
      </p:sp>
      <p:sp>
        <p:nvSpPr>
          <p:cNvPr id="6" name="Footer Placeholder 5">
            <a:extLst>
              <a:ext uri="{FF2B5EF4-FFF2-40B4-BE49-F238E27FC236}">
                <a16:creationId xmlns:a16="http://schemas.microsoft.com/office/drawing/2014/main" id="{D39A6337-7ECC-8641-8F01-A43D219724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EFB99-37D3-394D-8CB1-B588416257EE}"/>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80406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2F-81AD-414B-89EF-34D0BD480B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F2178A-483B-D443-BCA6-7A18FF9C97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39617E-310C-C443-A928-B4A934DE1E43}"/>
              </a:ext>
            </a:extLst>
          </p:cNvPr>
          <p:cNvSpPr>
            <a:spLocks noGrp="1"/>
          </p:cNvSpPr>
          <p:nvPr>
            <p:ph type="dt" sz="half" idx="10"/>
          </p:nvPr>
        </p:nvSpPr>
        <p:spPr/>
        <p:txBody>
          <a:bodyPr/>
          <a:lstStyle/>
          <a:p>
            <a:fld id="{D2080B57-6FAD-614C-91AE-83FE142B9720}" type="datetime1">
              <a:rPr lang="en-US" smtClean="0"/>
              <a:t>10/24/24</a:t>
            </a:fld>
            <a:endParaRPr lang="en-US"/>
          </a:p>
        </p:txBody>
      </p:sp>
      <p:sp>
        <p:nvSpPr>
          <p:cNvPr id="5" name="Footer Placeholder 4">
            <a:extLst>
              <a:ext uri="{FF2B5EF4-FFF2-40B4-BE49-F238E27FC236}">
                <a16:creationId xmlns:a16="http://schemas.microsoft.com/office/drawing/2014/main" id="{2269EAC8-488A-2D41-A613-440829B8B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B4504-7D8B-6B43-BC5D-549DC9F514A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75203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7D008-5910-0440-8BAC-62D6BCA8ED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2E05DC-6346-0F40-B2B7-91266DEEC0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53DA7-7B12-1E40-A854-F4737E3997EC}"/>
              </a:ext>
            </a:extLst>
          </p:cNvPr>
          <p:cNvSpPr>
            <a:spLocks noGrp="1"/>
          </p:cNvSpPr>
          <p:nvPr>
            <p:ph type="dt" sz="half" idx="10"/>
          </p:nvPr>
        </p:nvSpPr>
        <p:spPr/>
        <p:txBody>
          <a:bodyPr/>
          <a:lstStyle/>
          <a:p>
            <a:fld id="{FD9E337B-8E68-5A4C-A90D-F575D0224BA0}" type="datetime1">
              <a:rPr lang="en-US" smtClean="0"/>
              <a:t>10/24/24</a:t>
            </a:fld>
            <a:endParaRPr lang="en-US"/>
          </a:p>
        </p:txBody>
      </p:sp>
      <p:sp>
        <p:nvSpPr>
          <p:cNvPr id="5" name="Footer Placeholder 4">
            <a:extLst>
              <a:ext uri="{FF2B5EF4-FFF2-40B4-BE49-F238E27FC236}">
                <a16:creationId xmlns:a16="http://schemas.microsoft.com/office/drawing/2014/main" id="{9CC05EFD-BB0C-2642-BD4D-9ED367350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646A45-C6DB-CD49-B3AB-A46DE64B2F0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1083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65631-336E-1340-AAE9-6511125A2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B39235-03AA-0149-B8D4-E342289134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EAF90-C26A-D844-B064-7D8CDBA8CA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340067-80F5-EF44-89E5-2A58638C0C77}" type="datetime1">
              <a:rPr lang="en-US" smtClean="0"/>
              <a:t>10/24/24</a:t>
            </a:fld>
            <a:endParaRPr lang="en-US"/>
          </a:p>
        </p:txBody>
      </p:sp>
      <p:sp>
        <p:nvSpPr>
          <p:cNvPr id="5" name="Footer Placeholder 4">
            <a:extLst>
              <a:ext uri="{FF2B5EF4-FFF2-40B4-BE49-F238E27FC236}">
                <a16:creationId xmlns:a16="http://schemas.microsoft.com/office/drawing/2014/main" id="{8C531377-8B1F-4E45-946B-51DF49170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B57D72-F87C-6442-A76E-50C98E326C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07402F-1908-0F43-B844-ECE5D9BD648C}" type="slidenum">
              <a:rPr lang="en-US" smtClean="0"/>
              <a:t>‹#›</a:t>
            </a:fld>
            <a:endParaRPr lang="en-US"/>
          </a:p>
        </p:txBody>
      </p:sp>
    </p:spTree>
    <p:extLst>
      <p:ext uri="{BB962C8B-B14F-4D97-AF65-F5344CB8AC3E}">
        <p14:creationId xmlns:p14="http://schemas.microsoft.com/office/powerpoint/2010/main" val="782648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9" Type="http://schemas.openxmlformats.org/officeDocument/2006/relationships/image" Target="../media/image7.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7"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290.png"/></Relationships>
</file>

<file path=ppt/slides/_rels/slide23.xml.rels><?xml version="1.0" encoding="UTF-8" standalone="yes"?>
<Relationships xmlns="http://schemas.openxmlformats.org/package/2006/relationships"><Relationship Id="rId7" Type="http://schemas.openxmlformats.org/officeDocument/2006/relationships/image" Target="../media/image330.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20.png"/><Relationship Id="rId5" Type="http://schemas.openxmlformats.org/officeDocument/2006/relationships/image" Target="../media/image310.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40.png"/></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7D63-0594-B242-B721-65F932956610}"/>
              </a:ext>
            </a:extLst>
          </p:cNvPr>
          <p:cNvSpPr>
            <a:spLocks noGrp="1"/>
          </p:cNvSpPr>
          <p:nvPr>
            <p:ph type="ctrTitle"/>
          </p:nvPr>
        </p:nvSpPr>
        <p:spPr>
          <a:xfrm>
            <a:off x="1638300" y="93765"/>
            <a:ext cx="9144000" cy="1954351"/>
          </a:xfrm>
        </p:spPr>
        <p:txBody>
          <a:bodyPr>
            <a:normAutofit/>
          </a:bodyPr>
          <a:lstStyle/>
          <a:p>
            <a:r>
              <a:rPr lang="en-US" sz="4000" dirty="0"/>
              <a:t>CSCE-642 Reinforcement Learning </a:t>
            </a:r>
            <a:br>
              <a:rPr lang="en-US" dirty="0"/>
            </a:br>
            <a:r>
              <a:rPr lang="en-US" sz="5400" dirty="0"/>
              <a:t>Chapter 13:</a:t>
            </a:r>
            <a:r>
              <a:rPr lang="en-US" sz="4800" dirty="0"/>
              <a:t> </a:t>
            </a:r>
            <a:r>
              <a:rPr lang="en-US" sz="5400" dirty="0"/>
              <a:t>Policy Gradient</a:t>
            </a:r>
            <a:endParaRPr lang="en-US" dirty="0"/>
          </a:p>
        </p:txBody>
      </p:sp>
      <p:sp>
        <p:nvSpPr>
          <p:cNvPr id="3" name="Subtitle 2">
            <a:extLst>
              <a:ext uri="{FF2B5EF4-FFF2-40B4-BE49-F238E27FC236}">
                <a16:creationId xmlns:a16="http://schemas.microsoft.com/office/drawing/2014/main" id="{907980FF-ADF2-554A-98D8-FEFEDEB6C092}"/>
              </a:ext>
            </a:extLst>
          </p:cNvPr>
          <p:cNvSpPr>
            <a:spLocks noGrp="1"/>
          </p:cNvSpPr>
          <p:nvPr>
            <p:ph type="subTitle" idx="1"/>
          </p:nvPr>
        </p:nvSpPr>
        <p:spPr>
          <a:xfrm>
            <a:off x="1523999" y="5936696"/>
            <a:ext cx="9144000" cy="731423"/>
          </a:xfrm>
        </p:spPr>
        <p:txBody>
          <a:bodyPr>
            <a:normAutofit/>
          </a:bodyPr>
          <a:lstStyle/>
          <a:p>
            <a:r>
              <a:rPr lang="en-US" sz="2800" dirty="0"/>
              <a:t>Instructor: </a:t>
            </a:r>
            <a:r>
              <a:rPr lang="en-US" sz="2800" dirty="0" err="1"/>
              <a:t>Guni</a:t>
            </a:r>
            <a:r>
              <a:rPr lang="en-US" sz="2800" dirty="0"/>
              <a:t> Sharon</a:t>
            </a:r>
          </a:p>
        </p:txBody>
      </p:sp>
      <p:pic>
        <p:nvPicPr>
          <p:cNvPr id="1026" name="Picture 2" descr="Image result for policy gradient">
            <a:extLst>
              <a:ext uri="{FF2B5EF4-FFF2-40B4-BE49-F238E27FC236}">
                <a16:creationId xmlns:a16="http://schemas.microsoft.com/office/drawing/2014/main" id="{73630C34-9F89-E14F-8403-EF43D6AA5B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2074" y="2375703"/>
            <a:ext cx="5176451" cy="32334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4B64292D-A23A-6F4C-92E6-FA4E88795C8C}"/>
              </a:ext>
            </a:extLst>
          </p:cNvPr>
          <p:cNvSpPr>
            <a:spLocks noGrp="1"/>
          </p:cNvSpPr>
          <p:nvPr>
            <p:ph type="sldNum" sz="quarter" idx="12"/>
          </p:nvPr>
        </p:nvSpPr>
        <p:spPr/>
        <p:txBody>
          <a:bodyPr/>
          <a:lstStyle/>
          <a:p>
            <a:fld id="{5F07402F-1908-0F43-B844-ECE5D9BD648C}" type="slidenum">
              <a:rPr lang="en-US" smtClean="0"/>
              <a:t>1</a:t>
            </a:fld>
            <a:endParaRPr lang="en-US"/>
          </a:p>
        </p:txBody>
      </p:sp>
    </p:spTree>
    <p:extLst>
      <p:ext uri="{BB962C8B-B14F-4D97-AF65-F5344CB8AC3E}">
        <p14:creationId xmlns:p14="http://schemas.microsoft.com/office/powerpoint/2010/main" val="1608207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957AE-E36C-4145-8051-C27BD8A6FCFF}"/>
              </a:ext>
            </a:extLst>
          </p:cNvPr>
          <p:cNvSpPr>
            <a:spLocks noGrp="1"/>
          </p:cNvSpPr>
          <p:nvPr>
            <p:ph type="title"/>
          </p:nvPr>
        </p:nvSpPr>
        <p:spPr/>
        <p:txBody>
          <a:bodyPr/>
          <a:lstStyle/>
          <a:p>
            <a:r>
              <a:rPr lang="en-US" dirty="0"/>
              <a:t>CSCE-689, Reinforcement Learning</a:t>
            </a:r>
          </a:p>
        </p:txBody>
      </p:sp>
      <p:sp>
        <p:nvSpPr>
          <p:cNvPr id="4" name="Rounded Rectangle 3">
            <a:extLst>
              <a:ext uri="{FF2B5EF4-FFF2-40B4-BE49-F238E27FC236}">
                <a16:creationId xmlns:a16="http://schemas.microsoft.com/office/drawing/2014/main" id="{D429E4F4-9133-E247-B8D1-F34BB09FF4EC}"/>
              </a:ext>
            </a:extLst>
          </p:cNvPr>
          <p:cNvSpPr/>
          <p:nvPr/>
        </p:nvSpPr>
        <p:spPr>
          <a:xfrm>
            <a:off x="514348" y="2343525"/>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Stateless decision process</a:t>
            </a:r>
          </a:p>
        </p:txBody>
      </p:sp>
      <p:sp>
        <p:nvSpPr>
          <p:cNvPr id="5" name="Rounded Rectangle 4">
            <a:extLst>
              <a:ext uri="{FF2B5EF4-FFF2-40B4-BE49-F238E27FC236}">
                <a16:creationId xmlns:a16="http://schemas.microsoft.com/office/drawing/2014/main" id="{A3814ADE-4315-C24C-9061-B448B6D04024}"/>
              </a:ext>
            </a:extLst>
          </p:cNvPr>
          <p:cNvSpPr/>
          <p:nvPr/>
        </p:nvSpPr>
        <p:spPr>
          <a:xfrm>
            <a:off x="514347" y="3874051"/>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Markov decision process</a:t>
            </a:r>
          </a:p>
        </p:txBody>
      </p:sp>
      <p:sp>
        <p:nvSpPr>
          <p:cNvPr id="6" name="Rounded Rectangle 5">
            <a:extLst>
              <a:ext uri="{FF2B5EF4-FFF2-40B4-BE49-F238E27FC236}">
                <a16:creationId xmlns:a16="http://schemas.microsoft.com/office/drawing/2014/main" id="{2F298306-2F29-5945-9A49-0A2975B03DC7}"/>
              </a:ext>
            </a:extLst>
          </p:cNvPr>
          <p:cNvSpPr/>
          <p:nvPr/>
        </p:nvSpPr>
        <p:spPr>
          <a:xfrm>
            <a:off x="514346" y="5404577"/>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Solving MDPs (offline)</a:t>
            </a:r>
          </a:p>
        </p:txBody>
      </p:sp>
      <p:sp>
        <p:nvSpPr>
          <p:cNvPr id="7" name="Rounded Rectangle 6">
            <a:extLst>
              <a:ext uri="{FF2B5EF4-FFF2-40B4-BE49-F238E27FC236}">
                <a16:creationId xmlns:a16="http://schemas.microsoft.com/office/drawing/2014/main" id="{6A5C3BC4-B51A-564C-B38E-86BF7F7371F2}"/>
              </a:ext>
            </a:extLst>
          </p:cNvPr>
          <p:cNvSpPr/>
          <p:nvPr/>
        </p:nvSpPr>
        <p:spPr>
          <a:xfrm>
            <a:off x="3619497" y="5404577"/>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Dynamic programming </a:t>
            </a:r>
          </a:p>
        </p:txBody>
      </p:sp>
      <p:sp>
        <p:nvSpPr>
          <p:cNvPr id="8" name="Rounded Rectangle 7">
            <a:extLst>
              <a:ext uri="{FF2B5EF4-FFF2-40B4-BE49-F238E27FC236}">
                <a16:creationId xmlns:a16="http://schemas.microsoft.com/office/drawing/2014/main" id="{B85E7B59-374E-C94A-A121-77A7CD9CEE14}"/>
              </a:ext>
            </a:extLst>
          </p:cNvPr>
          <p:cNvSpPr/>
          <p:nvPr/>
        </p:nvSpPr>
        <p:spPr>
          <a:xfrm>
            <a:off x="3619497" y="2343525"/>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Monte-Carlo</a:t>
            </a:r>
          </a:p>
        </p:txBody>
      </p:sp>
      <p:sp>
        <p:nvSpPr>
          <p:cNvPr id="9" name="Rounded Rectangle 8">
            <a:extLst>
              <a:ext uri="{FF2B5EF4-FFF2-40B4-BE49-F238E27FC236}">
                <a16:creationId xmlns:a16="http://schemas.microsoft.com/office/drawing/2014/main" id="{1FD9E7EB-36B2-324A-AFEA-A3D2DA31B2E5}"/>
              </a:ext>
            </a:extLst>
          </p:cNvPr>
          <p:cNvSpPr/>
          <p:nvPr/>
        </p:nvSpPr>
        <p:spPr>
          <a:xfrm>
            <a:off x="3619497" y="3874051"/>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Temporal difference</a:t>
            </a:r>
          </a:p>
        </p:txBody>
      </p:sp>
      <p:sp>
        <p:nvSpPr>
          <p:cNvPr id="11" name="Rounded Rectangle 10">
            <a:extLst>
              <a:ext uri="{FF2B5EF4-FFF2-40B4-BE49-F238E27FC236}">
                <a16:creationId xmlns:a16="http://schemas.microsoft.com/office/drawing/2014/main" id="{DEDA3562-89A7-154F-B93F-C5927C781B7C}"/>
              </a:ext>
            </a:extLst>
          </p:cNvPr>
          <p:cNvSpPr/>
          <p:nvPr/>
        </p:nvSpPr>
        <p:spPr>
          <a:xfrm>
            <a:off x="6724646" y="5398433"/>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Tabular methods </a:t>
            </a:r>
          </a:p>
        </p:txBody>
      </p:sp>
      <p:sp>
        <p:nvSpPr>
          <p:cNvPr id="12" name="Rounded Rectangle 11">
            <a:extLst>
              <a:ext uri="{FF2B5EF4-FFF2-40B4-BE49-F238E27FC236}">
                <a16:creationId xmlns:a16="http://schemas.microsoft.com/office/drawing/2014/main" id="{CD1AE173-0AAA-5147-89F9-FAA5E402B84F}"/>
              </a:ext>
            </a:extLst>
          </p:cNvPr>
          <p:cNvSpPr/>
          <p:nvPr/>
        </p:nvSpPr>
        <p:spPr>
          <a:xfrm>
            <a:off x="6724646" y="3874051"/>
            <a:ext cx="2186609"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Function approximators</a:t>
            </a:r>
          </a:p>
        </p:txBody>
      </p:sp>
      <p:sp>
        <p:nvSpPr>
          <p:cNvPr id="13" name="Rounded Rectangle 12">
            <a:extLst>
              <a:ext uri="{FF2B5EF4-FFF2-40B4-BE49-F238E27FC236}">
                <a16:creationId xmlns:a16="http://schemas.microsoft.com/office/drawing/2014/main" id="{81CA370F-82A1-A540-B8F6-A78C0EBEBE0F}"/>
              </a:ext>
            </a:extLst>
          </p:cNvPr>
          <p:cNvSpPr/>
          <p:nvPr/>
        </p:nvSpPr>
        <p:spPr>
          <a:xfrm>
            <a:off x="6724646" y="2325169"/>
            <a:ext cx="2186609"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Policy gradient </a:t>
            </a:r>
          </a:p>
        </p:txBody>
      </p:sp>
      <p:sp>
        <p:nvSpPr>
          <p:cNvPr id="14" name="Rounded Rectangle 13">
            <a:extLst>
              <a:ext uri="{FF2B5EF4-FFF2-40B4-BE49-F238E27FC236}">
                <a16:creationId xmlns:a16="http://schemas.microsoft.com/office/drawing/2014/main" id="{CA99A7FE-3CCE-5641-960A-8E81B6D88619}"/>
              </a:ext>
            </a:extLst>
          </p:cNvPr>
          <p:cNvSpPr/>
          <p:nvPr/>
        </p:nvSpPr>
        <p:spPr>
          <a:xfrm>
            <a:off x="9750281" y="5410682"/>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Deep RL</a:t>
            </a:r>
          </a:p>
        </p:txBody>
      </p:sp>
      <p:cxnSp>
        <p:nvCxnSpPr>
          <p:cNvPr id="16" name="Straight Arrow Connector 15">
            <a:extLst>
              <a:ext uri="{FF2B5EF4-FFF2-40B4-BE49-F238E27FC236}">
                <a16:creationId xmlns:a16="http://schemas.microsoft.com/office/drawing/2014/main" id="{9B4E68BE-B27B-4040-A5EF-C354D9D3A40D}"/>
              </a:ext>
            </a:extLst>
          </p:cNvPr>
          <p:cNvCxnSpPr>
            <a:stCxn id="4" idx="2"/>
            <a:endCxn id="5" idx="0"/>
          </p:cNvCxnSpPr>
          <p:nvPr/>
        </p:nvCxnSpPr>
        <p:spPr>
          <a:xfrm flipH="1">
            <a:off x="1607652" y="3257925"/>
            <a:ext cx="1"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a:extLst>
              <a:ext uri="{FF2B5EF4-FFF2-40B4-BE49-F238E27FC236}">
                <a16:creationId xmlns:a16="http://schemas.microsoft.com/office/drawing/2014/main" id="{FE3CBF30-7155-A044-9257-418FC64D174D}"/>
              </a:ext>
            </a:extLst>
          </p:cNvPr>
          <p:cNvCxnSpPr>
            <a:cxnSpLocks/>
            <a:stCxn id="5" idx="2"/>
            <a:endCxn id="6" idx="0"/>
          </p:cNvCxnSpPr>
          <p:nvPr/>
        </p:nvCxnSpPr>
        <p:spPr>
          <a:xfrm flipH="1">
            <a:off x="1607651" y="4788451"/>
            <a:ext cx="1"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Arrow Connector 19">
            <a:extLst>
              <a:ext uri="{FF2B5EF4-FFF2-40B4-BE49-F238E27FC236}">
                <a16:creationId xmlns:a16="http://schemas.microsoft.com/office/drawing/2014/main" id="{13619F0A-F4E7-664F-A6C0-B632B9117E79}"/>
              </a:ext>
            </a:extLst>
          </p:cNvPr>
          <p:cNvCxnSpPr>
            <a:cxnSpLocks/>
            <a:stCxn id="6" idx="3"/>
            <a:endCxn id="7" idx="1"/>
          </p:cNvCxnSpPr>
          <p:nvPr/>
        </p:nvCxnSpPr>
        <p:spPr>
          <a:xfrm>
            <a:off x="2700955" y="5861777"/>
            <a:ext cx="918542"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Arrow Connector 22">
            <a:extLst>
              <a:ext uri="{FF2B5EF4-FFF2-40B4-BE49-F238E27FC236}">
                <a16:creationId xmlns:a16="http://schemas.microsoft.com/office/drawing/2014/main" id="{22115C9B-4F6A-184D-BAB4-9589D1ECC671}"/>
              </a:ext>
            </a:extLst>
          </p:cNvPr>
          <p:cNvCxnSpPr>
            <a:cxnSpLocks/>
          </p:cNvCxnSpPr>
          <p:nvPr/>
        </p:nvCxnSpPr>
        <p:spPr>
          <a:xfrm flipV="1">
            <a:off x="2661199" y="4788452"/>
            <a:ext cx="958296" cy="671138"/>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Arrow Connector 27">
            <a:extLst>
              <a:ext uri="{FF2B5EF4-FFF2-40B4-BE49-F238E27FC236}">
                <a16:creationId xmlns:a16="http://schemas.microsoft.com/office/drawing/2014/main" id="{AE606FF2-0369-D448-ADD4-D965C92E0CD6}"/>
              </a:ext>
            </a:extLst>
          </p:cNvPr>
          <p:cNvCxnSpPr>
            <a:cxnSpLocks/>
          </p:cNvCxnSpPr>
          <p:nvPr/>
        </p:nvCxnSpPr>
        <p:spPr>
          <a:xfrm flipV="1">
            <a:off x="2613575" y="3239569"/>
            <a:ext cx="1038429" cy="222002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31" name="Rounded Rectangle 30">
            <a:extLst>
              <a:ext uri="{FF2B5EF4-FFF2-40B4-BE49-F238E27FC236}">
                <a16:creationId xmlns:a16="http://schemas.microsoft.com/office/drawing/2014/main" id="{8BF15F40-4BC7-2E49-9C66-5CEC502B585D}"/>
              </a:ext>
            </a:extLst>
          </p:cNvPr>
          <p:cNvSpPr/>
          <p:nvPr/>
        </p:nvSpPr>
        <p:spPr>
          <a:xfrm>
            <a:off x="9750281" y="2325169"/>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Actor-critic</a:t>
            </a:r>
          </a:p>
        </p:txBody>
      </p:sp>
      <p:cxnSp>
        <p:nvCxnSpPr>
          <p:cNvPr id="32" name="Straight Arrow Connector 31">
            <a:extLst>
              <a:ext uri="{FF2B5EF4-FFF2-40B4-BE49-F238E27FC236}">
                <a16:creationId xmlns:a16="http://schemas.microsoft.com/office/drawing/2014/main" id="{B038802B-19BC-9E4D-819B-657ECBB72969}"/>
              </a:ext>
            </a:extLst>
          </p:cNvPr>
          <p:cNvCxnSpPr>
            <a:cxnSpLocks/>
            <a:stCxn id="8" idx="3"/>
            <a:endCxn id="13" idx="1"/>
          </p:cNvCxnSpPr>
          <p:nvPr/>
        </p:nvCxnSpPr>
        <p:spPr>
          <a:xfrm flipV="1">
            <a:off x="5806106" y="2782369"/>
            <a:ext cx="918540" cy="1835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Arrow Connector 34">
            <a:extLst>
              <a:ext uri="{FF2B5EF4-FFF2-40B4-BE49-F238E27FC236}">
                <a16:creationId xmlns:a16="http://schemas.microsoft.com/office/drawing/2014/main" id="{607B9803-A6AE-194B-A669-F4C8B623834F}"/>
              </a:ext>
            </a:extLst>
          </p:cNvPr>
          <p:cNvCxnSpPr>
            <a:cxnSpLocks/>
            <a:stCxn id="9" idx="3"/>
          </p:cNvCxnSpPr>
          <p:nvPr/>
        </p:nvCxnSpPr>
        <p:spPr>
          <a:xfrm>
            <a:off x="5806106" y="4331251"/>
            <a:ext cx="950952" cy="1128339"/>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Arrow Connector 37">
            <a:extLst>
              <a:ext uri="{FF2B5EF4-FFF2-40B4-BE49-F238E27FC236}">
                <a16:creationId xmlns:a16="http://schemas.microsoft.com/office/drawing/2014/main" id="{127F9E11-B1FA-9142-A5A5-D608AFA62D0D}"/>
              </a:ext>
            </a:extLst>
          </p:cNvPr>
          <p:cNvCxnSpPr>
            <a:cxnSpLocks/>
            <a:stCxn id="7" idx="0"/>
            <a:endCxn id="9" idx="2"/>
          </p:cNvCxnSpPr>
          <p:nvPr/>
        </p:nvCxnSpPr>
        <p:spPr>
          <a:xfrm flipV="1">
            <a:off x="4712802" y="4788451"/>
            <a:ext cx="0"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Arrow Connector 40">
            <a:extLst>
              <a:ext uri="{FF2B5EF4-FFF2-40B4-BE49-F238E27FC236}">
                <a16:creationId xmlns:a16="http://schemas.microsoft.com/office/drawing/2014/main" id="{EC5FCCE9-66B7-7348-A83F-339F1F8274DD}"/>
              </a:ext>
            </a:extLst>
          </p:cNvPr>
          <p:cNvCxnSpPr>
            <a:cxnSpLocks/>
            <a:stCxn id="13" idx="3"/>
            <a:endCxn id="31" idx="1"/>
          </p:cNvCxnSpPr>
          <p:nvPr/>
        </p:nvCxnSpPr>
        <p:spPr>
          <a:xfrm>
            <a:off x="8911255" y="2782369"/>
            <a:ext cx="839026"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Arrow Connector 44">
            <a:extLst>
              <a:ext uri="{FF2B5EF4-FFF2-40B4-BE49-F238E27FC236}">
                <a16:creationId xmlns:a16="http://schemas.microsoft.com/office/drawing/2014/main" id="{9E4C164B-F12B-C045-8CFC-D2C33B4B8727}"/>
              </a:ext>
            </a:extLst>
          </p:cNvPr>
          <p:cNvCxnSpPr>
            <a:cxnSpLocks/>
          </p:cNvCxnSpPr>
          <p:nvPr/>
        </p:nvCxnSpPr>
        <p:spPr>
          <a:xfrm flipV="1">
            <a:off x="8856286" y="3239570"/>
            <a:ext cx="928583" cy="676701"/>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Arrow Connector 47">
            <a:extLst>
              <a:ext uri="{FF2B5EF4-FFF2-40B4-BE49-F238E27FC236}">
                <a16:creationId xmlns:a16="http://schemas.microsoft.com/office/drawing/2014/main" id="{76424206-A2F4-9F4A-A302-2AD9EEDDB650}"/>
              </a:ext>
            </a:extLst>
          </p:cNvPr>
          <p:cNvCxnSpPr>
            <a:cxnSpLocks/>
            <a:stCxn id="13" idx="2"/>
            <a:endCxn id="12" idx="0"/>
          </p:cNvCxnSpPr>
          <p:nvPr/>
        </p:nvCxnSpPr>
        <p:spPr>
          <a:xfrm>
            <a:off x="7817951" y="3239569"/>
            <a:ext cx="0" cy="634482"/>
          </a:xfrm>
          <a:prstGeom prst="straightConnector1">
            <a:avLst/>
          </a:prstGeom>
          <a:ln>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51" name="Straight Arrow Connector 50">
            <a:extLst>
              <a:ext uri="{FF2B5EF4-FFF2-40B4-BE49-F238E27FC236}">
                <a16:creationId xmlns:a16="http://schemas.microsoft.com/office/drawing/2014/main" id="{F244AD30-0FE0-124C-A32B-A877D10EF162}"/>
              </a:ext>
            </a:extLst>
          </p:cNvPr>
          <p:cNvCxnSpPr>
            <a:cxnSpLocks/>
            <a:stCxn id="7" idx="3"/>
            <a:endCxn id="11" idx="1"/>
          </p:cNvCxnSpPr>
          <p:nvPr/>
        </p:nvCxnSpPr>
        <p:spPr>
          <a:xfrm flipV="1">
            <a:off x="5806106" y="5855633"/>
            <a:ext cx="918540" cy="6144"/>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4" name="Straight Arrow Connector 53">
            <a:extLst>
              <a:ext uri="{FF2B5EF4-FFF2-40B4-BE49-F238E27FC236}">
                <a16:creationId xmlns:a16="http://schemas.microsoft.com/office/drawing/2014/main" id="{C99EFD29-E996-CF48-930E-F156A4824067}"/>
              </a:ext>
            </a:extLst>
          </p:cNvPr>
          <p:cNvCxnSpPr>
            <a:cxnSpLocks/>
          </p:cNvCxnSpPr>
          <p:nvPr/>
        </p:nvCxnSpPr>
        <p:spPr>
          <a:xfrm>
            <a:off x="5751231" y="3257925"/>
            <a:ext cx="1115673" cy="212829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7" name="Straight Arrow Connector 56">
            <a:extLst>
              <a:ext uri="{FF2B5EF4-FFF2-40B4-BE49-F238E27FC236}">
                <a16:creationId xmlns:a16="http://schemas.microsoft.com/office/drawing/2014/main" id="{6F8DCC76-985F-2142-8D8E-D7B9CC0D5077}"/>
              </a:ext>
            </a:extLst>
          </p:cNvPr>
          <p:cNvCxnSpPr>
            <a:cxnSpLocks/>
            <a:stCxn id="11" idx="0"/>
            <a:endCxn id="12" idx="2"/>
          </p:cNvCxnSpPr>
          <p:nvPr/>
        </p:nvCxnSpPr>
        <p:spPr>
          <a:xfrm flipV="1">
            <a:off x="7817951" y="4788451"/>
            <a:ext cx="0" cy="60998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6" name="Straight Arrow Connector 55">
            <a:extLst>
              <a:ext uri="{FF2B5EF4-FFF2-40B4-BE49-F238E27FC236}">
                <a16:creationId xmlns:a16="http://schemas.microsoft.com/office/drawing/2014/main" id="{5793B3AB-A462-0B41-9314-46A30DEF68EC}"/>
              </a:ext>
            </a:extLst>
          </p:cNvPr>
          <p:cNvCxnSpPr>
            <a:cxnSpLocks/>
          </p:cNvCxnSpPr>
          <p:nvPr/>
        </p:nvCxnSpPr>
        <p:spPr>
          <a:xfrm>
            <a:off x="8911160" y="4733980"/>
            <a:ext cx="918635" cy="72561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9" name="Straight Arrow Connector 58">
            <a:extLst>
              <a:ext uri="{FF2B5EF4-FFF2-40B4-BE49-F238E27FC236}">
                <a16:creationId xmlns:a16="http://schemas.microsoft.com/office/drawing/2014/main" id="{4A570836-386E-F640-B124-027E1C962603}"/>
              </a:ext>
            </a:extLst>
          </p:cNvPr>
          <p:cNvCxnSpPr>
            <a:cxnSpLocks/>
            <a:stCxn id="31" idx="2"/>
            <a:endCxn id="14" idx="0"/>
          </p:cNvCxnSpPr>
          <p:nvPr/>
        </p:nvCxnSpPr>
        <p:spPr>
          <a:xfrm>
            <a:off x="10843586" y="3239569"/>
            <a:ext cx="0" cy="2171113"/>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63" name="Straight Arrow Connector 62">
            <a:extLst>
              <a:ext uri="{FF2B5EF4-FFF2-40B4-BE49-F238E27FC236}">
                <a16:creationId xmlns:a16="http://schemas.microsoft.com/office/drawing/2014/main" id="{0F4C90BD-3E31-2548-AD13-58E07258DE8B}"/>
              </a:ext>
            </a:extLst>
          </p:cNvPr>
          <p:cNvCxnSpPr>
            <a:cxnSpLocks/>
          </p:cNvCxnSpPr>
          <p:nvPr/>
        </p:nvCxnSpPr>
        <p:spPr>
          <a:xfrm>
            <a:off x="5806106" y="4331251"/>
            <a:ext cx="918540"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3" name="Slide Number Placeholder 2">
            <a:extLst>
              <a:ext uri="{FF2B5EF4-FFF2-40B4-BE49-F238E27FC236}">
                <a16:creationId xmlns:a16="http://schemas.microsoft.com/office/drawing/2014/main" id="{0895662A-DD47-D444-9C32-471EA410B144}"/>
              </a:ext>
            </a:extLst>
          </p:cNvPr>
          <p:cNvSpPr>
            <a:spLocks noGrp="1"/>
          </p:cNvSpPr>
          <p:nvPr>
            <p:ph type="sldNum" sz="quarter" idx="12"/>
          </p:nvPr>
        </p:nvSpPr>
        <p:spPr/>
        <p:txBody>
          <a:bodyPr/>
          <a:lstStyle/>
          <a:p>
            <a:fld id="{5F07402F-1908-0F43-B844-ECE5D9BD648C}" type="slidenum">
              <a:rPr lang="en-US" smtClean="0"/>
              <a:t>2</a:t>
            </a:fld>
            <a:endParaRPr lang="en-US"/>
          </a:p>
        </p:txBody>
      </p:sp>
      <p:cxnSp>
        <p:nvCxnSpPr>
          <p:cNvPr id="33" name="Straight Arrow Connector 32">
            <a:extLst>
              <a:ext uri="{FF2B5EF4-FFF2-40B4-BE49-F238E27FC236}">
                <a16:creationId xmlns:a16="http://schemas.microsoft.com/office/drawing/2014/main" id="{0100D34A-82E8-774B-A0AA-3C3CFD951DEA}"/>
              </a:ext>
            </a:extLst>
          </p:cNvPr>
          <p:cNvCxnSpPr>
            <a:cxnSpLocks/>
          </p:cNvCxnSpPr>
          <p:nvPr/>
        </p:nvCxnSpPr>
        <p:spPr>
          <a:xfrm>
            <a:off x="5751231" y="3239569"/>
            <a:ext cx="973415" cy="67670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583205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F488BB0-D6F4-C645-A7AE-4D86FEA39997}"/>
              </a:ext>
            </a:extLst>
          </p:cNvPr>
          <p:cNvGrpSpPr/>
          <p:nvPr/>
        </p:nvGrpSpPr>
        <p:grpSpPr>
          <a:xfrm>
            <a:off x="6096000" y="4363278"/>
            <a:ext cx="5257800" cy="2601254"/>
            <a:chOff x="3283828" y="3097492"/>
            <a:chExt cx="6123899" cy="3214408"/>
          </a:xfrm>
        </p:grpSpPr>
        <p:pic>
          <p:nvPicPr>
            <p:cNvPr id="2050" name="Picture 2" descr="Related image">
              <a:extLst>
                <a:ext uri="{FF2B5EF4-FFF2-40B4-BE49-F238E27FC236}">
                  <a16:creationId xmlns:a16="http://schemas.microsoft.com/office/drawing/2014/main" id="{4226A59C-6254-D640-9883-6F0F5E15F0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4234" y="3097492"/>
              <a:ext cx="4824627" cy="321440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141A9F7-3112-D24B-9B51-E292CB7066CC}"/>
                    </a:ext>
                  </a:extLst>
                </p:cNvPr>
                <p:cNvSpPr txBox="1"/>
                <p:nvPr/>
              </p:nvSpPr>
              <p:spPr>
                <a:xfrm>
                  <a:off x="3283828" y="3566761"/>
                  <a:ext cx="385096"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dirty="0"/>
                </a:p>
              </p:txBody>
            </p:sp>
          </mc:Choice>
          <mc:Fallback xmlns="">
            <p:sp>
              <p:nvSpPr>
                <p:cNvPr id="4" name="TextBox 3">
                  <a:extLst>
                    <a:ext uri="{FF2B5EF4-FFF2-40B4-BE49-F238E27FC236}">
                      <a16:creationId xmlns:a16="http://schemas.microsoft.com/office/drawing/2014/main" id="{8141A9F7-3112-D24B-9B51-E292CB7066CC}"/>
                    </a:ext>
                  </a:extLst>
                </p:cNvPr>
                <p:cNvSpPr txBox="1">
                  <a:spLocks noRot="1" noChangeAspect="1" noMove="1" noResize="1" noEditPoints="1" noAdjustHandles="1" noChangeArrowheads="1" noChangeShapeType="1" noTextEdit="1"/>
                </p:cNvSpPr>
                <p:nvPr/>
              </p:nvSpPr>
              <p:spPr>
                <a:xfrm>
                  <a:off x="3283828" y="3566761"/>
                  <a:ext cx="385096" cy="449801"/>
                </a:xfrm>
                <a:prstGeom prst="rect">
                  <a:avLst/>
                </a:prstGeom>
                <a:blipFill>
                  <a:blip r:embed="rId5"/>
                  <a:stretch>
                    <a:fillRect l="-10714" r="-3571"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10E7EBF-FBD0-E54B-A40A-6E9B9066BEA0}"/>
                    </a:ext>
                  </a:extLst>
                </p:cNvPr>
                <p:cNvSpPr txBox="1"/>
                <p:nvPr/>
              </p:nvSpPr>
              <p:spPr>
                <a:xfrm>
                  <a:off x="3283828" y="3947919"/>
                  <a:ext cx="393167"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dirty="0"/>
                </a:p>
              </p:txBody>
            </p:sp>
          </mc:Choice>
          <mc:Fallback xmlns="">
            <p:sp>
              <p:nvSpPr>
                <p:cNvPr id="7" name="TextBox 6">
                  <a:extLst>
                    <a:ext uri="{FF2B5EF4-FFF2-40B4-BE49-F238E27FC236}">
                      <a16:creationId xmlns:a16="http://schemas.microsoft.com/office/drawing/2014/main" id="{E10E7EBF-FBD0-E54B-A40A-6E9B9066BEA0}"/>
                    </a:ext>
                  </a:extLst>
                </p:cNvPr>
                <p:cNvSpPr txBox="1">
                  <a:spLocks noRot="1" noChangeAspect="1" noMove="1" noResize="1" noEditPoints="1" noAdjustHandles="1" noChangeArrowheads="1" noChangeShapeType="1" noTextEdit="1"/>
                </p:cNvSpPr>
                <p:nvPr/>
              </p:nvSpPr>
              <p:spPr>
                <a:xfrm>
                  <a:off x="3283828" y="3947919"/>
                  <a:ext cx="393167" cy="449801"/>
                </a:xfrm>
                <a:prstGeom prst="rect">
                  <a:avLst/>
                </a:prstGeom>
                <a:blipFill>
                  <a:blip r:embed="rId6"/>
                  <a:stretch>
                    <a:fillRect l="-7143" r="-3571"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6DFC05D-3EBE-DD41-ADB0-4F907B0DB9CD}"/>
                    </a:ext>
                  </a:extLst>
                </p:cNvPr>
                <p:cNvSpPr txBox="1"/>
                <p:nvPr/>
              </p:nvSpPr>
              <p:spPr>
                <a:xfrm>
                  <a:off x="3283828" y="4353201"/>
                  <a:ext cx="393167"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3</m:t>
                            </m:r>
                          </m:sub>
                        </m:sSub>
                      </m:oMath>
                    </m:oMathPara>
                  </a14:m>
                  <a:endParaRPr lang="en-US" sz="2400" dirty="0"/>
                </a:p>
              </p:txBody>
            </p:sp>
          </mc:Choice>
          <mc:Fallback xmlns="">
            <p:sp>
              <p:nvSpPr>
                <p:cNvPr id="8" name="TextBox 7">
                  <a:extLst>
                    <a:ext uri="{FF2B5EF4-FFF2-40B4-BE49-F238E27FC236}">
                      <a16:creationId xmlns:a16="http://schemas.microsoft.com/office/drawing/2014/main" id="{26DFC05D-3EBE-DD41-ADB0-4F907B0DB9CD}"/>
                    </a:ext>
                  </a:extLst>
                </p:cNvPr>
                <p:cNvSpPr txBox="1">
                  <a:spLocks noRot="1" noChangeAspect="1" noMove="1" noResize="1" noEditPoints="1" noAdjustHandles="1" noChangeArrowheads="1" noChangeShapeType="1" noTextEdit="1"/>
                </p:cNvSpPr>
                <p:nvPr/>
              </p:nvSpPr>
              <p:spPr>
                <a:xfrm>
                  <a:off x="3283828" y="4353201"/>
                  <a:ext cx="393167" cy="449801"/>
                </a:xfrm>
                <a:prstGeom prst="rect">
                  <a:avLst/>
                </a:prstGeom>
                <a:blipFill>
                  <a:blip r:embed="rId7"/>
                  <a:stretch>
                    <a:fillRect l="-7143" r="-3571"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3751955-F62E-3B4E-9A75-05E14C0442EE}"/>
                    </a:ext>
                  </a:extLst>
                </p:cNvPr>
                <p:cNvSpPr txBox="1"/>
                <p:nvPr/>
              </p:nvSpPr>
              <p:spPr>
                <a:xfrm>
                  <a:off x="3283828" y="4805569"/>
                  <a:ext cx="386333"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4</m:t>
                            </m:r>
                          </m:sub>
                        </m:sSub>
                      </m:oMath>
                    </m:oMathPara>
                  </a14:m>
                  <a:endParaRPr lang="en-US" sz="2400" dirty="0"/>
                </a:p>
              </p:txBody>
            </p:sp>
          </mc:Choice>
          <mc:Fallback xmlns="">
            <p:sp>
              <p:nvSpPr>
                <p:cNvPr id="9" name="TextBox 8">
                  <a:extLst>
                    <a:ext uri="{FF2B5EF4-FFF2-40B4-BE49-F238E27FC236}">
                      <a16:creationId xmlns:a16="http://schemas.microsoft.com/office/drawing/2014/main" id="{F3751955-F62E-3B4E-9A75-05E14C0442EE}"/>
                    </a:ext>
                  </a:extLst>
                </p:cNvPr>
                <p:cNvSpPr txBox="1">
                  <a:spLocks noRot="1" noChangeAspect="1" noMove="1" noResize="1" noEditPoints="1" noAdjustHandles="1" noChangeArrowheads="1" noChangeShapeType="1" noTextEdit="1"/>
                </p:cNvSpPr>
                <p:nvPr/>
              </p:nvSpPr>
              <p:spPr>
                <a:xfrm>
                  <a:off x="3283828" y="4805569"/>
                  <a:ext cx="386333" cy="449801"/>
                </a:xfrm>
                <a:prstGeom prst="rect">
                  <a:avLst/>
                </a:prstGeom>
                <a:blipFill>
                  <a:blip r:embed="rId8"/>
                  <a:stretch>
                    <a:fillRect l="-10714" r="-3571"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96C343F-BA0E-B344-A4FD-4763109E71D7}"/>
                    </a:ext>
                  </a:extLst>
                </p:cNvPr>
                <p:cNvSpPr txBox="1"/>
                <p:nvPr/>
              </p:nvSpPr>
              <p:spPr>
                <a:xfrm>
                  <a:off x="3283828" y="5230890"/>
                  <a:ext cx="408874"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𝑛</m:t>
                            </m:r>
                          </m:sub>
                        </m:sSub>
                      </m:oMath>
                    </m:oMathPara>
                  </a14:m>
                  <a:endParaRPr lang="en-US" sz="2400" dirty="0"/>
                </a:p>
              </p:txBody>
            </p:sp>
          </mc:Choice>
          <mc:Fallback xmlns="">
            <p:sp>
              <p:nvSpPr>
                <p:cNvPr id="10" name="TextBox 9">
                  <a:extLst>
                    <a:ext uri="{FF2B5EF4-FFF2-40B4-BE49-F238E27FC236}">
                      <a16:creationId xmlns:a16="http://schemas.microsoft.com/office/drawing/2014/main" id="{096C343F-BA0E-B344-A4FD-4763109E71D7}"/>
                    </a:ext>
                  </a:extLst>
                </p:cNvPr>
                <p:cNvSpPr txBox="1">
                  <a:spLocks noRot="1" noChangeAspect="1" noMove="1" noResize="1" noEditPoints="1" noAdjustHandles="1" noChangeArrowheads="1" noChangeShapeType="1" noTextEdit="1"/>
                </p:cNvSpPr>
                <p:nvPr/>
              </p:nvSpPr>
              <p:spPr>
                <a:xfrm>
                  <a:off x="3283828" y="5230890"/>
                  <a:ext cx="408874" cy="449801"/>
                </a:xfrm>
                <a:prstGeom prst="rect">
                  <a:avLst/>
                </a:prstGeom>
                <a:blipFill>
                  <a:blip r:embed="rId9"/>
                  <a:stretch>
                    <a:fillRect l="-6897"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5334A1C-9281-A042-B807-615DF440CACF}"/>
                    </a:ext>
                  </a:extLst>
                </p:cNvPr>
                <p:cNvSpPr txBox="1"/>
                <p:nvPr/>
              </p:nvSpPr>
              <p:spPr>
                <a:xfrm>
                  <a:off x="8371877" y="3519322"/>
                  <a:ext cx="942016"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𝑎</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oMath>
                    </m:oMathPara>
                  </a14:m>
                  <a:endParaRPr lang="en-US" sz="2400" dirty="0"/>
                </a:p>
              </p:txBody>
            </p:sp>
          </mc:Choice>
          <mc:Fallback xmlns="">
            <p:sp>
              <p:nvSpPr>
                <p:cNvPr id="11" name="TextBox 10">
                  <a:extLst>
                    <a:ext uri="{FF2B5EF4-FFF2-40B4-BE49-F238E27FC236}">
                      <a16:creationId xmlns:a16="http://schemas.microsoft.com/office/drawing/2014/main" id="{75334A1C-9281-A042-B807-615DF440CACF}"/>
                    </a:ext>
                  </a:extLst>
                </p:cNvPr>
                <p:cNvSpPr txBox="1">
                  <a:spLocks noRot="1" noChangeAspect="1" noMove="1" noResize="1" noEditPoints="1" noAdjustHandles="1" noChangeArrowheads="1" noChangeShapeType="1" noTextEdit="1"/>
                </p:cNvSpPr>
                <p:nvPr/>
              </p:nvSpPr>
              <p:spPr>
                <a:xfrm>
                  <a:off x="8371877" y="3519322"/>
                  <a:ext cx="942016" cy="449801"/>
                </a:xfrm>
                <a:prstGeom prst="rect">
                  <a:avLst/>
                </a:prstGeom>
                <a:blipFill>
                  <a:blip r:embed="rId10"/>
                  <a:stretch>
                    <a:fillRect l="-7576" r="-12121" b="-290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2CE0CAF-7DB4-624F-96DE-8927898036BF}"/>
                    </a:ext>
                  </a:extLst>
                </p:cNvPr>
                <p:cNvSpPr txBox="1"/>
                <p:nvPr/>
              </p:nvSpPr>
              <p:spPr>
                <a:xfrm>
                  <a:off x="8371875" y="4035113"/>
                  <a:ext cx="950087"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𝑎</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oMath>
                    </m:oMathPara>
                  </a14:m>
                  <a:endParaRPr lang="en-US" sz="2400" dirty="0"/>
                </a:p>
              </p:txBody>
            </p:sp>
          </mc:Choice>
          <mc:Fallback xmlns="">
            <p:sp>
              <p:nvSpPr>
                <p:cNvPr id="13" name="TextBox 12">
                  <a:extLst>
                    <a:ext uri="{FF2B5EF4-FFF2-40B4-BE49-F238E27FC236}">
                      <a16:creationId xmlns:a16="http://schemas.microsoft.com/office/drawing/2014/main" id="{72CE0CAF-7DB4-624F-96DE-8927898036BF}"/>
                    </a:ext>
                  </a:extLst>
                </p:cNvPr>
                <p:cNvSpPr txBox="1">
                  <a:spLocks noRot="1" noChangeAspect="1" noMove="1" noResize="1" noEditPoints="1" noAdjustHandles="1" noChangeArrowheads="1" noChangeShapeType="1" noTextEdit="1"/>
                </p:cNvSpPr>
                <p:nvPr/>
              </p:nvSpPr>
              <p:spPr>
                <a:xfrm>
                  <a:off x="8371875" y="4035113"/>
                  <a:ext cx="950087" cy="449801"/>
                </a:xfrm>
                <a:prstGeom prst="rect">
                  <a:avLst/>
                </a:prstGeom>
                <a:blipFill>
                  <a:blip r:embed="rId11"/>
                  <a:stretch>
                    <a:fillRect l="-7463" r="-1194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936986D-DA04-6F4C-A741-721AB7A89C69}"/>
                    </a:ext>
                  </a:extLst>
                </p:cNvPr>
                <p:cNvSpPr txBox="1"/>
                <p:nvPr/>
              </p:nvSpPr>
              <p:spPr>
                <a:xfrm>
                  <a:off x="8362383" y="4471491"/>
                  <a:ext cx="950087"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𝑎</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m:t>
                        </m:r>
                      </m:oMath>
                    </m:oMathPara>
                  </a14:m>
                  <a:endParaRPr lang="en-US" sz="2400" dirty="0"/>
                </a:p>
              </p:txBody>
            </p:sp>
          </mc:Choice>
          <mc:Fallback xmlns="">
            <p:sp>
              <p:nvSpPr>
                <p:cNvPr id="14" name="TextBox 13">
                  <a:extLst>
                    <a:ext uri="{FF2B5EF4-FFF2-40B4-BE49-F238E27FC236}">
                      <a16:creationId xmlns:a16="http://schemas.microsoft.com/office/drawing/2014/main" id="{1936986D-DA04-6F4C-A741-721AB7A89C69}"/>
                    </a:ext>
                  </a:extLst>
                </p:cNvPr>
                <p:cNvSpPr txBox="1">
                  <a:spLocks noRot="1" noChangeAspect="1" noMove="1" noResize="1" noEditPoints="1" noAdjustHandles="1" noChangeArrowheads="1" noChangeShapeType="1" noTextEdit="1"/>
                </p:cNvSpPr>
                <p:nvPr/>
              </p:nvSpPr>
              <p:spPr>
                <a:xfrm>
                  <a:off x="8362383" y="4471491"/>
                  <a:ext cx="950087" cy="449801"/>
                </a:xfrm>
                <a:prstGeom prst="rect">
                  <a:avLst/>
                </a:prstGeom>
                <a:blipFill>
                  <a:blip r:embed="rId12"/>
                  <a:stretch>
                    <a:fillRect l="-5970" r="-1194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35CDDF2-8315-6142-8172-EBF35AB935C3}"/>
                    </a:ext>
                  </a:extLst>
                </p:cNvPr>
                <p:cNvSpPr txBox="1"/>
                <p:nvPr/>
              </p:nvSpPr>
              <p:spPr>
                <a:xfrm>
                  <a:off x="8362385" y="4913134"/>
                  <a:ext cx="950087"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𝑎</m:t>
                            </m:r>
                          </m:e>
                          <m:sub>
                            <m:r>
                              <a:rPr lang="en-US" sz="2400" b="0" i="1" smtClean="0">
                                <a:latin typeface="Cambria Math" panose="02040503050406030204" pitchFamily="18" charset="0"/>
                              </a:rPr>
                              <m:t>4</m:t>
                            </m:r>
                          </m:sub>
                        </m:sSub>
                        <m:r>
                          <a:rPr lang="en-US" sz="2400" b="0" i="1" smtClean="0">
                            <a:latin typeface="Cambria Math" panose="02040503050406030204" pitchFamily="18" charset="0"/>
                          </a:rPr>
                          <m:t>)</m:t>
                        </m:r>
                      </m:oMath>
                    </m:oMathPara>
                  </a14:m>
                  <a:endParaRPr lang="en-US" sz="2400" dirty="0"/>
                </a:p>
              </p:txBody>
            </p:sp>
          </mc:Choice>
          <mc:Fallback xmlns="">
            <p:sp>
              <p:nvSpPr>
                <p:cNvPr id="15" name="TextBox 14">
                  <a:extLst>
                    <a:ext uri="{FF2B5EF4-FFF2-40B4-BE49-F238E27FC236}">
                      <a16:creationId xmlns:a16="http://schemas.microsoft.com/office/drawing/2014/main" id="{F35CDDF2-8315-6142-8172-EBF35AB935C3}"/>
                    </a:ext>
                  </a:extLst>
                </p:cNvPr>
                <p:cNvSpPr txBox="1">
                  <a:spLocks noRot="1" noChangeAspect="1" noMove="1" noResize="1" noEditPoints="1" noAdjustHandles="1" noChangeArrowheads="1" noChangeShapeType="1" noTextEdit="1"/>
                </p:cNvSpPr>
                <p:nvPr/>
              </p:nvSpPr>
              <p:spPr>
                <a:xfrm>
                  <a:off x="8362385" y="4913134"/>
                  <a:ext cx="950087" cy="449801"/>
                </a:xfrm>
                <a:prstGeom prst="rect">
                  <a:avLst/>
                </a:prstGeom>
                <a:blipFill>
                  <a:blip r:embed="rId13"/>
                  <a:stretch>
                    <a:fillRect l="-5970" r="-11940" b="-3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ADD75D8-309D-E14C-9892-4B63AF905DA9}"/>
                    </a:ext>
                  </a:extLst>
                </p:cNvPr>
                <p:cNvSpPr txBox="1"/>
                <p:nvPr/>
              </p:nvSpPr>
              <p:spPr>
                <a:xfrm>
                  <a:off x="8362383" y="5366295"/>
                  <a:ext cx="1045344" cy="449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𝑎</m:t>
                            </m:r>
                          </m:e>
                          <m:sub>
                            <m:r>
                              <a:rPr lang="en-US" sz="2400" b="0" i="1" smtClean="0">
                                <a:latin typeface="Cambria Math" panose="02040503050406030204" pitchFamily="18" charset="0"/>
                              </a:rPr>
                              <m:t>𝑚</m:t>
                            </m:r>
                          </m:sub>
                        </m:sSub>
                        <m:r>
                          <a:rPr lang="en-US" sz="2400" b="0" i="1" smtClean="0">
                            <a:latin typeface="Cambria Math" panose="02040503050406030204" pitchFamily="18" charset="0"/>
                          </a:rPr>
                          <m:t>)</m:t>
                        </m:r>
                      </m:oMath>
                    </m:oMathPara>
                  </a14:m>
                  <a:endParaRPr lang="en-US" sz="2400" dirty="0"/>
                </a:p>
              </p:txBody>
            </p:sp>
          </mc:Choice>
          <mc:Fallback xmlns="">
            <p:sp>
              <p:nvSpPr>
                <p:cNvPr id="16" name="TextBox 15">
                  <a:extLst>
                    <a:ext uri="{FF2B5EF4-FFF2-40B4-BE49-F238E27FC236}">
                      <a16:creationId xmlns:a16="http://schemas.microsoft.com/office/drawing/2014/main" id="{2ADD75D8-309D-E14C-9892-4B63AF905DA9}"/>
                    </a:ext>
                  </a:extLst>
                </p:cNvPr>
                <p:cNvSpPr txBox="1">
                  <a:spLocks noRot="1" noChangeAspect="1" noMove="1" noResize="1" noEditPoints="1" noAdjustHandles="1" noChangeArrowheads="1" noChangeShapeType="1" noTextEdit="1"/>
                </p:cNvSpPr>
                <p:nvPr/>
              </p:nvSpPr>
              <p:spPr>
                <a:xfrm>
                  <a:off x="8362383" y="5366295"/>
                  <a:ext cx="1045344" cy="449801"/>
                </a:xfrm>
                <a:prstGeom prst="rect">
                  <a:avLst/>
                </a:prstGeom>
                <a:blipFill>
                  <a:blip r:embed="rId14"/>
                  <a:stretch>
                    <a:fillRect l="-5405" r="-9459" b="-30000"/>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5F3DE1BF-7DEC-2E42-BB5F-26012D83D6FC}"/>
              </a:ext>
            </a:extLst>
          </p:cNvPr>
          <p:cNvSpPr>
            <a:spLocks noGrp="1"/>
          </p:cNvSpPr>
          <p:nvPr>
            <p:ph type="title"/>
          </p:nvPr>
        </p:nvSpPr>
        <p:spPr/>
        <p:txBody>
          <a:bodyPr/>
          <a:lstStyle/>
          <a:p>
            <a:r>
              <a:rPr lang="en-US" dirty="0"/>
              <a:t>Notation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4EFA21-01F8-0144-A6D5-4268B231EEFB}"/>
                  </a:ext>
                </a:extLst>
              </p:cNvPr>
              <p:cNvSpPr>
                <a:spLocks noGrp="1"/>
              </p:cNvSpPr>
              <p:nvPr>
                <p:ph idx="1"/>
              </p:nvPr>
            </p:nvSpPr>
            <p:spPr>
              <a:xfrm>
                <a:off x="838199" y="1676540"/>
                <a:ext cx="11041035" cy="4667250"/>
              </a:xfrm>
            </p:spPr>
            <p:txBody>
              <a:bodyPr/>
              <a:lstStyle/>
              <a:p>
                <a:r>
                  <a:rPr lang="en-US" b="0" dirty="0"/>
                  <a:t>Soft policy </a:t>
                </a:r>
                <a:r>
                  <a:rPr lang="en-US" dirty="0"/>
                  <a:t>as </a:t>
                </a:r>
                <a:r>
                  <a:rPr lang="en-US" b="0" dirty="0"/>
                  <a:t>a parametrized function: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𝜋</m:t>
                        </m:r>
                      </m:e>
                      <m:sub>
                        <m:r>
                          <a:rPr lang="en-US" i="1">
                            <a:latin typeface="Cambria Math" panose="02040503050406030204" pitchFamily="18" charset="0"/>
                          </a:rPr>
                          <m:t>𝜃</m:t>
                        </m:r>
                      </m:sub>
                    </m:sSub>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a14:m>
                <a:endParaRPr lang="en-US" dirty="0"/>
              </a:p>
              <a:p>
                <a:pPr lvl="1"/>
                <a:r>
                  <a:rPr lang="en-US" dirty="0"/>
                  <a:t>For a policy gradient we require a continues, differentiable policy… (</a:t>
                </a:r>
                <a:r>
                  <a:rPr lang="en-US" dirty="0" err="1"/>
                  <a:t>Softmax</a:t>
                </a:r>
                <a:r>
                  <a:rPr lang="en-US" dirty="0"/>
                  <a:t> activation can be useful in discreate action spaces) </a:t>
                </a:r>
              </a:p>
              <a:p>
                <a:pPr lvl="1"/>
                <a14:m>
                  <m:oMath xmlns:m="http://schemas.openxmlformats.org/officeDocument/2006/math">
                    <m:r>
                      <a:rPr lang="en-US" i="1">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𝑠</m:t>
                        </m:r>
                      </m:e>
                    </m:d>
                  </m:oMath>
                </a14:m>
                <a:r>
                  <a:rPr lang="en-US" dirty="0"/>
                  <a:t> is assumed to be differentiable with respect to </a:t>
                </a:r>
                <a14:m>
                  <m:oMath xmlns:m="http://schemas.openxmlformats.org/officeDocument/2006/math">
                    <m:r>
                      <a:rPr lang="en-US" i="1">
                        <a:latin typeface="Cambria Math" panose="02040503050406030204" pitchFamily="18" charset="0"/>
                      </a:rPr>
                      <m:t>𝜃</m:t>
                    </m:r>
                  </m:oMath>
                </a14:m>
                <a:endParaRPr lang="en-US" dirty="0"/>
              </a:p>
              <a:p>
                <a:pPr lvl="1"/>
                <a:r>
                  <a:rPr lang="en-US" dirty="0"/>
                  <a:t>E.g., a DNN were </a:t>
                </a:r>
                <a14:m>
                  <m:oMath xmlns:m="http://schemas.openxmlformats.org/officeDocument/2006/math">
                    <m:r>
                      <a:rPr lang="en-US" i="1">
                        <a:latin typeface="Cambria Math" panose="02040503050406030204" pitchFamily="18" charset="0"/>
                      </a:rPr>
                      <m:t>𝜃</m:t>
                    </m:r>
                  </m:oMath>
                </a14:m>
                <a:r>
                  <a:rPr lang="en-US" dirty="0"/>
                  <a:t> is the set of weights and biases</a:t>
                </a:r>
              </a:p>
              <a:p>
                <a14:m>
                  <m:oMath xmlns:m="http://schemas.openxmlformats.org/officeDocument/2006/math">
                    <m:r>
                      <a:rPr lang="en-US" b="0" i="1" smtClean="0">
                        <a:latin typeface="Cambria Math" panose="02040503050406030204" pitchFamily="18" charset="0"/>
                      </a:rPr>
                      <m:t>𝐽</m:t>
                    </m:r>
                    <m:r>
                      <a:rPr lang="en-US" b="0" i="1" smtClean="0">
                        <a:latin typeface="Cambria Math" panose="02040503050406030204" pitchFamily="18" charset="0"/>
                      </a:rPr>
                      <m:t>(</m:t>
                    </m:r>
                    <m:r>
                      <a:rPr lang="en-US" b="0" i="1" smtClean="0">
                        <a:latin typeface="Cambria Math" panose="02040503050406030204" pitchFamily="18" charset="0"/>
                      </a:rPr>
                      <m:t>𝜃</m:t>
                    </m:r>
                    <m:r>
                      <a:rPr lang="en-US" b="0" i="1" smtClean="0">
                        <a:latin typeface="Cambria Math" panose="02040503050406030204" pitchFamily="18" charset="0"/>
                      </a:rPr>
                      <m:t>)</m:t>
                    </m:r>
                  </m:oMath>
                </a14:m>
                <a:r>
                  <a:rPr lang="en-US" dirty="0"/>
                  <a:t> is a scalar policy performance measure (expected sum of discounted rewards) with respect to the policy params</a:t>
                </a:r>
              </a:p>
              <a:p>
                <a:pPr lvl="1"/>
                <a14:m>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𝔼</m:t>
                        </m:r>
                      </m:e>
                      <m:sub>
                        <m:r>
                          <a:rPr lang="en-US" b="0" i="1" smtClean="0">
                            <a:latin typeface="Cambria Math" panose="02040503050406030204" pitchFamily="18" charset="0"/>
                            <a:ea typeface="Cambria Math" panose="02040503050406030204" pitchFamily="18" charset="0"/>
                          </a:rPr>
                          <m:t>𝜏</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𝜋</m:t>
                            </m:r>
                          </m:e>
                          <m:sub>
                            <m:r>
                              <a:rPr lang="en-US" b="0" i="1" smtClean="0">
                                <a:latin typeface="Cambria Math" panose="02040503050406030204" pitchFamily="18" charset="0"/>
                                <a:ea typeface="Cambria Math" panose="02040503050406030204" pitchFamily="18" charset="0"/>
                              </a:rPr>
                              <m:t>𝜃</m:t>
                            </m:r>
                          </m:sub>
                        </m:sSub>
                      </m:sub>
                    </m:sSub>
                    <m:d>
                      <m:dPr>
                        <m:begChr m:val="["/>
                        <m:endChr m:val="]"/>
                        <m:ctrlPr>
                          <a:rPr lang="en-US" b="0" i="1" smtClean="0">
                            <a:latin typeface="Cambria Math" panose="02040503050406030204" pitchFamily="18" charset="0"/>
                            <a:ea typeface="Cambria Math" panose="02040503050406030204" pitchFamily="18" charset="0"/>
                          </a:rPr>
                        </m:ctrlPr>
                      </m:dPr>
                      <m:e>
                        <m:nary>
                          <m:naryPr>
                            <m:chr m:val="∑"/>
                            <m:supHide m:val="on"/>
                            <m:ctrlPr>
                              <a:rPr lang="en-US" b="0" i="1" smtClean="0">
                                <a:latin typeface="Cambria Math" panose="02040503050406030204" pitchFamily="18" charset="0"/>
                                <a:ea typeface="Cambria Math" panose="02040503050406030204" pitchFamily="18" charset="0"/>
                              </a:rPr>
                            </m:ctrlPr>
                          </m:naryPr>
                          <m:sub>
                            <m:r>
                              <a:rPr lang="en-US" b="0" i="1" smtClean="0">
                                <a:latin typeface="Cambria Math" panose="02040503050406030204" pitchFamily="18" charset="0"/>
                                <a:ea typeface="Cambria Math" panose="02040503050406030204" pitchFamily="18" charset="0"/>
                              </a:rPr>
                              <m:t>𝑡</m:t>
                            </m:r>
                          </m:sub>
                          <m:sup/>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𝛾</m:t>
                                </m:r>
                              </m:e>
                              <m:sup>
                                <m:r>
                                  <a:rPr lang="en-US" b="0" i="1" smtClean="0">
                                    <a:latin typeface="Cambria Math" panose="02040503050406030204" pitchFamily="18" charset="0"/>
                                    <a:ea typeface="Cambria Math" panose="02040503050406030204" pitchFamily="18" charset="0"/>
                                  </a:rPr>
                                  <m:t>𝑡</m:t>
                                </m:r>
                              </m:sup>
                            </m:sSup>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𝑅</m:t>
                                </m:r>
                              </m:e>
                              <m:sub>
                                <m:r>
                                  <a:rPr lang="en-US" b="0" i="1" smtClean="0">
                                    <a:latin typeface="Cambria Math" panose="02040503050406030204" pitchFamily="18" charset="0"/>
                                    <a:ea typeface="Cambria Math" panose="02040503050406030204" pitchFamily="18" charset="0"/>
                                  </a:rPr>
                                  <m:t>𝑡</m:t>
                                </m:r>
                              </m:sub>
                            </m:sSub>
                          </m:e>
                        </m:nary>
                      </m:e>
                    </m:d>
                  </m:oMath>
                </a14:m>
                <a:endParaRPr lang="en-US" dirty="0"/>
              </a:p>
            </p:txBody>
          </p:sp>
        </mc:Choice>
        <mc:Fallback xmlns="">
          <p:sp>
            <p:nvSpPr>
              <p:cNvPr id="3" name="Content Placeholder 2">
                <a:extLst>
                  <a:ext uri="{FF2B5EF4-FFF2-40B4-BE49-F238E27FC236}">
                    <a16:creationId xmlns:a16="http://schemas.microsoft.com/office/drawing/2014/main" id="{6D4EFA21-01F8-0144-A6D5-4268B231EEFB}"/>
                  </a:ext>
                </a:extLst>
              </p:cNvPr>
              <p:cNvSpPr>
                <a:spLocks noGrp="1" noRot="1" noChangeAspect="1" noMove="1" noResize="1" noEditPoints="1" noAdjustHandles="1" noChangeArrowheads="1" noChangeShapeType="1" noTextEdit="1"/>
              </p:cNvSpPr>
              <p:nvPr>
                <p:ph idx="1"/>
              </p:nvPr>
            </p:nvSpPr>
            <p:spPr>
              <a:xfrm>
                <a:off x="838199" y="1676540"/>
                <a:ext cx="11041035" cy="4667250"/>
              </a:xfrm>
              <a:blipFill>
                <a:blip r:embed="rId15"/>
                <a:stretch>
                  <a:fillRect l="-918" t="-2446" r="-137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1BE86CB2-98E6-5043-926F-50A9F9728B2D}"/>
              </a:ext>
            </a:extLst>
          </p:cNvPr>
          <p:cNvSpPr>
            <a:spLocks noGrp="1"/>
          </p:cNvSpPr>
          <p:nvPr>
            <p:ph type="sldNum" sz="quarter" idx="12"/>
          </p:nvPr>
        </p:nvSpPr>
        <p:spPr/>
        <p:txBody>
          <a:bodyPr/>
          <a:lstStyle/>
          <a:p>
            <a:fld id="{5F07402F-1908-0F43-B844-ECE5D9BD648C}" type="slidenum">
              <a:rPr lang="en-US" smtClean="0"/>
              <a:t>3</a:t>
            </a:fld>
            <a:endParaRPr lang="en-US"/>
          </a:p>
        </p:txBody>
      </p:sp>
    </p:spTree>
    <p:extLst>
      <p:ext uri="{BB962C8B-B14F-4D97-AF65-F5344CB8AC3E}">
        <p14:creationId xmlns:p14="http://schemas.microsoft.com/office/powerpoint/2010/main" val="3253939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096F-43ED-9941-B1D5-12A2846F1AB1}"/>
              </a:ext>
            </a:extLst>
          </p:cNvPr>
          <p:cNvSpPr>
            <a:spLocks noGrp="1"/>
          </p:cNvSpPr>
          <p:nvPr>
            <p:ph type="title"/>
          </p:nvPr>
        </p:nvSpPr>
        <p:spPr/>
        <p:txBody>
          <a:bodyPr/>
          <a:lstStyle/>
          <a:p>
            <a:r>
              <a:rPr lang="en-US" dirty="0"/>
              <a:t>Improving the policy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75C14DC-F5BC-FF4C-8098-A7F0F5EDE165}"/>
                  </a:ext>
                </a:extLst>
              </p:cNvPr>
              <p:cNvSpPr>
                <a:spLocks noGrp="1"/>
              </p:cNvSpPr>
              <p:nvPr>
                <p:ph idx="1"/>
              </p:nvPr>
            </p:nvSpPr>
            <p:spPr/>
            <p:txBody>
              <a:bodyPr/>
              <a:lstStyle/>
              <a:p>
                <a:r>
                  <a:rPr lang="en-US" b="0" dirty="0"/>
                  <a:t>SGD: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𝛼</m:t>
                    </m:r>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m:t>
                        </m:r>
                        <m:r>
                          <a:rPr lang="en-US" b="0" i="1" smtClean="0">
                            <a:latin typeface="Cambria Math" panose="02040503050406030204" pitchFamily="18" charset="0"/>
                          </a:rPr>
                          <m:t>𝐽</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sub>
                            </m:sSub>
                          </m:e>
                        </m:d>
                      </m:e>
                    </m:acc>
                  </m:oMath>
                </a14:m>
                <a:r>
                  <a:rPr lang="en-US" dirty="0"/>
                  <a:t> </a:t>
                </a:r>
              </a:p>
              <a:p>
                <a:r>
                  <a:rPr lang="en-US" dirty="0"/>
                  <a:t>Where </a:t>
                </a:r>
                <a14:m>
                  <m:oMath xmlns:m="http://schemas.openxmlformats.org/officeDocument/2006/math">
                    <m:acc>
                      <m:accPr>
                        <m:chr m:val="̂"/>
                        <m:ctrlPr>
                          <a:rPr lang="en-US" i="1">
                            <a:latin typeface="Cambria Math" panose="02040503050406030204" pitchFamily="18" charset="0"/>
                          </a:rPr>
                        </m:ctrlPr>
                      </m:accPr>
                      <m:e>
                        <m:r>
                          <m:rPr>
                            <m:sty m:val="p"/>
                          </m:rPr>
                          <a:rPr lang="en-US">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sub>
                            </m:sSub>
                          </m:e>
                        </m:d>
                      </m:e>
                    </m:acc>
                  </m:oMath>
                </a14:m>
                <a:r>
                  <a:rPr lang="en-US" dirty="0"/>
                  <a:t> is a stochastic estimate, whose expectation approximates the gradient of the performance measure</a:t>
                </a:r>
              </a:p>
              <a:p>
                <a:r>
                  <a:rPr lang="en-US" dirty="0"/>
                  <a:t>All methods that follow this general schema we call policy gradient methods</a:t>
                </a:r>
              </a:p>
              <a:p>
                <a:pPr lvl="1"/>
                <a:r>
                  <a:rPr lang="en-US" dirty="0"/>
                  <a:t>Might also include a value approximation for normalization (baseline)</a:t>
                </a:r>
              </a:p>
              <a:p>
                <a:r>
                  <a:rPr lang="en-US" dirty="0"/>
                  <a:t>Methods that use approximations of both policy and value functions for computing the policy’s gradient are called actor–critic methods (more on this later)</a:t>
                </a:r>
              </a:p>
              <a:p>
                <a:endParaRPr lang="en-US" dirty="0"/>
              </a:p>
            </p:txBody>
          </p:sp>
        </mc:Choice>
        <mc:Fallback xmlns="">
          <p:sp>
            <p:nvSpPr>
              <p:cNvPr id="3" name="Content Placeholder 2">
                <a:extLst>
                  <a:ext uri="{FF2B5EF4-FFF2-40B4-BE49-F238E27FC236}">
                    <a16:creationId xmlns:a16="http://schemas.microsoft.com/office/drawing/2014/main" id="{575C14DC-F5BC-FF4C-8098-A7F0F5EDE165}"/>
                  </a:ext>
                </a:extLst>
              </p:cNvPr>
              <p:cNvSpPr>
                <a:spLocks noGrp="1" noRot="1" noChangeAspect="1" noMove="1" noResize="1" noEditPoints="1" noAdjustHandles="1" noChangeArrowheads="1" noChangeShapeType="1" noTextEdit="1"/>
              </p:cNvSpPr>
              <p:nvPr>
                <p:ph idx="1"/>
              </p:nvPr>
            </p:nvSpPr>
            <p:spPr>
              <a:blipFill>
                <a:blip r:embed="rId2"/>
                <a:stretch>
                  <a:fillRect l="-1086" t="-203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CC8F235-AD53-0D4D-8386-7ADE713BCC92}"/>
              </a:ext>
            </a:extLst>
          </p:cNvPr>
          <p:cNvSpPr>
            <a:spLocks noGrp="1"/>
          </p:cNvSpPr>
          <p:nvPr>
            <p:ph type="sldNum" sz="quarter" idx="12"/>
          </p:nvPr>
        </p:nvSpPr>
        <p:spPr/>
        <p:txBody>
          <a:bodyPr/>
          <a:lstStyle/>
          <a:p>
            <a:fld id="{5F07402F-1908-0F43-B844-ECE5D9BD648C}" type="slidenum">
              <a:rPr lang="en-US" smtClean="0"/>
              <a:t>4</a:t>
            </a:fld>
            <a:endParaRPr lang="en-US"/>
          </a:p>
        </p:txBody>
      </p:sp>
    </p:spTree>
    <p:extLst>
      <p:ext uri="{BB962C8B-B14F-4D97-AF65-F5344CB8AC3E}">
        <p14:creationId xmlns:p14="http://schemas.microsoft.com/office/powerpoint/2010/main" val="264698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C2B71-B6F1-A24F-902E-C4FD73927E3D}"/>
              </a:ext>
            </a:extLst>
          </p:cNvPr>
          <p:cNvSpPr>
            <a:spLocks noGrp="1"/>
          </p:cNvSpPr>
          <p:nvPr>
            <p:ph type="title"/>
          </p:nvPr>
        </p:nvSpPr>
        <p:spPr/>
        <p:txBody>
          <a:bodyPr/>
          <a:lstStyle/>
          <a:p>
            <a:r>
              <a:rPr lang="en-US" dirty="0"/>
              <a:t>Advantages of PG</a:t>
            </a:r>
          </a:p>
        </p:txBody>
      </p:sp>
      <p:sp>
        <p:nvSpPr>
          <p:cNvPr id="3" name="Content Placeholder 2">
            <a:extLst>
              <a:ext uri="{FF2B5EF4-FFF2-40B4-BE49-F238E27FC236}">
                <a16:creationId xmlns:a16="http://schemas.microsoft.com/office/drawing/2014/main" id="{392E6150-3BBF-784E-BF18-ED6722070AB1}"/>
              </a:ext>
            </a:extLst>
          </p:cNvPr>
          <p:cNvSpPr>
            <a:spLocks noGrp="1"/>
          </p:cNvSpPr>
          <p:nvPr>
            <p:ph idx="1"/>
          </p:nvPr>
        </p:nvSpPr>
        <p:spPr/>
        <p:txBody>
          <a:bodyPr>
            <a:noAutofit/>
          </a:bodyPr>
          <a:lstStyle/>
          <a:p>
            <a:r>
              <a:rPr lang="en-US" sz="2400" dirty="0"/>
              <a:t>The policy convergence over time as opposed to an epsilon-greedy value-based approach</a:t>
            </a:r>
          </a:p>
          <a:p>
            <a:r>
              <a:rPr lang="en-US" sz="2400" dirty="0"/>
              <a:t>Naturally applies to continues action space as opposed to a Q-learning approach</a:t>
            </a:r>
          </a:p>
          <a:p>
            <a:r>
              <a:rPr lang="en-US" sz="2400" dirty="0"/>
              <a:t>In many domains the policy is a simpler function to approximate</a:t>
            </a:r>
          </a:p>
          <a:p>
            <a:pPr lvl="1"/>
            <a:r>
              <a:rPr lang="en-US" sz="2000" dirty="0"/>
              <a:t>Though this is not always the case</a:t>
            </a:r>
          </a:p>
          <a:p>
            <a:r>
              <a:rPr lang="en-US" sz="2400" dirty="0"/>
              <a:t>Choice of policy parameterization is sometimes a good way of injecting prior knowledge</a:t>
            </a:r>
          </a:p>
          <a:p>
            <a:pPr lvl="1"/>
            <a:r>
              <a:rPr lang="en-US" sz="2000" dirty="0"/>
              <a:t>E.g., initial cycle assignment for a signal controller </a:t>
            </a:r>
          </a:p>
          <a:p>
            <a:r>
              <a:rPr lang="en-US" sz="2400" dirty="0"/>
              <a:t>Can converge on stochastic optimal policies, as opposed to value-based approaches</a:t>
            </a:r>
          </a:p>
          <a:p>
            <a:pPr lvl="1"/>
            <a:r>
              <a:rPr lang="en-US" sz="2000" dirty="0"/>
              <a:t>Useful in games with imperfect information where the optimal play is often inherently random, e.g., bluffing in Poker</a:t>
            </a:r>
          </a:p>
          <a:p>
            <a:endParaRPr lang="en-US" sz="2400" dirty="0"/>
          </a:p>
        </p:txBody>
      </p:sp>
      <p:sp>
        <p:nvSpPr>
          <p:cNvPr id="4" name="Slide Number Placeholder 3">
            <a:extLst>
              <a:ext uri="{FF2B5EF4-FFF2-40B4-BE49-F238E27FC236}">
                <a16:creationId xmlns:a16="http://schemas.microsoft.com/office/drawing/2014/main" id="{43FC247A-9869-AF42-9518-9919AEF1F1F9}"/>
              </a:ext>
            </a:extLst>
          </p:cNvPr>
          <p:cNvSpPr>
            <a:spLocks noGrp="1"/>
          </p:cNvSpPr>
          <p:nvPr>
            <p:ph type="sldNum" sz="quarter" idx="12"/>
          </p:nvPr>
        </p:nvSpPr>
        <p:spPr/>
        <p:txBody>
          <a:bodyPr/>
          <a:lstStyle/>
          <a:p>
            <a:fld id="{5F07402F-1908-0F43-B844-ECE5D9BD648C}" type="slidenum">
              <a:rPr lang="en-US" smtClean="0"/>
              <a:t>5</a:t>
            </a:fld>
            <a:endParaRPr lang="en-US"/>
          </a:p>
        </p:txBody>
      </p:sp>
    </p:spTree>
    <p:extLst>
      <p:ext uri="{BB962C8B-B14F-4D97-AF65-F5344CB8AC3E}">
        <p14:creationId xmlns:p14="http://schemas.microsoft.com/office/powerpoint/2010/main" val="280152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1A257-435C-2441-90B5-C752F7EF4DD9}"/>
              </a:ext>
            </a:extLst>
          </p:cNvPr>
          <p:cNvSpPr>
            <a:spLocks noGrp="1"/>
          </p:cNvSpPr>
          <p:nvPr>
            <p:ph type="title"/>
          </p:nvPr>
        </p:nvSpPr>
        <p:spPr/>
        <p:txBody>
          <a:bodyPr/>
          <a:lstStyle/>
          <a:p>
            <a:r>
              <a:rPr lang="en-US" dirty="0"/>
              <a:t>Stochastic policy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B060E4-1A90-4E4B-8690-FD0408E59B15}"/>
                  </a:ext>
                </a:extLst>
              </p:cNvPr>
              <p:cNvSpPr>
                <a:spLocks noGrp="1"/>
              </p:cNvSpPr>
              <p:nvPr>
                <p:ph idx="1"/>
              </p:nvPr>
            </p:nvSpPr>
            <p:spPr>
              <a:xfrm>
                <a:off x="838200" y="1825625"/>
                <a:ext cx="4310270" cy="4351338"/>
              </a:xfrm>
            </p:spPr>
            <p:txBody>
              <a:bodyPr/>
              <a:lstStyle/>
              <a:p>
                <a:r>
                  <a:rPr lang="en-US" dirty="0"/>
                  <a:t>Reward = -1 per step</a:t>
                </a:r>
              </a:p>
              <a:p>
                <a14:m>
                  <m:oMath xmlns:m="http://schemas.openxmlformats.org/officeDocument/2006/math">
                    <m:r>
                      <a:rPr lang="en-US" i="1" smtClean="0">
                        <a:latin typeface="Cambria Math" panose="02040503050406030204" pitchFamily="18" charset="0"/>
                        <a:ea typeface="Cambria Math" panose="02040503050406030204" pitchFamily="18" charset="0"/>
                      </a:rPr>
                      <m:t>𝒜</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𝑙𝑒𝑓𝑡</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𝑟𝑖𝑔h𝑡</m:t>
                    </m:r>
                    <m:r>
                      <a:rPr lang="en-US" b="0" i="1" smtClean="0">
                        <a:latin typeface="Cambria Math" panose="02040503050406030204" pitchFamily="18" charset="0"/>
                        <a:ea typeface="Cambria Math" panose="02040503050406030204" pitchFamily="18" charset="0"/>
                      </a:rPr>
                      <m:t>}</m:t>
                    </m:r>
                  </m:oMath>
                </a14:m>
                <a:endParaRPr lang="en-US" dirty="0"/>
              </a:p>
              <a:p>
                <a:r>
                  <a:rPr lang="en-US" dirty="0"/>
                  <a:t>Left goes left and right goes right except in the middle state where they are reversed </a:t>
                </a:r>
              </a:p>
              <a:p>
                <a:r>
                  <a:rPr lang="en-US" dirty="0"/>
                  <a:t>States are identical from the policy’s perspective</a:t>
                </a:r>
              </a:p>
              <a:p>
                <a:r>
                  <a:rPr lang="en-US" dirty="0"/>
                  <a:t> </a:t>
                </a:r>
                <a14:m>
                  <m:oMath xmlns:m="http://schemas.openxmlformats.org/officeDocument/2006/math">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𝜋</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.41</m:t>
                                  </m:r>
                                </m:e>
                                <m:e>
                                  <m:r>
                                    <a:rPr lang="en-US" b="0" i="1" smtClean="0">
                                      <a:latin typeface="Cambria Math" panose="02040503050406030204" pitchFamily="18" charset="0"/>
                                      <a:ea typeface="Cambria Math" panose="02040503050406030204" pitchFamily="18" charset="0"/>
                                    </a:rPr>
                                    <m:t>0.59</m:t>
                                  </m:r>
                                </m:e>
                              </m:mr>
                            </m:m>
                          </m:e>
                        </m:d>
                      </m:e>
                      <m:sup/>
                    </m:sSup>
                  </m:oMath>
                </a14:m>
                <a:endParaRPr lang="en-US" dirty="0"/>
              </a:p>
            </p:txBody>
          </p:sp>
        </mc:Choice>
        <mc:Fallback xmlns="">
          <p:sp>
            <p:nvSpPr>
              <p:cNvPr id="3" name="Content Placeholder 2">
                <a:extLst>
                  <a:ext uri="{FF2B5EF4-FFF2-40B4-BE49-F238E27FC236}">
                    <a16:creationId xmlns:a16="http://schemas.microsoft.com/office/drawing/2014/main" id="{17B060E4-1A90-4E4B-8690-FD0408E59B15}"/>
                  </a:ext>
                </a:extLst>
              </p:cNvPr>
              <p:cNvSpPr>
                <a:spLocks noGrp="1" noRot="1" noChangeAspect="1" noMove="1" noResize="1" noEditPoints="1" noAdjustHandles="1" noChangeArrowheads="1" noChangeShapeType="1" noTextEdit="1"/>
              </p:cNvSpPr>
              <p:nvPr>
                <p:ph idx="1"/>
              </p:nvPr>
            </p:nvSpPr>
            <p:spPr>
              <a:xfrm>
                <a:off x="838200" y="1825625"/>
                <a:ext cx="4310270" cy="4351338"/>
              </a:xfrm>
              <a:blipFill>
                <a:blip r:embed="rId4"/>
                <a:stretch>
                  <a:fillRect l="-2647" t="-232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69848B6B-6FF2-A241-942B-DB9C27AAAD4E}"/>
              </a:ext>
            </a:extLst>
          </p:cNvPr>
          <p:cNvPicPr>
            <a:picLocks noChangeAspect="1"/>
          </p:cNvPicPr>
          <p:nvPr/>
        </p:nvPicPr>
        <p:blipFill>
          <a:blip r:embed="rId5"/>
          <a:stretch>
            <a:fillRect/>
          </a:stretch>
        </p:blipFill>
        <p:spPr>
          <a:xfrm>
            <a:off x="5230877" y="2633869"/>
            <a:ext cx="6740805" cy="3400563"/>
          </a:xfrm>
          <a:prstGeom prst="rect">
            <a:avLst/>
          </a:prstGeom>
        </p:spPr>
      </p:pic>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FD4DA47-0B68-BE46-BF1C-F2DABF4F7F8A}"/>
                  </a:ext>
                </a:extLst>
              </p:cNvPr>
              <p:cNvSpPr/>
              <p:nvPr/>
            </p:nvSpPr>
            <p:spPr>
              <a:xfrm>
                <a:off x="7639270" y="4854473"/>
                <a:ext cx="54213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0.1</m:t>
                      </m:r>
                    </m:oMath>
                  </m:oMathPara>
                </a14:m>
                <a:endParaRPr lang="en-US" dirty="0"/>
              </a:p>
            </p:txBody>
          </p:sp>
        </mc:Choice>
        <mc:Fallback xmlns="">
          <p:sp>
            <p:nvSpPr>
              <p:cNvPr id="5" name="Rectangle 4">
                <a:extLst>
                  <a:ext uri="{FF2B5EF4-FFF2-40B4-BE49-F238E27FC236}">
                    <a16:creationId xmlns:a16="http://schemas.microsoft.com/office/drawing/2014/main" id="{0FD4DA47-0B68-BE46-BF1C-F2DABF4F7F8A}"/>
                  </a:ext>
                </a:extLst>
              </p:cNvPr>
              <p:cNvSpPr>
                <a:spLocks noRot="1" noChangeAspect="1" noMove="1" noResize="1" noEditPoints="1" noAdjustHandles="1" noChangeArrowheads="1" noChangeShapeType="1" noTextEdit="1"/>
              </p:cNvSpPr>
              <p:nvPr/>
            </p:nvSpPr>
            <p:spPr>
              <a:xfrm>
                <a:off x="7639270" y="4854473"/>
                <a:ext cx="542136"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EF5E8186-DBA5-EB47-8822-BEABBDCA7388}"/>
                  </a:ext>
                </a:extLst>
              </p:cNvPr>
              <p:cNvSpPr/>
              <p:nvPr/>
            </p:nvSpPr>
            <p:spPr>
              <a:xfrm>
                <a:off x="10485175" y="3816628"/>
                <a:ext cx="54213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0.1</m:t>
                      </m:r>
                    </m:oMath>
                  </m:oMathPara>
                </a14:m>
                <a:endParaRPr lang="en-US" dirty="0"/>
              </a:p>
            </p:txBody>
          </p:sp>
        </mc:Choice>
        <mc:Fallback xmlns="">
          <p:sp>
            <p:nvSpPr>
              <p:cNvPr id="6" name="Rectangle 5">
                <a:extLst>
                  <a:ext uri="{FF2B5EF4-FFF2-40B4-BE49-F238E27FC236}">
                    <a16:creationId xmlns:a16="http://schemas.microsoft.com/office/drawing/2014/main" id="{EF5E8186-DBA5-EB47-8822-BEABBDCA7388}"/>
                  </a:ext>
                </a:extLst>
              </p:cNvPr>
              <p:cNvSpPr>
                <a:spLocks noRot="1" noChangeAspect="1" noMove="1" noResize="1" noEditPoints="1" noAdjustHandles="1" noChangeArrowheads="1" noChangeShapeType="1" noTextEdit="1"/>
              </p:cNvSpPr>
              <p:nvPr/>
            </p:nvSpPr>
            <p:spPr>
              <a:xfrm>
                <a:off x="10485175" y="3816628"/>
                <a:ext cx="542136" cy="369332"/>
              </a:xfrm>
              <a:prstGeom prst="rect">
                <a:avLst/>
              </a:prstGeom>
              <a:blipFill>
                <a:blip r:embed="rId7"/>
                <a:stretch>
                  <a:fillRect/>
                </a:stretch>
              </a:blipFill>
            </p:spPr>
            <p:txBody>
              <a:bodyPr/>
              <a:lstStyle/>
              <a:p>
                <a:r>
                  <a:rPr lang="en-US">
                    <a:noFill/>
                  </a:rPr>
                  <a:t> </a:t>
                </a:r>
              </a:p>
            </p:txBody>
          </p:sp>
        </mc:Fallback>
      </mc:AlternateContent>
      <p:sp>
        <p:nvSpPr>
          <p:cNvPr id="7" name="Slide Number Placeholder 6">
            <a:extLst>
              <a:ext uri="{FF2B5EF4-FFF2-40B4-BE49-F238E27FC236}">
                <a16:creationId xmlns:a16="http://schemas.microsoft.com/office/drawing/2014/main" id="{7B8EAA71-3D11-5B43-9DA3-B015B2516D2A}"/>
              </a:ext>
            </a:extLst>
          </p:cNvPr>
          <p:cNvSpPr>
            <a:spLocks noGrp="1"/>
          </p:cNvSpPr>
          <p:nvPr>
            <p:ph type="sldNum" sz="quarter" idx="12"/>
          </p:nvPr>
        </p:nvSpPr>
        <p:spPr/>
        <p:txBody>
          <a:bodyPr/>
          <a:lstStyle/>
          <a:p>
            <a:fld id="{5F07402F-1908-0F43-B844-ECE5D9BD648C}" type="slidenum">
              <a:rPr lang="en-US" smtClean="0"/>
              <a:t>6</a:t>
            </a:fld>
            <a:endParaRPr lang="en-US"/>
          </a:p>
        </p:txBody>
      </p:sp>
    </p:spTree>
    <p:extLst>
      <p:ext uri="{BB962C8B-B14F-4D97-AF65-F5344CB8AC3E}">
        <p14:creationId xmlns:p14="http://schemas.microsoft.com/office/powerpoint/2010/main" val="871012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5A7A-94DE-F348-9503-F0C61025620F}"/>
              </a:ext>
            </a:extLst>
          </p:cNvPr>
          <p:cNvSpPr>
            <a:spLocks noGrp="1"/>
          </p:cNvSpPr>
          <p:nvPr>
            <p:ph type="title"/>
          </p:nvPr>
        </p:nvSpPr>
        <p:spPr/>
        <p:txBody>
          <a:bodyPr/>
          <a:lstStyle/>
          <a:p>
            <a:r>
              <a:rPr lang="en-US" dirty="0"/>
              <a:t>Estimating the policy gradient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5151A7-3BA4-8D4A-A2ED-32A0507551A1}"/>
                  </a:ext>
                </a:extLst>
              </p:cNvPr>
              <p:cNvSpPr>
                <a:spLocks noGrp="1"/>
              </p:cNvSpPr>
              <p:nvPr>
                <p:ph idx="1"/>
              </p:nvPr>
            </p:nvSpPr>
            <p:spPr/>
            <p:txBody>
              <a:bodyPr/>
              <a:lstStyle/>
              <a:p>
                <a14:m>
                  <m:oMath xmlns:m="http://schemas.openxmlformats.org/officeDocument/2006/math">
                    <m:acc>
                      <m:accPr>
                        <m:chr m:val="̂"/>
                        <m:ctrlPr>
                          <a:rPr lang="en-US" i="1" smtClean="0">
                            <a:latin typeface="Cambria Math" panose="02040503050406030204" pitchFamily="18" charset="0"/>
                          </a:rPr>
                        </m:ctrlPr>
                      </m:accPr>
                      <m:e>
                        <m:sSub>
                          <m:sSubPr>
                            <m:ctrlPr>
                              <a:rPr lang="en-US" b="0" i="1" smtClean="0">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e>
                    </m:acc>
                    <m:r>
                      <a:rPr lang="en-US" b="0" i="1" smtClean="0">
                        <a:latin typeface="Cambria Math" panose="02040503050406030204" pitchFamily="18" charset="0"/>
                      </a:rPr>
                      <m:t>= ?</m:t>
                    </m:r>
                  </m:oMath>
                </a14:m>
                <a:endParaRPr lang="en-US" dirty="0"/>
              </a:p>
              <a:p>
                <a14:m>
                  <m:oMath xmlns:m="http://schemas.openxmlformats.org/officeDocument/2006/math">
                    <m:r>
                      <a:rPr lang="en-US" i="1">
                        <a:latin typeface="Cambria Math" panose="02040503050406030204" pitchFamily="18" charset="0"/>
                      </a:rPr>
                      <m:t>𝐽</m:t>
                    </m:r>
                  </m:oMath>
                </a14:m>
                <a:r>
                  <a:rPr lang="en-US" dirty="0"/>
                  <a:t> depends on both the action selections and the distribution of states in which those selections are made</a:t>
                </a:r>
              </a:p>
              <a:p>
                <a:pPr lvl="1"/>
                <a:r>
                  <a:rPr lang="en-US" dirty="0"/>
                  <a:t>Both of these are affected by the policy parameter </a:t>
                </a:r>
                <a14:m>
                  <m:oMath xmlns:m="http://schemas.openxmlformats.org/officeDocument/2006/math">
                    <m:r>
                      <a:rPr lang="en-US" i="1">
                        <a:latin typeface="Cambria Math" panose="02040503050406030204" pitchFamily="18" charset="0"/>
                      </a:rPr>
                      <m:t>𝜃</m:t>
                    </m:r>
                  </m:oMath>
                </a14:m>
                <a:endParaRPr lang="en-US" dirty="0"/>
              </a:p>
              <a:p>
                <a:r>
                  <a:rPr lang="en-US" dirty="0"/>
                  <a:t>Seems impossible to solve without knowing the transition function (or the distribution of visited states)</a:t>
                </a:r>
              </a:p>
              <a:p>
                <a:pPr lvl="1"/>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oMath>
                </a14:m>
                <a:r>
                  <a:rPr lang="en-US" dirty="0"/>
                  <a:t> is unknown in model free RL</a:t>
                </a:r>
              </a:p>
              <a:p>
                <a:r>
                  <a:rPr lang="en-US" dirty="0"/>
                  <a:t>The PG theorem allows us to evaluate </a:t>
                </a:r>
                <a14:m>
                  <m:oMath xmlns:m="http://schemas.openxmlformats.org/officeDocument/2006/math">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e>
                    </m:acc>
                  </m:oMath>
                </a14:m>
                <a:r>
                  <a:rPr lang="en-US" dirty="0"/>
                  <a:t> without the need for </a:t>
                </a:r>
                <a14:m>
                  <m:oMath xmlns:m="http://schemas.openxmlformats.org/officeDocument/2006/math">
                    <m:r>
                      <a:rPr lang="en-US" i="1">
                        <a:latin typeface="Cambria Math" panose="02040503050406030204" pitchFamily="18" charset="0"/>
                      </a:rPr>
                      <m:t>𝑝</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oMath>
                </a14:m>
                <a:r>
                  <a:rPr lang="en-US" dirty="0"/>
                  <a:t> </a:t>
                </a:r>
              </a:p>
              <a:p>
                <a:pPr lvl="1"/>
                <a:endParaRPr lang="en-US" dirty="0"/>
              </a:p>
            </p:txBody>
          </p:sp>
        </mc:Choice>
        <mc:Fallback xmlns="">
          <p:sp>
            <p:nvSpPr>
              <p:cNvPr id="3" name="Content Placeholder 2">
                <a:extLst>
                  <a:ext uri="{FF2B5EF4-FFF2-40B4-BE49-F238E27FC236}">
                    <a16:creationId xmlns:a16="http://schemas.microsoft.com/office/drawing/2014/main" id="{D85151A7-3BA4-8D4A-A2ED-32A0507551A1}"/>
                  </a:ext>
                </a:extLst>
              </p:cNvPr>
              <p:cNvSpPr>
                <a:spLocks noGrp="1" noRot="1" noChangeAspect="1" noMove="1" noResize="1" noEditPoints="1" noAdjustHandles="1" noChangeArrowheads="1" noChangeShapeType="1" noTextEdit="1"/>
              </p:cNvSpPr>
              <p:nvPr>
                <p:ph idx="1"/>
              </p:nvPr>
            </p:nvSpPr>
            <p:spPr>
              <a:blipFill>
                <a:blip r:embed="rId4"/>
                <a:stretch>
                  <a:fillRect l="-965" t="-2339" r="-84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ABCC556-FC41-8F40-A28E-5478561B92B5}"/>
              </a:ext>
            </a:extLst>
          </p:cNvPr>
          <p:cNvSpPr>
            <a:spLocks noGrp="1"/>
          </p:cNvSpPr>
          <p:nvPr>
            <p:ph type="sldNum" sz="quarter" idx="12"/>
          </p:nvPr>
        </p:nvSpPr>
        <p:spPr/>
        <p:txBody>
          <a:bodyPr/>
          <a:lstStyle/>
          <a:p>
            <a:fld id="{5F07402F-1908-0F43-B844-ECE5D9BD648C}" type="slidenum">
              <a:rPr lang="en-US" smtClean="0"/>
              <a:t>7</a:t>
            </a:fld>
            <a:endParaRPr lang="en-US"/>
          </a:p>
        </p:txBody>
      </p:sp>
    </p:spTree>
    <p:extLst>
      <p:ext uri="{BB962C8B-B14F-4D97-AF65-F5344CB8AC3E}">
        <p14:creationId xmlns:p14="http://schemas.microsoft.com/office/powerpoint/2010/main" val="243876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Autofit/>
              </a:bodyPr>
              <a:lstStyle/>
              <a:p>
                <a14:m>
                  <m:oMath xmlns:m="http://schemas.openxmlformats.org/officeDocument/2006/math">
                    <m:r>
                      <m:rPr>
                        <m:sty m:val="p"/>
                      </m:rPr>
                      <a:rPr lang="en-US" sz="2600" b="0" i="0"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𝜋</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e>
                    </m:d>
                    <m:r>
                      <a:rPr lang="en-US" sz="2600" b="0" i="1" smtClean="0">
                        <a:latin typeface="Cambria Math" panose="02040503050406030204" pitchFamily="18" charset="0"/>
                      </a:rPr>
                      <m:t>=</m:t>
                    </m:r>
                    <m:r>
                      <m:rPr>
                        <m:sty m:val="p"/>
                      </m:rPr>
                      <a:rPr lang="en-US" sz="2600" b="0" i="0" smtClean="0">
                        <a:latin typeface="Cambria Math" panose="02040503050406030204" pitchFamily="18" charset="0"/>
                      </a:rPr>
                      <m:t>∇</m:t>
                    </m:r>
                    <m:d>
                      <m:dPr>
                        <m:begChr m:val="["/>
                        <m:endChr m:val="]"/>
                        <m:ctrlPr>
                          <a:rPr lang="en-US" sz="2600" b="0" i="1" smtClean="0">
                            <a:latin typeface="Cambria Math" panose="02040503050406030204" pitchFamily="18" charset="0"/>
                          </a:rPr>
                        </m:ctrlPr>
                      </m:dPr>
                      <m:e>
                        <m:nary>
                          <m:naryPr>
                            <m:chr m:val="∑"/>
                            <m:supHide m:val="on"/>
                            <m:ctrlPr>
                              <a:rPr lang="en-US" sz="2600" b="0" i="1" smtClean="0">
                                <a:solidFill>
                                  <a:srgbClr val="FF0000"/>
                                </a:solidFill>
                                <a:latin typeface="Cambria Math" panose="02040503050406030204" pitchFamily="18" charset="0"/>
                              </a:rPr>
                            </m:ctrlPr>
                          </m:naryPr>
                          <m:sub>
                            <m:r>
                              <m:rPr>
                                <m:brk m:alnAt="7"/>
                              </m:rPr>
                              <a:rPr lang="en-US" sz="2600" b="0" i="1" smtClean="0">
                                <a:solidFill>
                                  <a:srgbClr val="FF0000"/>
                                </a:solidFill>
                                <a:latin typeface="Cambria Math" panose="02040503050406030204" pitchFamily="18" charset="0"/>
                              </a:rPr>
                              <m:t>𝑎</m:t>
                            </m:r>
                          </m:sub>
                          <m:sup/>
                          <m:e>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nary>
                      </m:e>
                    </m:d>
                  </m:oMath>
                </a14:m>
                <a:r>
                  <a:rPr lang="en-US" sz="2600" dirty="0"/>
                  <a:t>, for all </a:t>
                </a:r>
                <a14:m>
                  <m:oMath xmlns:m="http://schemas.openxmlformats.org/officeDocument/2006/math">
                    <m:r>
                      <a:rPr lang="en-US" sz="2600" b="0" i="1" smtClean="0">
                        <a:latin typeface="Cambria Math" panose="02040503050406030204" pitchFamily="18" charset="0"/>
                      </a:rPr>
                      <m:t>𝑠</m:t>
                    </m:r>
                    <m:r>
                      <a:rPr lang="en-US" sz="2600" b="0" i="1" smtClean="0">
                        <a:latin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𝒮</m:t>
                    </m:r>
                  </m:oMath>
                </a14:m>
                <a:endParaRPr lang="en-US" sz="2600" dirty="0"/>
              </a:p>
              <a:p>
                <a:endParaRPr lang="en-US" sz="2600" dirty="0"/>
              </a:p>
              <a:p>
                <a:endParaRPr lang="en-US" sz="26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4"/>
                <a:stretch>
                  <a:fillRect l="-844" t="-1608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B022F2F-3AE4-3948-8DF8-846F3F8F2E92}"/>
              </a:ext>
            </a:extLst>
          </p:cNvPr>
          <p:cNvSpPr>
            <a:spLocks noGrp="1"/>
          </p:cNvSpPr>
          <p:nvPr>
            <p:ph type="sldNum" sz="quarter" idx="12"/>
          </p:nvPr>
        </p:nvSpPr>
        <p:spPr/>
        <p:txBody>
          <a:bodyPr/>
          <a:lstStyle/>
          <a:p>
            <a:fld id="{5F07402F-1908-0F43-B844-ECE5D9BD648C}" type="slidenum">
              <a:rPr lang="en-US" smtClean="0"/>
              <a:t>8</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FECF279-5B6A-714A-9169-321B375214E3}"/>
                  </a:ext>
                </a:extLst>
              </p:cNvPr>
              <p:cNvSpPr txBox="1"/>
              <p:nvPr/>
            </p:nvSpPr>
            <p:spPr>
              <a:xfrm>
                <a:off x="6094344" y="766296"/>
                <a:ext cx="6097656"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m:rPr>
                              <m:sty m:val="p"/>
                            </m:rPr>
                            <a:rPr lang="en-US" sz="2800">
                              <a:latin typeface="Cambria Math" panose="02040503050406030204" pitchFamily="18" charset="0"/>
                            </a:rPr>
                            <m:t>∇</m:t>
                          </m:r>
                        </m:e>
                        <m:sub>
                          <m:r>
                            <a:rPr lang="en-US" sz="2800" i="1">
                              <a:latin typeface="Cambria Math" panose="02040503050406030204" pitchFamily="18" charset="0"/>
                            </a:rPr>
                            <m:t>𝜃</m:t>
                          </m:r>
                        </m:sub>
                      </m:sSub>
                      <m:r>
                        <a:rPr lang="en-US" sz="2800" i="1">
                          <a:latin typeface="Cambria Math" panose="02040503050406030204" pitchFamily="18" charset="0"/>
                        </a:rPr>
                        <m:t>𝐽</m:t>
                      </m:r>
                      <m:d>
                        <m:dPr>
                          <m:ctrlPr>
                            <a:rPr lang="en-US" sz="2800" i="1">
                              <a:latin typeface="Cambria Math" panose="02040503050406030204" pitchFamily="18" charset="0"/>
                            </a:rPr>
                          </m:ctrlPr>
                        </m:dPr>
                        <m:e>
                          <m:r>
                            <a:rPr lang="en-US" sz="2800" i="1">
                              <a:latin typeface="Cambria Math" panose="02040503050406030204" pitchFamily="18" charset="0"/>
                            </a:rPr>
                            <m:t>𝜃</m:t>
                          </m:r>
                        </m:e>
                      </m:d>
                      <m:r>
                        <a:rPr lang="en-US" sz="2800" b="0" i="1" smtClean="0">
                          <a:latin typeface="Cambria Math" panose="02040503050406030204" pitchFamily="18" charset="0"/>
                        </a:rPr>
                        <m:t>=</m:t>
                      </m:r>
                      <m:r>
                        <m:rPr>
                          <m:sty m:val="p"/>
                        </m:rPr>
                        <a:rPr lang="en-US" sz="2800" smtClean="0">
                          <a:solidFill>
                            <a:srgbClr val="FF0000"/>
                          </a:solidFill>
                          <a:latin typeface="Cambria Math" panose="02040503050406030204" pitchFamily="18" charset="0"/>
                        </a:rPr>
                        <m:t>∇</m:t>
                      </m:r>
                      <m:sSub>
                        <m:sSubPr>
                          <m:ctrlPr>
                            <a:rPr lang="en-US" sz="2800" i="1">
                              <a:solidFill>
                                <a:srgbClr val="FF0000"/>
                              </a:solidFill>
                              <a:latin typeface="Cambria Math" panose="02040503050406030204" pitchFamily="18" charset="0"/>
                            </a:rPr>
                          </m:ctrlPr>
                        </m:sSubPr>
                        <m:e>
                          <m:r>
                            <a:rPr lang="en-US" sz="2800" i="1">
                              <a:solidFill>
                                <a:srgbClr val="FF0000"/>
                              </a:solidFill>
                              <a:latin typeface="Cambria Math" panose="02040503050406030204" pitchFamily="18" charset="0"/>
                            </a:rPr>
                            <m:t>𝑣</m:t>
                          </m:r>
                        </m:e>
                        <m:sub>
                          <m:r>
                            <a:rPr lang="en-US" sz="2800" i="1">
                              <a:solidFill>
                                <a:srgbClr val="FF0000"/>
                              </a:solidFill>
                              <a:latin typeface="Cambria Math" panose="02040503050406030204" pitchFamily="18" charset="0"/>
                            </a:rPr>
                            <m:t>𝜋</m:t>
                          </m:r>
                        </m:sub>
                      </m:sSub>
                      <m:d>
                        <m:dPr>
                          <m:ctrlPr>
                            <a:rPr lang="en-US" sz="2800" i="1">
                              <a:solidFill>
                                <a:srgbClr val="FF0000"/>
                              </a:solidFill>
                              <a:latin typeface="Cambria Math" panose="02040503050406030204" pitchFamily="18" charset="0"/>
                            </a:rPr>
                          </m:ctrlPr>
                        </m:dPr>
                        <m:e>
                          <m:sSub>
                            <m:sSubPr>
                              <m:ctrlPr>
                                <a:rPr lang="en-US" sz="2800" b="0" i="1" smtClean="0">
                                  <a:solidFill>
                                    <a:srgbClr val="FF0000"/>
                                  </a:solidFill>
                                  <a:latin typeface="Cambria Math" panose="02040503050406030204" pitchFamily="18" charset="0"/>
                                </a:rPr>
                              </m:ctrlPr>
                            </m:sSubPr>
                            <m:e>
                              <m:r>
                                <a:rPr lang="en-US" sz="2800" i="1">
                                  <a:solidFill>
                                    <a:srgbClr val="FF0000"/>
                                  </a:solidFill>
                                  <a:latin typeface="Cambria Math" panose="02040503050406030204" pitchFamily="18" charset="0"/>
                                </a:rPr>
                                <m:t>𝑠</m:t>
                              </m:r>
                            </m:e>
                            <m:sub>
                              <m:r>
                                <a:rPr lang="en-US" sz="2800" b="0" i="1" smtClean="0">
                                  <a:solidFill>
                                    <a:srgbClr val="FF0000"/>
                                  </a:solidFill>
                                  <a:latin typeface="Cambria Math" panose="02040503050406030204" pitchFamily="18" charset="0"/>
                                </a:rPr>
                                <m:t>0</m:t>
                              </m:r>
                            </m:sub>
                          </m:sSub>
                        </m:e>
                      </m:d>
                      <m:sSub>
                        <m:sSubPr>
                          <m:ctrlPr>
                            <a:rPr lang="en-US" sz="2800" b="0" i="1" smtClean="0">
                              <a:solidFill>
                                <a:srgbClr val="00B050"/>
                              </a:solidFill>
                              <a:latin typeface="Cambria Math" panose="02040503050406030204" pitchFamily="18" charset="0"/>
                            </a:rPr>
                          </m:ctrlPr>
                        </m:sSubPr>
                        <m:e>
                          <m:r>
                            <m:rPr>
                              <m:sty m:val="p"/>
                            </m:rPr>
                            <a:rPr lang="en-US" sz="2800" b="0" i="0" smtClean="0">
                              <a:solidFill>
                                <a:srgbClr val="00B050"/>
                              </a:solidFill>
                              <a:latin typeface="Cambria Math" panose="02040503050406030204" pitchFamily="18" charset="0"/>
                            </a:rPr>
                            <m:t>∇</m:t>
                          </m:r>
                        </m:e>
                        <m:sub>
                          <m:r>
                            <a:rPr lang="en-US" sz="2800" b="0" i="1" smtClean="0">
                              <a:solidFill>
                                <a:srgbClr val="00B050"/>
                              </a:solidFill>
                              <a:latin typeface="Cambria Math" panose="02040503050406030204" pitchFamily="18" charset="0"/>
                            </a:rPr>
                            <m:t>𝜃</m:t>
                          </m:r>
                        </m:sub>
                      </m:sSub>
                      <m:r>
                        <a:rPr lang="en-US" sz="2800" b="0" i="1" smtClean="0">
                          <a:solidFill>
                            <a:srgbClr val="00B050"/>
                          </a:solidFill>
                          <a:latin typeface="Cambria Math" panose="02040503050406030204" pitchFamily="18" charset="0"/>
                        </a:rPr>
                        <m:t>𝜋</m:t>
                      </m:r>
                    </m:oMath>
                  </m:oMathPara>
                </a14:m>
                <a:endParaRPr lang="en-US" sz="2800" dirty="0"/>
              </a:p>
            </p:txBody>
          </p:sp>
        </mc:Choice>
        <mc:Fallback xmlns="">
          <p:sp>
            <p:nvSpPr>
              <p:cNvPr id="6" name="TextBox 5">
                <a:extLst>
                  <a:ext uri="{FF2B5EF4-FFF2-40B4-BE49-F238E27FC236}">
                    <a16:creationId xmlns:a16="http://schemas.microsoft.com/office/drawing/2014/main" id="{3FECF279-5B6A-714A-9169-321B375214E3}"/>
                  </a:ext>
                </a:extLst>
              </p:cNvPr>
              <p:cNvSpPr txBox="1">
                <a:spLocks noRot="1" noChangeAspect="1" noMove="1" noResize="1" noEditPoints="1" noAdjustHandles="1" noChangeArrowheads="1" noChangeShapeType="1" noTextEdit="1"/>
              </p:cNvSpPr>
              <p:nvPr/>
            </p:nvSpPr>
            <p:spPr>
              <a:xfrm>
                <a:off x="6094344" y="766296"/>
                <a:ext cx="6097656" cy="523220"/>
              </a:xfrm>
              <a:prstGeom prst="rect">
                <a:avLst/>
              </a:prstGeom>
              <a:blipFill>
                <a:blip r:embed="rId5"/>
                <a:stretch>
                  <a:fillRect b="-14286"/>
                </a:stretch>
              </a:blipFill>
            </p:spPr>
            <p:txBody>
              <a:bodyPr/>
              <a:lstStyle/>
              <a:p>
                <a:r>
                  <a:rPr lang="en-US">
                    <a:noFill/>
                  </a:rPr>
                  <a:t> </a:t>
                </a:r>
              </a:p>
            </p:txBody>
          </p:sp>
        </mc:Fallback>
      </mc:AlternateContent>
    </p:spTree>
    <p:extLst>
      <p:ext uri="{BB962C8B-B14F-4D97-AF65-F5344CB8AC3E}">
        <p14:creationId xmlns:p14="http://schemas.microsoft.com/office/powerpoint/2010/main" val="2293864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Autofit/>
              </a:bodyPr>
              <a:lstStyle/>
              <a:p>
                <a14:m>
                  <m:oMath xmlns:m="http://schemas.openxmlformats.org/officeDocument/2006/math">
                    <m:r>
                      <m:rPr>
                        <m:sty m:val="p"/>
                      </m:rPr>
                      <a:rPr lang="en-US" sz="2600" b="0" i="0"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𝜋</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e>
                    </m:d>
                    <m:r>
                      <a:rPr lang="en-US" sz="2600" b="0" i="1" smtClean="0">
                        <a:latin typeface="Cambria Math" panose="02040503050406030204" pitchFamily="18" charset="0"/>
                      </a:rPr>
                      <m:t>=</m:t>
                    </m:r>
                    <m:r>
                      <m:rPr>
                        <m:sty m:val="p"/>
                      </m:rPr>
                      <a:rPr lang="en-US" sz="2600" b="0" i="0" smtClean="0">
                        <a:latin typeface="Cambria Math" panose="02040503050406030204" pitchFamily="18" charset="0"/>
                      </a:rPr>
                      <m:t>∇</m:t>
                    </m:r>
                    <m:d>
                      <m:dPr>
                        <m:begChr m:val="["/>
                        <m:endChr m:val="]"/>
                        <m:ctrlPr>
                          <a:rPr lang="en-US" sz="2600" b="0" i="1" smtClean="0">
                            <a:latin typeface="Cambria Math" panose="02040503050406030204" pitchFamily="18" charset="0"/>
                          </a:rPr>
                        </m:ctrlPr>
                      </m:dPr>
                      <m:e>
                        <m:nary>
                          <m:naryPr>
                            <m:chr m:val="∑"/>
                            <m:supHide m:val="on"/>
                            <m:ctrlPr>
                              <a:rPr lang="en-US" sz="2600" b="0" i="1" smtClean="0">
                                <a:solidFill>
                                  <a:srgbClr val="FF0000"/>
                                </a:solidFill>
                                <a:latin typeface="Cambria Math" panose="02040503050406030204" pitchFamily="18" charset="0"/>
                              </a:rPr>
                            </m:ctrlPr>
                          </m:naryPr>
                          <m:sub>
                            <m:r>
                              <m:rPr>
                                <m:brk m:alnAt="7"/>
                              </m:rPr>
                              <a:rPr lang="en-US" sz="2600" b="0" i="1" smtClean="0">
                                <a:solidFill>
                                  <a:srgbClr val="FF0000"/>
                                </a:solidFill>
                                <a:latin typeface="Cambria Math" panose="02040503050406030204" pitchFamily="18" charset="0"/>
                              </a:rPr>
                              <m:t>𝑎</m:t>
                            </m:r>
                          </m:sub>
                          <m:sup/>
                          <m:e>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nary>
                      </m:e>
                    </m:d>
                  </m:oMath>
                </a14:m>
                <a:r>
                  <a:rPr lang="en-US" sz="2600" dirty="0"/>
                  <a:t>, for all </a:t>
                </a:r>
                <a14:m>
                  <m:oMath xmlns:m="http://schemas.openxmlformats.org/officeDocument/2006/math">
                    <m:r>
                      <a:rPr lang="en-US" sz="2600" b="0" i="1" smtClean="0">
                        <a:latin typeface="Cambria Math" panose="02040503050406030204" pitchFamily="18" charset="0"/>
                      </a:rPr>
                      <m:t>𝑠</m:t>
                    </m:r>
                    <m:r>
                      <a:rPr lang="en-US" sz="2600" b="0" i="1" smtClean="0">
                        <a:latin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𝒮</m:t>
                    </m:r>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r>
                              <m:rPr>
                                <m:sty m:val="p"/>
                              </m:rPr>
                              <a:rPr lang="en-US" sz="2600">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𝜋</m:t>
                            </m:r>
                            <m:d>
                              <m:dPr>
                                <m:ctrlPr>
                                  <a:rPr lang="en-US" sz="2600" i="1">
                                    <a:solidFill>
                                      <a:srgbClr val="FF0000"/>
                                    </a:solidFill>
                                    <a:latin typeface="Cambria Math" panose="02040503050406030204" pitchFamily="18" charset="0"/>
                                  </a:rPr>
                                </m:ctrlPr>
                              </m:dPr>
                              <m:e>
                                <m:r>
                                  <a:rPr lang="en-US" sz="2600" i="1">
                                    <a:solidFill>
                                      <a:srgbClr val="FF0000"/>
                                    </a:solidFill>
                                    <a:latin typeface="Cambria Math" panose="02040503050406030204" pitchFamily="18" charset="0"/>
                                  </a:rPr>
                                  <m:t>𝑎</m:t>
                                </m:r>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𝑠</m:t>
                                </m:r>
                              </m:e>
                            </m:d>
                            <m:r>
                              <a:rPr lang="en-US" sz="2600" b="0" i="1" smtClean="0">
                                <a:latin typeface="Cambria Math" panose="02040503050406030204" pitchFamily="18" charset="0"/>
                              </a:rPr>
                              <m:t>+</m:t>
                            </m:r>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r>
                              <m:rPr>
                                <m:sty m:val="p"/>
                              </m:rPr>
                              <a:rPr lang="en-US" sz="2600" b="0" i="0"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d>
                      </m:e>
                    </m:nary>
                  </m:oMath>
                </a14:m>
                <a:r>
                  <a:rPr lang="en-US" sz="2600" dirty="0"/>
                  <a:t>, product rule</a:t>
                </a:r>
              </a:p>
              <a:p>
                <a:endParaRPr lang="en-US" sz="2600" dirty="0"/>
              </a:p>
              <a:p>
                <a:endParaRPr lang="en-US" sz="26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2"/>
                <a:stretch>
                  <a:fillRect l="-965" t="-1569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AEC142E-30E8-2845-B0B6-95F8085BB53D}"/>
              </a:ext>
            </a:extLst>
          </p:cNvPr>
          <p:cNvSpPr>
            <a:spLocks noGrp="1"/>
          </p:cNvSpPr>
          <p:nvPr>
            <p:ph type="sldNum" sz="quarter" idx="12"/>
          </p:nvPr>
        </p:nvSpPr>
        <p:spPr/>
        <p:txBody>
          <a:bodyPr/>
          <a:lstStyle/>
          <a:p>
            <a:fld id="{5F07402F-1908-0F43-B844-ECE5D9BD648C}" type="slidenum">
              <a:rPr lang="en-US" smtClean="0"/>
              <a:t>9</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208DAB3-F0AA-FD48-9F6B-0144BF02E4F8}"/>
                  </a:ext>
                </a:extLst>
              </p:cNvPr>
              <p:cNvSpPr txBox="1"/>
              <p:nvPr/>
            </p:nvSpPr>
            <p:spPr>
              <a:xfrm>
                <a:off x="8842068" y="3070600"/>
                <a:ext cx="2808654" cy="716799"/>
              </a:xfrm>
              <a:prstGeom prst="rect">
                <a:avLst/>
              </a:prstGeom>
              <a:noFill/>
              <a:ln>
                <a:solidFill>
                  <a:srgbClr val="FF000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𝑢𝑣</m:t>
                              </m:r>
                            </m:e>
                          </m:d>
                        </m:num>
                        <m:den>
                          <m:r>
                            <a:rPr lang="en-US" sz="2400" b="0" i="1" smtClean="0">
                              <a:latin typeface="Cambria Math" panose="02040503050406030204" pitchFamily="18" charset="0"/>
                            </a:rPr>
                            <m:t>𝑑𝑥</m:t>
                          </m:r>
                        </m:den>
                      </m:f>
                      <m:r>
                        <a:rPr lang="en-US" sz="2400" b="0" i="1" smtClean="0">
                          <a:latin typeface="Cambria Math" panose="02040503050406030204" pitchFamily="18" charset="0"/>
                        </a:rPr>
                        <m:t>=</m:t>
                      </m:r>
                      <m:r>
                        <a:rPr lang="en-US" sz="2400" b="0" i="1" smtClean="0">
                          <a:latin typeface="Cambria Math" panose="02040503050406030204" pitchFamily="18" charset="0"/>
                        </a:rPr>
                        <m:t>𝑢</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𝑑𝑣</m:t>
                          </m:r>
                        </m:num>
                        <m:den>
                          <m:r>
                            <a:rPr lang="en-US" sz="2400" b="0" i="1" smtClean="0">
                              <a:latin typeface="Cambria Math" panose="02040503050406030204" pitchFamily="18" charset="0"/>
                            </a:rPr>
                            <m:t>𝑑𝑥</m:t>
                          </m:r>
                        </m:den>
                      </m:f>
                      <m:r>
                        <a:rPr lang="en-US" sz="2400" b="0" i="1" smtClean="0">
                          <a:latin typeface="Cambria Math" panose="02040503050406030204" pitchFamily="18" charset="0"/>
                        </a:rPr>
                        <m:t>+</m:t>
                      </m:r>
                      <m:r>
                        <a:rPr lang="en-US" sz="2400" b="0" i="1" smtClean="0">
                          <a:latin typeface="Cambria Math" panose="02040503050406030204" pitchFamily="18" charset="0"/>
                        </a:rPr>
                        <m:t>𝑣</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𝑑𝑢</m:t>
                          </m:r>
                        </m:num>
                        <m:den>
                          <m:r>
                            <a:rPr lang="en-US" sz="2400" b="0" i="1" smtClean="0">
                              <a:latin typeface="Cambria Math" panose="02040503050406030204" pitchFamily="18" charset="0"/>
                            </a:rPr>
                            <m:t>𝑑𝑥</m:t>
                          </m:r>
                        </m:den>
                      </m:f>
                    </m:oMath>
                  </m:oMathPara>
                </a14:m>
                <a:endParaRPr lang="en-US" sz="2400" dirty="0"/>
              </a:p>
            </p:txBody>
          </p:sp>
        </mc:Choice>
        <mc:Fallback xmlns="">
          <p:sp>
            <p:nvSpPr>
              <p:cNvPr id="6" name="TextBox 5">
                <a:extLst>
                  <a:ext uri="{FF2B5EF4-FFF2-40B4-BE49-F238E27FC236}">
                    <a16:creationId xmlns:a16="http://schemas.microsoft.com/office/drawing/2014/main" id="{0208DAB3-F0AA-FD48-9F6B-0144BF02E4F8}"/>
                  </a:ext>
                </a:extLst>
              </p:cNvPr>
              <p:cNvSpPr txBox="1">
                <a:spLocks noRot="1" noChangeAspect="1" noMove="1" noResize="1" noEditPoints="1" noAdjustHandles="1" noChangeArrowheads="1" noChangeShapeType="1" noTextEdit="1"/>
              </p:cNvSpPr>
              <p:nvPr/>
            </p:nvSpPr>
            <p:spPr>
              <a:xfrm>
                <a:off x="8842068" y="3070600"/>
                <a:ext cx="2808654" cy="716799"/>
              </a:xfrm>
              <a:prstGeom prst="rect">
                <a:avLst/>
              </a:prstGeom>
              <a:blipFill>
                <a:blip r:embed="rId5"/>
                <a:stretch>
                  <a:fillRect l="-1794" r="-1794" b="-13793"/>
                </a:stretch>
              </a:blipFill>
              <a:ln>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839240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Autofit/>
              </a:bodyPr>
              <a:lstStyle/>
              <a:p>
                <a14:m>
                  <m:oMath xmlns:m="http://schemas.openxmlformats.org/officeDocument/2006/math">
                    <m:r>
                      <m:rPr>
                        <m:sty m:val="p"/>
                      </m:rPr>
                      <a:rPr lang="en-US" sz="2600" b="0" i="0"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𝜋</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e>
                    </m:d>
                    <m:r>
                      <a:rPr lang="en-US" sz="2600" b="0" i="1" smtClean="0">
                        <a:latin typeface="Cambria Math" panose="02040503050406030204" pitchFamily="18" charset="0"/>
                      </a:rPr>
                      <m:t>=</m:t>
                    </m:r>
                    <m:r>
                      <m:rPr>
                        <m:sty m:val="p"/>
                      </m:rPr>
                      <a:rPr lang="en-US" sz="2600" b="0" i="0" smtClean="0">
                        <a:latin typeface="Cambria Math" panose="02040503050406030204" pitchFamily="18" charset="0"/>
                      </a:rPr>
                      <m:t>∇</m:t>
                    </m:r>
                    <m:d>
                      <m:dPr>
                        <m:begChr m:val="["/>
                        <m:endChr m:val="]"/>
                        <m:ctrlPr>
                          <a:rPr lang="en-US" sz="2600" b="0" i="1" smtClean="0">
                            <a:latin typeface="Cambria Math" panose="02040503050406030204" pitchFamily="18" charset="0"/>
                          </a:rPr>
                        </m:ctrlPr>
                      </m:dPr>
                      <m:e>
                        <m:nary>
                          <m:naryPr>
                            <m:chr m:val="∑"/>
                            <m:supHide m:val="on"/>
                            <m:ctrlPr>
                              <a:rPr lang="en-US" sz="2600" b="0" i="1" smtClean="0">
                                <a:solidFill>
                                  <a:srgbClr val="FF0000"/>
                                </a:solidFill>
                                <a:latin typeface="Cambria Math" panose="02040503050406030204" pitchFamily="18" charset="0"/>
                              </a:rPr>
                            </m:ctrlPr>
                          </m:naryPr>
                          <m:sub>
                            <m:r>
                              <m:rPr>
                                <m:brk m:alnAt="7"/>
                              </m:rPr>
                              <a:rPr lang="en-US" sz="2600" b="0" i="1" smtClean="0">
                                <a:solidFill>
                                  <a:srgbClr val="FF0000"/>
                                </a:solidFill>
                                <a:latin typeface="Cambria Math" panose="02040503050406030204" pitchFamily="18" charset="0"/>
                              </a:rPr>
                              <m:t>𝑎</m:t>
                            </m:r>
                          </m:sub>
                          <m:sup/>
                          <m:e>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nary>
                      </m:e>
                    </m:d>
                  </m:oMath>
                </a14:m>
                <a:r>
                  <a:rPr lang="en-US" sz="2600" dirty="0"/>
                  <a:t>, for all </a:t>
                </a:r>
                <a14:m>
                  <m:oMath xmlns:m="http://schemas.openxmlformats.org/officeDocument/2006/math">
                    <m:r>
                      <a:rPr lang="en-US" sz="2600" b="0" i="1" smtClean="0">
                        <a:latin typeface="Cambria Math" panose="02040503050406030204" pitchFamily="18" charset="0"/>
                      </a:rPr>
                      <m:t>𝑠</m:t>
                    </m:r>
                    <m:r>
                      <a:rPr lang="en-US" sz="2600" b="0" i="1" smtClean="0">
                        <a:latin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𝒮</m:t>
                    </m:r>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b="0" i="1" smtClean="0">
                                    <a:solidFill>
                                      <a:schemeClr val="tx1"/>
                                    </a:solidFill>
                                    <a:latin typeface="Cambria Math" panose="02040503050406030204" pitchFamily="18" charset="0"/>
                                  </a:rPr>
                                </m:ctrlPr>
                              </m:sSubPr>
                              <m:e>
                                <m:r>
                                  <a:rPr lang="en-US" sz="2600" b="0" i="1" smtClean="0">
                                    <a:solidFill>
                                      <a:schemeClr val="tx1"/>
                                    </a:solidFill>
                                    <a:latin typeface="Cambria Math" panose="02040503050406030204" pitchFamily="18" charset="0"/>
                                  </a:rPr>
                                  <m:t>𝑞</m:t>
                                </m:r>
                              </m:e>
                              <m:sub>
                                <m:r>
                                  <a:rPr lang="en-US" sz="2600" b="0" i="1" smtClean="0">
                                    <a:solidFill>
                                      <a:schemeClr val="tx1"/>
                                    </a:solidFill>
                                    <a:latin typeface="Cambria Math" panose="02040503050406030204" pitchFamily="18" charset="0"/>
                                  </a:rPr>
                                  <m:t>𝜋</m:t>
                                </m:r>
                              </m:sub>
                            </m:sSub>
                            <m:d>
                              <m:dPr>
                                <m:ctrlPr>
                                  <a:rPr lang="en-US" sz="2600" b="0" i="1" smtClean="0">
                                    <a:solidFill>
                                      <a:schemeClr val="tx1"/>
                                    </a:solidFill>
                                    <a:latin typeface="Cambria Math" panose="02040503050406030204" pitchFamily="18" charset="0"/>
                                  </a:rPr>
                                </m:ctrlPr>
                              </m:dPr>
                              <m:e>
                                <m:r>
                                  <a:rPr lang="en-US" sz="2600" b="0" i="1" smtClean="0">
                                    <a:solidFill>
                                      <a:schemeClr val="tx1"/>
                                    </a:solidFill>
                                    <a:latin typeface="Cambria Math" panose="02040503050406030204" pitchFamily="18" charset="0"/>
                                  </a:rPr>
                                  <m:t>𝑠</m:t>
                                </m:r>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𝜋</m:t>
                            </m:r>
                            <m:d>
                              <m:dPr>
                                <m:ctrlPr>
                                  <a:rPr lang="en-US" sz="2600" b="0" i="1" smtClean="0">
                                    <a:solidFill>
                                      <a:schemeClr val="tx1"/>
                                    </a:solidFill>
                                    <a:latin typeface="Cambria Math" panose="02040503050406030204" pitchFamily="18" charset="0"/>
                                  </a:rPr>
                                </m:ctrlPr>
                              </m:dPr>
                              <m:e>
                                <m:r>
                                  <a:rPr lang="en-US" sz="2600" b="0" i="1" smtClean="0">
                                    <a:solidFill>
                                      <a:schemeClr val="tx1"/>
                                    </a:solidFill>
                                    <a:latin typeface="Cambria Math" panose="02040503050406030204" pitchFamily="18" charset="0"/>
                                  </a:rPr>
                                  <m:t>𝑎</m:t>
                                </m:r>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𝑠</m:t>
                                </m:r>
                              </m:e>
                            </m:d>
                            <m:r>
                              <m:rPr>
                                <m:sty m:val="p"/>
                              </m:rPr>
                              <a:rPr lang="en-US" sz="2600" b="0" i="0" smtClean="0">
                                <a:solidFill>
                                  <a:schemeClr val="tx1"/>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d>
                      </m:e>
                    </m:nary>
                  </m:oMath>
                </a14:m>
                <a:r>
                  <a:rPr lang="en-US" sz="2600" dirty="0"/>
                  <a:t>, product rule</a:t>
                </a:r>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i="1">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m:rPr>
                                <m:sty m:val="p"/>
                              </m:rPr>
                              <a:rPr lang="en-US" sz="2600">
                                <a:latin typeface="Cambria Math" panose="02040503050406030204" pitchFamily="18" charset="0"/>
                              </a:rPr>
                              <m:t>∇</m:t>
                            </m:r>
                            <m:nary>
                              <m:naryPr>
                                <m:chr m:val="∑"/>
                                <m:supHide m:val="on"/>
                                <m:ctrlPr>
                                  <a:rPr lang="en-US" sz="2600" i="1" smtClean="0">
                                    <a:solidFill>
                                      <a:srgbClr val="FF0000"/>
                                    </a:solidFill>
                                    <a:latin typeface="Cambria Math" panose="02040503050406030204" pitchFamily="18" charset="0"/>
                                  </a:rPr>
                                </m:ctrlPr>
                              </m:naryPr>
                              <m:sub>
                                <m:sSup>
                                  <m:sSupPr>
                                    <m:ctrlPr>
                                      <a:rPr lang="en-US" sz="2600" b="0" i="1" smtClean="0">
                                        <a:solidFill>
                                          <a:srgbClr val="FF0000"/>
                                        </a:solidFill>
                                        <a:latin typeface="Cambria Math" panose="02040503050406030204" pitchFamily="18" charset="0"/>
                                      </a:rPr>
                                    </m:ctrlPr>
                                  </m:sSupPr>
                                  <m:e>
                                    <m:r>
                                      <m:rPr>
                                        <m:brk m:alnAt="7"/>
                                      </m:rP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m:rPr>
                                    <m:brk m:alnAt="7"/>
                                  </m:rP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sub>
                              <m:sup/>
                              <m:e>
                                <m:r>
                                  <a:rPr lang="en-US" sz="2600" b="0" i="1" smtClean="0">
                                    <a:solidFill>
                                      <a:srgbClr val="FF0000"/>
                                    </a:solidFill>
                                    <a:latin typeface="Cambria Math" panose="02040503050406030204" pitchFamily="18" charset="0"/>
                                  </a:rPr>
                                  <m:t>𝑝</m:t>
                                </m:r>
                                <m:d>
                                  <m:dPr>
                                    <m:ctrlPr>
                                      <a:rPr lang="en-US" sz="2600" b="0" i="1" smtClean="0">
                                        <a:solidFill>
                                          <a:srgbClr val="FF0000"/>
                                        </a:solidFill>
                                        <a:latin typeface="Cambria Math" panose="02040503050406030204" pitchFamily="18" charset="0"/>
                                      </a:rPr>
                                    </m:ctrlPr>
                                  </m:dPr>
                                  <m:e>
                                    <m:sSup>
                                      <m:sSupPr>
                                        <m:ctrlPr>
                                          <a:rPr lang="en-US" sz="2600" b="0" i="1" smtClean="0">
                                            <a:solidFill>
                                              <a:srgbClr val="FF0000"/>
                                            </a:solidFill>
                                            <a:latin typeface="Cambria Math" panose="02040503050406030204" pitchFamily="18" charset="0"/>
                                          </a:rPr>
                                        </m:ctrlPr>
                                      </m:sSupPr>
                                      <m:e>
                                        <m: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𝑣</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e>
                                    </m:d>
                                  </m:e>
                                </m:d>
                              </m:e>
                            </m:nary>
                          </m:e>
                        </m:d>
                      </m:e>
                    </m:nary>
                  </m:oMath>
                </a14:m>
                <a:endParaRPr lang="en-US" sz="26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2"/>
                <a:stretch>
                  <a:fillRect l="-965" t="-1569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8D2706C-C0A5-BC45-AC84-E07179FDD68E}"/>
              </a:ext>
            </a:extLst>
          </p:cNvPr>
          <p:cNvSpPr>
            <a:spLocks noGrp="1"/>
          </p:cNvSpPr>
          <p:nvPr>
            <p:ph type="sldNum" sz="quarter" idx="12"/>
          </p:nvPr>
        </p:nvSpPr>
        <p:spPr/>
        <p:txBody>
          <a:bodyPr/>
          <a:lstStyle/>
          <a:p>
            <a:fld id="{5F07402F-1908-0F43-B844-ECE5D9BD648C}" type="slidenum">
              <a:rPr lang="en-US" smtClean="0"/>
              <a:t>10</a:t>
            </a:fld>
            <a:endParaRPr lang="en-US"/>
          </a:p>
        </p:txBody>
      </p:sp>
    </p:spTree>
    <p:extLst>
      <p:ext uri="{BB962C8B-B14F-4D97-AF65-F5344CB8AC3E}">
        <p14:creationId xmlns:p14="http://schemas.microsoft.com/office/powerpoint/2010/main" val="1147268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Autofit/>
              </a:bodyPr>
              <a:lstStyle/>
              <a:p>
                <a14:m>
                  <m:oMath xmlns:m="http://schemas.openxmlformats.org/officeDocument/2006/math">
                    <m:r>
                      <m:rPr>
                        <m:sty m:val="p"/>
                      </m:rPr>
                      <a:rPr lang="en-US" sz="2600" b="0" i="0"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𝜋</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e>
                    </m:d>
                    <m:r>
                      <a:rPr lang="en-US" sz="2600" b="0" i="1" smtClean="0">
                        <a:latin typeface="Cambria Math" panose="02040503050406030204" pitchFamily="18" charset="0"/>
                      </a:rPr>
                      <m:t>=</m:t>
                    </m:r>
                    <m:r>
                      <m:rPr>
                        <m:sty m:val="p"/>
                      </m:rPr>
                      <a:rPr lang="en-US" sz="2600" b="0" i="0" smtClean="0">
                        <a:latin typeface="Cambria Math" panose="02040503050406030204" pitchFamily="18" charset="0"/>
                      </a:rPr>
                      <m:t>∇</m:t>
                    </m:r>
                    <m:d>
                      <m:dPr>
                        <m:begChr m:val="["/>
                        <m:endChr m:val="]"/>
                        <m:ctrlPr>
                          <a:rPr lang="en-US" sz="2600" b="0" i="1" smtClean="0">
                            <a:latin typeface="Cambria Math" panose="02040503050406030204" pitchFamily="18" charset="0"/>
                          </a:rPr>
                        </m:ctrlPr>
                      </m:dPr>
                      <m:e>
                        <m:nary>
                          <m:naryPr>
                            <m:chr m:val="∑"/>
                            <m:supHide m:val="on"/>
                            <m:ctrlPr>
                              <a:rPr lang="en-US" sz="2600" b="0" i="1" smtClean="0">
                                <a:solidFill>
                                  <a:srgbClr val="FF0000"/>
                                </a:solidFill>
                                <a:latin typeface="Cambria Math" panose="02040503050406030204" pitchFamily="18" charset="0"/>
                              </a:rPr>
                            </m:ctrlPr>
                          </m:naryPr>
                          <m:sub>
                            <m:r>
                              <m:rPr>
                                <m:brk m:alnAt="7"/>
                              </m:rPr>
                              <a:rPr lang="en-US" sz="2600" b="0" i="1" smtClean="0">
                                <a:solidFill>
                                  <a:srgbClr val="FF0000"/>
                                </a:solidFill>
                                <a:latin typeface="Cambria Math" panose="02040503050406030204" pitchFamily="18" charset="0"/>
                              </a:rPr>
                              <m:t>𝑎</m:t>
                            </m:r>
                          </m:sub>
                          <m:sup/>
                          <m:e>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nary>
                      </m:e>
                    </m:d>
                  </m:oMath>
                </a14:m>
                <a:r>
                  <a:rPr lang="en-US" sz="2600" dirty="0"/>
                  <a:t>, for all </a:t>
                </a:r>
                <a14:m>
                  <m:oMath xmlns:m="http://schemas.openxmlformats.org/officeDocument/2006/math">
                    <m:r>
                      <a:rPr lang="en-US" sz="2600" b="0" i="1" smtClean="0">
                        <a:latin typeface="Cambria Math" panose="02040503050406030204" pitchFamily="18" charset="0"/>
                      </a:rPr>
                      <m:t>𝑠</m:t>
                    </m:r>
                    <m:r>
                      <a:rPr lang="en-US" sz="2600" b="0" i="1" smtClean="0">
                        <a:latin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𝒮</m:t>
                    </m:r>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b="0" i="1" smtClean="0">
                                <a:latin typeface="Cambria Math" panose="02040503050406030204" pitchFamily="18" charset="0"/>
                              </a:rPr>
                              <m:t>+</m:t>
                            </m:r>
                            <m:r>
                              <a:rPr lang="en-US" sz="2600" b="0" i="1" smtClean="0">
                                <a:solidFill>
                                  <a:schemeClr val="tx1"/>
                                </a:solidFill>
                                <a:latin typeface="Cambria Math" panose="02040503050406030204" pitchFamily="18" charset="0"/>
                              </a:rPr>
                              <m:t>𝜋</m:t>
                            </m:r>
                            <m:d>
                              <m:dPr>
                                <m:ctrlPr>
                                  <a:rPr lang="en-US" sz="2600" b="0" i="1" smtClean="0">
                                    <a:solidFill>
                                      <a:schemeClr val="tx1"/>
                                    </a:solidFill>
                                    <a:latin typeface="Cambria Math" panose="02040503050406030204" pitchFamily="18" charset="0"/>
                                  </a:rPr>
                                </m:ctrlPr>
                              </m:dPr>
                              <m:e>
                                <m:r>
                                  <a:rPr lang="en-US" sz="2600" b="0" i="1" smtClean="0">
                                    <a:solidFill>
                                      <a:schemeClr val="tx1"/>
                                    </a:solidFill>
                                    <a:latin typeface="Cambria Math" panose="02040503050406030204" pitchFamily="18" charset="0"/>
                                  </a:rPr>
                                  <m:t>𝑎</m:t>
                                </m:r>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𝑠</m:t>
                                </m:r>
                              </m:e>
                            </m:d>
                            <m:r>
                              <m:rPr>
                                <m:sty m:val="p"/>
                              </m:rPr>
                              <a:rPr lang="en-US" sz="2600" b="0" i="0" smtClean="0">
                                <a:solidFill>
                                  <a:schemeClr val="tx1"/>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d>
                      </m:e>
                    </m:nary>
                  </m:oMath>
                </a14:m>
                <a:r>
                  <a:rPr lang="en-US" sz="2600" dirty="0"/>
                  <a:t>, product rule</a:t>
                </a:r>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i="1">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m:rPr>
                                <m:sty m:val="p"/>
                              </m:rPr>
                              <a:rPr lang="en-US" sz="2600">
                                <a:latin typeface="Cambria Math" panose="02040503050406030204" pitchFamily="18" charset="0"/>
                              </a:rPr>
                              <m:t>∇</m:t>
                            </m:r>
                            <m:nary>
                              <m:naryPr>
                                <m:chr m:val="∑"/>
                                <m:supHide m:val="on"/>
                                <m:ctrlPr>
                                  <a:rPr lang="en-US" sz="2600" i="1" smtClean="0">
                                    <a:solidFill>
                                      <a:srgbClr val="FF0000"/>
                                    </a:solidFill>
                                    <a:latin typeface="Cambria Math" panose="02040503050406030204" pitchFamily="18" charset="0"/>
                                  </a:rPr>
                                </m:ctrlPr>
                              </m:naryPr>
                              <m:sub>
                                <m:sSup>
                                  <m:sSupPr>
                                    <m:ctrlPr>
                                      <a:rPr lang="en-US" sz="2600" b="0" i="1" smtClean="0">
                                        <a:solidFill>
                                          <a:srgbClr val="FF0000"/>
                                        </a:solidFill>
                                        <a:latin typeface="Cambria Math" panose="02040503050406030204" pitchFamily="18" charset="0"/>
                                      </a:rPr>
                                    </m:ctrlPr>
                                  </m:sSupPr>
                                  <m:e>
                                    <m:r>
                                      <m:rPr>
                                        <m:brk m:alnAt="7"/>
                                      </m:rP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m:rPr>
                                    <m:brk m:alnAt="7"/>
                                  </m:rP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sub>
                              <m:sup/>
                              <m:e>
                                <m:r>
                                  <a:rPr lang="en-US" sz="2600" b="0" i="1" smtClean="0">
                                    <a:solidFill>
                                      <a:srgbClr val="FF0000"/>
                                    </a:solidFill>
                                    <a:latin typeface="Cambria Math" panose="02040503050406030204" pitchFamily="18" charset="0"/>
                                  </a:rPr>
                                  <m:t>𝑝</m:t>
                                </m:r>
                                <m:d>
                                  <m:dPr>
                                    <m:ctrlPr>
                                      <a:rPr lang="en-US" sz="2600" b="0" i="1" smtClean="0">
                                        <a:solidFill>
                                          <a:srgbClr val="FF0000"/>
                                        </a:solidFill>
                                        <a:latin typeface="Cambria Math" panose="02040503050406030204" pitchFamily="18" charset="0"/>
                                      </a:rPr>
                                    </m:ctrlPr>
                                  </m:dPr>
                                  <m:e>
                                    <m:sSup>
                                      <m:sSupPr>
                                        <m:ctrlPr>
                                          <a:rPr lang="en-US" sz="2600" b="0" i="1" smtClean="0">
                                            <a:solidFill>
                                              <a:srgbClr val="FF0000"/>
                                            </a:solidFill>
                                            <a:latin typeface="Cambria Math" panose="02040503050406030204" pitchFamily="18" charset="0"/>
                                          </a:rPr>
                                        </m:ctrlPr>
                                      </m:sSupPr>
                                      <m:e>
                                        <m: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𝑣</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e>
                                    </m:d>
                                  </m:e>
                                </m:d>
                              </m:e>
                            </m:nary>
                          </m:e>
                        </m:d>
                      </m:e>
                    </m:nary>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e>
                        </m:d>
                        <m:r>
                          <a:rPr lang="en-US" sz="2600" i="1">
                            <a:latin typeface="Cambria Math" panose="02040503050406030204" pitchFamily="18" charset="0"/>
                          </a:rPr>
                          <m:t>+</m:t>
                        </m:r>
                        <m:nary>
                          <m:naryPr>
                            <m:chr m:val="∑"/>
                            <m:limLoc m:val="subSup"/>
                            <m:supHide m:val="on"/>
                            <m:ctrlPr>
                              <a:rPr lang="en-US" sz="2600" i="1">
                                <a:latin typeface="Cambria Math" panose="02040503050406030204" pitchFamily="18" charset="0"/>
                              </a:rPr>
                            </m:ctrlPr>
                          </m:naryPr>
                          <m:sub>
                            <m:r>
                              <m:rPr>
                                <m:brk m:alnAt="9"/>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nary>
                                  <m:naryPr>
                                    <m:chr m:val="∑"/>
                                    <m:supHide m:val="on"/>
                                    <m:ctrlPr>
                                      <a:rPr lang="en-US" sz="2600" i="1">
                                        <a:solidFill>
                                          <a:srgbClr val="FF0000"/>
                                        </a:solidFill>
                                        <a:latin typeface="Cambria Math" panose="02040503050406030204" pitchFamily="18" charset="0"/>
                                      </a:rPr>
                                    </m:ctrlPr>
                                  </m:naryPr>
                                  <m:sub>
                                    <m:sSup>
                                      <m:sSupPr>
                                        <m:ctrlPr>
                                          <a:rPr lang="en-US" sz="2600" i="1">
                                            <a:solidFill>
                                              <a:srgbClr val="FF0000"/>
                                            </a:solidFill>
                                            <a:latin typeface="Cambria Math" panose="02040503050406030204" pitchFamily="18" charset="0"/>
                                          </a:rPr>
                                        </m:ctrlPr>
                                      </m:sSupPr>
                                      <m:e>
                                        <m:r>
                                          <m:rPr>
                                            <m:brk m:alnAt="7"/>
                                          </m:rP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sub>
                                  <m:sup/>
                                  <m:e>
                                    <m:r>
                                      <a:rPr lang="en-US" sz="2600" i="1">
                                        <a:solidFill>
                                          <a:srgbClr val="FF0000"/>
                                        </a:solidFill>
                                        <a:latin typeface="Cambria Math" panose="02040503050406030204" pitchFamily="18" charset="0"/>
                                      </a:rPr>
                                      <m:t>𝑝</m:t>
                                    </m:r>
                                    <m:d>
                                      <m:dPr>
                                        <m:ctrlPr>
                                          <a:rPr lang="en-US" sz="2600" i="1">
                                            <a:solidFill>
                                              <a:srgbClr val="FF0000"/>
                                            </a:solidFill>
                                            <a:latin typeface="Cambria Math" panose="02040503050406030204" pitchFamily="18" charset="0"/>
                                          </a:rPr>
                                        </m:ctrlPr>
                                      </m:dPr>
                                      <m:e>
                                        <m:sSup>
                                          <m:sSupPr>
                                            <m:ctrlPr>
                                              <a:rPr lang="en-US" sz="2600" i="1">
                                                <a:solidFill>
                                                  <a:srgbClr val="FF0000"/>
                                                </a:solidFill>
                                                <a:latin typeface="Cambria Math" panose="02040503050406030204" pitchFamily="18" charset="0"/>
                                              </a:rPr>
                                            </m:ctrlPr>
                                          </m:sSupPr>
                                          <m:e>
                                            <m: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𝑎</m:t>
                                        </m:r>
                                      </m:e>
                                    </m:d>
                                    <m:r>
                                      <m:rPr>
                                        <m:sty m:val="p"/>
                                      </m:rPr>
                                      <a:rPr lang="en-US" sz="2600">
                                        <a:solidFill>
                                          <a:srgbClr val="FF0000"/>
                                        </a:solidFill>
                                        <a:latin typeface="Cambria Math" panose="02040503050406030204" pitchFamily="18" charset="0"/>
                                      </a:rPr>
                                      <m:t>∇</m:t>
                                    </m:r>
                                    <m:sSub>
                                      <m:sSubPr>
                                        <m:ctrlPr>
                                          <a:rPr lang="en-US" sz="2600" i="1">
                                            <a:solidFill>
                                              <a:srgbClr val="FF0000"/>
                                            </a:solidFill>
                                            <a:latin typeface="Cambria Math" panose="02040503050406030204" pitchFamily="18" charset="0"/>
                                          </a:rPr>
                                        </m:ctrlPr>
                                      </m:sSubPr>
                                      <m:e>
                                        <m:r>
                                          <a:rPr lang="en-US" sz="2600" i="1">
                                            <a:solidFill>
                                              <a:srgbClr val="FF0000"/>
                                            </a:solidFill>
                                            <a:latin typeface="Cambria Math" panose="02040503050406030204" pitchFamily="18" charset="0"/>
                                          </a:rPr>
                                          <m:t>𝑣</m:t>
                                        </m:r>
                                      </m:e>
                                      <m:sub>
                                        <m:r>
                                          <a:rPr lang="en-US" sz="2600" i="1">
                                            <a:solidFill>
                                              <a:srgbClr val="FF0000"/>
                                            </a:solidFill>
                                            <a:latin typeface="Cambria Math" panose="02040503050406030204" pitchFamily="18" charset="0"/>
                                          </a:rPr>
                                          <m:t>𝜋</m:t>
                                        </m:r>
                                      </m:sub>
                                    </m:sSub>
                                    <m:d>
                                      <m:dPr>
                                        <m:ctrlPr>
                                          <a:rPr lang="en-US" sz="2600" i="1">
                                            <a:solidFill>
                                              <a:srgbClr val="FF0000"/>
                                            </a:solidFill>
                                            <a:latin typeface="Cambria Math" panose="02040503050406030204" pitchFamily="18" charset="0"/>
                                          </a:rPr>
                                        </m:ctrlPr>
                                      </m:dPr>
                                      <m:e>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e>
                                    </m:d>
                                  </m:e>
                                </m:nary>
                              </m:e>
                            </m:d>
                          </m:e>
                        </m:nary>
                      </m:e>
                    </m:nary>
                  </m:oMath>
                </a14:m>
                <a:endParaRPr lang="en-US" sz="2600" dirty="0"/>
              </a:p>
              <a:p>
                <a:pPr lvl="1"/>
                <a14:m>
                  <m:oMath xmlns:m="http://schemas.openxmlformats.org/officeDocument/2006/math">
                    <m:r>
                      <a:rPr lang="en-US" sz="2200" i="1">
                        <a:latin typeface="Cambria Math" panose="02040503050406030204" pitchFamily="18" charset="0"/>
                      </a:rPr>
                      <m:t>𝑝</m:t>
                    </m:r>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𝑠</m:t>
                            </m:r>
                          </m:e>
                          <m:sup>
                            <m:r>
                              <a:rPr lang="en-US" sz="2200" i="1">
                                <a:latin typeface="Cambria Math" panose="02040503050406030204" pitchFamily="18" charset="0"/>
                              </a:rPr>
                              <m:t>′</m:t>
                            </m:r>
                          </m:sup>
                        </m:sSup>
                        <m:r>
                          <a:rPr lang="en-US" sz="2200" i="1">
                            <a:latin typeface="Cambria Math" panose="02040503050406030204" pitchFamily="18" charset="0"/>
                          </a:rPr>
                          <m:t>|</m:t>
                        </m:r>
                        <m:r>
                          <a:rPr lang="en-US" sz="2200" i="1">
                            <a:latin typeface="Cambria Math" panose="02040503050406030204" pitchFamily="18" charset="0"/>
                          </a:rPr>
                          <m:t>𝑠</m:t>
                        </m:r>
                        <m:r>
                          <a:rPr lang="en-US" sz="2200" i="1">
                            <a:latin typeface="Cambria Math" panose="02040503050406030204" pitchFamily="18" charset="0"/>
                          </a:rPr>
                          <m:t>,</m:t>
                        </m:r>
                        <m:r>
                          <a:rPr lang="en-US" sz="2200" i="1">
                            <a:latin typeface="Cambria Math" panose="02040503050406030204" pitchFamily="18" charset="0"/>
                          </a:rPr>
                          <m:t>𝑎</m:t>
                        </m:r>
                      </m:e>
                    </m:d>
                    <m:r>
                      <a:rPr lang="en-US" sz="2200" i="1">
                        <a:latin typeface="Cambria Math" panose="02040503050406030204" pitchFamily="18" charset="0"/>
                      </a:rPr>
                      <m:t>=</m:t>
                    </m:r>
                    <m:func>
                      <m:funcPr>
                        <m:ctrlPr>
                          <a:rPr lang="en-US" sz="2200" i="1">
                            <a:latin typeface="Cambria Math" panose="02040503050406030204" pitchFamily="18" charset="0"/>
                          </a:rPr>
                        </m:ctrlPr>
                      </m:funcPr>
                      <m:fName>
                        <m:r>
                          <m:rPr>
                            <m:sty m:val="p"/>
                          </m:rPr>
                          <a:rPr lang="en-US" sz="2200">
                            <a:latin typeface="Cambria Math" panose="02040503050406030204" pitchFamily="18" charset="0"/>
                          </a:rPr>
                          <m:t>Pr</m:t>
                        </m:r>
                      </m:fName>
                      <m:e>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𝑡</m:t>
                                </m:r>
                              </m:sub>
                            </m:sSub>
                            <m:r>
                              <a:rPr lang="en-US" sz="2200" i="1">
                                <a:latin typeface="Cambria Math" panose="02040503050406030204" pitchFamily="18" charset="0"/>
                              </a:rPr>
                              <m:t>=</m:t>
                            </m:r>
                            <m:sSup>
                              <m:sSupPr>
                                <m:ctrlPr>
                                  <a:rPr lang="en-US" sz="2200" i="1">
                                    <a:latin typeface="Cambria Math" panose="02040503050406030204" pitchFamily="18" charset="0"/>
                                  </a:rPr>
                                </m:ctrlPr>
                              </m:sSupPr>
                              <m:e>
                                <m:r>
                                  <a:rPr lang="en-US" sz="2200" i="1">
                                    <a:latin typeface="Cambria Math" panose="02040503050406030204" pitchFamily="18" charset="0"/>
                                  </a:rPr>
                                  <m:t>𝑠</m:t>
                                </m:r>
                              </m:e>
                              <m:sup>
                                <m:r>
                                  <a:rPr lang="en-US" sz="2200" i="1">
                                    <a:latin typeface="Cambria Math" panose="02040503050406030204" pitchFamily="18" charset="0"/>
                                  </a:rPr>
                                  <m:t>′</m:t>
                                </m:r>
                              </m:sup>
                            </m:sSup>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𝑡</m:t>
                                </m:r>
                                <m:r>
                                  <a:rPr lang="en-US" sz="2200" i="1">
                                    <a:latin typeface="Cambria Math" panose="02040503050406030204" pitchFamily="18" charset="0"/>
                                  </a:rPr>
                                  <m:t>−1</m:t>
                                </m:r>
                              </m:sub>
                            </m:sSub>
                            <m:r>
                              <a:rPr lang="en-US" sz="2200" i="1">
                                <a:latin typeface="Cambria Math" panose="02040503050406030204" pitchFamily="18" charset="0"/>
                              </a:rPr>
                              <m:t>=</m:t>
                            </m:r>
                            <m:r>
                              <a:rPr lang="en-US" sz="2200" i="1">
                                <a:latin typeface="Cambria Math" panose="02040503050406030204" pitchFamily="18" charset="0"/>
                              </a:rPr>
                              <m:t>𝑠</m:t>
                            </m:r>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𝐴</m:t>
                                </m:r>
                              </m:e>
                              <m:sub>
                                <m:r>
                                  <a:rPr lang="en-US" sz="2200" i="1">
                                    <a:latin typeface="Cambria Math" panose="02040503050406030204" pitchFamily="18" charset="0"/>
                                  </a:rPr>
                                  <m:t>𝑡</m:t>
                                </m:r>
                                <m:r>
                                  <a:rPr lang="en-US" sz="2200" i="1">
                                    <a:latin typeface="Cambria Math" panose="02040503050406030204" pitchFamily="18" charset="0"/>
                                  </a:rPr>
                                  <m:t>−1</m:t>
                                </m:r>
                              </m:sub>
                            </m:sSub>
                            <m:r>
                              <a:rPr lang="en-US" sz="2200" i="1">
                                <a:latin typeface="Cambria Math" panose="02040503050406030204" pitchFamily="18" charset="0"/>
                              </a:rPr>
                              <m:t>=</m:t>
                            </m:r>
                            <m:r>
                              <a:rPr lang="en-US" sz="2200" i="1">
                                <a:latin typeface="Cambria Math" panose="02040503050406030204" pitchFamily="18" charset="0"/>
                              </a:rPr>
                              <m:t>𝑎</m:t>
                            </m:r>
                          </m:e>
                        </m:d>
                        <m:r>
                          <a:rPr lang="en-US" sz="2200" i="1">
                            <a:latin typeface="Cambria Math" panose="02040503050406030204" pitchFamily="18" charset="0"/>
                          </a:rPr>
                          <m:t>=</m:t>
                        </m:r>
                        <m:nary>
                          <m:naryPr>
                            <m:chr m:val="∑"/>
                            <m:supHide m:val="on"/>
                            <m:ctrlPr>
                              <a:rPr lang="en-US" sz="2200" i="1">
                                <a:latin typeface="Cambria Math" panose="02040503050406030204" pitchFamily="18" charset="0"/>
                              </a:rPr>
                            </m:ctrlPr>
                          </m:naryPr>
                          <m:sub>
                            <m:r>
                              <m:rPr>
                                <m:brk m:alnAt="7"/>
                              </m:rPr>
                              <a:rPr lang="en-US" sz="2200" i="1">
                                <a:latin typeface="Cambria Math" panose="02040503050406030204" pitchFamily="18" charset="0"/>
                              </a:rPr>
                              <m:t>𝑟</m:t>
                            </m:r>
                          </m:sub>
                          <m:sup/>
                          <m:e>
                            <m:r>
                              <a:rPr lang="en-US" sz="2200" i="1">
                                <a:latin typeface="Cambria Math" panose="02040503050406030204" pitchFamily="18" charset="0"/>
                              </a:rPr>
                              <m:t>𝑝</m:t>
                            </m:r>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𝑠</m:t>
                                    </m:r>
                                  </m:e>
                                  <m:sup>
                                    <m:r>
                                      <a:rPr lang="en-US" sz="2200" i="1">
                                        <a:latin typeface="Cambria Math" panose="02040503050406030204" pitchFamily="18" charset="0"/>
                                      </a:rPr>
                                      <m:t>′</m:t>
                                    </m:r>
                                  </m:sup>
                                </m:sSup>
                                <m:r>
                                  <a:rPr lang="en-US" sz="2200" i="1">
                                    <a:latin typeface="Cambria Math" panose="02040503050406030204" pitchFamily="18" charset="0"/>
                                  </a:rPr>
                                  <m:t>,</m:t>
                                </m:r>
                                <m:r>
                                  <a:rPr lang="en-US" sz="2200" i="1">
                                    <a:latin typeface="Cambria Math" panose="02040503050406030204" pitchFamily="18" charset="0"/>
                                  </a:rPr>
                                  <m:t>𝑟</m:t>
                                </m:r>
                                <m:r>
                                  <a:rPr lang="en-US" sz="2200" i="1">
                                    <a:latin typeface="Cambria Math" panose="02040503050406030204" pitchFamily="18" charset="0"/>
                                  </a:rPr>
                                  <m:t>|</m:t>
                                </m:r>
                                <m:r>
                                  <a:rPr lang="en-US" sz="2200" i="1">
                                    <a:latin typeface="Cambria Math" panose="02040503050406030204" pitchFamily="18" charset="0"/>
                                  </a:rPr>
                                  <m:t>𝑠</m:t>
                                </m:r>
                                <m:r>
                                  <a:rPr lang="en-US" sz="2200" i="1">
                                    <a:latin typeface="Cambria Math" panose="02040503050406030204" pitchFamily="18" charset="0"/>
                                  </a:rPr>
                                  <m:t>,</m:t>
                                </m:r>
                                <m:r>
                                  <a:rPr lang="en-US" sz="2200" i="1">
                                    <a:latin typeface="Cambria Math" panose="02040503050406030204" pitchFamily="18" charset="0"/>
                                  </a:rPr>
                                  <m:t>𝑎</m:t>
                                </m:r>
                              </m:e>
                            </m:d>
                          </m:e>
                        </m:nary>
                      </m:e>
                    </m:func>
                    <m:r>
                      <m:rPr>
                        <m:nor/>
                      </m:rPr>
                      <a:rPr lang="en-US" sz="2200" dirty="0"/>
                      <m:t>, </m:t>
                    </m:r>
                    <m:r>
                      <a:rPr lang="en-US" sz="2200" i="1">
                        <a:latin typeface="Cambria Math" panose="02040503050406030204" pitchFamily="18" charset="0"/>
                      </a:rPr>
                      <m:t>𝑟</m:t>
                    </m:r>
                    <m:r>
                      <m:rPr>
                        <m:nor/>
                      </m:rPr>
                      <a:rPr lang="en-US" sz="2200" dirty="0"/>
                      <m:t> </m:t>
                    </m:r>
                    <m:r>
                      <m:rPr>
                        <m:nor/>
                      </m:rPr>
                      <a:rPr lang="en-US" sz="2200" dirty="0"/>
                      <m:t>is</m:t>
                    </m:r>
                    <m:r>
                      <m:rPr>
                        <m:nor/>
                      </m:rPr>
                      <a:rPr lang="en-US" sz="2200" dirty="0"/>
                      <m:t> </m:t>
                    </m:r>
                    <m:r>
                      <m:rPr>
                        <m:nor/>
                      </m:rPr>
                      <a:rPr lang="en-US" sz="2200" dirty="0"/>
                      <m:t>not</m:t>
                    </m:r>
                    <m:r>
                      <m:rPr>
                        <m:nor/>
                      </m:rPr>
                      <a:rPr lang="en-US" sz="2200" dirty="0"/>
                      <m:t> </m:t>
                    </m:r>
                    <m:r>
                      <m:rPr>
                        <m:nor/>
                      </m:rPr>
                      <a:rPr lang="en-US" sz="2200" dirty="0"/>
                      <m:t>a</m:t>
                    </m:r>
                    <m:r>
                      <m:rPr>
                        <m:nor/>
                      </m:rPr>
                      <a:rPr lang="en-US" sz="2200" dirty="0"/>
                      <m:t> </m:t>
                    </m:r>
                    <m:r>
                      <m:rPr>
                        <m:nor/>
                      </m:rPr>
                      <a:rPr lang="en-US" sz="2200" dirty="0"/>
                      <m:t>function</m:t>
                    </m:r>
                    <m:r>
                      <m:rPr>
                        <m:nor/>
                      </m:rPr>
                      <a:rPr lang="en-US" sz="2200" dirty="0"/>
                      <m:t> </m:t>
                    </m:r>
                    <m:r>
                      <m:rPr>
                        <m:nor/>
                      </m:rPr>
                      <a:rPr lang="en-US" sz="2200" dirty="0"/>
                      <m:t>of</m:t>
                    </m:r>
                    <m:r>
                      <m:rPr>
                        <m:nor/>
                      </m:rPr>
                      <a:rPr lang="en-US" sz="2200" dirty="0"/>
                      <m:t> </m:t>
                    </m:r>
                    <m:r>
                      <m:rPr>
                        <m:nor/>
                      </m:rPr>
                      <a:rPr lang="en-US" sz="2200" dirty="0"/>
                      <m:t>the</m:t>
                    </m:r>
                    <m:r>
                      <m:rPr>
                        <m:nor/>
                      </m:rPr>
                      <a:rPr lang="en-US" sz="2200" dirty="0"/>
                      <m:t> </m:t>
                    </m:r>
                    <m:r>
                      <m:rPr>
                        <m:nor/>
                      </m:rPr>
                      <a:rPr lang="en-US" sz="2200" dirty="0"/>
                      <m:t>policy</m:t>
                    </m:r>
                  </m:oMath>
                </a14:m>
                <a:endParaRPr lang="en-US" sz="22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2"/>
                <a:stretch>
                  <a:fillRect l="-965" t="-1569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462E5A5E-E3C9-8D45-A517-9D803D3E7395}"/>
              </a:ext>
            </a:extLst>
          </p:cNvPr>
          <p:cNvSpPr>
            <a:spLocks noGrp="1"/>
          </p:cNvSpPr>
          <p:nvPr>
            <p:ph type="sldNum" sz="quarter" idx="12"/>
          </p:nvPr>
        </p:nvSpPr>
        <p:spPr/>
        <p:txBody>
          <a:bodyPr/>
          <a:lstStyle/>
          <a:p>
            <a:fld id="{5F07402F-1908-0F43-B844-ECE5D9BD648C}" type="slidenum">
              <a:rPr lang="en-US" smtClean="0"/>
              <a:t>11</a:t>
            </a:fld>
            <a:endParaRPr lang="en-US"/>
          </a:p>
        </p:txBody>
      </p:sp>
    </p:spTree>
    <p:extLst>
      <p:ext uri="{BB962C8B-B14F-4D97-AF65-F5344CB8AC3E}">
        <p14:creationId xmlns:p14="http://schemas.microsoft.com/office/powerpoint/2010/main" val="3061568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Autofit/>
              </a:bodyPr>
              <a:lstStyle/>
              <a:p>
                <a14:m>
                  <m:oMath xmlns:m="http://schemas.openxmlformats.org/officeDocument/2006/math">
                    <m:r>
                      <m:rPr>
                        <m:sty m:val="p"/>
                      </m:rPr>
                      <a:rPr lang="en-US" sz="2600" b="0" i="0"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𝜋</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e>
                    </m:d>
                    <m:r>
                      <a:rPr lang="en-US" sz="2600" b="0" i="1" smtClean="0">
                        <a:latin typeface="Cambria Math" panose="02040503050406030204" pitchFamily="18" charset="0"/>
                      </a:rPr>
                      <m:t>=</m:t>
                    </m:r>
                    <m:r>
                      <m:rPr>
                        <m:sty m:val="p"/>
                      </m:rPr>
                      <a:rPr lang="en-US" sz="2600" b="0" i="0" smtClean="0">
                        <a:latin typeface="Cambria Math" panose="02040503050406030204" pitchFamily="18" charset="0"/>
                      </a:rPr>
                      <m:t>∇</m:t>
                    </m:r>
                    <m:d>
                      <m:dPr>
                        <m:begChr m:val="["/>
                        <m:endChr m:val="]"/>
                        <m:ctrlPr>
                          <a:rPr lang="en-US" sz="2600" b="0" i="1" smtClean="0">
                            <a:latin typeface="Cambria Math" panose="02040503050406030204" pitchFamily="18" charset="0"/>
                          </a:rPr>
                        </m:ctrlPr>
                      </m:dPr>
                      <m:e>
                        <m:nary>
                          <m:naryPr>
                            <m:chr m:val="∑"/>
                            <m:supHide m:val="on"/>
                            <m:ctrlPr>
                              <a:rPr lang="en-US" sz="2600" b="0" i="1" smtClean="0">
                                <a:solidFill>
                                  <a:srgbClr val="FF0000"/>
                                </a:solidFill>
                                <a:latin typeface="Cambria Math" panose="02040503050406030204" pitchFamily="18" charset="0"/>
                              </a:rPr>
                            </m:ctrlPr>
                          </m:naryPr>
                          <m:sub>
                            <m:r>
                              <m:rPr>
                                <m:brk m:alnAt="7"/>
                              </m:rPr>
                              <a:rPr lang="en-US" sz="2600" b="0" i="1" smtClean="0">
                                <a:solidFill>
                                  <a:srgbClr val="FF0000"/>
                                </a:solidFill>
                                <a:latin typeface="Cambria Math" panose="02040503050406030204" pitchFamily="18" charset="0"/>
                              </a:rPr>
                              <m:t>𝑎</m:t>
                            </m:r>
                          </m:sub>
                          <m:sup/>
                          <m:e>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nary>
                      </m:e>
                    </m:d>
                  </m:oMath>
                </a14:m>
                <a:r>
                  <a:rPr lang="en-US" sz="2600" dirty="0"/>
                  <a:t>, for all </a:t>
                </a:r>
                <a14:m>
                  <m:oMath xmlns:m="http://schemas.openxmlformats.org/officeDocument/2006/math">
                    <m:r>
                      <a:rPr lang="en-US" sz="2600" b="0" i="1" smtClean="0">
                        <a:latin typeface="Cambria Math" panose="02040503050406030204" pitchFamily="18" charset="0"/>
                      </a:rPr>
                      <m:t>𝑠</m:t>
                    </m:r>
                    <m:r>
                      <a:rPr lang="en-US" sz="2600" b="0" i="1" smtClean="0">
                        <a:latin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𝒮</m:t>
                    </m:r>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b="0" i="1" smtClean="0">
                                <a:latin typeface="Cambria Math" panose="02040503050406030204" pitchFamily="18" charset="0"/>
                              </a:rPr>
                              <m:t>+</m:t>
                            </m:r>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r>
                              <m:rPr>
                                <m:sty m:val="p"/>
                              </m:rPr>
                              <a:rPr lang="en-US" sz="2600" b="0" i="0"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d>
                      </m:e>
                    </m:nary>
                  </m:oMath>
                </a14:m>
                <a:r>
                  <a:rPr lang="en-US" sz="2600" dirty="0"/>
                  <a:t>, product rule</a:t>
                </a:r>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i="1">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m:rPr>
                                <m:sty m:val="p"/>
                              </m:rPr>
                              <a:rPr lang="en-US" sz="2600">
                                <a:latin typeface="Cambria Math" panose="02040503050406030204" pitchFamily="18" charset="0"/>
                              </a:rPr>
                              <m:t>∇</m:t>
                            </m:r>
                            <m:nary>
                              <m:naryPr>
                                <m:chr m:val="∑"/>
                                <m:supHide m:val="on"/>
                                <m:ctrlPr>
                                  <a:rPr lang="en-US" sz="2600" i="1" smtClean="0">
                                    <a:solidFill>
                                      <a:srgbClr val="FF0000"/>
                                    </a:solidFill>
                                    <a:latin typeface="Cambria Math" panose="02040503050406030204" pitchFamily="18" charset="0"/>
                                  </a:rPr>
                                </m:ctrlPr>
                              </m:naryPr>
                              <m:sub>
                                <m:sSup>
                                  <m:sSupPr>
                                    <m:ctrlPr>
                                      <a:rPr lang="en-US" sz="2600" b="0" i="1" smtClean="0">
                                        <a:solidFill>
                                          <a:srgbClr val="FF0000"/>
                                        </a:solidFill>
                                        <a:latin typeface="Cambria Math" panose="02040503050406030204" pitchFamily="18" charset="0"/>
                                      </a:rPr>
                                    </m:ctrlPr>
                                  </m:sSupPr>
                                  <m:e>
                                    <m:r>
                                      <m:rPr>
                                        <m:brk m:alnAt="7"/>
                                      </m:rP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m:rPr>
                                    <m:brk m:alnAt="7"/>
                                  </m:rP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sub>
                              <m:sup/>
                              <m:e>
                                <m:r>
                                  <a:rPr lang="en-US" sz="2600" b="0" i="1" smtClean="0">
                                    <a:solidFill>
                                      <a:srgbClr val="FF0000"/>
                                    </a:solidFill>
                                    <a:latin typeface="Cambria Math" panose="02040503050406030204" pitchFamily="18" charset="0"/>
                                  </a:rPr>
                                  <m:t>𝑝</m:t>
                                </m:r>
                                <m:d>
                                  <m:dPr>
                                    <m:ctrlPr>
                                      <a:rPr lang="en-US" sz="2600" b="0" i="1" smtClean="0">
                                        <a:solidFill>
                                          <a:srgbClr val="FF0000"/>
                                        </a:solidFill>
                                        <a:latin typeface="Cambria Math" panose="02040503050406030204" pitchFamily="18" charset="0"/>
                                      </a:rPr>
                                    </m:ctrlPr>
                                  </m:dPr>
                                  <m:e>
                                    <m:sSup>
                                      <m:sSupPr>
                                        <m:ctrlPr>
                                          <a:rPr lang="en-US" sz="2600" b="0" i="1" smtClean="0">
                                            <a:solidFill>
                                              <a:srgbClr val="FF0000"/>
                                            </a:solidFill>
                                            <a:latin typeface="Cambria Math" panose="02040503050406030204" pitchFamily="18" charset="0"/>
                                          </a:rPr>
                                        </m:ctrlPr>
                                      </m:sSupPr>
                                      <m:e>
                                        <m: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𝑣</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e>
                                    </m:d>
                                  </m:e>
                                </m:d>
                              </m:e>
                            </m:nary>
                          </m:e>
                        </m:d>
                      </m:e>
                    </m:nary>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e>
                        </m:d>
                        <m:r>
                          <a:rPr lang="en-US" sz="2600" i="1">
                            <a:latin typeface="Cambria Math" panose="02040503050406030204" pitchFamily="18" charset="0"/>
                          </a:rPr>
                          <m:t>+</m:t>
                        </m:r>
                        <m:nary>
                          <m:naryPr>
                            <m:chr m:val="∑"/>
                            <m:limLoc m:val="subSup"/>
                            <m:supHide m:val="on"/>
                            <m:ctrlPr>
                              <a:rPr lang="en-US" sz="2600" i="1">
                                <a:latin typeface="Cambria Math" panose="02040503050406030204" pitchFamily="18" charset="0"/>
                              </a:rPr>
                            </m:ctrlPr>
                          </m:naryPr>
                          <m:sub>
                            <m:r>
                              <m:rPr>
                                <m:brk m:alnAt="9"/>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nary>
                                  <m:naryPr>
                                    <m:chr m:val="∑"/>
                                    <m:supHide m:val="on"/>
                                    <m:ctrlPr>
                                      <a:rPr lang="en-US" sz="2600" i="1">
                                        <a:solidFill>
                                          <a:srgbClr val="FF0000"/>
                                        </a:solidFill>
                                        <a:latin typeface="Cambria Math" panose="02040503050406030204" pitchFamily="18" charset="0"/>
                                      </a:rPr>
                                    </m:ctrlPr>
                                  </m:naryPr>
                                  <m:sub>
                                    <m:sSup>
                                      <m:sSupPr>
                                        <m:ctrlPr>
                                          <a:rPr lang="en-US" sz="2600" i="1">
                                            <a:solidFill>
                                              <a:srgbClr val="FF0000"/>
                                            </a:solidFill>
                                            <a:latin typeface="Cambria Math" panose="02040503050406030204" pitchFamily="18" charset="0"/>
                                          </a:rPr>
                                        </m:ctrlPr>
                                      </m:sSupPr>
                                      <m:e>
                                        <m:r>
                                          <m:rPr>
                                            <m:brk m:alnAt="7"/>
                                          </m:rP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sub>
                                  <m:sup/>
                                  <m:e>
                                    <m:r>
                                      <a:rPr lang="en-US" sz="2600" i="1">
                                        <a:solidFill>
                                          <a:srgbClr val="FF0000"/>
                                        </a:solidFill>
                                        <a:latin typeface="Cambria Math" panose="02040503050406030204" pitchFamily="18" charset="0"/>
                                      </a:rPr>
                                      <m:t>𝑝</m:t>
                                    </m:r>
                                    <m:d>
                                      <m:dPr>
                                        <m:ctrlPr>
                                          <a:rPr lang="en-US" sz="2600" i="1">
                                            <a:solidFill>
                                              <a:srgbClr val="FF0000"/>
                                            </a:solidFill>
                                            <a:latin typeface="Cambria Math" panose="02040503050406030204" pitchFamily="18" charset="0"/>
                                          </a:rPr>
                                        </m:ctrlPr>
                                      </m:dPr>
                                      <m:e>
                                        <m:sSup>
                                          <m:sSupPr>
                                            <m:ctrlPr>
                                              <a:rPr lang="en-US" sz="2600" i="1">
                                                <a:solidFill>
                                                  <a:srgbClr val="FF0000"/>
                                                </a:solidFill>
                                                <a:latin typeface="Cambria Math" panose="02040503050406030204" pitchFamily="18" charset="0"/>
                                              </a:rPr>
                                            </m:ctrlPr>
                                          </m:sSupPr>
                                          <m:e>
                                            <m: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𝑎</m:t>
                                        </m:r>
                                      </m:e>
                                    </m:d>
                                    <m:r>
                                      <m:rPr>
                                        <m:sty m:val="p"/>
                                      </m:rPr>
                                      <a:rPr lang="en-US" sz="2600">
                                        <a:solidFill>
                                          <a:srgbClr val="FF0000"/>
                                        </a:solidFill>
                                        <a:latin typeface="Cambria Math" panose="02040503050406030204" pitchFamily="18" charset="0"/>
                                      </a:rPr>
                                      <m:t>∇</m:t>
                                    </m:r>
                                    <m:sSub>
                                      <m:sSubPr>
                                        <m:ctrlPr>
                                          <a:rPr lang="en-US" sz="2600" i="1">
                                            <a:solidFill>
                                              <a:srgbClr val="FF0000"/>
                                            </a:solidFill>
                                            <a:latin typeface="Cambria Math" panose="02040503050406030204" pitchFamily="18" charset="0"/>
                                          </a:rPr>
                                        </m:ctrlPr>
                                      </m:sSubPr>
                                      <m:e>
                                        <m:r>
                                          <a:rPr lang="en-US" sz="2600" i="1">
                                            <a:solidFill>
                                              <a:srgbClr val="FF0000"/>
                                            </a:solidFill>
                                            <a:latin typeface="Cambria Math" panose="02040503050406030204" pitchFamily="18" charset="0"/>
                                          </a:rPr>
                                          <m:t>𝑣</m:t>
                                        </m:r>
                                      </m:e>
                                      <m:sub>
                                        <m:r>
                                          <a:rPr lang="en-US" sz="2600" i="1">
                                            <a:solidFill>
                                              <a:srgbClr val="FF0000"/>
                                            </a:solidFill>
                                            <a:latin typeface="Cambria Math" panose="02040503050406030204" pitchFamily="18" charset="0"/>
                                          </a:rPr>
                                          <m:t>𝜋</m:t>
                                        </m:r>
                                      </m:sub>
                                    </m:sSub>
                                    <m:d>
                                      <m:dPr>
                                        <m:ctrlPr>
                                          <a:rPr lang="en-US" sz="2600" i="1">
                                            <a:solidFill>
                                              <a:srgbClr val="FF0000"/>
                                            </a:solidFill>
                                            <a:latin typeface="Cambria Math" panose="02040503050406030204" pitchFamily="18" charset="0"/>
                                          </a:rPr>
                                        </m:ctrlPr>
                                      </m:dPr>
                                      <m:e>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e>
                                    </m:d>
                                  </m:e>
                                </m:nary>
                              </m:e>
                            </m:d>
                          </m:e>
                        </m:nary>
                      </m:e>
                    </m:nary>
                  </m:oMath>
                </a14:m>
                <a:endParaRPr lang="en-US" sz="2600" dirty="0"/>
              </a:p>
              <a:p>
                <a:pPr lvl="1"/>
                <a14:m>
                  <m:oMath xmlns:m="http://schemas.openxmlformats.org/officeDocument/2006/math">
                    <m:r>
                      <a:rPr lang="en-US" sz="2200" i="1">
                        <a:latin typeface="Cambria Math" panose="02040503050406030204" pitchFamily="18" charset="0"/>
                      </a:rPr>
                      <m:t>𝑝</m:t>
                    </m:r>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𝑠</m:t>
                            </m:r>
                          </m:e>
                          <m:sup>
                            <m:r>
                              <a:rPr lang="en-US" sz="2200" i="1">
                                <a:latin typeface="Cambria Math" panose="02040503050406030204" pitchFamily="18" charset="0"/>
                              </a:rPr>
                              <m:t>′</m:t>
                            </m:r>
                          </m:sup>
                        </m:sSup>
                        <m:r>
                          <a:rPr lang="en-US" sz="2200" i="1">
                            <a:latin typeface="Cambria Math" panose="02040503050406030204" pitchFamily="18" charset="0"/>
                          </a:rPr>
                          <m:t>|</m:t>
                        </m:r>
                        <m:r>
                          <a:rPr lang="en-US" sz="2200" i="1">
                            <a:latin typeface="Cambria Math" panose="02040503050406030204" pitchFamily="18" charset="0"/>
                          </a:rPr>
                          <m:t>𝑠</m:t>
                        </m:r>
                        <m:r>
                          <a:rPr lang="en-US" sz="2200" i="1">
                            <a:latin typeface="Cambria Math" panose="02040503050406030204" pitchFamily="18" charset="0"/>
                          </a:rPr>
                          <m:t>,</m:t>
                        </m:r>
                        <m:r>
                          <a:rPr lang="en-US" sz="2200" i="1">
                            <a:latin typeface="Cambria Math" panose="02040503050406030204" pitchFamily="18" charset="0"/>
                          </a:rPr>
                          <m:t>𝑎</m:t>
                        </m:r>
                      </m:e>
                    </m:d>
                    <m:r>
                      <a:rPr lang="en-US" sz="2200" i="1">
                        <a:latin typeface="Cambria Math" panose="02040503050406030204" pitchFamily="18" charset="0"/>
                      </a:rPr>
                      <m:t>=</m:t>
                    </m:r>
                    <m:func>
                      <m:funcPr>
                        <m:ctrlPr>
                          <a:rPr lang="en-US" sz="2200" i="1">
                            <a:latin typeface="Cambria Math" panose="02040503050406030204" pitchFamily="18" charset="0"/>
                          </a:rPr>
                        </m:ctrlPr>
                      </m:funcPr>
                      <m:fName>
                        <m:r>
                          <m:rPr>
                            <m:sty m:val="p"/>
                          </m:rPr>
                          <a:rPr lang="en-US" sz="2200">
                            <a:latin typeface="Cambria Math" panose="02040503050406030204" pitchFamily="18" charset="0"/>
                          </a:rPr>
                          <m:t>Pr</m:t>
                        </m:r>
                      </m:fName>
                      <m:e>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𝑡</m:t>
                                </m:r>
                              </m:sub>
                            </m:sSub>
                            <m:r>
                              <a:rPr lang="en-US" sz="2200" i="1">
                                <a:latin typeface="Cambria Math" panose="02040503050406030204" pitchFamily="18" charset="0"/>
                              </a:rPr>
                              <m:t>=</m:t>
                            </m:r>
                            <m:sSup>
                              <m:sSupPr>
                                <m:ctrlPr>
                                  <a:rPr lang="en-US" sz="2200" i="1">
                                    <a:latin typeface="Cambria Math" panose="02040503050406030204" pitchFamily="18" charset="0"/>
                                  </a:rPr>
                                </m:ctrlPr>
                              </m:sSupPr>
                              <m:e>
                                <m:r>
                                  <a:rPr lang="en-US" sz="2200" i="1">
                                    <a:latin typeface="Cambria Math" panose="02040503050406030204" pitchFamily="18" charset="0"/>
                                  </a:rPr>
                                  <m:t>𝑠</m:t>
                                </m:r>
                              </m:e>
                              <m:sup>
                                <m:r>
                                  <a:rPr lang="en-US" sz="2200" i="1">
                                    <a:latin typeface="Cambria Math" panose="02040503050406030204" pitchFamily="18" charset="0"/>
                                  </a:rPr>
                                  <m:t>′</m:t>
                                </m:r>
                              </m:sup>
                            </m:sSup>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𝑡</m:t>
                                </m:r>
                                <m:r>
                                  <a:rPr lang="en-US" sz="2200" i="1">
                                    <a:latin typeface="Cambria Math" panose="02040503050406030204" pitchFamily="18" charset="0"/>
                                  </a:rPr>
                                  <m:t>−1</m:t>
                                </m:r>
                              </m:sub>
                            </m:sSub>
                            <m:r>
                              <a:rPr lang="en-US" sz="2200" i="1">
                                <a:latin typeface="Cambria Math" panose="02040503050406030204" pitchFamily="18" charset="0"/>
                              </a:rPr>
                              <m:t>=</m:t>
                            </m:r>
                            <m:r>
                              <a:rPr lang="en-US" sz="2200" i="1">
                                <a:latin typeface="Cambria Math" panose="02040503050406030204" pitchFamily="18" charset="0"/>
                              </a:rPr>
                              <m:t>𝑠</m:t>
                            </m:r>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𝐴</m:t>
                                </m:r>
                              </m:e>
                              <m:sub>
                                <m:r>
                                  <a:rPr lang="en-US" sz="2200" i="1">
                                    <a:latin typeface="Cambria Math" panose="02040503050406030204" pitchFamily="18" charset="0"/>
                                  </a:rPr>
                                  <m:t>𝑡</m:t>
                                </m:r>
                                <m:r>
                                  <a:rPr lang="en-US" sz="2200" i="1">
                                    <a:latin typeface="Cambria Math" panose="02040503050406030204" pitchFamily="18" charset="0"/>
                                  </a:rPr>
                                  <m:t>−1</m:t>
                                </m:r>
                              </m:sub>
                            </m:sSub>
                            <m:r>
                              <a:rPr lang="en-US" sz="2200" i="1">
                                <a:latin typeface="Cambria Math" panose="02040503050406030204" pitchFamily="18" charset="0"/>
                              </a:rPr>
                              <m:t>=</m:t>
                            </m:r>
                            <m:r>
                              <a:rPr lang="en-US" sz="2200" i="1">
                                <a:latin typeface="Cambria Math" panose="02040503050406030204" pitchFamily="18" charset="0"/>
                              </a:rPr>
                              <m:t>𝑎</m:t>
                            </m:r>
                          </m:e>
                        </m:d>
                        <m:r>
                          <a:rPr lang="en-US" sz="2200" i="1">
                            <a:latin typeface="Cambria Math" panose="02040503050406030204" pitchFamily="18" charset="0"/>
                          </a:rPr>
                          <m:t>=</m:t>
                        </m:r>
                        <m:nary>
                          <m:naryPr>
                            <m:chr m:val="∑"/>
                            <m:supHide m:val="on"/>
                            <m:ctrlPr>
                              <a:rPr lang="en-US" sz="2200" i="1">
                                <a:latin typeface="Cambria Math" panose="02040503050406030204" pitchFamily="18" charset="0"/>
                              </a:rPr>
                            </m:ctrlPr>
                          </m:naryPr>
                          <m:sub>
                            <m:r>
                              <m:rPr>
                                <m:brk m:alnAt="7"/>
                              </m:rPr>
                              <a:rPr lang="en-US" sz="2200" i="1">
                                <a:latin typeface="Cambria Math" panose="02040503050406030204" pitchFamily="18" charset="0"/>
                              </a:rPr>
                              <m:t>𝑟</m:t>
                            </m:r>
                          </m:sub>
                          <m:sup/>
                          <m:e>
                            <m:r>
                              <a:rPr lang="en-US" sz="2200" i="1">
                                <a:latin typeface="Cambria Math" panose="02040503050406030204" pitchFamily="18" charset="0"/>
                              </a:rPr>
                              <m:t>𝑝</m:t>
                            </m:r>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𝑠</m:t>
                                    </m:r>
                                  </m:e>
                                  <m:sup>
                                    <m:r>
                                      <a:rPr lang="en-US" sz="2200" i="1">
                                        <a:latin typeface="Cambria Math" panose="02040503050406030204" pitchFamily="18" charset="0"/>
                                      </a:rPr>
                                      <m:t>′</m:t>
                                    </m:r>
                                  </m:sup>
                                </m:sSup>
                                <m:r>
                                  <a:rPr lang="en-US" sz="2200" i="1">
                                    <a:latin typeface="Cambria Math" panose="02040503050406030204" pitchFamily="18" charset="0"/>
                                  </a:rPr>
                                  <m:t>,</m:t>
                                </m:r>
                                <m:r>
                                  <a:rPr lang="en-US" sz="2200" i="1">
                                    <a:latin typeface="Cambria Math" panose="02040503050406030204" pitchFamily="18" charset="0"/>
                                  </a:rPr>
                                  <m:t>𝑟</m:t>
                                </m:r>
                                <m:r>
                                  <a:rPr lang="en-US" sz="2200" i="1">
                                    <a:latin typeface="Cambria Math" panose="02040503050406030204" pitchFamily="18" charset="0"/>
                                  </a:rPr>
                                  <m:t>|</m:t>
                                </m:r>
                                <m:r>
                                  <a:rPr lang="en-US" sz="2200" i="1">
                                    <a:latin typeface="Cambria Math" panose="02040503050406030204" pitchFamily="18" charset="0"/>
                                  </a:rPr>
                                  <m:t>𝑠</m:t>
                                </m:r>
                                <m:r>
                                  <a:rPr lang="en-US" sz="2200" i="1">
                                    <a:latin typeface="Cambria Math" panose="02040503050406030204" pitchFamily="18" charset="0"/>
                                  </a:rPr>
                                  <m:t>,</m:t>
                                </m:r>
                                <m:r>
                                  <a:rPr lang="en-US" sz="2200" i="1">
                                    <a:latin typeface="Cambria Math" panose="02040503050406030204" pitchFamily="18" charset="0"/>
                                  </a:rPr>
                                  <m:t>𝑎</m:t>
                                </m:r>
                              </m:e>
                            </m:d>
                          </m:e>
                        </m:nary>
                      </m:e>
                    </m:func>
                    <m:r>
                      <m:rPr>
                        <m:nor/>
                      </m:rPr>
                      <a:rPr lang="en-US" sz="2200" dirty="0"/>
                      <m:t>, </m:t>
                    </m:r>
                    <m:r>
                      <a:rPr lang="en-US" sz="2200" i="1">
                        <a:latin typeface="Cambria Math" panose="02040503050406030204" pitchFamily="18" charset="0"/>
                      </a:rPr>
                      <m:t>𝑟</m:t>
                    </m:r>
                    <m:r>
                      <m:rPr>
                        <m:nor/>
                      </m:rPr>
                      <a:rPr lang="en-US" sz="2200" dirty="0"/>
                      <m:t> </m:t>
                    </m:r>
                    <m:r>
                      <m:rPr>
                        <m:nor/>
                      </m:rPr>
                      <a:rPr lang="en-US" sz="2200" dirty="0"/>
                      <m:t>is</m:t>
                    </m:r>
                    <m:r>
                      <m:rPr>
                        <m:nor/>
                      </m:rPr>
                      <a:rPr lang="en-US" sz="2200" dirty="0"/>
                      <m:t> </m:t>
                    </m:r>
                    <m:r>
                      <m:rPr>
                        <m:nor/>
                      </m:rPr>
                      <a:rPr lang="en-US" sz="2200" dirty="0"/>
                      <m:t>not</m:t>
                    </m:r>
                    <m:r>
                      <m:rPr>
                        <m:nor/>
                      </m:rPr>
                      <a:rPr lang="en-US" sz="2200" dirty="0"/>
                      <m:t> </m:t>
                    </m:r>
                    <m:r>
                      <m:rPr>
                        <m:nor/>
                      </m:rPr>
                      <a:rPr lang="en-US" sz="2200" dirty="0"/>
                      <m:t>a</m:t>
                    </m:r>
                    <m:r>
                      <m:rPr>
                        <m:nor/>
                      </m:rPr>
                      <a:rPr lang="en-US" sz="2200" dirty="0"/>
                      <m:t> </m:t>
                    </m:r>
                    <m:r>
                      <m:rPr>
                        <m:nor/>
                      </m:rPr>
                      <a:rPr lang="en-US" sz="2200" dirty="0"/>
                      <m:t>function</m:t>
                    </m:r>
                    <m:r>
                      <m:rPr>
                        <m:nor/>
                      </m:rPr>
                      <a:rPr lang="en-US" sz="2200" dirty="0"/>
                      <m:t> </m:t>
                    </m:r>
                    <m:r>
                      <m:rPr>
                        <m:nor/>
                      </m:rPr>
                      <a:rPr lang="en-US" sz="2200" dirty="0"/>
                      <m:t>of</m:t>
                    </m:r>
                    <m:r>
                      <m:rPr>
                        <m:nor/>
                      </m:rPr>
                      <a:rPr lang="en-US" sz="2200" dirty="0"/>
                      <m:t> </m:t>
                    </m:r>
                    <m:r>
                      <m:rPr>
                        <m:nor/>
                      </m:rPr>
                      <a:rPr lang="en-US" sz="2200" dirty="0"/>
                      <m:t>the</m:t>
                    </m:r>
                    <m:r>
                      <m:rPr>
                        <m:nor/>
                      </m:rPr>
                      <a:rPr lang="en-US" sz="2200" dirty="0"/>
                      <m:t> </m:t>
                    </m:r>
                    <m:r>
                      <m:rPr>
                        <m:nor/>
                      </m:rPr>
                      <a:rPr lang="en-US" sz="2200" dirty="0"/>
                      <m:t>policy</m:t>
                    </m:r>
                  </m:oMath>
                </a14:m>
                <a:endParaRPr lang="en-US" sz="22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2"/>
                <a:stretch>
                  <a:fillRect l="-965" t="-15698"/>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F8F7A8A4-8EC4-6340-8089-EC6326DCA3C6}"/>
              </a:ext>
            </a:extLst>
          </p:cNvPr>
          <p:cNvSpPr/>
          <p:nvPr/>
        </p:nvSpPr>
        <p:spPr>
          <a:xfrm>
            <a:off x="8060636" y="3419060"/>
            <a:ext cx="1076738" cy="357809"/>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5160AF24-7E0C-BA4C-9869-EC4DE4E84109}"/>
              </a:ext>
            </a:extLst>
          </p:cNvPr>
          <p:cNvCxnSpPr>
            <a:cxnSpLocks/>
          </p:cNvCxnSpPr>
          <p:nvPr/>
        </p:nvCxnSpPr>
        <p:spPr>
          <a:xfrm flipH="1" flipV="1">
            <a:off x="2136914" y="2126974"/>
            <a:ext cx="5923722" cy="1292086"/>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62E5A5E-E3C9-8D45-A517-9D803D3E7395}"/>
              </a:ext>
            </a:extLst>
          </p:cNvPr>
          <p:cNvSpPr>
            <a:spLocks noGrp="1"/>
          </p:cNvSpPr>
          <p:nvPr>
            <p:ph type="sldNum" sz="quarter" idx="12"/>
          </p:nvPr>
        </p:nvSpPr>
        <p:spPr/>
        <p:txBody>
          <a:bodyPr/>
          <a:lstStyle/>
          <a:p>
            <a:fld id="{5F07402F-1908-0F43-B844-ECE5D9BD648C}" type="slidenum">
              <a:rPr lang="en-US" smtClean="0"/>
              <a:t>12</a:t>
            </a:fld>
            <a:endParaRPr lang="en-US"/>
          </a:p>
        </p:txBody>
      </p:sp>
    </p:spTree>
    <p:extLst>
      <p:ext uri="{BB962C8B-B14F-4D97-AF65-F5344CB8AC3E}">
        <p14:creationId xmlns:p14="http://schemas.microsoft.com/office/powerpoint/2010/main" val="3788518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Autofit/>
              </a:bodyPr>
              <a:lstStyle/>
              <a:p>
                <a14:m>
                  <m:oMath xmlns:m="http://schemas.openxmlformats.org/officeDocument/2006/math">
                    <m:r>
                      <m:rPr>
                        <m:sty m:val="p"/>
                      </m:rPr>
                      <a:rPr lang="en-US" sz="2600" b="0" i="0"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𝜋</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e>
                    </m:d>
                    <m:r>
                      <a:rPr lang="en-US" sz="2600" b="0" i="1" smtClean="0">
                        <a:latin typeface="Cambria Math" panose="02040503050406030204" pitchFamily="18" charset="0"/>
                      </a:rPr>
                      <m:t>=</m:t>
                    </m:r>
                    <m:r>
                      <m:rPr>
                        <m:sty m:val="p"/>
                      </m:rPr>
                      <a:rPr lang="en-US" sz="2600" b="0" i="0" smtClean="0">
                        <a:latin typeface="Cambria Math" panose="02040503050406030204" pitchFamily="18" charset="0"/>
                      </a:rPr>
                      <m:t>∇</m:t>
                    </m:r>
                    <m:d>
                      <m:dPr>
                        <m:begChr m:val="["/>
                        <m:endChr m:val="]"/>
                        <m:ctrlPr>
                          <a:rPr lang="en-US" sz="2600" b="0" i="1" smtClean="0">
                            <a:latin typeface="Cambria Math" panose="02040503050406030204" pitchFamily="18" charset="0"/>
                          </a:rPr>
                        </m:ctrlPr>
                      </m:dPr>
                      <m:e>
                        <m:nary>
                          <m:naryPr>
                            <m:chr m:val="∑"/>
                            <m:supHide m:val="on"/>
                            <m:ctrlPr>
                              <a:rPr lang="en-US" sz="2600" b="0" i="1" smtClean="0">
                                <a:solidFill>
                                  <a:srgbClr val="FF0000"/>
                                </a:solidFill>
                                <a:latin typeface="Cambria Math" panose="02040503050406030204" pitchFamily="18" charset="0"/>
                              </a:rPr>
                            </m:ctrlPr>
                          </m:naryPr>
                          <m:sub>
                            <m:r>
                              <m:rPr>
                                <m:brk m:alnAt="7"/>
                              </m:rPr>
                              <a:rPr lang="en-US" sz="2600" b="0" i="1" smtClean="0">
                                <a:solidFill>
                                  <a:srgbClr val="FF0000"/>
                                </a:solidFill>
                                <a:latin typeface="Cambria Math" panose="02040503050406030204" pitchFamily="18" charset="0"/>
                              </a:rPr>
                              <m:t>𝑎</m:t>
                            </m:r>
                          </m:sub>
                          <m:sup/>
                          <m:e>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nary>
                      </m:e>
                    </m:d>
                  </m:oMath>
                </a14:m>
                <a:r>
                  <a:rPr lang="en-US" sz="2600" dirty="0"/>
                  <a:t>, for all </a:t>
                </a:r>
                <a14:m>
                  <m:oMath xmlns:m="http://schemas.openxmlformats.org/officeDocument/2006/math">
                    <m:r>
                      <a:rPr lang="en-US" sz="2600" b="0" i="1" smtClean="0">
                        <a:latin typeface="Cambria Math" panose="02040503050406030204" pitchFamily="18" charset="0"/>
                      </a:rPr>
                      <m:t>𝑠</m:t>
                    </m:r>
                    <m:r>
                      <a:rPr lang="en-US" sz="2600" b="0" i="1" smtClean="0">
                        <a:latin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𝒮</m:t>
                    </m:r>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b="0" i="1" smtClean="0">
                                <a:latin typeface="Cambria Math" panose="02040503050406030204" pitchFamily="18" charset="0"/>
                              </a:rPr>
                              <m:t>+</m:t>
                            </m:r>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r>
                              <m:rPr>
                                <m:sty m:val="p"/>
                              </m:rPr>
                              <a:rPr lang="en-US" sz="2600" b="0" i="0"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d>
                      </m:e>
                    </m:nary>
                  </m:oMath>
                </a14:m>
                <a:r>
                  <a:rPr lang="en-US" sz="2600" dirty="0"/>
                  <a:t>, product rule</a:t>
                </a:r>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i="1">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m:rPr>
                                <m:sty m:val="p"/>
                              </m:rPr>
                              <a:rPr lang="en-US" sz="2600">
                                <a:latin typeface="Cambria Math" panose="02040503050406030204" pitchFamily="18" charset="0"/>
                              </a:rPr>
                              <m:t>∇</m:t>
                            </m:r>
                            <m:nary>
                              <m:naryPr>
                                <m:chr m:val="∑"/>
                                <m:supHide m:val="on"/>
                                <m:ctrlPr>
                                  <a:rPr lang="en-US" sz="2600" i="1" smtClean="0">
                                    <a:solidFill>
                                      <a:srgbClr val="FF0000"/>
                                    </a:solidFill>
                                    <a:latin typeface="Cambria Math" panose="02040503050406030204" pitchFamily="18" charset="0"/>
                                  </a:rPr>
                                </m:ctrlPr>
                              </m:naryPr>
                              <m:sub>
                                <m:sSup>
                                  <m:sSupPr>
                                    <m:ctrlPr>
                                      <a:rPr lang="en-US" sz="2600" b="0" i="1" smtClean="0">
                                        <a:solidFill>
                                          <a:srgbClr val="FF0000"/>
                                        </a:solidFill>
                                        <a:latin typeface="Cambria Math" panose="02040503050406030204" pitchFamily="18" charset="0"/>
                                      </a:rPr>
                                    </m:ctrlPr>
                                  </m:sSupPr>
                                  <m:e>
                                    <m:r>
                                      <m:rPr>
                                        <m:brk m:alnAt="7"/>
                                      </m:rP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m:rPr>
                                    <m:brk m:alnAt="7"/>
                                  </m:rP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sub>
                              <m:sup/>
                              <m:e>
                                <m:r>
                                  <a:rPr lang="en-US" sz="2600" b="0" i="1" smtClean="0">
                                    <a:solidFill>
                                      <a:srgbClr val="FF0000"/>
                                    </a:solidFill>
                                    <a:latin typeface="Cambria Math" panose="02040503050406030204" pitchFamily="18" charset="0"/>
                                  </a:rPr>
                                  <m:t>𝑝</m:t>
                                </m:r>
                                <m:d>
                                  <m:dPr>
                                    <m:ctrlPr>
                                      <a:rPr lang="en-US" sz="2600" b="0" i="1" smtClean="0">
                                        <a:solidFill>
                                          <a:srgbClr val="FF0000"/>
                                        </a:solidFill>
                                        <a:latin typeface="Cambria Math" panose="02040503050406030204" pitchFamily="18" charset="0"/>
                                      </a:rPr>
                                    </m:ctrlPr>
                                  </m:dPr>
                                  <m:e>
                                    <m:sSup>
                                      <m:sSupPr>
                                        <m:ctrlPr>
                                          <a:rPr lang="en-US" sz="2600" b="0" i="1" smtClean="0">
                                            <a:solidFill>
                                              <a:srgbClr val="FF0000"/>
                                            </a:solidFill>
                                            <a:latin typeface="Cambria Math" panose="02040503050406030204" pitchFamily="18" charset="0"/>
                                          </a:rPr>
                                        </m:ctrlPr>
                                      </m:sSupPr>
                                      <m:e>
                                        <m: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𝑣</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e>
                                    </m:d>
                                  </m:e>
                                </m:d>
                              </m:e>
                            </m:nary>
                          </m:e>
                        </m:d>
                      </m:e>
                    </m:nary>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e>
                        </m:d>
                        <m:r>
                          <a:rPr lang="en-US" sz="2600" i="1">
                            <a:latin typeface="Cambria Math" panose="02040503050406030204" pitchFamily="18" charset="0"/>
                          </a:rPr>
                          <m:t>+</m:t>
                        </m:r>
                        <m:nary>
                          <m:naryPr>
                            <m:chr m:val="∑"/>
                            <m:limLoc m:val="subSup"/>
                            <m:supHide m:val="on"/>
                            <m:ctrlPr>
                              <a:rPr lang="en-US" sz="2600" i="1">
                                <a:latin typeface="Cambria Math" panose="02040503050406030204" pitchFamily="18" charset="0"/>
                              </a:rPr>
                            </m:ctrlPr>
                          </m:naryPr>
                          <m:sub>
                            <m:r>
                              <m:rPr>
                                <m:brk m:alnAt="9"/>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nary>
                                  <m:naryPr>
                                    <m:chr m:val="∑"/>
                                    <m:supHide m:val="on"/>
                                    <m:ctrlPr>
                                      <a:rPr lang="en-US" sz="2600" i="1">
                                        <a:solidFill>
                                          <a:srgbClr val="FF0000"/>
                                        </a:solidFill>
                                        <a:latin typeface="Cambria Math" panose="02040503050406030204" pitchFamily="18" charset="0"/>
                                      </a:rPr>
                                    </m:ctrlPr>
                                  </m:naryPr>
                                  <m:sub>
                                    <m:sSup>
                                      <m:sSupPr>
                                        <m:ctrlPr>
                                          <a:rPr lang="en-US" sz="2600" i="1">
                                            <a:solidFill>
                                              <a:srgbClr val="FF0000"/>
                                            </a:solidFill>
                                            <a:latin typeface="Cambria Math" panose="02040503050406030204" pitchFamily="18" charset="0"/>
                                          </a:rPr>
                                        </m:ctrlPr>
                                      </m:sSupPr>
                                      <m:e>
                                        <m:r>
                                          <m:rPr>
                                            <m:brk m:alnAt="7"/>
                                          </m:rP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sub>
                                  <m:sup/>
                                  <m:e>
                                    <m:r>
                                      <a:rPr lang="en-US" sz="2600" i="1">
                                        <a:solidFill>
                                          <a:srgbClr val="FF0000"/>
                                        </a:solidFill>
                                        <a:latin typeface="Cambria Math" panose="02040503050406030204" pitchFamily="18" charset="0"/>
                                      </a:rPr>
                                      <m:t>𝑝</m:t>
                                    </m:r>
                                    <m:d>
                                      <m:dPr>
                                        <m:ctrlPr>
                                          <a:rPr lang="en-US" sz="2600" i="1">
                                            <a:solidFill>
                                              <a:srgbClr val="FF0000"/>
                                            </a:solidFill>
                                            <a:latin typeface="Cambria Math" panose="02040503050406030204" pitchFamily="18" charset="0"/>
                                          </a:rPr>
                                        </m:ctrlPr>
                                      </m:dPr>
                                      <m:e>
                                        <m:sSup>
                                          <m:sSupPr>
                                            <m:ctrlPr>
                                              <a:rPr lang="en-US" sz="2600" i="1">
                                                <a:solidFill>
                                                  <a:srgbClr val="FF0000"/>
                                                </a:solidFill>
                                                <a:latin typeface="Cambria Math" panose="02040503050406030204" pitchFamily="18" charset="0"/>
                                              </a:rPr>
                                            </m:ctrlPr>
                                          </m:sSupPr>
                                          <m:e>
                                            <m: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𝑎</m:t>
                                        </m:r>
                                      </m:e>
                                    </m:d>
                                    <m:r>
                                      <m:rPr>
                                        <m:sty m:val="p"/>
                                      </m:rPr>
                                      <a:rPr lang="en-US" sz="2600">
                                        <a:solidFill>
                                          <a:srgbClr val="FF0000"/>
                                        </a:solidFill>
                                        <a:latin typeface="Cambria Math" panose="02040503050406030204" pitchFamily="18" charset="0"/>
                                      </a:rPr>
                                      <m:t>∇</m:t>
                                    </m:r>
                                    <m:sSub>
                                      <m:sSubPr>
                                        <m:ctrlPr>
                                          <a:rPr lang="en-US" sz="2600" i="1">
                                            <a:solidFill>
                                              <a:srgbClr val="FF0000"/>
                                            </a:solidFill>
                                            <a:latin typeface="Cambria Math" panose="02040503050406030204" pitchFamily="18" charset="0"/>
                                          </a:rPr>
                                        </m:ctrlPr>
                                      </m:sSubPr>
                                      <m:e>
                                        <m:r>
                                          <a:rPr lang="en-US" sz="2600" i="1">
                                            <a:solidFill>
                                              <a:srgbClr val="FF0000"/>
                                            </a:solidFill>
                                            <a:latin typeface="Cambria Math" panose="02040503050406030204" pitchFamily="18" charset="0"/>
                                          </a:rPr>
                                          <m:t>𝑣</m:t>
                                        </m:r>
                                      </m:e>
                                      <m:sub>
                                        <m:r>
                                          <a:rPr lang="en-US" sz="2600" i="1">
                                            <a:solidFill>
                                              <a:srgbClr val="FF0000"/>
                                            </a:solidFill>
                                            <a:latin typeface="Cambria Math" panose="02040503050406030204" pitchFamily="18" charset="0"/>
                                          </a:rPr>
                                          <m:t>𝜋</m:t>
                                        </m:r>
                                      </m:sub>
                                    </m:sSub>
                                    <m:d>
                                      <m:dPr>
                                        <m:ctrlPr>
                                          <a:rPr lang="en-US" sz="2600" i="1">
                                            <a:solidFill>
                                              <a:srgbClr val="FF0000"/>
                                            </a:solidFill>
                                            <a:latin typeface="Cambria Math" panose="02040503050406030204" pitchFamily="18" charset="0"/>
                                          </a:rPr>
                                        </m:ctrlPr>
                                      </m:dPr>
                                      <m:e>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e>
                                    </m:d>
                                  </m:e>
                                </m:nary>
                              </m:e>
                            </m:d>
                          </m:e>
                        </m:nary>
                      </m:e>
                    </m:nary>
                  </m:oMath>
                </a14:m>
                <a:endParaRPr lang="en-US" sz="2600" dirty="0"/>
              </a:p>
              <a:p>
                <a:pPr lvl="1"/>
                <a14:m>
                  <m:oMath xmlns:m="http://schemas.openxmlformats.org/officeDocument/2006/math">
                    <m:r>
                      <a:rPr lang="en-US" sz="2200" i="1" smtClean="0">
                        <a:solidFill>
                          <a:schemeClr val="tx1"/>
                        </a:solidFill>
                        <a:latin typeface="Cambria Math" panose="02040503050406030204" pitchFamily="18" charset="0"/>
                      </a:rPr>
                      <m:t>𝑝</m:t>
                    </m:r>
                    <m:d>
                      <m:dPr>
                        <m:ctrlPr>
                          <a:rPr lang="en-US" sz="2200" i="1">
                            <a:solidFill>
                              <a:schemeClr val="tx1"/>
                            </a:solidFill>
                            <a:latin typeface="Cambria Math" panose="02040503050406030204" pitchFamily="18" charset="0"/>
                          </a:rPr>
                        </m:ctrlPr>
                      </m:dPr>
                      <m:e>
                        <m:sSup>
                          <m:sSupPr>
                            <m:ctrlPr>
                              <a:rPr lang="en-US" sz="2200" i="1">
                                <a:solidFill>
                                  <a:schemeClr val="tx1"/>
                                </a:solidFill>
                                <a:latin typeface="Cambria Math" panose="02040503050406030204" pitchFamily="18" charset="0"/>
                              </a:rPr>
                            </m:ctrlPr>
                          </m:sSupPr>
                          <m:e>
                            <m:r>
                              <a:rPr lang="en-US" sz="2200" i="1">
                                <a:solidFill>
                                  <a:schemeClr val="tx1"/>
                                </a:solidFill>
                                <a:latin typeface="Cambria Math" panose="02040503050406030204" pitchFamily="18" charset="0"/>
                              </a:rPr>
                              <m:t>𝑠</m:t>
                            </m:r>
                          </m:e>
                          <m:sup>
                            <m:r>
                              <a:rPr lang="en-US" sz="2200" i="1">
                                <a:solidFill>
                                  <a:schemeClr val="tx1"/>
                                </a:solidFill>
                                <a:latin typeface="Cambria Math" panose="02040503050406030204" pitchFamily="18" charset="0"/>
                              </a:rPr>
                              <m:t>′</m:t>
                            </m:r>
                          </m:sup>
                        </m:sSup>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𝑠</m:t>
                        </m:r>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𝑎</m:t>
                        </m:r>
                      </m:e>
                    </m:d>
                    <m:r>
                      <a:rPr lang="en-US" sz="2200" b="0" i="1" smtClean="0">
                        <a:solidFill>
                          <a:schemeClr val="tx1"/>
                        </a:solidFill>
                        <a:latin typeface="Cambria Math" panose="02040503050406030204" pitchFamily="18" charset="0"/>
                      </a:rPr>
                      <m:t>=</m:t>
                    </m:r>
                    <m:func>
                      <m:funcPr>
                        <m:ctrlPr>
                          <a:rPr lang="en-US" sz="2200" b="0" i="1" smtClean="0">
                            <a:solidFill>
                              <a:schemeClr val="tx1"/>
                            </a:solidFill>
                            <a:latin typeface="Cambria Math" panose="02040503050406030204" pitchFamily="18" charset="0"/>
                          </a:rPr>
                        </m:ctrlPr>
                      </m:funcPr>
                      <m:fName>
                        <m:r>
                          <m:rPr>
                            <m:sty m:val="p"/>
                          </m:rPr>
                          <a:rPr lang="en-US" sz="2200" b="0" i="0" smtClean="0">
                            <a:solidFill>
                              <a:schemeClr val="tx1"/>
                            </a:solidFill>
                            <a:latin typeface="Cambria Math" panose="02040503050406030204" pitchFamily="18" charset="0"/>
                          </a:rPr>
                          <m:t>Pr</m:t>
                        </m:r>
                      </m:fName>
                      <m:e>
                        <m:d>
                          <m:dPr>
                            <m:begChr m:val="{"/>
                            <m:endChr m:val="}"/>
                            <m:ctrlPr>
                              <a:rPr lang="en-US" sz="2200" b="0" i="1" smtClean="0">
                                <a:solidFill>
                                  <a:schemeClr val="tx1"/>
                                </a:solidFill>
                                <a:latin typeface="Cambria Math" panose="02040503050406030204" pitchFamily="18" charset="0"/>
                              </a:rPr>
                            </m:ctrlPr>
                          </m:dPr>
                          <m:e>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𝑆</m:t>
                                </m:r>
                              </m:e>
                              <m:sub>
                                <m:r>
                                  <a:rPr lang="en-US" sz="2200" b="0" i="1" smtClean="0">
                                    <a:solidFill>
                                      <a:schemeClr val="tx1"/>
                                    </a:solidFill>
                                    <a:latin typeface="Cambria Math" panose="02040503050406030204" pitchFamily="18" charset="0"/>
                                  </a:rPr>
                                  <m:t>𝑡</m:t>
                                </m:r>
                              </m:sub>
                            </m:sSub>
                            <m:r>
                              <a:rPr lang="en-US" sz="2200" b="0" i="1" smtClean="0">
                                <a:solidFill>
                                  <a:schemeClr val="tx1"/>
                                </a:solidFill>
                                <a:latin typeface="Cambria Math" panose="02040503050406030204" pitchFamily="18" charset="0"/>
                              </a:rPr>
                              <m:t>=</m:t>
                            </m:r>
                            <m:sSup>
                              <m:sSupPr>
                                <m:ctrlPr>
                                  <a:rPr lang="en-US" sz="2200" b="0" i="1" smtClean="0">
                                    <a:solidFill>
                                      <a:schemeClr val="tx1"/>
                                    </a:solidFill>
                                    <a:latin typeface="Cambria Math" panose="02040503050406030204" pitchFamily="18" charset="0"/>
                                  </a:rPr>
                                </m:ctrlPr>
                              </m:sSupPr>
                              <m:e>
                                <m:r>
                                  <a:rPr lang="en-US" sz="2200" b="0" i="1" smtClean="0">
                                    <a:solidFill>
                                      <a:schemeClr val="tx1"/>
                                    </a:solidFill>
                                    <a:latin typeface="Cambria Math" panose="02040503050406030204" pitchFamily="18" charset="0"/>
                                  </a:rPr>
                                  <m:t>𝑠</m:t>
                                </m:r>
                              </m:e>
                              <m:sup>
                                <m:r>
                                  <a:rPr lang="en-US" sz="2200" b="0" i="1" smtClean="0">
                                    <a:solidFill>
                                      <a:schemeClr val="tx1"/>
                                    </a:solidFill>
                                    <a:latin typeface="Cambria Math" panose="02040503050406030204" pitchFamily="18" charset="0"/>
                                  </a:rPr>
                                  <m:t>′</m:t>
                                </m:r>
                              </m:sup>
                            </m:sSup>
                            <m:r>
                              <a:rPr lang="en-US" sz="2200" b="0" i="1" smtClean="0">
                                <a:solidFill>
                                  <a:schemeClr val="tx1"/>
                                </a:solidFill>
                                <a:latin typeface="Cambria Math" panose="02040503050406030204" pitchFamily="18" charset="0"/>
                              </a:rPr>
                              <m:t>|</m:t>
                            </m:r>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𝑆</m:t>
                                </m:r>
                              </m:e>
                              <m:sub>
                                <m:r>
                                  <a:rPr lang="en-US" sz="2200" b="0" i="1" smtClean="0">
                                    <a:solidFill>
                                      <a:schemeClr val="tx1"/>
                                    </a:solidFill>
                                    <a:latin typeface="Cambria Math" panose="02040503050406030204" pitchFamily="18" charset="0"/>
                                  </a:rPr>
                                  <m:t>𝑡</m:t>
                                </m:r>
                                <m:r>
                                  <a:rPr lang="en-US" sz="2200" b="0" i="1" smtClean="0">
                                    <a:solidFill>
                                      <a:schemeClr val="tx1"/>
                                    </a:solidFill>
                                    <a:latin typeface="Cambria Math" panose="02040503050406030204" pitchFamily="18" charset="0"/>
                                  </a:rPr>
                                  <m:t>−1</m:t>
                                </m:r>
                              </m:sub>
                            </m:sSub>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𝑠</m:t>
                            </m:r>
                            <m:r>
                              <a:rPr lang="en-US" sz="2200" b="0" i="1" smtClean="0">
                                <a:solidFill>
                                  <a:schemeClr val="tx1"/>
                                </a:solidFill>
                                <a:latin typeface="Cambria Math" panose="02040503050406030204" pitchFamily="18" charset="0"/>
                              </a:rPr>
                              <m:t>,</m:t>
                            </m:r>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𝐴</m:t>
                                </m:r>
                              </m:e>
                              <m:sub>
                                <m:r>
                                  <a:rPr lang="en-US" sz="2200" b="0" i="1" smtClean="0">
                                    <a:solidFill>
                                      <a:schemeClr val="tx1"/>
                                    </a:solidFill>
                                    <a:latin typeface="Cambria Math" panose="02040503050406030204" pitchFamily="18" charset="0"/>
                                  </a:rPr>
                                  <m:t>𝑡</m:t>
                                </m:r>
                                <m:r>
                                  <a:rPr lang="en-US" sz="2200" b="0" i="1" smtClean="0">
                                    <a:solidFill>
                                      <a:schemeClr val="tx1"/>
                                    </a:solidFill>
                                    <a:latin typeface="Cambria Math" panose="02040503050406030204" pitchFamily="18" charset="0"/>
                                  </a:rPr>
                                  <m:t>−1</m:t>
                                </m:r>
                              </m:sub>
                            </m:sSub>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𝑎</m:t>
                            </m:r>
                          </m:e>
                        </m:d>
                        <m:r>
                          <a:rPr lang="en-US" sz="2200" b="0" i="1" smtClean="0">
                            <a:solidFill>
                              <a:schemeClr val="tx1"/>
                            </a:solidFill>
                            <a:latin typeface="Cambria Math" panose="02040503050406030204" pitchFamily="18" charset="0"/>
                          </a:rPr>
                          <m:t>=</m:t>
                        </m:r>
                        <m:nary>
                          <m:naryPr>
                            <m:chr m:val="∑"/>
                            <m:supHide m:val="on"/>
                            <m:ctrlPr>
                              <a:rPr lang="en-US" sz="2200" b="0" i="1" smtClean="0">
                                <a:solidFill>
                                  <a:schemeClr val="tx1"/>
                                </a:solidFill>
                                <a:latin typeface="Cambria Math" panose="02040503050406030204" pitchFamily="18" charset="0"/>
                              </a:rPr>
                            </m:ctrlPr>
                          </m:naryPr>
                          <m:sub>
                            <m:r>
                              <m:rPr>
                                <m:brk m:alnAt="7"/>
                              </m:rPr>
                              <a:rPr lang="en-US" sz="2200" b="0" i="1" smtClean="0">
                                <a:solidFill>
                                  <a:schemeClr val="tx1"/>
                                </a:solidFill>
                                <a:latin typeface="Cambria Math" panose="02040503050406030204" pitchFamily="18" charset="0"/>
                              </a:rPr>
                              <m:t>𝑟</m:t>
                            </m:r>
                          </m:sub>
                          <m:sup/>
                          <m:e>
                            <m:r>
                              <a:rPr lang="en-US" sz="2200" b="0" i="1" smtClean="0">
                                <a:solidFill>
                                  <a:schemeClr val="tx1"/>
                                </a:solidFill>
                                <a:latin typeface="Cambria Math" panose="02040503050406030204" pitchFamily="18" charset="0"/>
                              </a:rPr>
                              <m:t>𝑝</m:t>
                            </m:r>
                            <m:d>
                              <m:dPr>
                                <m:ctrlPr>
                                  <a:rPr lang="en-US" sz="2200" b="0" i="1" smtClean="0">
                                    <a:solidFill>
                                      <a:schemeClr val="tx1"/>
                                    </a:solidFill>
                                    <a:latin typeface="Cambria Math" panose="02040503050406030204" pitchFamily="18" charset="0"/>
                                  </a:rPr>
                                </m:ctrlPr>
                              </m:dPr>
                              <m:e>
                                <m:sSup>
                                  <m:sSupPr>
                                    <m:ctrlPr>
                                      <a:rPr lang="en-US" sz="2200" b="0" i="1" smtClean="0">
                                        <a:solidFill>
                                          <a:schemeClr val="tx1"/>
                                        </a:solidFill>
                                        <a:latin typeface="Cambria Math" panose="02040503050406030204" pitchFamily="18" charset="0"/>
                                      </a:rPr>
                                    </m:ctrlPr>
                                  </m:sSupPr>
                                  <m:e>
                                    <m:r>
                                      <a:rPr lang="en-US" sz="2200" b="0" i="1" smtClean="0">
                                        <a:solidFill>
                                          <a:schemeClr val="tx1"/>
                                        </a:solidFill>
                                        <a:latin typeface="Cambria Math" panose="02040503050406030204" pitchFamily="18" charset="0"/>
                                      </a:rPr>
                                      <m:t>𝑠</m:t>
                                    </m:r>
                                  </m:e>
                                  <m:sup>
                                    <m:r>
                                      <a:rPr lang="en-US" sz="2200" b="0" i="1" smtClean="0">
                                        <a:solidFill>
                                          <a:schemeClr val="tx1"/>
                                        </a:solidFill>
                                        <a:latin typeface="Cambria Math" panose="02040503050406030204" pitchFamily="18" charset="0"/>
                                      </a:rPr>
                                      <m:t>′</m:t>
                                    </m:r>
                                  </m:sup>
                                </m:sSup>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𝑟</m:t>
                                </m:r>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𝑠</m:t>
                                </m:r>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𝑎</m:t>
                                </m:r>
                              </m:e>
                            </m:d>
                          </m:e>
                        </m:nary>
                      </m:e>
                    </m:func>
                  </m:oMath>
                </a14:m>
                <a:endParaRPr lang="en-US" sz="2200" dirty="0"/>
              </a:p>
              <a:p>
                <a14:m>
                  <m:oMath xmlns:m="http://schemas.openxmlformats.org/officeDocument/2006/math">
                    <m:r>
                      <a:rPr lang="en-US" sz="2400" i="1">
                        <a:latin typeface="Cambria Math" panose="02040503050406030204" pitchFamily="18" charset="0"/>
                      </a:rPr>
                      <m:t>=</m:t>
                    </m:r>
                    <m:nary>
                      <m:naryPr>
                        <m:chr m:val="∑"/>
                        <m:supHide m:val="on"/>
                        <m:ctrlPr>
                          <a:rPr lang="en-US" sz="2400" i="1" smtClean="0">
                            <a:solidFill>
                              <a:schemeClr val="tx1"/>
                            </a:solidFill>
                            <a:latin typeface="Cambria Math" panose="02040503050406030204" pitchFamily="18" charset="0"/>
                          </a:rPr>
                        </m:ctrlPr>
                      </m:naryPr>
                      <m:sub>
                        <m:r>
                          <m:rPr>
                            <m:brk m:alnAt="7"/>
                          </m:rPr>
                          <a:rPr lang="en-US" sz="2400" i="1">
                            <a:solidFill>
                              <a:schemeClr val="tx1"/>
                            </a:solidFill>
                            <a:latin typeface="Cambria Math" panose="02040503050406030204" pitchFamily="18" charset="0"/>
                          </a:rPr>
                          <m:t>𝑎</m:t>
                        </m:r>
                      </m:sub>
                      <m:sup/>
                      <m:e>
                        <m:d>
                          <m:dPr>
                            <m:begChr m:val="["/>
                            <m:endChr m:val="]"/>
                            <m:ctrlPr>
                              <a:rPr lang="en-US" sz="2400" i="1">
                                <a:solidFill>
                                  <a:schemeClr val="tx1"/>
                                </a:solidFill>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𝜋</m:t>
                                </m:r>
                              </m:sub>
                            </m:sSub>
                            <m:d>
                              <m:dPr>
                                <m:ctrlPr>
                                  <a:rPr lang="en-US" sz="2400" i="1">
                                    <a:latin typeface="Cambria Math" panose="02040503050406030204" pitchFamily="18" charset="0"/>
                                  </a:rPr>
                                </m:ctrlPr>
                              </m:dPr>
                              <m:e>
                                <m:r>
                                  <a:rPr lang="en-US" sz="2400" i="1">
                                    <a:latin typeface="Cambria Math" panose="02040503050406030204" pitchFamily="18" charset="0"/>
                                  </a:rPr>
                                  <m:t>𝑠</m:t>
                                </m:r>
                                <m:r>
                                  <a:rPr lang="en-US" sz="2400" i="1">
                                    <a:latin typeface="Cambria Math" panose="02040503050406030204" pitchFamily="18" charset="0"/>
                                  </a:rPr>
                                  <m:t>,</m:t>
                                </m:r>
                                <m:r>
                                  <a:rPr lang="en-US" sz="2400" i="1">
                                    <a:latin typeface="Cambria Math" panose="02040503050406030204" pitchFamily="18" charset="0"/>
                                  </a:rPr>
                                  <m:t>𝑎</m:t>
                                </m:r>
                              </m:e>
                            </m:d>
                            <m:r>
                              <m:rPr>
                                <m:sty m:val="p"/>
                              </m:rPr>
                              <a:rPr lang="en-US" sz="2400">
                                <a:latin typeface="Cambria Math" panose="02040503050406030204" pitchFamily="18" charset="0"/>
                              </a:rPr>
                              <m:t>∇</m:t>
                            </m:r>
                            <m:r>
                              <a:rPr lang="en-US" sz="2400" i="1">
                                <a:latin typeface="Cambria Math" panose="02040503050406030204" pitchFamily="18" charset="0"/>
                              </a:rPr>
                              <m:t>𝜋</m:t>
                            </m:r>
                            <m:d>
                              <m:dPr>
                                <m:ctrlPr>
                                  <a:rPr lang="en-US" sz="2400" i="1">
                                    <a:latin typeface="Cambria Math" panose="02040503050406030204" pitchFamily="18" charset="0"/>
                                  </a:rPr>
                                </m:ctrlPr>
                              </m:dPr>
                              <m:e>
                                <m:r>
                                  <a:rPr lang="en-US" sz="2400" i="1">
                                    <a:latin typeface="Cambria Math" panose="02040503050406030204" pitchFamily="18" charset="0"/>
                                  </a:rPr>
                                  <m:t>𝑎</m:t>
                                </m:r>
                                <m:r>
                                  <a:rPr lang="en-US" sz="2400" i="1">
                                    <a:latin typeface="Cambria Math" panose="02040503050406030204" pitchFamily="18" charset="0"/>
                                  </a:rPr>
                                  <m:t>|</m:t>
                                </m:r>
                                <m:r>
                                  <a:rPr lang="en-US" sz="2400" i="1">
                                    <a:latin typeface="Cambria Math" panose="02040503050406030204" pitchFamily="18" charset="0"/>
                                  </a:rPr>
                                  <m:t>𝑠</m:t>
                                </m:r>
                              </m:e>
                            </m:d>
                            <m:r>
                              <a:rPr lang="en-US" sz="2400" b="0" i="1" smtClean="0">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m:t>
                            </m:r>
                            <m:nary>
                              <m:naryPr>
                                <m:chr m:val="∑"/>
                                <m:supHide m:val="on"/>
                                <m:ctrlPr>
                                  <a:rPr lang="en-US" sz="2400" i="1" smtClean="0">
                                    <a:solidFill>
                                      <a:schemeClr val="tx1"/>
                                    </a:solidFill>
                                    <a:latin typeface="Cambria Math" panose="02040503050406030204" pitchFamily="18" charset="0"/>
                                  </a:rPr>
                                </m:ctrlPr>
                              </m:naryPr>
                              <m:sub>
                                <m:r>
                                  <m:rPr>
                                    <m:brk m:alnAt="7"/>
                                  </m:rPr>
                                  <a:rPr lang="en-US" sz="2400" b="0" i="1" smtClean="0">
                                    <a:solidFill>
                                      <a:schemeClr val="tx1"/>
                                    </a:solidFill>
                                    <a:latin typeface="Cambria Math" panose="02040503050406030204" pitchFamily="18" charset="0"/>
                                  </a:rPr>
                                  <m:t>𝑎</m:t>
                                </m:r>
                              </m:sub>
                              <m:sup/>
                              <m:e>
                                <m:r>
                                  <a:rPr lang="en-US" sz="2400" b="0" i="1" smtClean="0">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𝜋</m:t>
                                </m:r>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𝑎</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𝑠</m:t>
                                    </m:r>
                                  </m:e>
                                </m:d>
                                <m:nary>
                                  <m:naryPr>
                                    <m:chr m:val="∑"/>
                                    <m:supHide m:val="on"/>
                                    <m:ctrlPr>
                                      <a:rPr lang="en-US" sz="2400" i="1">
                                        <a:solidFill>
                                          <a:schemeClr val="tx1"/>
                                        </a:solidFill>
                                        <a:latin typeface="Cambria Math" panose="02040503050406030204" pitchFamily="18" charset="0"/>
                                      </a:rPr>
                                    </m:ctrlPr>
                                  </m:naryPr>
                                  <m:sub>
                                    <m:sSup>
                                      <m:sSupPr>
                                        <m:ctrlPr>
                                          <a:rPr lang="en-US" sz="2400" i="1">
                                            <a:solidFill>
                                              <a:schemeClr val="tx1"/>
                                            </a:solidFill>
                                            <a:latin typeface="Cambria Math" panose="02040503050406030204" pitchFamily="18" charset="0"/>
                                          </a:rPr>
                                        </m:ctrlPr>
                                      </m:sSupPr>
                                      <m:e>
                                        <m:r>
                                          <m:rPr>
                                            <m:brk m:alnAt="7"/>
                                          </m:rPr>
                                          <a:rPr lang="en-US" sz="2400" i="1">
                                            <a:solidFill>
                                              <a:schemeClr val="tx1"/>
                                            </a:solidFill>
                                            <a:latin typeface="Cambria Math" panose="02040503050406030204" pitchFamily="18" charset="0"/>
                                          </a:rPr>
                                          <m:t>𝑠</m:t>
                                        </m:r>
                                      </m:e>
                                      <m:sup>
                                        <m:r>
                                          <a:rPr lang="en-US" sz="2400" i="1">
                                            <a:solidFill>
                                              <a:schemeClr val="tx1"/>
                                            </a:solidFill>
                                            <a:latin typeface="Cambria Math" panose="02040503050406030204" pitchFamily="18" charset="0"/>
                                          </a:rPr>
                                          <m:t>′</m:t>
                                        </m:r>
                                      </m:sup>
                                    </m:sSup>
                                  </m:sub>
                                  <m:sup/>
                                  <m:e>
                                    <m:r>
                                      <a:rPr lang="en-US" sz="2400" i="1">
                                        <a:solidFill>
                                          <a:schemeClr val="tx1"/>
                                        </a:solidFill>
                                        <a:latin typeface="Cambria Math" panose="02040503050406030204" pitchFamily="18" charset="0"/>
                                      </a:rPr>
                                      <m:t>𝑝</m:t>
                                    </m:r>
                                    <m:d>
                                      <m:dPr>
                                        <m:ctrlPr>
                                          <a:rPr lang="en-US" sz="2400" i="1">
                                            <a:solidFill>
                                              <a:schemeClr val="tx1"/>
                                            </a:solidFill>
                                            <a:latin typeface="Cambria Math" panose="02040503050406030204" pitchFamily="18" charset="0"/>
                                          </a:rPr>
                                        </m:ctrlPr>
                                      </m:dPr>
                                      <m:e>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𝑠</m:t>
                                            </m:r>
                                          </m:e>
                                          <m:sup>
                                            <m:r>
                                              <a:rPr lang="en-US" sz="2400" i="1">
                                                <a:solidFill>
                                                  <a:schemeClr val="tx1"/>
                                                </a:solidFill>
                                                <a:latin typeface="Cambria Math" panose="02040503050406030204" pitchFamily="18" charset="0"/>
                                              </a:rPr>
                                              <m:t>′</m:t>
                                            </m:r>
                                          </m:sup>
                                        </m:sSup>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𝑠</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𝑎</m:t>
                                        </m:r>
                                      </m:e>
                                    </m:d>
                                    <m:nary>
                                      <m:naryPr>
                                        <m:chr m:val="∑"/>
                                        <m:supHide m:val="on"/>
                                        <m:ctrlPr>
                                          <a:rPr lang="en-US" sz="2400" i="1" smtClean="0">
                                            <a:solidFill>
                                              <a:srgbClr val="FF0000"/>
                                            </a:solidFill>
                                            <a:latin typeface="Cambria Math" panose="02040503050406030204" pitchFamily="18" charset="0"/>
                                          </a:rPr>
                                        </m:ctrlPr>
                                      </m:naryPr>
                                      <m:sub>
                                        <m:sSup>
                                          <m:sSupPr>
                                            <m:ctrlPr>
                                              <a:rPr lang="en-US" sz="2400" i="1">
                                                <a:solidFill>
                                                  <a:srgbClr val="FF0000"/>
                                                </a:solidFill>
                                                <a:latin typeface="Cambria Math" panose="02040503050406030204" pitchFamily="18" charset="0"/>
                                              </a:rPr>
                                            </m:ctrlPr>
                                          </m:sSupPr>
                                          <m:e>
                                            <m:r>
                                              <m:rPr>
                                                <m:brk m:alnAt="7"/>
                                              </m:rPr>
                                              <a:rPr lang="en-US" sz="2400" i="1">
                                                <a:solidFill>
                                                  <a:srgbClr val="FF0000"/>
                                                </a:solidFill>
                                                <a:latin typeface="Cambria Math" panose="02040503050406030204" pitchFamily="18" charset="0"/>
                                              </a:rPr>
                                              <m:t>𝑎</m:t>
                                            </m:r>
                                          </m:e>
                                          <m:sup>
                                            <m:r>
                                              <a:rPr lang="en-US" sz="2400" i="1">
                                                <a:solidFill>
                                                  <a:srgbClr val="FF0000"/>
                                                </a:solidFill>
                                                <a:latin typeface="Cambria Math" panose="02040503050406030204" pitchFamily="18" charset="0"/>
                                              </a:rPr>
                                              <m:t>′</m:t>
                                            </m:r>
                                          </m:sup>
                                        </m:sSup>
                                      </m:sub>
                                      <m:sup/>
                                      <m:e>
                                        <m:d>
                                          <m:dPr>
                                            <m:begChr m:val="["/>
                                            <m:endChr m:val="]"/>
                                            <m:ctrlPr>
                                              <a:rPr lang="en-US" sz="2400" i="1">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𝑞</m:t>
                                                </m:r>
                                              </m:e>
                                              <m:sub>
                                                <m:r>
                                                  <a:rPr lang="en-US" sz="2400" i="1">
                                                    <a:solidFill>
                                                      <a:srgbClr val="FF0000"/>
                                                    </a:solidFill>
                                                    <a:latin typeface="Cambria Math" panose="02040503050406030204" pitchFamily="18" charset="0"/>
                                                  </a:rPr>
                                                  <m:t>𝜋</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𝑠</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𝑎</m:t>
                                                </m:r>
                                                <m:r>
                                                  <a:rPr lang="en-US" sz="2400" i="1">
                                                    <a:solidFill>
                                                      <a:srgbClr val="FF0000"/>
                                                    </a:solidFill>
                                                    <a:latin typeface="Cambria Math" panose="02040503050406030204" pitchFamily="18" charset="0"/>
                                                  </a:rPr>
                                                  <m:t>′</m:t>
                                                </m:r>
                                              </m:e>
                                            </m:d>
                                            <m:r>
                                              <m:rPr>
                                                <m:sty m:val="p"/>
                                              </m:rPr>
                                              <a:rPr lang="en-US" sz="2400">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𝜋</m:t>
                                            </m:r>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𝑎</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𝑠</m:t>
                                                </m:r>
                                                <m:r>
                                                  <a:rPr lang="en-US" sz="2400" i="1">
                                                    <a:solidFill>
                                                      <a:srgbClr val="FF0000"/>
                                                    </a:solidFill>
                                                    <a:latin typeface="Cambria Math" panose="02040503050406030204" pitchFamily="18" charset="0"/>
                                                  </a:rPr>
                                                  <m:t>′</m:t>
                                                </m:r>
                                              </m:e>
                                            </m:d>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𝜋</m:t>
                                            </m:r>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𝑎</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𝑠</m:t>
                                                </m:r>
                                                <m:r>
                                                  <a:rPr lang="en-US" sz="2400" i="1">
                                                    <a:solidFill>
                                                      <a:srgbClr val="FF0000"/>
                                                    </a:solidFill>
                                                    <a:latin typeface="Cambria Math" panose="02040503050406030204" pitchFamily="18" charset="0"/>
                                                  </a:rPr>
                                                  <m:t>′</m:t>
                                                </m:r>
                                              </m:e>
                                            </m:d>
                                            <m:nary>
                                              <m:naryPr>
                                                <m:chr m:val="∑"/>
                                                <m:supHide m:val="on"/>
                                                <m:ctrlPr>
                                                  <a:rPr lang="en-US" sz="2400" i="1">
                                                    <a:solidFill>
                                                      <a:srgbClr val="FF0000"/>
                                                    </a:solidFill>
                                                    <a:latin typeface="Cambria Math" panose="02040503050406030204" pitchFamily="18" charset="0"/>
                                                  </a:rPr>
                                                </m:ctrlPr>
                                              </m:naryPr>
                                              <m:sub>
                                                <m:sSup>
                                                  <m:sSupPr>
                                                    <m:ctrlPr>
                                                      <a:rPr lang="en-US" sz="2400" i="1">
                                                        <a:solidFill>
                                                          <a:srgbClr val="FF0000"/>
                                                        </a:solidFill>
                                                        <a:latin typeface="Cambria Math" panose="02040503050406030204" pitchFamily="18" charset="0"/>
                                                      </a:rPr>
                                                    </m:ctrlPr>
                                                  </m:sSupPr>
                                                  <m:e>
                                                    <m:r>
                                                      <m:rPr>
                                                        <m:brk m:alnAt="7"/>
                                                      </m:rPr>
                                                      <a:rPr lang="en-US" sz="2400" i="1">
                                                        <a:solidFill>
                                                          <a:srgbClr val="FF0000"/>
                                                        </a:solidFill>
                                                        <a:latin typeface="Cambria Math" panose="02040503050406030204" pitchFamily="18" charset="0"/>
                                                      </a:rPr>
                                                      <m:t>𝑠</m:t>
                                                    </m:r>
                                                  </m:e>
                                                  <m:sup>
                                                    <m:r>
                                                      <a:rPr lang="en-US" sz="2400" i="1">
                                                        <a:solidFill>
                                                          <a:srgbClr val="FF0000"/>
                                                        </a:solidFill>
                                                        <a:latin typeface="Cambria Math" panose="02040503050406030204" pitchFamily="18" charset="0"/>
                                                      </a:rPr>
                                                      <m:t>′′</m:t>
                                                    </m:r>
                                                  </m:sup>
                                                </m:sSup>
                                              </m:sub>
                                              <m:sup/>
                                              <m:e>
                                                <m:r>
                                                  <a:rPr lang="en-US" sz="2400" i="1">
                                                    <a:solidFill>
                                                      <a:srgbClr val="FF0000"/>
                                                    </a:solidFill>
                                                    <a:latin typeface="Cambria Math" panose="02040503050406030204" pitchFamily="18" charset="0"/>
                                                  </a:rPr>
                                                  <m:t>𝑝</m:t>
                                                </m:r>
                                                <m:d>
                                                  <m:dPr>
                                                    <m:ctrlPr>
                                                      <a:rPr lang="en-US" sz="2400" i="1">
                                                        <a:solidFill>
                                                          <a:srgbClr val="FF0000"/>
                                                        </a:solidFill>
                                                        <a:latin typeface="Cambria Math" panose="02040503050406030204" pitchFamily="18" charset="0"/>
                                                      </a:rPr>
                                                    </m:ctrlPr>
                                                  </m:dPr>
                                                  <m:e>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𝑠</m:t>
                                                        </m:r>
                                                      </m:e>
                                                      <m:sup>
                                                        <m:r>
                                                          <a:rPr lang="en-US" sz="2400" i="1">
                                                            <a:solidFill>
                                                              <a:srgbClr val="FF0000"/>
                                                            </a:solidFill>
                                                            <a:latin typeface="Cambria Math" panose="02040503050406030204" pitchFamily="18" charset="0"/>
                                                          </a:rPr>
                                                          <m:t>′′</m:t>
                                                        </m:r>
                                                      </m:sup>
                                                    </m:s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𝑠</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𝑎</m:t>
                                                    </m:r>
                                                    <m:r>
                                                      <a:rPr lang="en-US" sz="2400" i="1">
                                                        <a:solidFill>
                                                          <a:srgbClr val="FF0000"/>
                                                        </a:solidFill>
                                                        <a:latin typeface="Cambria Math" panose="02040503050406030204" pitchFamily="18" charset="0"/>
                                                      </a:rPr>
                                                      <m:t>′</m:t>
                                                    </m:r>
                                                  </m:e>
                                                </m:d>
                                                <m:r>
                                                  <m:rPr>
                                                    <m:sty m:val="p"/>
                                                  </m:rPr>
                                                  <a:rPr lang="en-US" sz="2400">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𝑣</m:t>
                                                    </m:r>
                                                  </m:e>
                                                  <m:sub>
                                                    <m:r>
                                                      <a:rPr lang="en-US" sz="2400" i="1">
                                                        <a:solidFill>
                                                          <a:srgbClr val="FF0000"/>
                                                        </a:solidFill>
                                                        <a:latin typeface="Cambria Math" panose="02040503050406030204" pitchFamily="18" charset="0"/>
                                                      </a:rPr>
                                                      <m:t>𝜋</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𝑠</m:t>
                                                    </m:r>
                                                    <m:r>
                                                      <a:rPr lang="en-US" sz="2400" i="1">
                                                        <a:solidFill>
                                                          <a:srgbClr val="FF0000"/>
                                                        </a:solidFill>
                                                        <a:latin typeface="Cambria Math" panose="02040503050406030204" pitchFamily="18" charset="0"/>
                                                      </a:rPr>
                                                      <m:t>′′</m:t>
                                                    </m:r>
                                                  </m:e>
                                                </m:d>
                                              </m:e>
                                            </m:nary>
                                          </m:e>
                                        </m:d>
                                      </m:e>
                                    </m:nary>
                                  </m:e>
                                </m:nary>
                              </m:e>
                            </m:nary>
                          </m:e>
                        </m:d>
                      </m:e>
                    </m:nary>
                  </m:oMath>
                </a14:m>
                <a:endParaRPr lang="en-US" sz="2600" dirty="0"/>
              </a:p>
              <a:p>
                <a:endParaRPr lang="en-US" sz="26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2"/>
                <a:stretch>
                  <a:fillRect l="-965" t="-15698" b="-3488"/>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F8F7A8A4-8EC4-6340-8089-EC6326DCA3C6}"/>
              </a:ext>
            </a:extLst>
          </p:cNvPr>
          <p:cNvSpPr/>
          <p:nvPr/>
        </p:nvSpPr>
        <p:spPr>
          <a:xfrm>
            <a:off x="8060636" y="3419060"/>
            <a:ext cx="1076738" cy="357809"/>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5160AF24-7E0C-BA4C-9869-EC4DE4E84109}"/>
              </a:ext>
            </a:extLst>
          </p:cNvPr>
          <p:cNvCxnSpPr>
            <a:cxnSpLocks/>
          </p:cNvCxnSpPr>
          <p:nvPr/>
        </p:nvCxnSpPr>
        <p:spPr>
          <a:xfrm flipH="1" flipV="1">
            <a:off x="2136914" y="2126974"/>
            <a:ext cx="5923722" cy="1292086"/>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62E5A5E-E3C9-8D45-A517-9D803D3E7395}"/>
              </a:ext>
            </a:extLst>
          </p:cNvPr>
          <p:cNvSpPr>
            <a:spLocks noGrp="1"/>
          </p:cNvSpPr>
          <p:nvPr>
            <p:ph type="sldNum" sz="quarter" idx="12"/>
          </p:nvPr>
        </p:nvSpPr>
        <p:spPr/>
        <p:txBody>
          <a:bodyPr/>
          <a:lstStyle/>
          <a:p>
            <a:fld id="{5F07402F-1908-0F43-B844-ECE5D9BD648C}" type="slidenum">
              <a:rPr lang="en-US" smtClean="0"/>
              <a:t>13</a:t>
            </a:fld>
            <a:endParaRPr lang="en-US"/>
          </a:p>
        </p:txBody>
      </p:sp>
    </p:spTree>
    <p:extLst>
      <p:ext uri="{BB962C8B-B14F-4D97-AF65-F5344CB8AC3E}">
        <p14:creationId xmlns:p14="http://schemas.microsoft.com/office/powerpoint/2010/main" val="1978608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Autofit/>
              </a:bodyPr>
              <a:lstStyle/>
              <a:p>
                <a14:m>
                  <m:oMath xmlns:m="http://schemas.openxmlformats.org/officeDocument/2006/math">
                    <m:r>
                      <m:rPr>
                        <m:sty m:val="p"/>
                      </m:rPr>
                      <a:rPr lang="en-US" sz="2600" b="0" i="0"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𝜋</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e>
                    </m:d>
                    <m:r>
                      <a:rPr lang="en-US" sz="2600" b="0" i="1" smtClean="0">
                        <a:latin typeface="Cambria Math" panose="02040503050406030204" pitchFamily="18" charset="0"/>
                      </a:rPr>
                      <m:t>=</m:t>
                    </m:r>
                    <m:r>
                      <m:rPr>
                        <m:sty m:val="p"/>
                      </m:rPr>
                      <a:rPr lang="en-US" sz="2600" b="0" i="0" smtClean="0">
                        <a:latin typeface="Cambria Math" panose="02040503050406030204" pitchFamily="18" charset="0"/>
                      </a:rPr>
                      <m:t>∇</m:t>
                    </m:r>
                    <m:d>
                      <m:dPr>
                        <m:begChr m:val="["/>
                        <m:endChr m:val="]"/>
                        <m:ctrlPr>
                          <a:rPr lang="en-US" sz="2600" b="0" i="1" smtClean="0">
                            <a:latin typeface="Cambria Math" panose="02040503050406030204" pitchFamily="18" charset="0"/>
                          </a:rPr>
                        </m:ctrlPr>
                      </m:dPr>
                      <m:e>
                        <m:nary>
                          <m:naryPr>
                            <m:chr m:val="∑"/>
                            <m:supHide m:val="on"/>
                            <m:ctrlPr>
                              <a:rPr lang="en-US" sz="2600" b="0" i="1" smtClean="0">
                                <a:solidFill>
                                  <a:srgbClr val="FF0000"/>
                                </a:solidFill>
                                <a:latin typeface="Cambria Math" panose="02040503050406030204" pitchFamily="18" charset="0"/>
                              </a:rPr>
                            </m:ctrlPr>
                          </m:naryPr>
                          <m:sub>
                            <m:r>
                              <m:rPr>
                                <m:brk m:alnAt="7"/>
                              </m:rPr>
                              <a:rPr lang="en-US" sz="2600" b="0" i="1" smtClean="0">
                                <a:solidFill>
                                  <a:srgbClr val="FF0000"/>
                                </a:solidFill>
                                <a:latin typeface="Cambria Math" panose="02040503050406030204" pitchFamily="18" charset="0"/>
                              </a:rPr>
                              <m:t>𝑎</m:t>
                            </m:r>
                          </m:sub>
                          <m:sup/>
                          <m:e>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nary>
                      </m:e>
                    </m:d>
                  </m:oMath>
                </a14:m>
                <a:r>
                  <a:rPr lang="en-US" sz="2600" dirty="0"/>
                  <a:t>, for all </a:t>
                </a:r>
                <a14:m>
                  <m:oMath xmlns:m="http://schemas.openxmlformats.org/officeDocument/2006/math">
                    <m:r>
                      <a:rPr lang="en-US" sz="2600" b="0" i="1" smtClean="0">
                        <a:latin typeface="Cambria Math" panose="02040503050406030204" pitchFamily="18" charset="0"/>
                      </a:rPr>
                      <m:t>𝑠</m:t>
                    </m:r>
                    <m:r>
                      <a:rPr lang="en-US" sz="2600" b="0" i="1" smtClean="0">
                        <a:latin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𝒮</m:t>
                    </m:r>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b="0" i="1" smtClean="0">
                                <a:latin typeface="Cambria Math" panose="02040503050406030204" pitchFamily="18" charset="0"/>
                              </a:rPr>
                              <m:t>+</m:t>
                            </m:r>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r>
                              <m:rPr>
                                <m:sty m:val="p"/>
                              </m:rPr>
                              <a:rPr lang="en-US" sz="2600" b="0" i="0"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d>
                      </m:e>
                    </m:nary>
                  </m:oMath>
                </a14:m>
                <a:r>
                  <a:rPr lang="en-US" sz="2600" dirty="0"/>
                  <a:t>, product rule</a:t>
                </a:r>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i="1">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m:rPr>
                                <m:sty m:val="p"/>
                              </m:rPr>
                              <a:rPr lang="en-US" sz="2600">
                                <a:latin typeface="Cambria Math" panose="02040503050406030204" pitchFamily="18" charset="0"/>
                              </a:rPr>
                              <m:t>∇</m:t>
                            </m:r>
                            <m:nary>
                              <m:naryPr>
                                <m:chr m:val="∑"/>
                                <m:supHide m:val="on"/>
                                <m:ctrlPr>
                                  <a:rPr lang="en-US" sz="2600" i="1" smtClean="0">
                                    <a:solidFill>
                                      <a:srgbClr val="FF0000"/>
                                    </a:solidFill>
                                    <a:latin typeface="Cambria Math" panose="02040503050406030204" pitchFamily="18" charset="0"/>
                                  </a:rPr>
                                </m:ctrlPr>
                              </m:naryPr>
                              <m:sub>
                                <m:sSup>
                                  <m:sSupPr>
                                    <m:ctrlPr>
                                      <a:rPr lang="en-US" sz="2600" b="0" i="1" smtClean="0">
                                        <a:solidFill>
                                          <a:srgbClr val="FF0000"/>
                                        </a:solidFill>
                                        <a:latin typeface="Cambria Math" panose="02040503050406030204" pitchFamily="18" charset="0"/>
                                      </a:rPr>
                                    </m:ctrlPr>
                                  </m:sSupPr>
                                  <m:e>
                                    <m:r>
                                      <m:rPr>
                                        <m:brk m:alnAt="7"/>
                                      </m:rP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m:rPr>
                                    <m:brk m:alnAt="7"/>
                                  </m:rP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sub>
                              <m:sup/>
                              <m:e>
                                <m:r>
                                  <a:rPr lang="en-US" sz="2600" b="0" i="1" smtClean="0">
                                    <a:solidFill>
                                      <a:srgbClr val="FF0000"/>
                                    </a:solidFill>
                                    <a:latin typeface="Cambria Math" panose="02040503050406030204" pitchFamily="18" charset="0"/>
                                  </a:rPr>
                                  <m:t>𝑝</m:t>
                                </m:r>
                                <m:d>
                                  <m:dPr>
                                    <m:ctrlPr>
                                      <a:rPr lang="en-US" sz="2600" b="0" i="1" smtClean="0">
                                        <a:solidFill>
                                          <a:srgbClr val="FF0000"/>
                                        </a:solidFill>
                                        <a:latin typeface="Cambria Math" panose="02040503050406030204" pitchFamily="18" charset="0"/>
                                      </a:rPr>
                                    </m:ctrlPr>
                                  </m:dPr>
                                  <m:e>
                                    <m:sSup>
                                      <m:sSupPr>
                                        <m:ctrlPr>
                                          <a:rPr lang="en-US" sz="2600" b="0" i="1" smtClean="0">
                                            <a:solidFill>
                                              <a:srgbClr val="FF0000"/>
                                            </a:solidFill>
                                            <a:latin typeface="Cambria Math" panose="02040503050406030204" pitchFamily="18" charset="0"/>
                                          </a:rPr>
                                        </m:ctrlPr>
                                      </m:sSupPr>
                                      <m:e>
                                        <m: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𝑣</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e>
                                    </m:d>
                                  </m:e>
                                </m:d>
                              </m:e>
                            </m:nary>
                          </m:e>
                        </m:d>
                      </m:e>
                    </m:nary>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e>
                        </m:d>
                        <m:r>
                          <a:rPr lang="en-US" sz="2600" i="1">
                            <a:latin typeface="Cambria Math" panose="02040503050406030204" pitchFamily="18" charset="0"/>
                          </a:rPr>
                          <m:t>+</m:t>
                        </m:r>
                        <m:nary>
                          <m:naryPr>
                            <m:chr m:val="∑"/>
                            <m:limLoc m:val="subSup"/>
                            <m:supHide m:val="on"/>
                            <m:ctrlPr>
                              <a:rPr lang="en-US" sz="2600" i="1">
                                <a:latin typeface="Cambria Math" panose="02040503050406030204" pitchFamily="18" charset="0"/>
                              </a:rPr>
                            </m:ctrlPr>
                          </m:naryPr>
                          <m:sub>
                            <m:r>
                              <m:rPr>
                                <m:brk m:alnAt="9"/>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nary>
                                  <m:naryPr>
                                    <m:chr m:val="∑"/>
                                    <m:supHide m:val="on"/>
                                    <m:ctrlPr>
                                      <a:rPr lang="en-US" sz="2600" i="1">
                                        <a:solidFill>
                                          <a:srgbClr val="FF0000"/>
                                        </a:solidFill>
                                        <a:latin typeface="Cambria Math" panose="02040503050406030204" pitchFamily="18" charset="0"/>
                                      </a:rPr>
                                    </m:ctrlPr>
                                  </m:naryPr>
                                  <m:sub>
                                    <m:sSup>
                                      <m:sSupPr>
                                        <m:ctrlPr>
                                          <a:rPr lang="en-US" sz="2600" i="1">
                                            <a:solidFill>
                                              <a:srgbClr val="FF0000"/>
                                            </a:solidFill>
                                            <a:latin typeface="Cambria Math" panose="02040503050406030204" pitchFamily="18" charset="0"/>
                                          </a:rPr>
                                        </m:ctrlPr>
                                      </m:sSupPr>
                                      <m:e>
                                        <m:r>
                                          <m:rPr>
                                            <m:brk m:alnAt="7"/>
                                          </m:rP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sub>
                                  <m:sup/>
                                  <m:e>
                                    <m:r>
                                      <a:rPr lang="en-US" sz="2600" i="1">
                                        <a:solidFill>
                                          <a:srgbClr val="FF0000"/>
                                        </a:solidFill>
                                        <a:latin typeface="Cambria Math" panose="02040503050406030204" pitchFamily="18" charset="0"/>
                                      </a:rPr>
                                      <m:t>𝑝</m:t>
                                    </m:r>
                                    <m:d>
                                      <m:dPr>
                                        <m:ctrlPr>
                                          <a:rPr lang="en-US" sz="2600" i="1">
                                            <a:solidFill>
                                              <a:srgbClr val="FF0000"/>
                                            </a:solidFill>
                                            <a:latin typeface="Cambria Math" panose="02040503050406030204" pitchFamily="18" charset="0"/>
                                          </a:rPr>
                                        </m:ctrlPr>
                                      </m:dPr>
                                      <m:e>
                                        <m:sSup>
                                          <m:sSupPr>
                                            <m:ctrlPr>
                                              <a:rPr lang="en-US" sz="2600" i="1">
                                                <a:solidFill>
                                                  <a:srgbClr val="FF0000"/>
                                                </a:solidFill>
                                                <a:latin typeface="Cambria Math" panose="02040503050406030204" pitchFamily="18" charset="0"/>
                                              </a:rPr>
                                            </m:ctrlPr>
                                          </m:sSupPr>
                                          <m:e>
                                            <m: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𝑎</m:t>
                                        </m:r>
                                      </m:e>
                                    </m:d>
                                    <m:r>
                                      <m:rPr>
                                        <m:sty m:val="p"/>
                                      </m:rPr>
                                      <a:rPr lang="en-US" sz="2600">
                                        <a:solidFill>
                                          <a:srgbClr val="FF0000"/>
                                        </a:solidFill>
                                        <a:latin typeface="Cambria Math" panose="02040503050406030204" pitchFamily="18" charset="0"/>
                                      </a:rPr>
                                      <m:t>∇</m:t>
                                    </m:r>
                                    <m:sSub>
                                      <m:sSubPr>
                                        <m:ctrlPr>
                                          <a:rPr lang="en-US" sz="2600" i="1">
                                            <a:solidFill>
                                              <a:srgbClr val="FF0000"/>
                                            </a:solidFill>
                                            <a:latin typeface="Cambria Math" panose="02040503050406030204" pitchFamily="18" charset="0"/>
                                          </a:rPr>
                                        </m:ctrlPr>
                                      </m:sSubPr>
                                      <m:e>
                                        <m:r>
                                          <a:rPr lang="en-US" sz="2600" i="1">
                                            <a:solidFill>
                                              <a:srgbClr val="FF0000"/>
                                            </a:solidFill>
                                            <a:latin typeface="Cambria Math" panose="02040503050406030204" pitchFamily="18" charset="0"/>
                                          </a:rPr>
                                          <m:t>𝑣</m:t>
                                        </m:r>
                                      </m:e>
                                      <m:sub>
                                        <m:r>
                                          <a:rPr lang="en-US" sz="2600" i="1">
                                            <a:solidFill>
                                              <a:srgbClr val="FF0000"/>
                                            </a:solidFill>
                                            <a:latin typeface="Cambria Math" panose="02040503050406030204" pitchFamily="18" charset="0"/>
                                          </a:rPr>
                                          <m:t>𝜋</m:t>
                                        </m:r>
                                      </m:sub>
                                    </m:sSub>
                                    <m:d>
                                      <m:dPr>
                                        <m:ctrlPr>
                                          <a:rPr lang="en-US" sz="2600" i="1">
                                            <a:solidFill>
                                              <a:srgbClr val="FF0000"/>
                                            </a:solidFill>
                                            <a:latin typeface="Cambria Math" panose="02040503050406030204" pitchFamily="18" charset="0"/>
                                          </a:rPr>
                                        </m:ctrlPr>
                                      </m:dPr>
                                      <m:e>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e>
                                    </m:d>
                                  </m:e>
                                </m:nary>
                              </m:e>
                            </m:d>
                          </m:e>
                        </m:nary>
                      </m:e>
                    </m:nary>
                  </m:oMath>
                </a14:m>
                <a:endParaRPr lang="en-US" sz="2600" dirty="0"/>
              </a:p>
              <a:p>
                <a:pPr lvl="1"/>
                <a14:m>
                  <m:oMath xmlns:m="http://schemas.openxmlformats.org/officeDocument/2006/math">
                    <m:r>
                      <a:rPr lang="en-US" sz="2200" i="1" smtClean="0">
                        <a:solidFill>
                          <a:schemeClr val="tx1"/>
                        </a:solidFill>
                        <a:latin typeface="Cambria Math" panose="02040503050406030204" pitchFamily="18" charset="0"/>
                      </a:rPr>
                      <m:t>𝑝</m:t>
                    </m:r>
                    <m:d>
                      <m:dPr>
                        <m:ctrlPr>
                          <a:rPr lang="en-US" sz="2200" i="1">
                            <a:solidFill>
                              <a:schemeClr val="tx1"/>
                            </a:solidFill>
                            <a:latin typeface="Cambria Math" panose="02040503050406030204" pitchFamily="18" charset="0"/>
                          </a:rPr>
                        </m:ctrlPr>
                      </m:dPr>
                      <m:e>
                        <m:sSup>
                          <m:sSupPr>
                            <m:ctrlPr>
                              <a:rPr lang="en-US" sz="2200" i="1">
                                <a:solidFill>
                                  <a:schemeClr val="tx1"/>
                                </a:solidFill>
                                <a:latin typeface="Cambria Math" panose="02040503050406030204" pitchFamily="18" charset="0"/>
                              </a:rPr>
                            </m:ctrlPr>
                          </m:sSupPr>
                          <m:e>
                            <m:r>
                              <a:rPr lang="en-US" sz="2200" i="1">
                                <a:solidFill>
                                  <a:schemeClr val="tx1"/>
                                </a:solidFill>
                                <a:latin typeface="Cambria Math" panose="02040503050406030204" pitchFamily="18" charset="0"/>
                              </a:rPr>
                              <m:t>𝑠</m:t>
                            </m:r>
                          </m:e>
                          <m:sup>
                            <m:r>
                              <a:rPr lang="en-US" sz="2200" i="1">
                                <a:solidFill>
                                  <a:schemeClr val="tx1"/>
                                </a:solidFill>
                                <a:latin typeface="Cambria Math" panose="02040503050406030204" pitchFamily="18" charset="0"/>
                              </a:rPr>
                              <m:t>′</m:t>
                            </m:r>
                          </m:sup>
                        </m:sSup>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𝑠</m:t>
                        </m:r>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𝑎</m:t>
                        </m:r>
                      </m:e>
                    </m:d>
                    <m:r>
                      <a:rPr lang="en-US" sz="2200" b="0" i="1" smtClean="0">
                        <a:solidFill>
                          <a:schemeClr val="tx1"/>
                        </a:solidFill>
                        <a:latin typeface="Cambria Math" panose="02040503050406030204" pitchFamily="18" charset="0"/>
                      </a:rPr>
                      <m:t>=</m:t>
                    </m:r>
                    <m:func>
                      <m:funcPr>
                        <m:ctrlPr>
                          <a:rPr lang="en-US" sz="2200" b="0" i="1" smtClean="0">
                            <a:solidFill>
                              <a:schemeClr val="tx1"/>
                            </a:solidFill>
                            <a:latin typeface="Cambria Math" panose="02040503050406030204" pitchFamily="18" charset="0"/>
                          </a:rPr>
                        </m:ctrlPr>
                      </m:funcPr>
                      <m:fName>
                        <m:r>
                          <m:rPr>
                            <m:sty m:val="p"/>
                          </m:rPr>
                          <a:rPr lang="en-US" sz="2200" b="0" i="0" smtClean="0">
                            <a:solidFill>
                              <a:schemeClr val="tx1"/>
                            </a:solidFill>
                            <a:latin typeface="Cambria Math" panose="02040503050406030204" pitchFamily="18" charset="0"/>
                          </a:rPr>
                          <m:t>Pr</m:t>
                        </m:r>
                      </m:fName>
                      <m:e>
                        <m:d>
                          <m:dPr>
                            <m:begChr m:val="{"/>
                            <m:endChr m:val="}"/>
                            <m:ctrlPr>
                              <a:rPr lang="en-US" sz="2200" b="0" i="1" smtClean="0">
                                <a:solidFill>
                                  <a:schemeClr val="tx1"/>
                                </a:solidFill>
                                <a:latin typeface="Cambria Math" panose="02040503050406030204" pitchFamily="18" charset="0"/>
                              </a:rPr>
                            </m:ctrlPr>
                          </m:dPr>
                          <m:e>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𝑆</m:t>
                                </m:r>
                              </m:e>
                              <m:sub>
                                <m:r>
                                  <a:rPr lang="en-US" sz="2200" b="0" i="1" smtClean="0">
                                    <a:solidFill>
                                      <a:schemeClr val="tx1"/>
                                    </a:solidFill>
                                    <a:latin typeface="Cambria Math" panose="02040503050406030204" pitchFamily="18" charset="0"/>
                                  </a:rPr>
                                  <m:t>𝑡</m:t>
                                </m:r>
                              </m:sub>
                            </m:sSub>
                            <m:r>
                              <a:rPr lang="en-US" sz="2200" b="0" i="1" smtClean="0">
                                <a:solidFill>
                                  <a:schemeClr val="tx1"/>
                                </a:solidFill>
                                <a:latin typeface="Cambria Math" panose="02040503050406030204" pitchFamily="18" charset="0"/>
                              </a:rPr>
                              <m:t>=</m:t>
                            </m:r>
                            <m:sSup>
                              <m:sSupPr>
                                <m:ctrlPr>
                                  <a:rPr lang="en-US" sz="2200" b="0" i="1" smtClean="0">
                                    <a:solidFill>
                                      <a:schemeClr val="tx1"/>
                                    </a:solidFill>
                                    <a:latin typeface="Cambria Math" panose="02040503050406030204" pitchFamily="18" charset="0"/>
                                  </a:rPr>
                                </m:ctrlPr>
                              </m:sSupPr>
                              <m:e>
                                <m:r>
                                  <a:rPr lang="en-US" sz="2200" b="0" i="1" smtClean="0">
                                    <a:solidFill>
                                      <a:schemeClr val="tx1"/>
                                    </a:solidFill>
                                    <a:latin typeface="Cambria Math" panose="02040503050406030204" pitchFamily="18" charset="0"/>
                                  </a:rPr>
                                  <m:t>𝑠</m:t>
                                </m:r>
                              </m:e>
                              <m:sup>
                                <m:r>
                                  <a:rPr lang="en-US" sz="2200" b="0" i="1" smtClean="0">
                                    <a:solidFill>
                                      <a:schemeClr val="tx1"/>
                                    </a:solidFill>
                                    <a:latin typeface="Cambria Math" panose="02040503050406030204" pitchFamily="18" charset="0"/>
                                  </a:rPr>
                                  <m:t>′</m:t>
                                </m:r>
                              </m:sup>
                            </m:sSup>
                            <m:r>
                              <a:rPr lang="en-US" sz="2200" b="0" i="1" smtClean="0">
                                <a:solidFill>
                                  <a:schemeClr val="tx1"/>
                                </a:solidFill>
                                <a:latin typeface="Cambria Math" panose="02040503050406030204" pitchFamily="18" charset="0"/>
                              </a:rPr>
                              <m:t>|</m:t>
                            </m:r>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𝑆</m:t>
                                </m:r>
                              </m:e>
                              <m:sub>
                                <m:r>
                                  <a:rPr lang="en-US" sz="2200" b="0" i="1" smtClean="0">
                                    <a:solidFill>
                                      <a:schemeClr val="tx1"/>
                                    </a:solidFill>
                                    <a:latin typeface="Cambria Math" panose="02040503050406030204" pitchFamily="18" charset="0"/>
                                  </a:rPr>
                                  <m:t>𝑡</m:t>
                                </m:r>
                                <m:r>
                                  <a:rPr lang="en-US" sz="2200" b="0" i="1" smtClean="0">
                                    <a:solidFill>
                                      <a:schemeClr val="tx1"/>
                                    </a:solidFill>
                                    <a:latin typeface="Cambria Math" panose="02040503050406030204" pitchFamily="18" charset="0"/>
                                  </a:rPr>
                                  <m:t>−1</m:t>
                                </m:r>
                              </m:sub>
                            </m:sSub>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𝑠</m:t>
                            </m:r>
                            <m:r>
                              <a:rPr lang="en-US" sz="2200" b="0" i="1" smtClean="0">
                                <a:solidFill>
                                  <a:schemeClr val="tx1"/>
                                </a:solidFill>
                                <a:latin typeface="Cambria Math" panose="02040503050406030204" pitchFamily="18" charset="0"/>
                              </a:rPr>
                              <m:t>,</m:t>
                            </m:r>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𝐴</m:t>
                                </m:r>
                              </m:e>
                              <m:sub>
                                <m:r>
                                  <a:rPr lang="en-US" sz="2200" b="0" i="1" smtClean="0">
                                    <a:solidFill>
                                      <a:schemeClr val="tx1"/>
                                    </a:solidFill>
                                    <a:latin typeface="Cambria Math" panose="02040503050406030204" pitchFamily="18" charset="0"/>
                                  </a:rPr>
                                  <m:t>𝑡</m:t>
                                </m:r>
                                <m:r>
                                  <a:rPr lang="en-US" sz="2200" b="0" i="1" smtClean="0">
                                    <a:solidFill>
                                      <a:schemeClr val="tx1"/>
                                    </a:solidFill>
                                    <a:latin typeface="Cambria Math" panose="02040503050406030204" pitchFamily="18" charset="0"/>
                                  </a:rPr>
                                  <m:t>−1</m:t>
                                </m:r>
                              </m:sub>
                            </m:sSub>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𝑎</m:t>
                            </m:r>
                          </m:e>
                        </m:d>
                        <m:r>
                          <a:rPr lang="en-US" sz="2200" b="0" i="1" smtClean="0">
                            <a:solidFill>
                              <a:schemeClr val="tx1"/>
                            </a:solidFill>
                            <a:latin typeface="Cambria Math" panose="02040503050406030204" pitchFamily="18" charset="0"/>
                          </a:rPr>
                          <m:t>=</m:t>
                        </m:r>
                        <m:nary>
                          <m:naryPr>
                            <m:chr m:val="∑"/>
                            <m:supHide m:val="on"/>
                            <m:ctrlPr>
                              <a:rPr lang="en-US" sz="2200" b="0" i="1" smtClean="0">
                                <a:solidFill>
                                  <a:schemeClr val="tx1"/>
                                </a:solidFill>
                                <a:latin typeface="Cambria Math" panose="02040503050406030204" pitchFamily="18" charset="0"/>
                              </a:rPr>
                            </m:ctrlPr>
                          </m:naryPr>
                          <m:sub>
                            <m:r>
                              <m:rPr>
                                <m:brk m:alnAt="7"/>
                              </m:rPr>
                              <a:rPr lang="en-US" sz="2200" b="0" i="1" smtClean="0">
                                <a:solidFill>
                                  <a:schemeClr val="tx1"/>
                                </a:solidFill>
                                <a:latin typeface="Cambria Math" panose="02040503050406030204" pitchFamily="18" charset="0"/>
                              </a:rPr>
                              <m:t>𝑟</m:t>
                            </m:r>
                          </m:sub>
                          <m:sup/>
                          <m:e>
                            <m:r>
                              <a:rPr lang="en-US" sz="2200" b="0" i="1" smtClean="0">
                                <a:solidFill>
                                  <a:schemeClr val="tx1"/>
                                </a:solidFill>
                                <a:latin typeface="Cambria Math" panose="02040503050406030204" pitchFamily="18" charset="0"/>
                              </a:rPr>
                              <m:t>𝑝</m:t>
                            </m:r>
                            <m:d>
                              <m:dPr>
                                <m:ctrlPr>
                                  <a:rPr lang="en-US" sz="2200" b="0" i="1" smtClean="0">
                                    <a:solidFill>
                                      <a:schemeClr val="tx1"/>
                                    </a:solidFill>
                                    <a:latin typeface="Cambria Math" panose="02040503050406030204" pitchFamily="18" charset="0"/>
                                  </a:rPr>
                                </m:ctrlPr>
                              </m:dPr>
                              <m:e>
                                <m:sSup>
                                  <m:sSupPr>
                                    <m:ctrlPr>
                                      <a:rPr lang="en-US" sz="2200" b="0" i="1" smtClean="0">
                                        <a:solidFill>
                                          <a:schemeClr val="tx1"/>
                                        </a:solidFill>
                                        <a:latin typeface="Cambria Math" panose="02040503050406030204" pitchFamily="18" charset="0"/>
                                      </a:rPr>
                                    </m:ctrlPr>
                                  </m:sSupPr>
                                  <m:e>
                                    <m:r>
                                      <a:rPr lang="en-US" sz="2200" b="0" i="1" smtClean="0">
                                        <a:solidFill>
                                          <a:schemeClr val="tx1"/>
                                        </a:solidFill>
                                        <a:latin typeface="Cambria Math" panose="02040503050406030204" pitchFamily="18" charset="0"/>
                                      </a:rPr>
                                      <m:t>𝑠</m:t>
                                    </m:r>
                                  </m:e>
                                  <m:sup>
                                    <m:r>
                                      <a:rPr lang="en-US" sz="2200" b="0" i="1" smtClean="0">
                                        <a:solidFill>
                                          <a:schemeClr val="tx1"/>
                                        </a:solidFill>
                                        <a:latin typeface="Cambria Math" panose="02040503050406030204" pitchFamily="18" charset="0"/>
                                      </a:rPr>
                                      <m:t>′</m:t>
                                    </m:r>
                                  </m:sup>
                                </m:sSup>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𝑟</m:t>
                                </m:r>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𝑠</m:t>
                                </m:r>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𝑎</m:t>
                                </m:r>
                              </m:e>
                            </m:d>
                          </m:e>
                        </m:nary>
                      </m:e>
                    </m:func>
                  </m:oMath>
                </a14:m>
                <a:endParaRPr lang="en-US" sz="2200" dirty="0"/>
              </a:p>
              <a:p>
                <a14:m>
                  <m:oMath xmlns:m="http://schemas.openxmlformats.org/officeDocument/2006/math">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𝑎</m:t>
                        </m:r>
                      </m:sub>
                      <m:sup/>
                      <m:e>
                        <m:d>
                          <m:dPr>
                            <m:begChr m:val="["/>
                            <m:endChr m:val="]"/>
                            <m:ctrlPr>
                              <a:rPr lang="en-US" sz="2400" i="1">
                                <a:latin typeface="Cambria Math" panose="02040503050406030204" pitchFamily="18" charset="0"/>
                              </a:rPr>
                            </m:ctrlPr>
                          </m:dPr>
                          <m:e>
                            <m:sSub>
                              <m:sSubPr>
                                <m:ctrlPr>
                                  <a:rPr lang="en-US" sz="2400" i="1">
                                    <a:solidFill>
                                      <a:srgbClr val="00B050"/>
                                    </a:solidFill>
                                    <a:latin typeface="Cambria Math" panose="02040503050406030204" pitchFamily="18" charset="0"/>
                                  </a:rPr>
                                </m:ctrlPr>
                              </m:sSubPr>
                              <m:e>
                                <m:r>
                                  <a:rPr lang="en-US" sz="2400" i="1">
                                    <a:solidFill>
                                      <a:srgbClr val="00B050"/>
                                    </a:solidFill>
                                    <a:latin typeface="Cambria Math" panose="02040503050406030204" pitchFamily="18" charset="0"/>
                                  </a:rPr>
                                  <m:t>𝑞</m:t>
                                </m:r>
                              </m:e>
                              <m:sub>
                                <m:r>
                                  <a:rPr lang="en-US" sz="2400" i="1">
                                    <a:solidFill>
                                      <a:srgbClr val="00B050"/>
                                    </a:solidFill>
                                    <a:latin typeface="Cambria Math" panose="02040503050406030204" pitchFamily="18" charset="0"/>
                                  </a:rPr>
                                  <m:t>𝜋</m:t>
                                </m:r>
                              </m:sub>
                            </m:sSub>
                            <m:d>
                              <m:dPr>
                                <m:ctrlPr>
                                  <a:rPr lang="en-US" sz="2400" i="1">
                                    <a:solidFill>
                                      <a:srgbClr val="00B050"/>
                                    </a:solidFill>
                                    <a:latin typeface="Cambria Math" panose="02040503050406030204" pitchFamily="18" charset="0"/>
                                  </a:rPr>
                                </m:ctrlPr>
                              </m:dPr>
                              <m:e>
                                <m:r>
                                  <a:rPr lang="en-US" sz="2400" i="1">
                                    <a:solidFill>
                                      <a:srgbClr val="00B050"/>
                                    </a:solidFill>
                                    <a:latin typeface="Cambria Math" panose="02040503050406030204" pitchFamily="18" charset="0"/>
                                  </a:rPr>
                                  <m:t>𝑠</m:t>
                                </m:r>
                                <m:r>
                                  <a:rPr lang="en-US" sz="2400" i="1">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𝑎</m:t>
                                </m:r>
                              </m:e>
                            </m:d>
                            <m:r>
                              <m:rPr>
                                <m:sty m:val="p"/>
                              </m:rPr>
                              <a:rPr lang="en-US" sz="2400" smtClean="0">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𝜋</m:t>
                            </m:r>
                            <m:d>
                              <m:dPr>
                                <m:ctrlPr>
                                  <a:rPr lang="en-US" sz="2400" i="1">
                                    <a:solidFill>
                                      <a:srgbClr val="00B050"/>
                                    </a:solidFill>
                                    <a:latin typeface="Cambria Math" panose="02040503050406030204" pitchFamily="18" charset="0"/>
                                  </a:rPr>
                                </m:ctrlPr>
                              </m:dPr>
                              <m:e>
                                <m:r>
                                  <a:rPr lang="en-US" sz="2400" i="1">
                                    <a:solidFill>
                                      <a:srgbClr val="00B050"/>
                                    </a:solidFill>
                                    <a:latin typeface="Cambria Math" panose="02040503050406030204" pitchFamily="18" charset="0"/>
                                  </a:rPr>
                                  <m:t>𝑎</m:t>
                                </m:r>
                                <m:r>
                                  <a:rPr lang="en-US" sz="2400" i="1">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𝑠</m:t>
                                </m:r>
                              </m:e>
                            </m:d>
                            <m:r>
                              <a:rPr lang="en-US" sz="2400" b="0" i="1" smtClean="0">
                                <a:solidFill>
                                  <a:schemeClr val="tx1"/>
                                </a:solidFill>
                                <a:latin typeface="Cambria Math" panose="02040503050406030204" pitchFamily="18" charset="0"/>
                              </a:rPr>
                              <m:t>]</m:t>
                            </m:r>
                            <m:r>
                              <a:rPr lang="en-US" sz="2400" i="1">
                                <a:latin typeface="Cambria Math" panose="02040503050406030204" pitchFamily="18" charset="0"/>
                              </a:rPr>
                              <m:t>+</m:t>
                            </m:r>
                            <m:nary>
                              <m:naryPr>
                                <m:chr m:val="∑"/>
                                <m:supHide m:val="on"/>
                                <m:ctrlPr>
                                  <a:rPr lang="en-US" sz="2400" i="1" smtClean="0">
                                    <a:latin typeface="Cambria Math" panose="02040503050406030204" pitchFamily="18" charset="0"/>
                                  </a:rPr>
                                </m:ctrlPr>
                              </m:naryPr>
                              <m:sub>
                                <m:r>
                                  <m:rPr>
                                    <m:brk m:alnAt="7"/>
                                  </m:rPr>
                                  <a:rPr lang="en-US" sz="2400" b="0" i="1" smtClean="0">
                                    <a:latin typeface="Cambria Math" panose="02040503050406030204" pitchFamily="18" charset="0"/>
                                  </a:rPr>
                                  <m:t>𝑎</m:t>
                                </m:r>
                              </m:sub>
                              <m:sup/>
                              <m:e>
                                <m:r>
                                  <a:rPr lang="en-US" sz="2400" b="0" i="1" smtClean="0">
                                    <a:latin typeface="Cambria Math" panose="02040503050406030204" pitchFamily="18" charset="0"/>
                                  </a:rPr>
                                  <m:t>[</m:t>
                                </m:r>
                                <m:r>
                                  <a:rPr lang="en-US" sz="2400" i="1">
                                    <a:solidFill>
                                      <a:srgbClr val="0070C0"/>
                                    </a:solidFill>
                                    <a:latin typeface="Cambria Math" panose="02040503050406030204" pitchFamily="18" charset="0"/>
                                  </a:rPr>
                                  <m:t>𝜋</m:t>
                                </m:r>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𝑎</m:t>
                                    </m:r>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𝑠</m:t>
                                    </m:r>
                                  </m:e>
                                </m:d>
                                <m:nary>
                                  <m:naryPr>
                                    <m:chr m:val="∑"/>
                                    <m:supHide m:val="on"/>
                                    <m:ctrlPr>
                                      <a:rPr lang="en-US" sz="2400" i="1">
                                        <a:solidFill>
                                          <a:srgbClr val="0070C0"/>
                                        </a:solidFill>
                                        <a:latin typeface="Cambria Math" panose="02040503050406030204" pitchFamily="18" charset="0"/>
                                      </a:rPr>
                                    </m:ctrlPr>
                                  </m:naryPr>
                                  <m:sub>
                                    <m:sSup>
                                      <m:sSupPr>
                                        <m:ctrlPr>
                                          <a:rPr lang="en-US" sz="2400" i="1">
                                            <a:solidFill>
                                              <a:srgbClr val="0070C0"/>
                                            </a:solidFill>
                                            <a:latin typeface="Cambria Math" panose="02040503050406030204" pitchFamily="18" charset="0"/>
                                          </a:rPr>
                                        </m:ctrlPr>
                                      </m:sSupPr>
                                      <m:e>
                                        <m:r>
                                          <m:rPr>
                                            <m:brk m:alnAt="7"/>
                                          </m:rPr>
                                          <a:rPr lang="en-US" sz="2400" i="1">
                                            <a:solidFill>
                                              <a:srgbClr val="0070C0"/>
                                            </a:solidFill>
                                            <a:latin typeface="Cambria Math" panose="02040503050406030204" pitchFamily="18" charset="0"/>
                                          </a:rPr>
                                          <m:t>𝑠</m:t>
                                        </m:r>
                                      </m:e>
                                      <m:sup>
                                        <m:r>
                                          <a:rPr lang="en-US" sz="2400" i="1">
                                            <a:solidFill>
                                              <a:srgbClr val="0070C0"/>
                                            </a:solidFill>
                                            <a:latin typeface="Cambria Math" panose="02040503050406030204" pitchFamily="18" charset="0"/>
                                          </a:rPr>
                                          <m:t>′</m:t>
                                        </m:r>
                                      </m:sup>
                                    </m:sSup>
                                  </m:sub>
                                  <m:sup/>
                                  <m:e>
                                    <m:r>
                                      <a:rPr lang="en-US" sz="2400" i="1">
                                        <a:solidFill>
                                          <a:srgbClr val="0070C0"/>
                                        </a:solidFill>
                                        <a:latin typeface="Cambria Math" panose="02040503050406030204" pitchFamily="18" charset="0"/>
                                      </a:rPr>
                                      <m:t>𝑝</m:t>
                                    </m:r>
                                    <m:d>
                                      <m:dPr>
                                        <m:ctrlPr>
                                          <a:rPr lang="en-US" sz="2400" i="1">
                                            <a:solidFill>
                                              <a:srgbClr val="0070C0"/>
                                            </a:solidFill>
                                            <a:latin typeface="Cambria Math" panose="02040503050406030204" pitchFamily="18" charset="0"/>
                                          </a:rPr>
                                        </m:ctrlPr>
                                      </m:dPr>
                                      <m:e>
                                        <m:sSup>
                                          <m:sSupPr>
                                            <m:ctrlPr>
                                              <a:rPr lang="en-US" sz="2400" i="1">
                                                <a:solidFill>
                                                  <a:srgbClr val="0070C0"/>
                                                </a:solidFill>
                                                <a:latin typeface="Cambria Math" panose="02040503050406030204" pitchFamily="18" charset="0"/>
                                              </a:rPr>
                                            </m:ctrlPr>
                                          </m:sSupPr>
                                          <m:e>
                                            <m:r>
                                              <a:rPr lang="en-US" sz="2400" i="1">
                                                <a:solidFill>
                                                  <a:srgbClr val="0070C0"/>
                                                </a:solidFill>
                                                <a:latin typeface="Cambria Math" panose="02040503050406030204" pitchFamily="18" charset="0"/>
                                              </a:rPr>
                                              <m:t>𝑠</m:t>
                                            </m:r>
                                          </m:e>
                                          <m:sup>
                                            <m:r>
                                              <a:rPr lang="en-US" sz="2400" i="1">
                                                <a:solidFill>
                                                  <a:srgbClr val="0070C0"/>
                                                </a:solidFill>
                                                <a:latin typeface="Cambria Math" panose="02040503050406030204" pitchFamily="18" charset="0"/>
                                              </a:rPr>
                                              <m:t>′</m:t>
                                            </m:r>
                                          </m:sup>
                                        </m:sSup>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𝑠</m:t>
                                        </m:r>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𝑎</m:t>
                                        </m:r>
                                      </m:e>
                                    </m:d>
                                    <m:nary>
                                      <m:naryPr>
                                        <m:chr m:val="∑"/>
                                        <m:supHide m:val="on"/>
                                        <m:ctrlPr>
                                          <a:rPr lang="en-US" sz="2400" i="1">
                                            <a:latin typeface="Cambria Math" panose="02040503050406030204" pitchFamily="18" charset="0"/>
                                          </a:rPr>
                                        </m:ctrlPr>
                                      </m:naryPr>
                                      <m:sub>
                                        <m:sSup>
                                          <m:sSupPr>
                                            <m:ctrlPr>
                                              <a:rPr lang="en-US" sz="2400" i="1">
                                                <a:latin typeface="Cambria Math" panose="02040503050406030204" pitchFamily="18" charset="0"/>
                                              </a:rPr>
                                            </m:ctrlPr>
                                          </m:sSupPr>
                                          <m:e>
                                            <m:r>
                                              <m:rPr>
                                                <m:brk m:alnAt="7"/>
                                              </m:rPr>
                                              <a:rPr lang="en-US" sz="2400" i="1">
                                                <a:latin typeface="Cambria Math" panose="02040503050406030204" pitchFamily="18" charset="0"/>
                                              </a:rPr>
                                              <m:t>𝑎</m:t>
                                            </m:r>
                                          </m:e>
                                          <m:sup>
                                            <m:r>
                                              <a:rPr lang="en-US" sz="2400" i="1">
                                                <a:latin typeface="Cambria Math" panose="02040503050406030204" pitchFamily="18" charset="0"/>
                                              </a:rPr>
                                              <m:t>′</m:t>
                                            </m:r>
                                          </m:sup>
                                        </m:sSup>
                                      </m:sub>
                                      <m:sup/>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𝜋</m:t>
                                                </m:r>
                                              </m:sub>
                                            </m:sSub>
                                            <m:d>
                                              <m:dPr>
                                                <m:ctrlPr>
                                                  <a:rPr lang="en-US" sz="2400" i="1">
                                                    <a:latin typeface="Cambria Math" panose="02040503050406030204" pitchFamily="18" charset="0"/>
                                                  </a:rPr>
                                                </m:ctrlPr>
                                              </m:dPr>
                                              <m:e>
                                                <m:r>
                                                  <a:rPr lang="en-US" sz="2400" i="1">
                                                    <a:latin typeface="Cambria Math" panose="02040503050406030204" pitchFamily="18" charset="0"/>
                                                  </a:rPr>
                                                  <m:t>𝑠</m:t>
                                                </m:r>
                                                <m:r>
                                                  <a:rPr lang="en-US" sz="2400" i="1">
                                                    <a:latin typeface="Cambria Math" panose="02040503050406030204" pitchFamily="18" charset="0"/>
                                                  </a:rPr>
                                                  <m:t>′,</m:t>
                                                </m:r>
                                                <m:r>
                                                  <a:rPr lang="en-US" sz="2400" i="1">
                                                    <a:latin typeface="Cambria Math" panose="02040503050406030204" pitchFamily="18" charset="0"/>
                                                  </a:rPr>
                                                  <m:t>𝑎</m:t>
                                                </m:r>
                                                <m:r>
                                                  <a:rPr lang="en-US" sz="2400" i="1">
                                                    <a:latin typeface="Cambria Math" panose="02040503050406030204" pitchFamily="18" charset="0"/>
                                                  </a:rPr>
                                                  <m:t>′</m:t>
                                                </m:r>
                                              </m:e>
                                            </m:d>
                                            <m:r>
                                              <m:rPr>
                                                <m:sty m:val="p"/>
                                              </m:rPr>
                                              <a:rPr lang="en-US" sz="2400">
                                                <a:latin typeface="Cambria Math" panose="02040503050406030204" pitchFamily="18" charset="0"/>
                                              </a:rPr>
                                              <m:t>∇</m:t>
                                            </m:r>
                                            <m:r>
                                              <a:rPr lang="en-US" sz="2400" i="1">
                                                <a:latin typeface="Cambria Math" panose="02040503050406030204" pitchFamily="18" charset="0"/>
                                              </a:rPr>
                                              <m:t>𝜋</m:t>
                                            </m:r>
                                            <m:d>
                                              <m:dPr>
                                                <m:ctrlPr>
                                                  <a:rPr lang="en-US" sz="2400" i="1">
                                                    <a:latin typeface="Cambria Math" panose="02040503050406030204" pitchFamily="18" charset="0"/>
                                                  </a:rPr>
                                                </m:ctrlPr>
                                              </m:dPr>
                                              <m:e>
                                                <m:r>
                                                  <a:rPr lang="en-US" sz="2400" i="1">
                                                    <a:latin typeface="Cambria Math" panose="02040503050406030204" pitchFamily="18" charset="0"/>
                                                  </a:rPr>
                                                  <m:t>𝑎</m:t>
                                                </m:r>
                                                <m:r>
                                                  <a:rPr lang="en-US" sz="2400" i="1">
                                                    <a:latin typeface="Cambria Math" panose="02040503050406030204" pitchFamily="18" charset="0"/>
                                                  </a:rPr>
                                                  <m:t>′|</m:t>
                                                </m:r>
                                                <m:r>
                                                  <a:rPr lang="en-US" sz="2400" i="1">
                                                    <a:latin typeface="Cambria Math" panose="02040503050406030204" pitchFamily="18" charset="0"/>
                                                  </a:rPr>
                                                  <m:t>𝑠</m:t>
                                                </m:r>
                                                <m:r>
                                                  <a:rPr lang="en-US" sz="2400" i="1">
                                                    <a:latin typeface="Cambria Math" panose="02040503050406030204" pitchFamily="18" charset="0"/>
                                                  </a:rPr>
                                                  <m:t>′</m:t>
                                                </m:r>
                                              </m:e>
                                            </m:d>
                                            <m:r>
                                              <a:rPr lang="en-US" sz="2400" i="1">
                                                <a:latin typeface="Cambria Math" panose="02040503050406030204" pitchFamily="18" charset="0"/>
                                              </a:rPr>
                                              <m:t>+</m:t>
                                            </m:r>
                                            <m:r>
                                              <a:rPr lang="en-US" sz="2400" i="1">
                                                <a:latin typeface="Cambria Math" panose="02040503050406030204" pitchFamily="18" charset="0"/>
                                              </a:rPr>
                                              <m:t>𝜋</m:t>
                                            </m:r>
                                            <m:d>
                                              <m:dPr>
                                                <m:ctrlPr>
                                                  <a:rPr lang="en-US" sz="2400" i="1">
                                                    <a:latin typeface="Cambria Math" panose="02040503050406030204" pitchFamily="18" charset="0"/>
                                                  </a:rPr>
                                                </m:ctrlPr>
                                              </m:dPr>
                                              <m:e>
                                                <m:r>
                                                  <a:rPr lang="en-US" sz="2400" i="1">
                                                    <a:latin typeface="Cambria Math" panose="02040503050406030204" pitchFamily="18" charset="0"/>
                                                  </a:rPr>
                                                  <m:t>𝑎</m:t>
                                                </m:r>
                                                <m:r>
                                                  <a:rPr lang="en-US" sz="2400" i="1">
                                                    <a:latin typeface="Cambria Math" panose="02040503050406030204" pitchFamily="18" charset="0"/>
                                                  </a:rPr>
                                                  <m:t>′|</m:t>
                                                </m:r>
                                                <m:r>
                                                  <a:rPr lang="en-US" sz="2400" i="1">
                                                    <a:latin typeface="Cambria Math" panose="02040503050406030204" pitchFamily="18" charset="0"/>
                                                  </a:rPr>
                                                  <m:t>𝑠</m:t>
                                                </m:r>
                                                <m:r>
                                                  <a:rPr lang="en-US" sz="2400" i="1">
                                                    <a:latin typeface="Cambria Math" panose="02040503050406030204" pitchFamily="18" charset="0"/>
                                                  </a:rPr>
                                                  <m:t>′</m:t>
                                                </m:r>
                                              </m:e>
                                            </m:d>
                                            <m:nary>
                                              <m:naryPr>
                                                <m:chr m:val="∑"/>
                                                <m:supHide m:val="on"/>
                                                <m:ctrlPr>
                                                  <a:rPr lang="en-US" sz="2400" i="1">
                                                    <a:latin typeface="Cambria Math" panose="02040503050406030204" pitchFamily="18" charset="0"/>
                                                  </a:rPr>
                                                </m:ctrlPr>
                                              </m:naryPr>
                                              <m:sub>
                                                <m:sSup>
                                                  <m:sSupPr>
                                                    <m:ctrlPr>
                                                      <a:rPr lang="en-US" sz="2400" i="1">
                                                        <a:latin typeface="Cambria Math" panose="02040503050406030204" pitchFamily="18" charset="0"/>
                                                      </a:rPr>
                                                    </m:ctrlPr>
                                                  </m:sSupPr>
                                                  <m:e>
                                                    <m:r>
                                                      <m:rPr>
                                                        <m:brk m:alnAt="7"/>
                                                      </m:rPr>
                                                      <a:rPr lang="en-US" sz="2400" i="1">
                                                        <a:latin typeface="Cambria Math" panose="02040503050406030204" pitchFamily="18" charset="0"/>
                                                      </a:rPr>
                                                      <m:t>𝑠</m:t>
                                                    </m:r>
                                                  </m:e>
                                                  <m:sup>
                                                    <m:r>
                                                      <a:rPr lang="en-US" sz="2400" i="1">
                                                        <a:latin typeface="Cambria Math" panose="02040503050406030204" pitchFamily="18" charset="0"/>
                                                      </a:rPr>
                                                      <m:t>′′</m:t>
                                                    </m:r>
                                                  </m:sup>
                                                </m:sSup>
                                              </m:sub>
                                              <m:sup/>
                                              <m:e>
                                                <m:r>
                                                  <a:rPr lang="en-US" sz="2400" i="1">
                                                    <a:latin typeface="Cambria Math" panose="02040503050406030204" pitchFamily="18" charset="0"/>
                                                  </a:rPr>
                                                  <m:t>𝑝</m:t>
                                                </m:r>
                                                <m:d>
                                                  <m:dPr>
                                                    <m:ctrlPr>
                                                      <a:rPr lang="en-US" sz="2400" i="1">
                                                        <a:latin typeface="Cambria Math" panose="02040503050406030204" pitchFamily="18" charset="0"/>
                                                      </a:rPr>
                                                    </m:ctrlPr>
                                                  </m:dPr>
                                                  <m:e>
                                                    <m:sSup>
                                                      <m:sSupPr>
                                                        <m:ctrlPr>
                                                          <a:rPr lang="en-US" sz="2400" i="1">
                                                            <a:latin typeface="Cambria Math" panose="02040503050406030204" pitchFamily="18" charset="0"/>
                                                          </a:rPr>
                                                        </m:ctrlPr>
                                                      </m:sSupPr>
                                                      <m:e>
                                                        <m:r>
                                                          <a:rPr lang="en-US" sz="2400" i="1">
                                                            <a:latin typeface="Cambria Math" panose="02040503050406030204" pitchFamily="18" charset="0"/>
                                                          </a:rPr>
                                                          <m:t>𝑠</m:t>
                                                        </m:r>
                                                      </m:e>
                                                      <m:sup>
                                                        <m:r>
                                                          <a:rPr lang="en-US" sz="2400" i="1">
                                                            <a:latin typeface="Cambria Math" panose="02040503050406030204" pitchFamily="18" charset="0"/>
                                                          </a:rPr>
                                                          <m:t>′′</m:t>
                                                        </m:r>
                                                      </m:sup>
                                                    </m:sSup>
                                                    <m:r>
                                                      <a:rPr lang="en-US" sz="2400" i="1">
                                                        <a:latin typeface="Cambria Math" panose="02040503050406030204" pitchFamily="18" charset="0"/>
                                                      </a:rPr>
                                                      <m:t>|</m:t>
                                                    </m:r>
                                                    <m:r>
                                                      <a:rPr lang="en-US" sz="2400" i="1">
                                                        <a:latin typeface="Cambria Math" panose="02040503050406030204" pitchFamily="18" charset="0"/>
                                                      </a:rPr>
                                                      <m:t>𝑠</m:t>
                                                    </m:r>
                                                    <m:r>
                                                      <a:rPr lang="en-US" sz="2400" i="1">
                                                        <a:latin typeface="Cambria Math" panose="02040503050406030204" pitchFamily="18" charset="0"/>
                                                      </a:rPr>
                                                      <m:t>′,</m:t>
                                                    </m:r>
                                                    <m:r>
                                                      <a:rPr lang="en-US" sz="2400" i="1">
                                                        <a:latin typeface="Cambria Math" panose="02040503050406030204" pitchFamily="18" charset="0"/>
                                                      </a:rPr>
                                                      <m:t>𝑎</m:t>
                                                    </m:r>
                                                    <m:r>
                                                      <a:rPr lang="en-US" sz="2400" i="1">
                                                        <a:latin typeface="Cambria Math" panose="02040503050406030204" pitchFamily="18" charset="0"/>
                                                      </a:rPr>
                                                      <m:t>′</m:t>
                                                    </m:r>
                                                  </m:e>
                                                </m:d>
                                                <m:r>
                                                  <m:rPr>
                                                    <m:sty m:val="p"/>
                                                  </m:rPr>
                                                  <a:rPr lang="en-US" sz="240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𝜋</m:t>
                                                    </m:r>
                                                  </m:sub>
                                                </m:sSub>
                                                <m:d>
                                                  <m:dPr>
                                                    <m:ctrlPr>
                                                      <a:rPr lang="en-US" sz="2400" i="1">
                                                        <a:latin typeface="Cambria Math" panose="02040503050406030204" pitchFamily="18" charset="0"/>
                                                      </a:rPr>
                                                    </m:ctrlPr>
                                                  </m:dPr>
                                                  <m:e>
                                                    <m:r>
                                                      <a:rPr lang="en-US" sz="2400" i="1">
                                                        <a:latin typeface="Cambria Math" panose="02040503050406030204" pitchFamily="18" charset="0"/>
                                                      </a:rPr>
                                                      <m:t>𝑠</m:t>
                                                    </m:r>
                                                    <m:r>
                                                      <a:rPr lang="en-US" sz="2400" i="1">
                                                        <a:latin typeface="Cambria Math" panose="02040503050406030204" pitchFamily="18" charset="0"/>
                                                      </a:rPr>
                                                      <m:t>′′</m:t>
                                                    </m:r>
                                                  </m:e>
                                                </m:d>
                                              </m:e>
                                            </m:nary>
                                          </m:e>
                                        </m:d>
                                      </m:e>
                                    </m:nary>
                                  </m:e>
                                </m:nary>
                              </m:e>
                            </m:nary>
                          </m:e>
                        </m:d>
                      </m:e>
                    </m:nary>
                  </m:oMath>
                </a14:m>
                <a:endParaRPr lang="en-US" sz="2600" dirty="0"/>
              </a:p>
              <a:p>
                <a:r>
                  <a:rPr lang="en-US" sz="2400" dirty="0"/>
                  <a:t>One step =</a:t>
                </a:r>
                <a14:m>
                  <m:oMath xmlns:m="http://schemas.openxmlformats.org/officeDocument/2006/math">
                    <m:nary>
                      <m:naryPr>
                        <m:chr m:val="∑"/>
                        <m:supHide m:val="on"/>
                        <m:ctrlPr>
                          <a:rPr lang="en-US" i="1">
                            <a:solidFill>
                              <a:srgbClr val="00B050"/>
                            </a:solidFill>
                            <a:latin typeface="Cambria Math" panose="02040503050406030204" pitchFamily="18" charset="0"/>
                          </a:rPr>
                        </m:ctrlPr>
                      </m:naryPr>
                      <m:sub>
                        <m:r>
                          <a:rPr lang="en-US" i="1">
                            <a:solidFill>
                              <a:srgbClr val="00B050"/>
                            </a:solidFill>
                            <a:latin typeface="Cambria Math" panose="02040503050406030204" pitchFamily="18" charset="0"/>
                          </a:rPr>
                          <m:t>𝑎</m:t>
                        </m:r>
                      </m:sub>
                      <m:sup/>
                      <m:e>
                        <m:r>
                          <a:rPr lang="en-US">
                            <a:solidFill>
                              <a:srgbClr val="00B050"/>
                            </a:solidFill>
                            <a:latin typeface="Cambria Math" panose="02040503050406030204" pitchFamily="18" charset="0"/>
                          </a:rPr>
                          <m:t>[</m:t>
                        </m:r>
                        <m:sSub>
                          <m:sSubPr>
                            <m:ctrlPr>
                              <a:rPr lang="en-US" sz="2400" i="1">
                                <a:solidFill>
                                  <a:srgbClr val="00B050"/>
                                </a:solidFill>
                                <a:latin typeface="Cambria Math" panose="02040503050406030204" pitchFamily="18" charset="0"/>
                              </a:rPr>
                            </m:ctrlPr>
                          </m:sSubPr>
                          <m:e>
                            <m:r>
                              <a:rPr lang="en-US" sz="2400" i="1">
                                <a:solidFill>
                                  <a:srgbClr val="00B050"/>
                                </a:solidFill>
                                <a:latin typeface="Cambria Math" panose="02040503050406030204" pitchFamily="18" charset="0"/>
                              </a:rPr>
                              <m:t>𝑞</m:t>
                            </m:r>
                          </m:e>
                          <m:sub>
                            <m:r>
                              <a:rPr lang="en-US" sz="2400" i="1">
                                <a:solidFill>
                                  <a:srgbClr val="00B050"/>
                                </a:solidFill>
                                <a:latin typeface="Cambria Math" panose="02040503050406030204" pitchFamily="18" charset="0"/>
                              </a:rPr>
                              <m:t>𝜋</m:t>
                            </m:r>
                          </m:sub>
                        </m:sSub>
                        <m:d>
                          <m:dPr>
                            <m:ctrlPr>
                              <a:rPr lang="en-US" sz="2400" i="1">
                                <a:solidFill>
                                  <a:srgbClr val="00B050"/>
                                </a:solidFill>
                                <a:latin typeface="Cambria Math" panose="02040503050406030204" pitchFamily="18" charset="0"/>
                              </a:rPr>
                            </m:ctrlPr>
                          </m:dPr>
                          <m:e>
                            <m:r>
                              <a:rPr lang="en-US" sz="2400" i="1">
                                <a:solidFill>
                                  <a:srgbClr val="00B050"/>
                                </a:solidFill>
                                <a:latin typeface="Cambria Math" panose="02040503050406030204" pitchFamily="18" charset="0"/>
                              </a:rPr>
                              <m:t>𝑠</m:t>
                            </m:r>
                            <m:r>
                              <a:rPr lang="en-US" sz="2400" i="1">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𝑎</m:t>
                            </m:r>
                          </m:e>
                        </m:d>
                        <m:r>
                          <m:rPr>
                            <m:sty m:val="p"/>
                          </m:rPr>
                          <a:rPr lang="en-US" sz="2400">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𝜋</m:t>
                        </m:r>
                        <m:d>
                          <m:dPr>
                            <m:ctrlPr>
                              <a:rPr lang="en-US" sz="2400" i="1">
                                <a:solidFill>
                                  <a:srgbClr val="00B050"/>
                                </a:solidFill>
                                <a:latin typeface="Cambria Math" panose="02040503050406030204" pitchFamily="18" charset="0"/>
                              </a:rPr>
                            </m:ctrlPr>
                          </m:dPr>
                          <m:e>
                            <m:r>
                              <a:rPr lang="en-US" sz="2400" i="1">
                                <a:solidFill>
                                  <a:srgbClr val="00B050"/>
                                </a:solidFill>
                                <a:latin typeface="Cambria Math" panose="02040503050406030204" pitchFamily="18" charset="0"/>
                              </a:rPr>
                              <m:t>𝑎</m:t>
                            </m:r>
                            <m:r>
                              <a:rPr lang="en-US" sz="2400" i="1">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𝑠</m:t>
                            </m:r>
                          </m:e>
                        </m:d>
                        <m:r>
                          <a:rPr lang="en-US" sz="2400" i="1">
                            <a:solidFill>
                              <a:srgbClr val="00B050"/>
                            </a:solidFill>
                            <a:latin typeface="Cambria Math" panose="02040503050406030204" pitchFamily="18" charset="0"/>
                          </a:rPr>
                          <m:t>]</m:t>
                        </m:r>
                        <m:r>
                          <a:rPr lang="en-US" sz="2400" i="1">
                            <a:latin typeface="Cambria Math" panose="02040503050406030204" pitchFamily="18" charset="0"/>
                          </a:rPr>
                          <m:t>+</m:t>
                        </m:r>
                        <m:nary>
                          <m:naryPr>
                            <m:chr m:val="∑"/>
                            <m:supHide m:val="on"/>
                            <m:ctrlPr>
                              <a:rPr lang="en-US" sz="2000" i="1">
                                <a:solidFill>
                                  <a:srgbClr val="00B050"/>
                                </a:solidFill>
                                <a:latin typeface="Cambria Math" panose="02040503050406030204" pitchFamily="18" charset="0"/>
                              </a:rPr>
                            </m:ctrlPr>
                          </m:naryPr>
                          <m:sub>
                            <m:r>
                              <a:rPr lang="en-US" sz="2000" i="1">
                                <a:solidFill>
                                  <a:schemeClr val="accent1">
                                    <a:lumMod val="75000"/>
                                  </a:schemeClr>
                                </a:solidFill>
                                <a:latin typeface="Cambria Math" panose="02040503050406030204" pitchFamily="18" charset="0"/>
                              </a:rPr>
                              <m:t>𝑠</m:t>
                            </m:r>
                            <m:r>
                              <a:rPr lang="en-US" sz="2000" i="1">
                                <a:solidFill>
                                  <a:schemeClr val="accent1">
                                    <a:lumMod val="75000"/>
                                  </a:schemeClr>
                                </a:solidFill>
                                <a:latin typeface="Cambria Math" panose="02040503050406030204" pitchFamily="18" charset="0"/>
                              </a:rPr>
                              <m:t>′</m:t>
                            </m:r>
                          </m:sub>
                          <m:sup/>
                          <m:e>
                            <m:func>
                              <m:funcPr>
                                <m:ctrlPr>
                                  <a:rPr lang="en-US" sz="2000" i="1">
                                    <a:solidFill>
                                      <a:srgbClr val="0070C0"/>
                                    </a:solidFill>
                                    <a:latin typeface="Cambria Math" panose="02040503050406030204" pitchFamily="18" charset="0"/>
                                  </a:rPr>
                                </m:ctrlPr>
                              </m:funcPr>
                              <m:fName>
                                <m:r>
                                  <m:rPr>
                                    <m:sty m:val="p"/>
                                  </m:rPr>
                                  <a:rPr lang="en-US" sz="2000">
                                    <a:solidFill>
                                      <a:srgbClr val="0070C0"/>
                                    </a:solidFill>
                                    <a:latin typeface="Cambria Math" panose="02040503050406030204" pitchFamily="18" charset="0"/>
                                  </a:rPr>
                                  <m:t>Pr</m:t>
                                </m:r>
                              </m:fName>
                              <m:e>
                                <m:d>
                                  <m:dPr>
                                    <m:ctrlPr>
                                      <a:rPr lang="en-US" sz="2000" i="1">
                                        <a:solidFill>
                                          <a:srgbClr val="0070C0"/>
                                        </a:solidFill>
                                        <a:latin typeface="Cambria Math" panose="02040503050406030204" pitchFamily="18" charset="0"/>
                                      </a:rPr>
                                    </m:ctrlPr>
                                  </m:dPr>
                                  <m:e>
                                    <m:r>
                                      <a:rPr lang="en-US" sz="2000" i="1">
                                        <a:solidFill>
                                          <a:srgbClr val="0070C0"/>
                                        </a:solidFill>
                                        <a:latin typeface="Cambria Math" panose="02040503050406030204" pitchFamily="18" charset="0"/>
                                      </a:rPr>
                                      <m:t>𝑠</m:t>
                                    </m:r>
                                    <m:r>
                                      <a:rPr lang="en-US" sz="2000" i="1">
                                        <a:solidFill>
                                          <a:srgbClr val="0070C0"/>
                                        </a:solidFill>
                                        <a:latin typeface="Cambria Math" panose="02040503050406030204" pitchFamily="18" charset="0"/>
                                        <a:ea typeface="Cambria Math" panose="02040503050406030204" pitchFamily="18" charset="0"/>
                                      </a:rPr>
                                      <m:t>→</m:t>
                                    </m:r>
                                    <m:sSup>
                                      <m:sSupPr>
                                        <m:ctrlPr>
                                          <a:rPr lang="en-US" sz="2000" i="1">
                                            <a:solidFill>
                                              <a:srgbClr val="0070C0"/>
                                            </a:solidFill>
                                            <a:latin typeface="Cambria Math" panose="02040503050406030204" pitchFamily="18" charset="0"/>
                                            <a:ea typeface="Cambria Math" panose="02040503050406030204" pitchFamily="18" charset="0"/>
                                          </a:rPr>
                                        </m:ctrlPr>
                                      </m:sSupPr>
                                      <m:e>
                                        <m:r>
                                          <a:rPr lang="en-US" sz="2000" i="1">
                                            <a:solidFill>
                                              <a:srgbClr val="0070C0"/>
                                            </a:solidFill>
                                            <a:latin typeface="Cambria Math" panose="02040503050406030204" pitchFamily="18" charset="0"/>
                                            <a:ea typeface="Cambria Math" panose="02040503050406030204" pitchFamily="18" charset="0"/>
                                          </a:rPr>
                                          <m:t>𝑠</m:t>
                                        </m:r>
                                      </m:e>
                                      <m:sup>
                                        <m:r>
                                          <a:rPr lang="en-US" sz="2000" i="1">
                                            <a:solidFill>
                                              <a:srgbClr val="0070C0"/>
                                            </a:solidFill>
                                            <a:latin typeface="Cambria Math" panose="02040503050406030204" pitchFamily="18" charset="0"/>
                                            <a:ea typeface="Cambria Math" panose="02040503050406030204" pitchFamily="18" charset="0"/>
                                          </a:rPr>
                                          <m:t>′</m:t>
                                        </m:r>
                                      </m:sup>
                                    </m:sSup>
                                    <m:r>
                                      <a:rPr lang="en-US" sz="2000" i="1">
                                        <a:solidFill>
                                          <a:srgbClr val="0070C0"/>
                                        </a:solidFill>
                                        <a:latin typeface="Cambria Math" panose="02040503050406030204" pitchFamily="18" charset="0"/>
                                        <a:ea typeface="Cambria Math" panose="02040503050406030204" pitchFamily="18" charset="0"/>
                                      </a:rPr>
                                      <m:t>|</m:t>
                                    </m:r>
                                    <m:r>
                                      <a:rPr lang="en-US" sz="2000" i="1">
                                        <a:solidFill>
                                          <a:srgbClr val="0070C0"/>
                                        </a:solidFill>
                                        <a:latin typeface="Cambria Math" panose="02040503050406030204" pitchFamily="18" charset="0"/>
                                        <a:ea typeface="Cambria Math" panose="02040503050406030204" pitchFamily="18" charset="0"/>
                                      </a:rPr>
                                      <m:t>𝜋</m:t>
                                    </m:r>
                                    <m:r>
                                      <a:rPr lang="en-US" sz="2000" i="1">
                                        <a:solidFill>
                                          <a:srgbClr val="0070C0"/>
                                        </a:solidFill>
                                        <a:latin typeface="Cambria Math" panose="02040503050406030204" pitchFamily="18" charset="0"/>
                                        <a:ea typeface="Cambria Math" panose="02040503050406030204" pitchFamily="18" charset="0"/>
                                      </a:rPr>
                                      <m:t>,1 </m:t>
                                    </m:r>
                                    <m:r>
                                      <a:rPr lang="en-US" sz="2000" i="1">
                                        <a:solidFill>
                                          <a:srgbClr val="0070C0"/>
                                        </a:solidFill>
                                        <a:latin typeface="Cambria Math" panose="02040503050406030204" pitchFamily="18" charset="0"/>
                                        <a:ea typeface="Cambria Math" panose="02040503050406030204" pitchFamily="18" charset="0"/>
                                      </a:rPr>
                                      <m:t>𝑠𝑡𝑒𝑝</m:t>
                                    </m:r>
                                  </m:e>
                                </m:d>
                              </m:e>
                            </m:func>
                            <m:nary>
                              <m:naryPr>
                                <m:chr m:val="∑"/>
                                <m:supHide m:val="on"/>
                                <m:ctrlPr>
                                  <a:rPr lang="en-US" sz="2000" i="1">
                                    <a:latin typeface="Cambria Math" panose="02040503050406030204" pitchFamily="18" charset="0"/>
                                  </a:rPr>
                                </m:ctrlPr>
                              </m:naryPr>
                              <m:sub>
                                <m:sSup>
                                  <m:sSupPr>
                                    <m:ctrlPr>
                                      <a:rPr lang="en-US" sz="2000" i="1">
                                        <a:latin typeface="Cambria Math" panose="02040503050406030204" pitchFamily="18" charset="0"/>
                                      </a:rPr>
                                    </m:ctrlPr>
                                  </m:sSupPr>
                                  <m:e>
                                    <m:r>
                                      <m:rPr>
                                        <m:brk m:alnAt="7"/>
                                      </m:rPr>
                                      <a:rPr lang="en-US" sz="2000" i="1">
                                        <a:latin typeface="Cambria Math" panose="02040503050406030204" pitchFamily="18" charset="0"/>
                                      </a:rPr>
                                      <m:t>𝑎</m:t>
                                    </m:r>
                                  </m:e>
                                  <m:sup>
                                    <m:r>
                                      <a:rPr lang="en-US" sz="2000" i="1">
                                        <a:latin typeface="Cambria Math" panose="02040503050406030204" pitchFamily="18" charset="0"/>
                                      </a:rPr>
                                      <m:t>′</m:t>
                                    </m:r>
                                  </m:sup>
                                </m:sSup>
                              </m:sub>
                              <m:sup/>
                              <m:e>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𝜋</m:t>
                                    </m:r>
                                  </m:sub>
                                </m:sSub>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𝑠</m:t>
                                        </m:r>
                                      </m:e>
                                      <m:sup>
                                        <m:r>
                                          <a:rPr lang="en-US" sz="2000" i="1">
                                            <a:latin typeface="Cambria Math" panose="02040503050406030204" pitchFamily="18" charset="0"/>
                                          </a:rPr>
                                          <m:t>′</m:t>
                                        </m:r>
                                      </m:sup>
                                    </m:sSup>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𝑎</m:t>
                                        </m:r>
                                      </m:e>
                                      <m:sup>
                                        <m:r>
                                          <a:rPr lang="en-US" sz="2000" i="1">
                                            <a:latin typeface="Cambria Math" panose="02040503050406030204" pitchFamily="18" charset="0"/>
                                          </a:rPr>
                                          <m:t>′</m:t>
                                        </m:r>
                                      </m:sup>
                                    </m:sSup>
                                  </m:e>
                                </m:d>
                                <m:r>
                                  <m:rPr>
                                    <m:sty m:val="p"/>
                                  </m:rPr>
                                  <a:rPr lang="en-US" sz="2000">
                                    <a:latin typeface="Cambria Math" panose="02040503050406030204" pitchFamily="18" charset="0"/>
                                  </a:rPr>
                                  <m:t>∇</m:t>
                                </m:r>
                                <m:r>
                                  <a:rPr lang="en-US" sz="2000" i="1">
                                    <a:latin typeface="Cambria Math" panose="02040503050406030204" pitchFamily="18" charset="0"/>
                                  </a:rPr>
                                  <m:t>𝜋</m:t>
                                </m:r>
                                <m:d>
                                  <m:dPr>
                                    <m:ctrlPr>
                                      <a:rPr lang="en-US" sz="2000" i="1">
                                        <a:latin typeface="Cambria Math" panose="02040503050406030204" pitchFamily="18" charset="0"/>
                                      </a:rPr>
                                    </m:ctrlPr>
                                  </m:dPr>
                                  <m:e>
                                    <m:r>
                                      <a:rPr lang="en-US" sz="2000" i="1">
                                        <a:latin typeface="Cambria Math" panose="02040503050406030204" pitchFamily="18" charset="0"/>
                                      </a:rPr>
                                      <m:t>𝑎</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𝑠</m:t>
                                        </m:r>
                                      </m:e>
                                      <m:sup>
                                        <m:r>
                                          <a:rPr lang="en-US" sz="2000" i="1">
                                            <a:latin typeface="Cambria Math" panose="02040503050406030204" pitchFamily="18" charset="0"/>
                                          </a:rPr>
                                          <m:t>′</m:t>
                                        </m:r>
                                      </m:sup>
                                    </m:sSup>
                                  </m:e>
                                </m:d>
                              </m:e>
                            </m:nary>
                          </m:e>
                        </m:nary>
                      </m:e>
                    </m:nary>
                  </m:oMath>
                </a14:m>
                <a:endParaRPr lang="en-US" dirty="0">
                  <a:solidFill>
                    <a:srgbClr val="0070C0"/>
                  </a:solidFill>
                </a:endParaRPr>
              </a:p>
              <a:p>
                <a:pPr marL="0" indent="0">
                  <a:buNone/>
                </a:pPr>
                <a:endParaRPr lang="en-US" sz="26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2"/>
                <a:stretch>
                  <a:fillRect l="-965" t="-15698" b="-10174"/>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F8F7A8A4-8EC4-6340-8089-EC6326DCA3C6}"/>
              </a:ext>
            </a:extLst>
          </p:cNvPr>
          <p:cNvSpPr/>
          <p:nvPr/>
        </p:nvSpPr>
        <p:spPr>
          <a:xfrm>
            <a:off x="8060636" y="3419060"/>
            <a:ext cx="1076738" cy="357809"/>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5160AF24-7E0C-BA4C-9869-EC4DE4E84109}"/>
              </a:ext>
            </a:extLst>
          </p:cNvPr>
          <p:cNvCxnSpPr>
            <a:cxnSpLocks/>
          </p:cNvCxnSpPr>
          <p:nvPr/>
        </p:nvCxnSpPr>
        <p:spPr>
          <a:xfrm flipH="1" flipV="1">
            <a:off x="2136914" y="2126974"/>
            <a:ext cx="5923722" cy="1292086"/>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62E5A5E-E3C9-8D45-A517-9D803D3E7395}"/>
              </a:ext>
            </a:extLst>
          </p:cNvPr>
          <p:cNvSpPr>
            <a:spLocks noGrp="1"/>
          </p:cNvSpPr>
          <p:nvPr>
            <p:ph type="sldNum" sz="quarter" idx="12"/>
          </p:nvPr>
        </p:nvSpPr>
        <p:spPr/>
        <p:txBody>
          <a:bodyPr/>
          <a:lstStyle/>
          <a:p>
            <a:fld id="{5F07402F-1908-0F43-B844-ECE5D9BD648C}" type="slidenum">
              <a:rPr lang="en-US" smtClean="0"/>
              <a:t>14</a:t>
            </a:fld>
            <a:endParaRPr lang="en-US"/>
          </a:p>
        </p:txBody>
      </p:sp>
    </p:spTree>
    <p:extLst>
      <p:ext uri="{BB962C8B-B14F-4D97-AF65-F5344CB8AC3E}">
        <p14:creationId xmlns:p14="http://schemas.microsoft.com/office/powerpoint/2010/main" val="4144878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Autofit/>
              </a:bodyPr>
              <a:lstStyle/>
              <a:p>
                <a14:m>
                  <m:oMath xmlns:m="http://schemas.openxmlformats.org/officeDocument/2006/math">
                    <m:r>
                      <m:rPr>
                        <m:sty m:val="p"/>
                      </m:rPr>
                      <a:rPr lang="en-US" sz="2600" b="0" i="0"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𝜋</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e>
                    </m:d>
                    <m:r>
                      <a:rPr lang="en-US" sz="2600" b="0" i="1" smtClean="0">
                        <a:latin typeface="Cambria Math" panose="02040503050406030204" pitchFamily="18" charset="0"/>
                      </a:rPr>
                      <m:t>=</m:t>
                    </m:r>
                    <m:r>
                      <m:rPr>
                        <m:sty m:val="p"/>
                      </m:rPr>
                      <a:rPr lang="en-US" sz="2600" b="0" i="0" smtClean="0">
                        <a:latin typeface="Cambria Math" panose="02040503050406030204" pitchFamily="18" charset="0"/>
                      </a:rPr>
                      <m:t>∇</m:t>
                    </m:r>
                    <m:d>
                      <m:dPr>
                        <m:begChr m:val="["/>
                        <m:endChr m:val="]"/>
                        <m:ctrlPr>
                          <a:rPr lang="en-US" sz="2600" b="0" i="1" smtClean="0">
                            <a:latin typeface="Cambria Math" panose="02040503050406030204" pitchFamily="18" charset="0"/>
                          </a:rPr>
                        </m:ctrlPr>
                      </m:dPr>
                      <m:e>
                        <m:nary>
                          <m:naryPr>
                            <m:chr m:val="∑"/>
                            <m:supHide m:val="on"/>
                            <m:ctrlPr>
                              <a:rPr lang="en-US" sz="2600" b="0" i="1" smtClean="0">
                                <a:solidFill>
                                  <a:srgbClr val="FF0000"/>
                                </a:solidFill>
                                <a:latin typeface="Cambria Math" panose="02040503050406030204" pitchFamily="18" charset="0"/>
                              </a:rPr>
                            </m:ctrlPr>
                          </m:naryPr>
                          <m:sub>
                            <m:r>
                              <m:rPr>
                                <m:brk m:alnAt="7"/>
                              </m:rPr>
                              <a:rPr lang="en-US" sz="2600" b="0" i="1" smtClean="0">
                                <a:solidFill>
                                  <a:srgbClr val="FF0000"/>
                                </a:solidFill>
                                <a:latin typeface="Cambria Math" panose="02040503050406030204" pitchFamily="18" charset="0"/>
                              </a:rPr>
                              <m:t>𝑎</m:t>
                            </m:r>
                          </m:sub>
                          <m:sup/>
                          <m:e>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nary>
                      </m:e>
                    </m:d>
                  </m:oMath>
                </a14:m>
                <a:r>
                  <a:rPr lang="en-US" sz="2600" dirty="0"/>
                  <a:t>, for all </a:t>
                </a:r>
                <a14:m>
                  <m:oMath xmlns:m="http://schemas.openxmlformats.org/officeDocument/2006/math">
                    <m:r>
                      <a:rPr lang="en-US" sz="2600" b="0" i="1" smtClean="0">
                        <a:latin typeface="Cambria Math" panose="02040503050406030204" pitchFamily="18" charset="0"/>
                      </a:rPr>
                      <m:t>𝑠</m:t>
                    </m:r>
                    <m:r>
                      <a:rPr lang="en-US" sz="2600" b="0" i="1" smtClean="0">
                        <a:latin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𝒮</m:t>
                    </m:r>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b="0" i="1" smtClean="0">
                                <a:latin typeface="Cambria Math" panose="02040503050406030204" pitchFamily="18" charset="0"/>
                              </a:rPr>
                              <m:t>+</m:t>
                            </m:r>
                            <m:r>
                              <a:rPr lang="en-US" sz="2600" b="0" i="1" smtClean="0">
                                <a:solidFill>
                                  <a:srgbClr val="FF0000"/>
                                </a:solidFill>
                                <a:latin typeface="Cambria Math" panose="02040503050406030204" pitchFamily="18" charset="0"/>
                              </a:rPr>
                              <m:t>𝜋</m:t>
                            </m:r>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𝑎</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e>
                            </m:d>
                            <m:r>
                              <m:rPr>
                                <m:sty m:val="p"/>
                              </m:rPr>
                              <a:rPr lang="en-US" sz="2600" b="0" i="0"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𝑞</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e>
                        </m:d>
                      </m:e>
                    </m:nary>
                  </m:oMath>
                </a14:m>
                <a:r>
                  <a:rPr lang="en-US" sz="2600" dirty="0"/>
                  <a:t>, product rule</a:t>
                </a:r>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i="1">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m:rPr>
                                <m:sty m:val="p"/>
                              </m:rPr>
                              <a:rPr lang="en-US" sz="2600">
                                <a:latin typeface="Cambria Math" panose="02040503050406030204" pitchFamily="18" charset="0"/>
                              </a:rPr>
                              <m:t>∇</m:t>
                            </m:r>
                            <m:nary>
                              <m:naryPr>
                                <m:chr m:val="∑"/>
                                <m:supHide m:val="on"/>
                                <m:ctrlPr>
                                  <a:rPr lang="en-US" sz="2600" i="1" smtClean="0">
                                    <a:solidFill>
                                      <a:srgbClr val="FF0000"/>
                                    </a:solidFill>
                                    <a:latin typeface="Cambria Math" panose="02040503050406030204" pitchFamily="18" charset="0"/>
                                  </a:rPr>
                                </m:ctrlPr>
                              </m:naryPr>
                              <m:sub>
                                <m:sSup>
                                  <m:sSupPr>
                                    <m:ctrlPr>
                                      <a:rPr lang="en-US" sz="2600" b="0" i="1" smtClean="0">
                                        <a:solidFill>
                                          <a:srgbClr val="FF0000"/>
                                        </a:solidFill>
                                        <a:latin typeface="Cambria Math" panose="02040503050406030204" pitchFamily="18" charset="0"/>
                                      </a:rPr>
                                    </m:ctrlPr>
                                  </m:sSupPr>
                                  <m:e>
                                    <m:r>
                                      <m:rPr>
                                        <m:brk m:alnAt="7"/>
                                      </m:rP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m:rPr>
                                    <m:brk m:alnAt="7"/>
                                  </m:rP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sub>
                              <m:sup/>
                              <m:e>
                                <m:r>
                                  <a:rPr lang="en-US" sz="2600" b="0" i="1" smtClean="0">
                                    <a:solidFill>
                                      <a:srgbClr val="FF0000"/>
                                    </a:solidFill>
                                    <a:latin typeface="Cambria Math" panose="02040503050406030204" pitchFamily="18" charset="0"/>
                                  </a:rPr>
                                  <m:t>𝑝</m:t>
                                </m:r>
                                <m:d>
                                  <m:dPr>
                                    <m:ctrlPr>
                                      <a:rPr lang="en-US" sz="2600" b="0" i="1" smtClean="0">
                                        <a:solidFill>
                                          <a:srgbClr val="FF0000"/>
                                        </a:solidFill>
                                        <a:latin typeface="Cambria Math" panose="02040503050406030204" pitchFamily="18" charset="0"/>
                                      </a:rPr>
                                    </m:ctrlPr>
                                  </m:dPr>
                                  <m:e>
                                    <m:sSup>
                                      <m:sSupPr>
                                        <m:ctrlPr>
                                          <a:rPr lang="en-US" sz="2600" b="0" i="1" smtClean="0">
                                            <a:solidFill>
                                              <a:srgbClr val="FF0000"/>
                                            </a:solidFill>
                                            <a:latin typeface="Cambria Math" panose="02040503050406030204" pitchFamily="18" charset="0"/>
                                          </a:rPr>
                                        </m:ctrlPr>
                                      </m:sSupPr>
                                      <m:e>
                                        <m:r>
                                          <a:rPr lang="en-US" sz="2600" b="0" i="1" smtClean="0">
                                            <a:solidFill>
                                              <a:srgbClr val="FF0000"/>
                                            </a:solidFill>
                                            <a:latin typeface="Cambria Math" panose="02040503050406030204" pitchFamily="18" charset="0"/>
                                          </a:rPr>
                                          <m:t>𝑠</m:t>
                                        </m:r>
                                      </m:e>
                                      <m:sup>
                                        <m:r>
                                          <a:rPr lang="en-US" sz="2600" b="0" i="1" smtClean="0">
                                            <a:solidFill>
                                              <a:srgbClr val="FF0000"/>
                                            </a:solidFill>
                                            <a:latin typeface="Cambria Math" panose="02040503050406030204" pitchFamily="18" charset="0"/>
                                          </a:rPr>
                                          <m:t>′</m:t>
                                        </m:r>
                                      </m:sup>
                                    </m:sSup>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r>
                                      <a:rPr lang="en-US" sz="2600" b="0" i="1" smtClean="0">
                                        <a:solidFill>
                                          <a:srgbClr val="FF0000"/>
                                        </a:solidFill>
                                        <a:latin typeface="Cambria Math" panose="02040503050406030204" pitchFamily="18" charset="0"/>
                                      </a:rPr>
                                      <m:t>𝑎</m:t>
                                    </m:r>
                                  </m:e>
                                </m:d>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𝑟</m:t>
                                    </m:r>
                                    <m:r>
                                      <a:rPr lang="en-US" sz="2600" b="0" i="1" smtClean="0">
                                        <a:solidFill>
                                          <a:srgbClr val="FF0000"/>
                                        </a:solidFill>
                                        <a:latin typeface="Cambria Math" panose="02040503050406030204" pitchFamily="18" charset="0"/>
                                      </a:rPr>
                                      <m:t>+</m:t>
                                    </m:r>
                                    <m:sSub>
                                      <m:sSubPr>
                                        <m:ctrlPr>
                                          <a:rPr lang="en-US" sz="2600" b="0" i="1" smtClean="0">
                                            <a:solidFill>
                                              <a:srgbClr val="FF0000"/>
                                            </a:solidFill>
                                            <a:latin typeface="Cambria Math" panose="02040503050406030204" pitchFamily="18" charset="0"/>
                                          </a:rPr>
                                        </m:ctrlPr>
                                      </m:sSubPr>
                                      <m:e>
                                        <m:r>
                                          <a:rPr lang="en-US" sz="2600" b="0" i="1" smtClean="0">
                                            <a:solidFill>
                                              <a:srgbClr val="FF0000"/>
                                            </a:solidFill>
                                            <a:latin typeface="Cambria Math" panose="02040503050406030204" pitchFamily="18" charset="0"/>
                                          </a:rPr>
                                          <m:t>𝑣</m:t>
                                        </m:r>
                                      </m:e>
                                      <m:sub>
                                        <m:r>
                                          <a:rPr lang="en-US" sz="2600" b="0" i="1" smtClean="0">
                                            <a:solidFill>
                                              <a:srgbClr val="FF0000"/>
                                            </a:solidFill>
                                            <a:latin typeface="Cambria Math" panose="02040503050406030204" pitchFamily="18" charset="0"/>
                                          </a:rPr>
                                          <m:t>𝜋</m:t>
                                        </m:r>
                                      </m:sub>
                                    </m:sSub>
                                    <m:d>
                                      <m:dPr>
                                        <m:ctrlPr>
                                          <a:rPr lang="en-US" sz="2600" b="0" i="1" smtClean="0">
                                            <a:solidFill>
                                              <a:srgbClr val="FF0000"/>
                                            </a:solidFill>
                                            <a:latin typeface="Cambria Math" panose="02040503050406030204" pitchFamily="18" charset="0"/>
                                          </a:rPr>
                                        </m:ctrlPr>
                                      </m:dPr>
                                      <m:e>
                                        <m:r>
                                          <a:rPr lang="en-US" sz="2600" b="0" i="1" smtClean="0">
                                            <a:solidFill>
                                              <a:srgbClr val="FF0000"/>
                                            </a:solidFill>
                                            <a:latin typeface="Cambria Math" panose="02040503050406030204" pitchFamily="18" charset="0"/>
                                          </a:rPr>
                                          <m:t>𝑠</m:t>
                                        </m:r>
                                        <m:r>
                                          <a:rPr lang="en-US" sz="2600" b="0" i="1" smtClean="0">
                                            <a:solidFill>
                                              <a:srgbClr val="FF0000"/>
                                            </a:solidFill>
                                            <a:latin typeface="Cambria Math" panose="02040503050406030204" pitchFamily="18" charset="0"/>
                                          </a:rPr>
                                          <m:t>′</m:t>
                                        </m:r>
                                      </m:e>
                                    </m:d>
                                  </m:e>
                                </m:d>
                              </m:e>
                            </m:nary>
                          </m:e>
                        </m:d>
                      </m:e>
                    </m:nary>
                  </m:oMath>
                </a14:m>
                <a:endParaRPr lang="en-US" sz="2600" dirty="0"/>
              </a:p>
              <a:p>
                <a14:m>
                  <m:oMath xmlns:m="http://schemas.openxmlformats.org/officeDocument/2006/math">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m:rPr>
                            <m:brk m:alnAt="7"/>
                          </m:rPr>
                          <a:rPr lang="en-US" sz="2600" i="1">
                            <a:latin typeface="Cambria Math" panose="02040503050406030204" pitchFamily="18" charset="0"/>
                          </a:rPr>
                          <m:t>𝑎</m:t>
                        </m:r>
                      </m:sub>
                      <m:sup/>
                      <m:e>
                        <m:d>
                          <m:dPr>
                            <m:begChr m:val="["/>
                            <m:endChr m:val="]"/>
                            <m:ctrlPr>
                              <a:rPr lang="en-US" sz="2600" b="0" i="1" smtClean="0">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e>
                        </m:d>
                        <m:r>
                          <a:rPr lang="en-US" sz="2600" i="1">
                            <a:latin typeface="Cambria Math" panose="02040503050406030204" pitchFamily="18" charset="0"/>
                          </a:rPr>
                          <m:t>+</m:t>
                        </m:r>
                        <m:nary>
                          <m:naryPr>
                            <m:chr m:val="∑"/>
                            <m:limLoc m:val="subSup"/>
                            <m:supHide m:val="on"/>
                            <m:ctrlPr>
                              <a:rPr lang="en-US" sz="2600" i="1">
                                <a:latin typeface="Cambria Math" panose="02040503050406030204" pitchFamily="18" charset="0"/>
                              </a:rPr>
                            </m:ctrlPr>
                          </m:naryPr>
                          <m:sub>
                            <m:r>
                              <m:rPr>
                                <m:brk m:alnAt="9"/>
                              </m:rPr>
                              <a:rPr lang="en-US" sz="2600" i="1">
                                <a:latin typeface="Cambria Math" panose="02040503050406030204" pitchFamily="18" charset="0"/>
                              </a:rPr>
                              <m:t>𝑎</m:t>
                            </m:r>
                          </m:sub>
                          <m:sup/>
                          <m:e>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nary>
                                  <m:naryPr>
                                    <m:chr m:val="∑"/>
                                    <m:supHide m:val="on"/>
                                    <m:ctrlPr>
                                      <a:rPr lang="en-US" sz="2600" i="1">
                                        <a:solidFill>
                                          <a:srgbClr val="FF0000"/>
                                        </a:solidFill>
                                        <a:latin typeface="Cambria Math" panose="02040503050406030204" pitchFamily="18" charset="0"/>
                                      </a:rPr>
                                    </m:ctrlPr>
                                  </m:naryPr>
                                  <m:sub>
                                    <m:sSup>
                                      <m:sSupPr>
                                        <m:ctrlPr>
                                          <a:rPr lang="en-US" sz="2600" i="1">
                                            <a:solidFill>
                                              <a:srgbClr val="FF0000"/>
                                            </a:solidFill>
                                            <a:latin typeface="Cambria Math" panose="02040503050406030204" pitchFamily="18" charset="0"/>
                                          </a:rPr>
                                        </m:ctrlPr>
                                      </m:sSupPr>
                                      <m:e>
                                        <m:r>
                                          <m:rPr>
                                            <m:brk m:alnAt="7"/>
                                          </m:rP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sub>
                                  <m:sup/>
                                  <m:e>
                                    <m:r>
                                      <a:rPr lang="en-US" sz="2600" i="1">
                                        <a:solidFill>
                                          <a:srgbClr val="FF0000"/>
                                        </a:solidFill>
                                        <a:latin typeface="Cambria Math" panose="02040503050406030204" pitchFamily="18" charset="0"/>
                                      </a:rPr>
                                      <m:t>𝑝</m:t>
                                    </m:r>
                                    <m:d>
                                      <m:dPr>
                                        <m:ctrlPr>
                                          <a:rPr lang="en-US" sz="2600" i="1">
                                            <a:solidFill>
                                              <a:srgbClr val="FF0000"/>
                                            </a:solidFill>
                                            <a:latin typeface="Cambria Math" panose="02040503050406030204" pitchFamily="18" charset="0"/>
                                          </a:rPr>
                                        </m:ctrlPr>
                                      </m:dPr>
                                      <m:e>
                                        <m:sSup>
                                          <m:sSupPr>
                                            <m:ctrlPr>
                                              <a:rPr lang="en-US" sz="2600" i="1">
                                                <a:solidFill>
                                                  <a:srgbClr val="FF0000"/>
                                                </a:solidFill>
                                                <a:latin typeface="Cambria Math" panose="02040503050406030204" pitchFamily="18" charset="0"/>
                                              </a:rPr>
                                            </m:ctrlPr>
                                          </m:sSupPr>
                                          <m:e>
                                            <m:r>
                                              <a:rPr lang="en-US" sz="2600" i="1">
                                                <a:solidFill>
                                                  <a:srgbClr val="FF0000"/>
                                                </a:solidFill>
                                                <a:latin typeface="Cambria Math" panose="02040503050406030204" pitchFamily="18" charset="0"/>
                                              </a:rPr>
                                              <m:t>𝑠</m:t>
                                            </m:r>
                                          </m:e>
                                          <m:sup>
                                            <m:r>
                                              <a:rPr lang="en-US" sz="2600" i="1">
                                                <a:solidFill>
                                                  <a:srgbClr val="FF0000"/>
                                                </a:solidFill>
                                                <a:latin typeface="Cambria Math" panose="02040503050406030204" pitchFamily="18" charset="0"/>
                                              </a:rPr>
                                              <m:t>′</m:t>
                                            </m:r>
                                          </m:sup>
                                        </m:sSup>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r>
                                          <a:rPr lang="en-US" sz="2600" i="1">
                                            <a:solidFill>
                                              <a:srgbClr val="FF0000"/>
                                            </a:solidFill>
                                            <a:latin typeface="Cambria Math" panose="02040503050406030204" pitchFamily="18" charset="0"/>
                                          </a:rPr>
                                          <m:t>𝑎</m:t>
                                        </m:r>
                                      </m:e>
                                    </m:d>
                                    <m:r>
                                      <m:rPr>
                                        <m:sty m:val="p"/>
                                      </m:rPr>
                                      <a:rPr lang="en-US" sz="2600">
                                        <a:solidFill>
                                          <a:srgbClr val="FF0000"/>
                                        </a:solidFill>
                                        <a:latin typeface="Cambria Math" panose="02040503050406030204" pitchFamily="18" charset="0"/>
                                      </a:rPr>
                                      <m:t>∇</m:t>
                                    </m:r>
                                    <m:sSub>
                                      <m:sSubPr>
                                        <m:ctrlPr>
                                          <a:rPr lang="en-US" sz="2600" i="1">
                                            <a:solidFill>
                                              <a:srgbClr val="FF0000"/>
                                            </a:solidFill>
                                            <a:latin typeface="Cambria Math" panose="02040503050406030204" pitchFamily="18" charset="0"/>
                                          </a:rPr>
                                        </m:ctrlPr>
                                      </m:sSubPr>
                                      <m:e>
                                        <m:r>
                                          <a:rPr lang="en-US" sz="2600" i="1">
                                            <a:solidFill>
                                              <a:srgbClr val="FF0000"/>
                                            </a:solidFill>
                                            <a:latin typeface="Cambria Math" panose="02040503050406030204" pitchFamily="18" charset="0"/>
                                          </a:rPr>
                                          <m:t>𝑣</m:t>
                                        </m:r>
                                      </m:e>
                                      <m:sub>
                                        <m:r>
                                          <a:rPr lang="en-US" sz="2600" i="1">
                                            <a:solidFill>
                                              <a:srgbClr val="FF0000"/>
                                            </a:solidFill>
                                            <a:latin typeface="Cambria Math" panose="02040503050406030204" pitchFamily="18" charset="0"/>
                                          </a:rPr>
                                          <m:t>𝜋</m:t>
                                        </m:r>
                                      </m:sub>
                                    </m:sSub>
                                    <m:d>
                                      <m:dPr>
                                        <m:ctrlPr>
                                          <a:rPr lang="en-US" sz="2600" i="1">
                                            <a:solidFill>
                                              <a:srgbClr val="FF0000"/>
                                            </a:solidFill>
                                            <a:latin typeface="Cambria Math" panose="02040503050406030204" pitchFamily="18" charset="0"/>
                                          </a:rPr>
                                        </m:ctrlPr>
                                      </m:dPr>
                                      <m:e>
                                        <m:r>
                                          <a:rPr lang="en-US" sz="2600" i="1">
                                            <a:solidFill>
                                              <a:srgbClr val="FF0000"/>
                                            </a:solidFill>
                                            <a:latin typeface="Cambria Math" panose="02040503050406030204" pitchFamily="18" charset="0"/>
                                          </a:rPr>
                                          <m:t>𝑠</m:t>
                                        </m:r>
                                        <m:r>
                                          <a:rPr lang="en-US" sz="2600" i="1">
                                            <a:solidFill>
                                              <a:srgbClr val="FF0000"/>
                                            </a:solidFill>
                                            <a:latin typeface="Cambria Math" panose="02040503050406030204" pitchFamily="18" charset="0"/>
                                          </a:rPr>
                                          <m:t>′</m:t>
                                        </m:r>
                                      </m:e>
                                    </m:d>
                                  </m:e>
                                </m:nary>
                              </m:e>
                            </m:d>
                          </m:e>
                        </m:nary>
                      </m:e>
                    </m:nary>
                  </m:oMath>
                </a14:m>
                <a:endParaRPr lang="en-US" sz="2600" dirty="0"/>
              </a:p>
              <a:p>
                <a:pPr lvl="1"/>
                <a14:m>
                  <m:oMath xmlns:m="http://schemas.openxmlformats.org/officeDocument/2006/math">
                    <m:r>
                      <a:rPr lang="en-US" sz="2200" i="1" smtClean="0">
                        <a:solidFill>
                          <a:schemeClr val="tx1"/>
                        </a:solidFill>
                        <a:latin typeface="Cambria Math" panose="02040503050406030204" pitchFamily="18" charset="0"/>
                      </a:rPr>
                      <m:t>𝑝</m:t>
                    </m:r>
                    <m:d>
                      <m:dPr>
                        <m:ctrlPr>
                          <a:rPr lang="en-US" sz="2200" i="1">
                            <a:solidFill>
                              <a:schemeClr val="tx1"/>
                            </a:solidFill>
                            <a:latin typeface="Cambria Math" panose="02040503050406030204" pitchFamily="18" charset="0"/>
                          </a:rPr>
                        </m:ctrlPr>
                      </m:dPr>
                      <m:e>
                        <m:sSup>
                          <m:sSupPr>
                            <m:ctrlPr>
                              <a:rPr lang="en-US" sz="2200" i="1">
                                <a:solidFill>
                                  <a:schemeClr val="tx1"/>
                                </a:solidFill>
                                <a:latin typeface="Cambria Math" panose="02040503050406030204" pitchFamily="18" charset="0"/>
                              </a:rPr>
                            </m:ctrlPr>
                          </m:sSupPr>
                          <m:e>
                            <m:r>
                              <a:rPr lang="en-US" sz="2200" i="1">
                                <a:solidFill>
                                  <a:schemeClr val="tx1"/>
                                </a:solidFill>
                                <a:latin typeface="Cambria Math" panose="02040503050406030204" pitchFamily="18" charset="0"/>
                              </a:rPr>
                              <m:t>𝑠</m:t>
                            </m:r>
                          </m:e>
                          <m:sup>
                            <m:r>
                              <a:rPr lang="en-US" sz="2200" i="1">
                                <a:solidFill>
                                  <a:schemeClr val="tx1"/>
                                </a:solidFill>
                                <a:latin typeface="Cambria Math" panose="02040503050406030204" pitchFamily="18" charset="0"/>
                              </a:rPr>
                              <m:t>′</m:t>
                            </m:r>
                          </m:sup>
                        </m:sSup>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𝑠</m:t>
                        </m:r>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𝑎</m:t>
                        </m:r>
                      </m:e>
                    </m:d>
                    <m:r>
                      <a:rPr lang="en-US" sz="2200" b="0" i="1" smtClean="0">
                        <a:solidFill>
                          <a:schemeClr val="tx1"/>
                        </a:solidFill>
                        <a:latin typeface="Cambria Math" panose="02040503050406030204" pitchFamily="18" charset="0"/>
                      </a:rPr>
                      <m:t>=</m:t>
                    </m:r>
                    <m:func>
                      <m:funcPr>
                        <m:ctrlPr>
                          <a:rPr lang="en-US" sz="2200" b="0" i="1" smtClean="0">
                            <a:solidFill>
                              <a:schemeClr val="tx1"/>
                            </a:solidFill>
                            <a:latin typeface="Cambria Math" panose="02040503050406030204" pitchFamily="18" charset="0"/>
                          </a:rPr>
                        </m:ctrlPr>
                      </m:funcPr>
                      <m:fName>
                        <m:r>
                          <m:rPr>
                            <m:sty m:val="p"/>
                          </m:rPr>
                          <a:rPr lang="en-US" sz="2200" b="0" i="0" smtClean="0">
                            <a:solidFill>
                              <a:schemeClr val="tx1"/>
                            </a:solidFill>
                            <a:latin typeface="Cambria Math" panose="02040503050406030204" pitchFamily="18" charset="0"/>
                          </a:rPr>
                          <m:t>Pr</m:t>
                        </m:r>
                      </m:fName>
                      <m:e>
                        <m:d>
                          <m:dPr>
                            <m:begChr m:val="{"/>
                            <m:endChr m:val="}"/>
                            <m:ctrlPr>
                              <a:rPr lang="en-US" sz="2200" b="0" i="1" smtClean="0">
                                <a:solidFill>
                                  <a:schemeClr val="tx1"/>
                                </a:solidFill>
                                <a:latin typeface="Cambria Math" panose="02040503050406030204" pitchFamily="18" charset="0"/>
                              </a:rPr>
                            </m:ctrlPr>
                          </m:dPr>
                          <m:e>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𝑆</m:t>
                                </m:r>
                              </m:e>
                              <m:sub>
                                <m:r>
                                  <a:rPr lang="en-US" sz="2200" b="0" i="1" smtClean="0">
                                    <a:solidFill>
                                      <a:schemeClr val="tx1"/>
                                    </a:solidFill>
                                    <a:latin typeface="Cambria Math" panose="02040503050406030204" pitchFamily="18" charset="0"/>
                                  </a:rPr>
                                  <m:t>𝑡</m:t>
                                </m:r>
                              </m:sub>
                            </m:sSub>
                            <m:r>
                              <a:rPr lang="en-US" sz="2200" b="0" i="1" smtClean="0">
                                <a:solidFill>
                                  <a:schemeClr val="tx1"/>
                                </a:solidFill>
                                <a:latin typeface="Cambria Math" panose="02040503050406030204" pitchFamily="18" charset="0"/>
                              </a:rPr>
                              <m:t>=</m:t>
                            </m:r>
                            <m:sSup>
                              <m:sSupPr>
                                <m:ctrlPr>
                                  <a:rPr lang="en-US" sz="2200" b="0" i="1" smtClean="0">
                                    <a:solidFill>
                                      <a:schemeClr val="tx1"/>
                                    </a:solidFill>
                                    <a:latin typeface="Cambria Math" panose="02040503050406030204" pitchFamily="18" charset="0"/>
                                  </a:rPr>
                                </m:ctrlPr>
                              </m:sSupPr>
                              <m:e>
                                <m:r>
                                  <a:rPr lang="en-US" sz="2200" b="0" i="1" smtClean="0">
                                    <a:solidFill>
                                      <a:schemeClr val="tx1"/>
                                    </a:solidFill>
                                    <a:latin typeface="Cambria Math" panose="02040503050406030204" pitchFamily="18" charset="0"/>
                                  </a:rPr>
                                  <m:t>𝑠</m:t>
                                </m:r>
                              </m:e>
                              <m:sup>
                                <m:r>
                                  <a:rPr lang="en-US" sz="2200" b="0" i="1" smtClean="0">
                                    <a:solidFill>
                                      <a:schemeClr val="tx1"/>
                                    </a:solidFill>
                                    <a:latin typeface="Cambria Math" panose="02040503050406030204" pitchFamily="18" charset="0"/>
                                  </a:rPr>
                                  <m:t>′</m:t>
                                </m:r>
                              </m:sup>
                            </m:sSup>
                            <m:r>
                              <a:rPr lang="en-US" sz="2200" b="0" i="1" smtClean="0">
                                <a:solidFill>
                                  <a:schemeClr val="tx1"/>
                                </a:solidFill>
                                <a:latin typeface="Cambria Math" panose="02040503050406030204" pitchFamily="18" charset="0"/>
                              </a:rPr>
                              <m:t>|</m:t>
                            </m:r>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𝑆</m:t>
                                </m:r>
                              </m:e>
                              <m:sub>
                                <m:r>
                                  <a:rPr lang="en-US" sz="2200" b="0" i="1" smtClean="0">
                                    <a:solidFill>
                                      <a:schemeClr val="tx1"/>
                                    </a:solidFill>
                                    <a:latin typeface="Cambria Math" panose="02040503050406030204" pitchFamily="18" charset="0"/>
                                  </a:rPr>
                                  <m:t>𝑡</m:t>
                                </m:r>
                                <m:r>
                                  <a:rPr lang="en-US" sz="2200" b="0" i="1" smtClean="0">
                                    <a:solidFill>
                                      <a:schemeClr val="tx1"/>
                                    </a:solidFill>
                                    <a:latin typeface="Cambria Math" panose="02040503050406030204" pitchFamily="18" charset="0"/>
                                  </a:rPr>
                                  <m:t>−1</m:t>
                                </m:r>
                              </m:sub>
                            </m:sSub>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𝑠</m:t>
                            </m:r>
                            <m:r>
                              <a:rPr lang="en-US" sz="2200" b="0" i="1" smtClean="0">
                                <a:solidFill>
                                  <a:schemeClr val="tx1"/>
                                </a:solidFill>
                                <a:latin typeface="Cambria Math" panose="02040503050406030204" pitchFamily="18" charset="0"/>
                              </a:rPr>
                              <m:t>,</m:t>
                            </m:r>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𝐴</m:t>
                                </m:r>
                              </m:e>
                              <m:sub>
                                <m:r>
                                  <a:rPr lang="en-US" sz="2200" b="0" i="1" smtClean="0">
                                    <a:solidFill>
                                      <a:schemeClr val="tx1"/>
                                    </a:solidFill>
                                    <a:latin typeface="Cambria Math" panose="02040503050406030204" pitchFamily="18" charset="0"/>
                                  </a:rPr>
                                  <m:t>𝑡</m:t>
                                </m:r>
                                <m:r>
                                  <a:rPr lang="en-US" sz="2200" b="0" i="1" smtClean="0">
                                    <a:solidFill>
                                      <a:schemeClr val="tx1"/>
                                    </a:solidFill>
                                    <a:latin typeface="Cambria Math" panose="02040503050406030204" pitchFamily="18" charset="0"/>
                                  </a:rPr>
                                  <m:t>−1</m:t>
                                </m:r>
                              </m:sub>
                            </m:sSub>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𝑎</m:t>
                            </m:r>
                          </m:e>
                        </m:d>
                        <m:r>
                          <a:rPr lang="en-US" sz="2200" b="0" i="1" smtClean="0">
                            <a:solidFill>
                              <a:schemeClr val="tx1"/>
                            </a:solidFill>
                            <a:latin typeface="Cambria Math" panose="02040503050406030204" pitchFamily="18" charset="0"/>
                          </a:rPr>
                          <m:t>=</m:t>
                        </m:r>
                        <m:nary>
                          <m:naryPr>
                            <m:chr m:val="∑"/>
                            <m:supHide m:val="on"/>
                            <m:ctrlPr>
                              <a:rPr lang="en-US" sz="2200" b="0" i="1" smtClean="0">
                                <a:solidFill>
                                  <a:schemeClr val="tx1"/>
                                </a:solidFill>
                                <a:latin typeface="Cambria Math" panose="02040503050406030204" pitchFamily="18" charset="0"/>
                              </a:rPr>
                            </m:ctrlPr>
                          </m:naryPr>
                          <m:sub>
                            <m:r>
                              <m:rPr>
                                <m:brk m:alnAt="7"/>
                              </m:rPr>
                              <a:rPr lang="en-US" sz="2200" b="0" i="1" smtClean="0">
                                <a:solidFill>
                                  <a:schemeClr val="tx1"/>
                                </a:solidFill>
                                <a:latin typeface="Cambria Math" panose="02040503050406030204" pitchFamily="18" charset="0"/>
                              </a:rPr>
                              <m:t>𝑟</m:t>
                            </m:r>
                          </m:sub>
                          <m:sup/>
                          <m:e>
                            <m:r>
                              <a:rPr lang="en-US" sz="2200" b="0" i="1" smtClean="0">
                                <a:solidFill>
                                  <a:schemeClr val="tx1"/>
                                </a:solidFill>
                                <a:latin typeface="Cambria Math" panose="02040503050406030204" pitchFamily="18" charset="0"/>
                              </a:rPr>
                              <m:t>𝑝</m:t>
                            </m:r>
                            <m:d>
                              <m:dPr>
                                <m:ctrlPr>
                                  <a:rPr lang="en-US" sz="2200" b="0" i="1" smtClean="0">
                                    <a:solidFill>
                                      <a:schemeClr val="tx1"/>
                                    </a:solidFill>
                                    <a:latin typeface="Cambria Math" panose="02040503050406030204" pitchFamily="18" charset="0"/>
                                  </a:rPr>
                                </m:ctrlPr>
                              </m:dPr>
                              <m:e>
                                <m:sSup>
                                  <m:sSupPr>
                                    <m:ctrlPr>
                                      <a:rPr lang="en-US" sz="2200" b="0" i="1" smtClean="0">
                                        <a:solidFill>
                                          <a:schemeClr val="tx1"/>
                                        </a:solidFill>
                                        <a:latin typeface="Cambria Math" panose="02040503050406030204" pitchFamily="18" charset="0"/>
                                      </a:rPr>
                                    </m:ctrlPr>
                                  </m:sSupPr>
                                  <m:e>
                                    <m:r>
                                      <a:rPr lang="en-US" sz="2200" b="0" i="1" smtClean="0">
                                        <a:solidFill>
                                          <a:schemeClr val="tx1"/>
                                        </a:solidFill>
                                        <a:latin typeface="Cambria Math" panose="02040503050406030204" pitchFamily="18" charset="0"/>
                                      </a:rPr>
                                      <m:t>𝑠</m:t>
                                    </m:r>
                                  </m:e>
                                  <m:sup>
                                    <m:r>
                                      <a:rPr lang="en-US" sz="2200" b="0" i="1" smtClean="0">
                                        <a:solidFill>
                                          <a:schemeClr val="tx1"/>
                                        </a:solidFill>
                                        <a:latin typeface="Cambria Math" panose="02040503050406030204" pitchFamily="18" charset="0"/>
                                      </a:rPr>
                                      <m:t>′</m:t>
                                    </m:r>
                                  </m:sup>
                                </m:sSup>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𝑟</m:t>
                                </m:r>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𝑠</m:t>
                                </m:r>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𝑎</m:t>
                                </m:r>
                              </m:e>
                            </m:d>
                          </m:e>
                        </m:nary>
                      </m:e>
                    </m:func>
                  </m:oMath>
                </a14:m>
                <a:endParaRPr lang="en-US" sz="2200" dirty="0"/>
              </a:p>
              <a:p>
                <a14:m>
                  <m:oMath xmlns:m="http://schemas.openxmlformats.org/officeDocument/2006/math">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𝑎</m:t>
                        </m:r>
                      </m:sub>
                      <m:sup/>
                      <m:e>
                        <m:d>
                          <m:dPr>
                            <m:begChr m:val="["/>
                            <m:endChr m:val="]"/>
                            <m:ctrlPr>
                              <a:rPr lang="en-US" sz="2400" i="1">
                                <a:latin typeface="Cambria Math" panose="02040503050406030204" pitchFamily="18" charset="0"/>
                              </a:rPr>
                            </m:ctrlPr>
                          </m:dPr>
                          <m:e>
                            <m:sSub>
                              <m:sSubPr>
                                <m:ctrlPr>
                                  <a:rPr lang="en-US" sz="2400" i="1">
                                    <a:solidFill>
                                      <a:srgbClr val="00B050"/>
                                    </a:solidFill>
                                    <a:latin typeface="Cambria Math" panose="02040503050406030204" pitchFamily="18" charset="0"/>
                                  </a:rPr>
                                </m:ctrlPr>
                              </m:sSubPr>
                              <m:e>
                                <m:r>
                                  <a:rPr lang="en-US" sz="2400" i="1">
                                    <a:solidFill>
                                      <a:srgbClr val="00B050"/>
                                    </a:solidFill>
                                    <a:latin typeface="Cambria Math" panose="02040503050406030204" pitchFamily="18" charset="0"/>
                                  </a:rPr>
                                  <m:t>𝑞</m:t>
                                </m:r>
                              </m:e>
                              <m:sub>
                                <m:r>
                                  <a:rPr lang="en-US" sz="2400" i="1">
                                    <a:solidFill>
                                      <a:srgbClr val="00B050"/>
                                    </a:solidFill>
                                    <a:latin typeface="Cambria Math" panose="02040503050406030204" pitchFamily="18" charset="0"/>
                                  </a:rPr>
                                  <m:t>𝜋</m:t>
                                </m:r>
                              </m:sub>
                            </m:sSub>
                            <m:d>
                              <m:dPr>
                                <m:ctrlPr>
                                  <a:rPr lang="en-US" sz="2400" i="1">
                                    <a:solidFill>
                                      <a:srgbClr val="00B050"/>
                                    </a:solidFill>
                                    <a:latin typeface="Cambria Math" panose="02040503050406030204" pitchFamily="18" charset="0"/>
                                  </a:rPr>
                                </m:ctrlPr>
                              </m:dPr>
                              <m:e>
                                <m:r>
                                  <a:rPr lang="en-US" sz="2400" i="1">
                                    <a:solidFill>
                                      <a:srgbClr val="00B050"/>
                                    </a:solidFill>
                                    <a:latin typeface="Cambria Math" panose="02040503050406030204" pitchFamily="18" charset="0"/>
                                  </a:rPr>
                                  <m:t>𝑠</m:t>
                                </m:r>
                                <m:r>
                                  <a:rPr lang="en-US" sz="2400" i="1">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𝑎</m:t>
                                </m:r>
                              </m:e>
                            </m:d>
                            <m:r>
                              <m:rPr>
                                <m:sty m:val="p"/>
                              </m:rPr>
                              <a:rPr lang="en-US" sz="2400">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𝜋</m:t>
                            </m:r>
                            <m:d>
                              <m:dPr>
                                <m:ctrlPr>
                                  <a:rPr lang="en-US" sz="2400" i="1">
                                    <a:solidFill>
                                      <a:srgbClr val="00B050"/>
                                    </a:solidFill>
                                    <a:latin typeface="Cambria Math" panose="02040503050406030204" pitchFamily="18" charset="0"/>
                                  </a:rPr>
                                </m:ctrlPr>
                              </m:dPr>
                              <m:e>
                                <m:r>
                                  <a:rPr lang="en-US" sz="2400" i="1">
                                    <a:solidFill>
                                      <a:srgbClr val="00B050"/>
                                    </a:solidFill>
                                    <a:latin typeface="Cambria Math" panose="02040503050406030204" pitchFamily="18" charset="0"/>
                                  </a:rPr>
                                  <m:t>𝑎</m:t>
                                </m:r>
                                <m:r>
                                  <a:rPr lang="en-US" sz="2400" i="1">
                                    <a:solidFill>
                                      <a:srgbClr val="00B050"/>
                                    </a:solidFill>
                                    <a:latin typeface="Cambria Math" panose="02040503050406030204" pitchFamily="18" charset="0"/>
                                  </a:rPr>
                                  <m:t>|</m:t>
                                </m:r>
                                <m:r>
                                  <a:rPr lang="en-US" sz="2400" i="1">
                                    <a:solidFill>
                                      <a:srgbClr val="00B050"/>
                                    </a:solidFill>
                                    <a:latin typeface="Cambria Math" panose="02040503050406030204" pitchFamily="18" charset="0"/>
                                  </a:rPr>
                                  <m:t>𝑠</m:t>
                                </m:r>
                              </m:e>
                            </m:d>
                            <m:r>
                              <a:rPr lang="en-US" sz="2400" b="0" i="1" smtClean="0">
                                <a:solidFill>
                                  <a:schemeClr val="tx1"/>
                                </a:solidFill>
                                <a:latin typeface="Cambria Math" panose="02040503050406030204" pitchFamily="18" charset="0"/>
                              </a:rPr>
                              <m:t>]</m:t>
                            </m:r>
                            <m:r>
                              <a:rPr lang="en-US" sz="2400" i="1">
                                <a:latin typeface="Cambria Math" panose="02040503050406030204" pitchFamily="18" charset="0"/>
                              </a:rPr>
                              <m:t>+</m:t>
                            </m:r>
                            <m:nary>
                              <m:naryPr>
                                <m:chr m:val="∑"/>
                                <m:supHide m:val="on"/>
                                <m:ctrlPr>
                                  <a:rPr lang="en-US" sz="2400" i="1" smtClean="0">
                                    <a:latin typeface="Cambria Math" panose="02040503050406030204" pitchFamily="18" charset="0"/>
                                  </a:rPr>
                                </m:ctrlPr>
                              </m:naryPr>
                              <m:sub>
                                <m:r>
                                  <m:rPr>
                                    <m:brk m:alnAt="7"/>
                                  </m:rPr>
                                  <a:rPr lang="en-US" sz="2400" b="0" i="1" smtClean="0">
                                    <a:latin typeface="Cambria Math" panose="02040503050406030204" pitchFamily="18" charset="0"/>
                                  </a:rPr>
                                  <m:t>𝑎</m:t>
                                </m:r>
                              </m:sub>
                              <m:sup/>
                              <m:e>
                                <m:r>
                                  <a:rPr lang="en-US" sz="2400" b="0" i="1" smtClean="0">
                                    <a:latin typeface="Cambria Math" panose="02040503050406030204" pitchFamily="18" charset="0"/>
                                  </a:rPr>
                                  <m:t>[</m:t>
                                </m:r>
                                <m:r>
                                  <a:rPr lang="en-US" sz="2400" i="1">
                                    <a:solidFill>
                                      <a:srgbClr val="0070C0"/>
                                    </a:solidFill>
                                    <a:latin typeface="Cambria Math" panose="02040503050406030204" pitchFamily="18" charset="0"/>
                                  </a:rPr>
                                  <m:t>𝜋</m:t>
                                </m:r>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𝑎</m:t>
                                    </m:r>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𝑠</m:t>
                                    </m:r>
                                  </m:e>
                                </m:d>
                                <m:nary>
                                  <m:naryPr>
                                    <m:chr m:val="∑"/>
                                    <m:supHide m:val="on"/>
                                    <m:ctrlPr>
                                      <a:rPr lang="en-US" sz="2400" i="1">
                                        <a:solidFill>
                                          <a:srgbClr val="0070C0"/>
                                        </a:solidFill>
                                        <a:latin typeface="Cambria Math" panose="02040503050406030204" pitchFamily="18" charset="0"/>
                                      </a:rPr>
                                    </m:ctrlPr>
                                  </m:naryPr>
                                  <m:sub>
                                    <m:sSup>
                                      <m:sSupPr>
                                        <m:ctrlPr>
                                          <a:rPr lang="en-US" sz="2400" i="1">
                                            <a:solidFill>
                                              <a:srgbClr val="0070C0"/>
                                            </a:solidFill>
                                            <a:latin typeface="Cambria Math" panose="02040503050406030204" pitchFamily="18" charset="0"/>
                                          </a:rPr>
                                        </m:ctrlPr>
                                      </m:sSupPr>
                                      <m:e>
                                        <m:r>
                                          <m:rPr>
                                            <m:brk m:alnAt="7"/>
                                          </m:rPr>
                                          <a:rPr lang="en-US" sz="2400" i="1">
                                            <a:solidFill>
                                              <a:srgbClr val="0070C0"/>
                                            </a:solidFill>
                                            <a:latin typeface="Cambria Math" panose="02040503050406030204" pitchFamily="18" charset="0"/>
                                          </a:rPr>
                                          <m:t>𝑠</m:t>
                                        </m:r>
                                      </m:e>
                                      <m:sup>
                                        <m:r>
                                          <a:rPr lang="en-US" sz="2400" i="1">
                                            <a:solidFill>
                                              <a:srgbClr val="0070C0"/>
                                            </a:solidFill>
                                            <a:latin typeface="Cambria Math" panose="02040503050406030204" pitchFamily="18" charset="0"/>
                                          </a:rPr>
                                          <m:t>′</m:t>
                                        </m:r>
                                      </m:sup>
                                    </m:sSup>
                                  </m:sub>
                                  <m:sup/>
                                  <m:e>
                                    <m:r>
                                      <a:rPr lang="en-US" sz="2400" i="1">
                                        <a:solidFill>
                                          <a:srgbClr val="0070C0"/>
                                        </a:solidFill>
                                        <a:latin typeface="Cambria Math" panose="02040503050406030204" pitchFamily="18" charset="0"/>
                                      </a:rPr>
                                      <m:t>𝑝</m:t>
                                    </m:r>
                                    <m:d>
                                      <m:dPr>
                                        <m:ctrlPr>
                                          <a:rPr lang="en-US" sz="2400" i="1">
                                            <a:solidFill>
                                              <a:srgbClr val="0070C0"/>
                                            </a:solidFill>
                                            <a:latin typeface="Cambria Math" panose="02040503050406030204" pitchFamily="18" charset="0"/>
                                          </a:rPr>
                                        </m:ctrlPr>
                                      </m:dPr>
                                      <m:e>
                                        <m:sSup>
                                          <m:sSupPr>
                                            <m:ctrlPr>
                                              <a:rPr lang="en-US" sz="2400" i="1">
                                                <a:solidFill>
                                                  <a:srgbClr val="0070C0"/>
                                                </a:solidFill>
                                                <a:latin typeface="Cambria Math" panose="02040503050406030204" pitchFamily="18" charset="0"/>
                                              </a:rPr>
                                            </m:ctrlPr>
                                          </m:sSupPr>
                                          <m:e>
                                            <m:r>
                                              <a:rPr lang="en-US" sz="2400" i="1">
                                                <a:solidFill>
                                                  <a:srgbClr val="0070C0"/>
                                                </a:solidFill>
                                                <a:latin typeface="Cambria Math" panose="02040503050406030204" pitchFamily="18" charset="0"/>
                                              </a:rPr>
                                              <m:t>𝑠</m:t>
                                            </m:r>
                                          </m:e>
                                          <m:sup>
                                            <m:r>
                                              <a:rPr lang="en-US" sz="2400" i="1">
                                                <a:solidFill>
                                                  <a:srgbClr val="0070C0"/>
                                                </a:solidFill>
                                                <a:latin typeface="Cambria Math" panose="02040503050406030204" pitchFamily="18" charset="0"/>
                                              </a:rPr>
                                              <m:t>′</m:t>
                                            </m:r>
                                          </m:sup>
                                        </m:sSup>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𝑠</m:t>
                                        </m:r>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𝑎</m:t>
                                        </m:r>
                                      </m:e>
                                    </m:d>
                                    <m:nary>
                                      <m:naryPr>
                                        <m:chr m:val="∑"/>
                                        <m:supHide m:val="on"/>
                                        <m:ctrlPr>
                                          <a:rPr lang="en-US" sz="2400" i="1">
                                            <a:latin typeface="Cambria Math" panose="02040503050406030204" pitchFamily="18" charset="0"/>
                                          </a:rPr>
                                        </m:ctrlPr>
                                      </m:naryPr>
                                      <m:sub>
                                        <m:sSup>
                                          <m:sSupPr>
                                            <m:ctrlPr>
                                              <a:rPr lang="en-US" sz="2400" i="1">
                                                <a:latin typeface="Cambria Math" panose="02040503050406030204" pitchFamily="18" charset="0"/>
                                              </a:rPr>
                                            </m:ctrlPr>
                                          </m:sSupPr>
                                          <m:e>
                                            <m:r>
                                              <m:rPr>
                                                <m:brk m:alnAt="7"/>
                                              </m:rPr>
                                              <a:rPr lang="en-US" sz="2400" i="1">
                                                <a:latin typeface="Cambria Math" panose="02040503050406030204" pitchFamily="18" charset="0"/>
                                              </a:rPr>
                                              <m:t>𝑎</m:t>
                                            </m:r>
                                          </m:e>
                                          <m:sup>
                                            <m:r>
                                              <a:rPr lang="en-US" sz="2400" i="1">
                                                <a:latin typeface="Cambria Math" panose="02040503050406030204" pitchFamily="18" charset="0"/>
                                              </a:rPr>
                                              <m:t>′</m:t>
                                            </m:r>
                                          </m:sup>
                                        </m:sSup>
                                      </m:sub>
                                      <m:sup/>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𝜋</m:t>
                                                </m:r>
                                              </m:sub>
                                            </m:sSub>
                                            <m:d>
                                              <m:dPr>
                                                <m:ctrlPr>
                                                  <a:rPr lang="en-US" sz="2400" i="1">
                                                    <a:latin typeface="Cambria Math" panose="02040503050406030204" pitchFamily="18" charset="0"/>
                                                  </a:rPr>
                                                </m:ctrlPr>
                                              </m:dPr>
                                              <m:e>
                                                <m:r>
                                                  <a:rPr lang="en-US" sz="2400" i="1">
                                                    <a:latin typeface="Cambria Math" panose="02040503050406030204" pitchFamily="18" charset="0"/>
                                                  </a:rPr>
                                                  <m:t>𝑠</m:t>
                                                </m:r>
                                                <m:r>
                                                  <a:rPr lang="en-US" sz="2400" i="1">
                                                    <a:latin typeface="Cambria Math" panose="02040503050406030204" pitchFamily="18" charset="0"/>
                                                  </a:rPr>
                                                  <m:t>′,</m:t>
                                                </m:r>
                                                <m:r>
                                                  <a:rPr lang="en-US" sz="2400" i="1">
                                                    <a:latin typeface="Cambria Math" panose="02040503050406030204" pitchFamily="18" charset="0"/>
                                                  </a:rPr>
                                                  <m:t>𝑎</m:t>
                                                </m:r>
                                                <m:r>
                                                  <a:rPr lang="en-US" sz="2400" i="1">
                                                    <a:latin typeface="Cambria Math" panose="02040503050406030204" pitchFamily="18" charset="0"/>
                                                  </a:rPr>
                                                  <m:t>′</m:t>
                                                </m:r>
                                              </m:e>
                                            </m:d>
                                            <m:r>
                                              <m:rPr>
                                                <m:sty m:val="p"/>
                                              </m:rPr>
                                              <a:rPr lang="en-US" sz="2400">
                                                <a:latin typeface="Cambria Math" panose="02040503050406030204" pitchFamily="18" charset="0"/>
                                              </a:rPr>
                                              <m:t>∇</m:t>
                                            </m:r>
                                            <m:r>
                                              <a:rPr lang="en-US" sz="2400" i="1">
                                                <a:latin typeface="Cambria Math" panose="02040503050406030204" pitchFamily="18" charset="0"/>
                                              </a:rPr>
                                              <m:t>𝜋</m:t>
                                            </m:r>
                                            <m:d>
                                              <m:dPr>
                                                <m:ctrlPr>
                                                  <a:rPr lang="en-US" sz="2400" i="1">
                                                    <a:latin typeface="Cambria Math" panose="02040503050406030204" pitchFamily="18" charset="0"/>
                                                  </a:rPr>
                                                </m:ctrlPr>
                                              </m:dPr>
                                              <m:e>
                                                <m:r>
                                                  <a:rPr lang="en-US" sz="2400" i="1">
                                                    <a:latin typeface="Cambria Math" panose="02040503050406030204" pitchFamily="18" charset="0"/>
                                                  </a:rPr>
                                                  <m:t>𝑎</m:t>
                                                </m:r>
                                                <m:r>
                                                  <a:rPr lang="en-US" sz="2400" i="1">
                                                    <a:latin typeface="Cambria Math" panose="02040503050406030204" pitchFamily="18" charset="0"/>
                                                  </a:rPr>
                                                  <m:t>′|</m:t>
                                                </m:r>
                                                <m:r>
                                                  <a:rPr lang="en-US" sz="2400" i="1">
                                                    <a:latin typeface="Cambria Math" panose="02040503050406030204" pitchFamily="18" charset="0"/>
                                                  </a:rPr>
                                                  <m:t>𝑠</m:t>
                                                </m:r>
                                                <m:r>
                                                  <a:rPr lang="en-US" sz="2400" i="1">
                                                    <a:latin typeface="Cambria Math" panose="02040503050406030204" pitchFamily="18" charset="0"/>
                                                  </a:rPr>
                                                  <m:t>′</m:t>
                                                </m:r>
                                              </m:e>
                                            </m:d>
                                            <m:r>
                                              <a:rPr lang="en-US" sz="2400" i="1">
                                                <a:latin typeface="Cambria Math" panose="02040503050406030204" pitchFamily="18" charset="0"/>
                                              </a:rPr>
                                              <m:t>+</m:t>
                                            </m:r>
                                            <m:r>
                                              <a:rPr lang="en-US" sz="2400" i="1">
                                                <a:latin typeface="Cambria Math" panose="02040503050406030204" pitchFamily="18" charset="0"/>
                                              </a:rPr>
                                              <m:t>𝜋</m:t>
                                            </m:r>
                                            <m:d>
                                              <m:dPr>
                                                <m:ctrlPr>
                                                  <a:rPr lang="en-US" sz="2400" i="1">
                                                    <a:latin typeface="Cambria Math" panose="02040503050406030204" pitchFamily="18" charset="0"/>
                                                  </a:rPr>
                                                </m:ctrlPr>
                                              </m:dPr>
                                              <m:e>
                                                <m:r>
                                                  <a:rPr lang="en-US" sz="2400" i="1">
                                                    <a:latin typeface="Cambria Math" panose="02040503050406030204" pitchFamily="18" charset="0"/>
                                                  </a:rPr>
                                                  <m:t>𝑎</m:t>
                                                </m:r>
                                                <m:r>
                                                  <a:rPr lang="en-US" sz="2400" i="1">
                                                    <a:latin typeface="Cambria Math" panose="02040503050406030204" pitchFamily="18" charset="0"/>
                                                  </a:rPr>
                                                  <m:t>′|</m:t>
                                                </m:r>
                                                <m:r>
                                                  <a:rPr lang="en-US" sz="2400" i="1">
                                                    <a:latin typeface="Cambria Math" panose="02040503050406030204" pitchFamily="18" charset="0"/>
                                                  </a:rPr>
                                                  <m:t>𝑠</m:t>
                                                </m:r>
                                                <m:r>
                                                  <a:rPr lang="en-US" sz="2400" i="1">
                                                    <a:latin typeface="Cambria Math" panose="02040503050406030204" pitchFamily="18" charset="0"/>
                                                  </a:rPr>
                                                  <m:t>′</m:t>
                                                </m:r>
                                              </m:e>
                                            </m:d>
                                            <m:nary>
                                              <m:naryPr>
                                                <m:chr m:val="∑"/>
                                                <m:supHide m:val="on"/>
                                                <m:ctrlPr>
                                                  <a:rPr lang="en-US" sz="2400" i="1">
                                                    <a:latin typeface="Cambria Math" panose="02040503050406030204" pitchFamily="18" charset="0"/>
                                                  </a:rPr>
                                                </m:ctrlPr>
                                              </m:naryPr>
                                              <m:sub>
                                                <m:sSup>
                                                  <m:sSupPr>
                                                    <m:ctrlPr>
                                                      <a:rPr lang="en-US" sz="2400" i="1">
                                                        <a:latin typeface="Cambria Math" panose="02040503050406030204" pitchFamily="18" charset="0"/>
                                                      </a:rPr>
                                                    </m:ctrlPr>
                                                  </m:sSupPr>
                                                  <m:e>
                                                    <m:r>
                                                      <m:rPr>
                                                        <m:brk m:alnAt="7"/>
                                                      </m:rPr>
                                                      <a:rPr lang="en-US" sz="2400" i="1">
                                                        <a:latin typeface="Cambria Math" panose="02040503050406030204" pitchFamily="18" charset="0"/>
                                                      </a:rPr>
                                                      <m:t>𝑠</m:t>
                                                    </m:r>
                                                  </m:e>
                                                  <m:sup>
                                                    <m:r>
                                                      <a:rPr lang="en-US" sz="2400" i="1">
                                                        <a:latin typeface="Cambria Math" panose="02040503050406030204" pitchFamily="18" charset="0"/>
                                                      </a:rPr>
                                                      <m:t>′′</m:t>
                                                    </m:r>
                                                  </m:sup>
                                                </m:sSup>
                                              </m:sub>
                                              <m:sup/>
                                              <m:e>
                                                <m:r>
                                                  <a:rPr lang="en-US" sz="2400" i="1">
                                                    <a:latin typeface="Cambria Math" panose="02040503050406030204" pitchFamily="18" charset="0"/>
                                                  </a:rPr>
                                                  <m:t>𝑝</m:t>
                                                </m:r>
                                                <m:d>
                                                  <m:dPr>
                                                    <m:ctrlPr>
                                                      <a:rPr lang="en-US" sz="2400" i="1">
                                                        <a:latin typeface="Cambria Math" panose="02040503050406030204" pitchFamily="18" charset="0"/>
                                                      </a:rPr>
                                                    </m:ctrlPr>
                                                  </m:dPr>
                                                  <m:e>
                                                    <m:sSup>
                                                      <m:sSupPr>
                                                        <m:ctrlPr>
                                                          <a:rPr lang="en-US" sz="2400" i="1">
                                                            <a:latin typeface="Cambria Math" panose="02040503050406030204" pitchFamily="18" charset="0"/>
                                                          </a:rPr>
                                                        </m:ctrlPr>
                                                      </m:sSupPr>
                                                      <m:e>
                                                        <m:r>
                                                          <a:rPr lang="en-US" sz="2400" i="1">
                                                            <a:latin typeface="Cambria Math" panose="02040503050406030204" pitchFamily="18" charset="0"/>
                                                          </a:rPr>
                                                          <m:t>𝑠</m:t>
                                                        </m:r>
                                                      </m:e>
                                                      <m:sup>
                                                        <m:r>
                                                          <a:rPr lang="en-US" sz="2400" i="1">
                                                            <a:latin typeface="Cambria Math" panose="02040503050406030204" pitchFamily="18" charset="0"/>
                                                          </a:rPr>
                                                          <m:t>′′</m:t>
                                                        </m:r>
                                                      </m:sup>
                                                    </m:sSup>
                                                    <m:r>
                                                      <a:rPr lang="en-US" sz="2400" i="1">
                                                        <a:latin typeface="Cambria Math" panose="02040503050406030204" pitchFamily="18" charset="0"/>
                                                      </a:rPr>
                                                      <m:t>|</m:t>
                                                    </m:r>
                                                    <m:r>
                                                      <a:rPr lang="en-US" sz="2400" i="1">
                                                        <a:latin typeface="Cambria Math" panose="02040503050406030204" pitchFamily="18" charset="0"/>
                                                      </a:rPr>
                                                      <m:t>𝑠</m:t>
                                                    </m:r>
                                                    <m:r>
                                                      <a:rPr lang="en-US" sz="2400" i="1">
                                                        <a:latin typeface="Cambria Math" panose="02040503050406030204" pitchFamily="18" charset="0"/>
                                                      </a:rPr>
                                                      <m:t>′,</m:t>
                                                    </m:r>
                                                    <m:r>
                                                      <a:rPr lang="en-US" sz="2400" i="1">
                                                        <a:latin typeface="Cambria Math" panose="02040503050406030204" pitchFamily="18" charset="0"/>
                                                      </a:rPr>
                                                      <m:t>𝑎</m:t>
                                                    </m:r>
                                                    <m:r>
                                                      <a:rPr lang="en-US" sz="2400" i="1">
                                                        <a:latin typeface="Cambria Math" panose="02040503050406030204" pitchFamily="18" charset="0"/>
                                                      </a:rPr>
                                                      <m:t>′</m:t>
                                                    </m:r>
                                                  </m:e>
                                                </m:d>
                                                <m:r>
                                                  <m:rPr>
                                                    <m:sty m:val="p"/>
                                                  </m:rPr>
                                                  <a:rPr lang="en-US" sz="240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𝜋</m:t>
                                                    </m:r>
                                                  </m:sub>
                                                </m:sSub>
                                                <m:d>
                                                  <m:dPr>
                                                    <m:ctrlPr>
                                                      <a:rPr lang="en-US" sz="2400" i="1">
                                                        <a:latin typeface="Cambria Math" panose="02040503050406030204" pitchFamily="18" charset="0"/>
                                                      </a:rPr>
                                                    </m:ctrlPr>
                                                  </m:dPr>
                                                  <m:e>
                                                    <m:r>
                                                      <a:rPr lang="en-US" sz="2400" i="1">
                                                        <a:latin typeface="Cambria Math" panose="02040503050406030204" pitchFamily="18" charset="0"/>
                                                      </a:rPr>
                                                      <m:t>𝑠</m:t>
                                                    </m:r>
                                                    <m:r>
                                                      <a:rPr lang="en-US" sz="2400" i="1">
                                                        <a:latin typeface="Cambria Math" panose="02040503050406030204" pitchFamily="18" charset="0"/>
                                                      </a:rPr>
                                                      <m:t>′′</m:t>
                                                    </m:r>
                                                  </m:e>
                                                </m:d>
                                              </m:e>
                                            </m:nary>
                                          </m:e>
                                        </m:d>
                                      </m:e>
                                    </m:nary>
                                  </m:e>
                                </m:nary>
                              </m:e>
                            </m:nary>
                          </m:e>
                        </m:d>
                      </m:e>
                    </m:nary>
                  </m:oMath>
                </a14:m>
                <a:endParaRPr lang="en-US" sz="2600" dirty="0"/>
              </a:p>
              <a:p>
                <a:r>
                  <a:rPr lang="en-US" sz="2400" dirty="0"/>
                  <a:t>One step =</a:t>
                </a:r>
                <a:r>
                  <a:rPr lang="en-US" sz="2400" dirty="0">
                    <a:solidFill>
                      <a:srgbClr val="00B050"/>
                    </a:solidFill>
                  </a:rPr>
                  <a:t> </a:t>
                </a:r>
                <a14:m>
                  <m:oMath xmlns:m="http://schemas.openxmlformats.org/officeDocument/2006/math">
                    <m:nary>
                      <m:naryPr>
                        <m:chr m:val="∑"/>
                        <m:supHide m:val="on"/>
                        <m:ctrlPr>
                          <a:rPr lang="en-US" sz="2400" i="1">
                            <a:solidFill>
                              <a:srgbClr val="00B050"/>
                            </a:solidFill>
                            <a:latin typeface="Cambria Math" panose="02040503050406030204" pitchFamily="18" charset="0"/>
                          </a:rPr>
                        </m:ctrlPr>
                      </m:naryPr>
                      <m:sub>
                        <m:r>
                          <a:rPr lang="en-US" sz="2400" i="1">
                            <a:solidFill>
                              <a:srgbClr val="00B050"/>
                            </a:solidFill>
                            <a:latin typeface="Cambria Math" panose="02040503050406030204" pitchFamily="18" charset="0"/>
                          </a:rPr>
                          <m:t>𝑎</m:t>
                        </m:r>
                      </m:sub>
                      <m:sup/>
                      <m:e>
                        <m:r>
                          <a:rPr lang="en-US" sz="2400" b="0" i="0" smtClean="0">
                            <a:solidFill>
                              <a:srgbClr val="00B050"/>
                            </a:solidFill>
                            <a:latin typeface="Cambria Math" panose="02040503050406030204" pitchFamily="18" charset="0"/>
                          </a:rPr>
                          <m:t>[</m:t>
                        </m:r>
                        <m:sSub>
                          <m:sSubPr>
                            <m:ctrlPr>
                              <a:rPr lang="en-US" sz="2000" i="1">
                                <a:solidFill>
                                  <a:srgbClr val="00B050"/>
                                </a:solidFill>
                                <a:latin typeface="Cambria Math" panose="02040503050406030204" pitchFamily="18" charset="0"/>
                              </a:rPr>
                            </m:ctrlPr>
                          </m:sSubPr>
                          <m:e>
                            <m:r>
                              <a:rPr lang="en-US" sz="2000" i="1">
                                <a:solidFill>
                                  <a:srgbClr val="00B050"/>
                                </a:solidFill>
                                <a:latin typeface="Cambria Math" panose="02040503050406030204" pitchFamily="18" charset="0"/>
                              </a:rPr>
                              <m:t>𝑞</m:t>
                            </m:r>
                          </m:e>
                          <m:sub>
                            <m:r>
                              <a:rPr lang="en-US" sz="2000" i="1">
                                <a:solidFill>
                                  <a:srgbClr val="00B050"/>
                                </a:solidFill>
                                <a:latin typeface="Cambria Math" panose="02040503050406030204" pitchFamily="18" charset="0"/>
                              </a:rPr>
                              <m:t>𝜋</m:t>
                            </m:r>
                          </m:sub>
                        </m:sSub>
                        <m:d>
                          <m:dPr>
                            <m:ctrlPr>
                              <a:rPr lang="en-US" sz="2000" i="1">
                                <a:solidFill>
                                  <a:srgbClr val="00B050"/>
                                </a:solidFill>
                                <a:latin typeface="Cambria Math" panose="02040503050406030204" pitchFamily="18" charset="0"/>
                              </a:rPr>
                            </m:ctrlPr>
                          </m:dPr>
                          <m:e>
                            <m:r>
                              <a:rPr lang="en-US" sz="2000" i="1">
                                <a:solidFill>
                                  <a:srgbClr val="00B050"/>
                                </a:solidFill>
                                <a:latin typeface="Cambria Math" panose="02040503050406030204" pitchFamily="18" charset="0"/>
                              </a:rPr>
                              <m:t>𝑠</m:t>
                            </m:r>
                            <m:r>
                              <a:rPr lang="en-US" sz="2000" i="1">
                                <a:solidFill>
                                  <a:srgbClr val="00B050"/>
                                </a:solidFill>
                                <a:latin typeface="Cambria Math" panose="02040503050406030204" pitchFamily="18" charset="0"/>
                              </a:rPr>
                              <m:t>,</m:t>
                            </m:r>
                            <m:r>
                              <a:rPr lang="en-US" sz="2000" i="1">
                                <a:solidFill>
                                  <a:srgbClr val="00B050"/>
                                </a:solidFill>
                                <a:latin typeface="Cambria Math" panose="02040503050406030204" pitchFamily="18" charset="0"/>
                              </a:rPr>
                              <m:t>𝑎</m:t>
                            </m:r>
                          </m:e>
                        </m:d>
                        <m:r>
                          <m:rPr>
                            <m:sty m:val="p"/>
                          </m:rPr>
                          <a:rPr lang="en-US" sz="2000">
                            <a:solidFill>
                              <a:srgbClr val="00B050"/>
                            </a:solidFill>
                            <a:latin typeface="Cambria Math" panose="02040503050406030204" pitchFamily="18" charset="0"/>
                          </a:rPr>
                          <m:t>∇</m:t>
                        </m:r>
                        <m:r>
                          <a:rPr lang="en-US" sz="2000" i="1">
                            <a:solidFill>
                              <a:srgbClr val="00B050"/>
                            </a:solidFill>
                            <a:latin typeface="Cambria Math" panose="02040503050406030204" pitchFamily="18" charset="0"/>
                          </a:rPr>
                          <m:t>𝜋</m:t>
                        </m:r>
                        <m:d>
                          <m:dPr>
                            <m:ctrlPr>
                              <a:rPr lang="en-US" sz="2000" i="1">
                                <a:solidFill>
                                  <a:srgbClr val="00B050"/>
                                </a:solidFill>
                                <a:latin typeface="Cambria Math" panose="02040503050406030204" pitchFamily="18" charset="0"/>
                              </a:rPr>
                            </m:ctrlPr>
                          </m:dPr>
                          <m:e>
                            <m:r>
                              <a:rPr lang="en-US" sz="2000" i="1">
                                <a:solidFill>
                                  <a:srgbClr val="00B050"/>
                                </a:solidFill>
                                <a:latin typeface="Cambria Math" panose="02040503050406030204" pitchFamily="18" charset="0"/>
                              </a:rPr>
                              <m:t>𝑎</m:t>
                            </m:r>
                            <m:r>
                              <a:rPr lang="en-US" sz="2000" i="1">
                                <a:solidFill>
                                  <a:srgbClr val="00B050"/>
                                </a:solidFill>
                                <a:latin typeface="Cambria Math" panose="02040503050406030204" pitchFamily="18" charset="0"/>
                              </a:rPr>
                              <m:t>|</m:t>
                            </m:r>
                            <m:r>
                              <a:rPr lang="en-US" sz="2000" i="1">
                                <a:solidFill>
                                  <a:srgbClr val="00B050"/>
                                </a:solidFill>
                                <a:latin typeface="Cambria Math" panose="02040503050406030204" pitchFamily="18" charset="0"/>
                              </a:rPr>
                              <m:t>𝑠</m:t>
                            </m:r>
                          </m:e>
                        </m:d>
                        <m:r>
                          <a:rPr lang="en-US" sz="2000" i="1">
                            <a:solidFill>
                              <a:srgbClr val="00B050"/>
                            </a:solidFill>
                            <a:latin typeface="Cambria Math" panose="02040503050406030204" pitchFamily="18" charset="0"/>
                          </a:rPr>
                          <m:t>]</m:t>
                        </m:r>
                        <m:r>
                          <a:rPr lang="en-US" sz="2000" i="1">
                            <a:latin typeface="Cambria Math" panose="02040503050406030204" pitchFamily="18" charset="0"/>
                          </a:rPr>
                          <m:t>+</m:t>
                        </m:r>
                        <m:nary>
                          <m:naryPr>
                            <m:chr m:val="∑"/>
                            <m:supHide m:val="on"/>
                            <m:ctrlPr>
                              <a:rPr lang="en-US" sz="1800" i="1">
                                <a:solidFill>
                                  <a:srgbClr val="00B050"/>
                                </a:solidFill>
                                <a:latin typeface="Cambria Math" panose="02040503050406030204" pitchFamily="18" charset="0"/>
                              </a:rPr>
                            </m:ctrlPr>
                          </m:naryPr>
                          <m:sub>
                            <m:r>
                              <a:rPr lang="en-US" sz="1800" i="1">
                                <a:solidFill>
                                  <a:schemeClr val="accent1">
                                    <a:lumMod val="75000"/>
                                  </a:schemeClr>
                                </a:solidFill>
                                <a:latin typeface="Cambria Math" panose="02040503050406030204" pitchFamily="18" charset="0"/>
                              </a:rPr>
                              <m:t>𝑠</m:t>
                            </m:r>
                            <m:r>
                              <a:rPr lang="en-US" sz="1800" i="1">
                                <a:solidFill>
                                  <a:schemeClr val="accent1">
                                    <a:lumMod val="75000"/>
                                  </a:schemeClr>
                                </a:solidFill>
                                <a:latin typeface="Cambria Math" panose="02040503050406030204" pitchFamily="18" charset="0"/>
                              </a:rPr>
                              <m:t>′</m:t>
                            </m:r>
                          </m:sub>
                          <m:sup/>
                          <m:e>
                            <m:func>
                              <m:funcPr>
                                <m:ctrlPr>
                                  <a:rPr lang="en-US" sz="1800" i="1">
                                    <a:solidFill>
                                      <a:srgbClr val="0070C0"/>
                                    </a:solidFill>
                                    <a:latin typeface="Cambria Math" panose="02040503050406030204" pitchFamily="18" charset="0"/>
                                  </a:rPr>
                                </m:ctrlPr>
                              </m:funcPr>
                              <m:fName>
                                <m:r>
                                  <m:rPr>
                                    <m:sty m:val="p"/>
                                  </m:rPr>
                                  <a:rPr lang="en-US" sz="1800">
                                    <a:solidFill>
                                      <a:srgbClr val="0070C0"/>
                                    </a:solidFill>
                                    <a:latin typeface="Cambria Math" panose="02040503050406030204" pitchFamily="18" charset="0"/>
                                  </a:rPr>
                                  <m:t>Pr</m:t>
                                </m:r>
                              </m:fName>
                              <m:e>
                                <m:d>
                                  <m:dPr>
                                    <m:ctrlPr>
                                      <a:rPr lang="en-US" sz="1800" i="1">
                                        <a:solidFill>
                                          <a:srgbClr val="0070C0"/>
                                        </a:solidFill>
                                        <a:latin typeface="Cambria Math" panose="02040503050406030204" pitchFamily="18" charset="0"/>
                                      </a:rPr>
                                    </m:ctrlPr>
                                  </m:dPr>
                                  <m:e>
                                    <m:r>
                                      <a:rPr lang="en-US" sz="1800" i="1">
                                        <a:solidFill>
                                          <a:srgbClr val="0070C0"/>
                                        </a:solidFill>
                                        <a:latin typeface="Cambria Math" panose="02040503050406030204" pitchFamily="18" charset="0"/>
                                      </a:rPr>
                                      <m:t>𝑠</m:t>
                                    </m:r>
                                    <m:r>
                                      <a:rPr lang="en-US" sz="1800" i="1">
                                        <a:solidFill>
                                          <a:srgbClr val="0070C0"/>
                                        </a:solidFill>
                                        <a:latin typeface="Cambria Math" panose="02040503050406030204" pitchFamily="18" charset="0"/>
                                        <a:ea typeface="Cambria Math" panose="02040503050406030204" pitchFamily="18" charset="0"/>
                                      </a:rPr>
                                      <m:t>→</m:t>
                                    </m:r>
                                    <m:sSup>
                                      <m:sSupPr>
                                        <m:ctrlPr>
                                          <a:rPr lang="en-US" sz="1800" i="1">
                                            <a:solidFill>
                                              <a:srgbClr val="0070C0"/>
                                            </a:solidFill>
                                            <a:latin typeface="Cambria Math" panose="02040503050406030204" pitchFamily="18" charset="0"/>
                                            <a:ea typeface="Cambria Math" panose="02040503050406030204" pitchFamily="18" charset="0"/>
                                          </a:rPr>
                                        </m:ctrlPr>
                                      </m:sSupPr>
                                      <m:e>
                                        <m:r>
                                          <a:rPr lang="en-US" sz="1800" i="1">
                                            <a:solidFill>
                                              <a:srgbClr val="0070C0"/>
                                            </a:solidFill>
                                            <a:latin typeface="Cambria Math" panose="02040503050406030204" pitchFamily="18" charset="0"/>
                                            <a:ea typeface="Cambria Math" panose="02040503050406030204" pitchFamily="18" charset="0"/>
                                          </a:rPr>
                                          <m:t>𝑠</m:t>
                                        </m:r>
                                      </m:e>
                                      <m:sup>
                                        <m:r>
                                          <a:rPr lang="en-US" sz="1800" i="1">
                                            <a:solidFill>
                                              <a:srgbClr val="0070C0"/>
                                            </a:solidFill>
                                            <a:latin typeface="Cambria Math" panose="02040503050406030204" pitchFamily="18" charset="0"/>
                                            <a:ea typeface="Cambria Math" panose="02040503050406030204" pitchFamily="18" charset="0"/>
                                          </a:rPr>
                                          <m:t>′</m:t>
                                        </m:r>
                                      </m:sup>
                                    </m:sSup>
                                    <m:r>
                                      <a:rPr lang="en-US" sz="1800" i="1">
                                        <a:solidFill>
                                          <a:srgbClr val="0070C0"/>
                                        </a:solidFill>
                                        <a:latin typeface="Cambria Math" panose="02040503050406030204" pitchFamily="18" charset="0"/>
                                        <a:ea typeface="Cambria Math" panose="02040503050406030204" pitchFamily="18" charset="0"/>
                                      </a:rPr>
                                      <m:t>|</m:t>
                                    </m:r>
                                    <m:r>
                                      <a:rPr lang="en-US" sz="1800" i="1">
                                        <a:solidFill>
                                          <a:srgbClr val="0070C0"/>
                                        </a:solidFill>
                                        <a:latin typeface="Cambria Math" panose="02040503050406030204" pitchFamily="18" charset="0"/>
                                        <a:ea typeface="Cambria Math" panose="02040503050406030204" pitchFamily="18" charset="0"/>
                                      </a:rPr>
                                      <m:t>𝜋</m:t>
                                    </m:r>
                                    <m:r>
                                      <a:rPr lang="en-US" sz="1800" i="1">
                                        <a:solidFill>
                                          <a:srgbClr val="0070C0"/>
                                        </a:solidFill>
                                        <a:latin typeface="Cambria Math" panose="02040503050406030204" pitchFamily="18" charset="0"/>
                                        <a:ea typeface="Cambria Math" panose="02040503050406030204" pitchFamily="18" charset="0"/>
                                      </a:rPr>
                                      <m:t>,1 </m:t>
                                    </m:r>
                                    <m:r>
                                      <a:rPr lang="en-US" sz="1800" i="1">
                                        <a:solidFill>
                                          <a:srgbClr val="0070C0"/>
                                        </a:solidFill>
                                        <a:latin typeface="Cambria Math" panose="02040503050406030204" pitchFamily="18" charset="0"/>
                                        <a:ea typeface="Cambria Math" panose="02040503050406030204" pitchFamily="18" charset="0"/>
                                      </a:rPr>
                                      <m:t>𝑠𝑡𝑒𝑝</m:t>
                                    </m:r>
                                  </m:e>
                                </m:d>
                              </m:e>
                            </m:func>
                            <m:nary>
                              <m:naryPr>
                                <m:chr m:val="∑"/>
                                <m:supHide m:val="on"/>
                                <m:ctrlPr>
                                  <a:rPr lang="en-US" sz="1800" i="1">
                                    <a:latin typeface="Cambria Math" panose="02040503050406030204" pitchFamily="18" charset="0"/>
                                  </a:rPr>
                                </m:ctrlPr>
                              </m:naryPr>
                              <m:sub>
                                <m:sSup>
                                  <m:sSupPr>
                                    <m:ctrlPr>
                                      <a:rPr lang="en-US" sz="1800" i="1">
                                        <a:latin typeface="Cambria Math" panose="02040503050406030204" pitchFamily="18" charset="0"/>
                                      </a:rPr>
                                    </m:ctrlPr>
                                  </m:sSupPr>
                                  <m:e>
                                    <m:r>
                                      <m:rPr>
                                        <m:brk m:alnAt="7"/>
                                      </m:rPr>
                                      <a:rPr lang="en-US" sz="1800" i="1">
                                        <a:latin typeface="Cambria Math" panose="02040503050406030204" pitchFamily="18" charset="0"/>
                                      </a:rPr>
                                      <m:t>𝑎</m:t>
                                    </m:r>
                                  </m:e>
                                  <m:sup>
                                    <m:r>
                                      <a:rPr lang="en-US" sz="1800" i="1">
                                        <a:latin typeface="Cambria Math" panose="02040503050406030204" pitchFamily="18" charset="0"/>
                                      </a:rPr>
                                      <m:t>′</m:t>
                                    </m:r>
                                  </m:sup>
                                </m:sSup>
                              </m:sub>
                              <m:sup/>
                              <m:e>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i="1">
                                        <a:latin typeface="Cambria Math" panose="02040503050406030204" pitchFamily="18" charset="0"/>
                                      </a:rPr>
                                      <m:t>𝜋</m:t>
                                    </m:r>
                                  </m:sub>
                                </m:sSub>
                                <m:d>
                                  <m:dPr>
                                    <m:ctrlPr>
                                      <a:rPr lang="en-US" sz="1800" i="1">
                                        <a:latin typeface="Cambria Math" panose="02040503050406030204" pitchFamily="18" charset="0"/>
                                      </a:rPr>
                                    </m:ctrlPr>
                                  </m:dPr>
                                  <m:e>
                                    <m:sSup>
                                      <m:sSupPr>
                                        <m:ctrlPr>
                                          <a:rPr lang="en-US" sz="1800" i="1">
                                            <a:latin typeface="Cambria Math" panose="02040503050406030204" pitchFamily="18" charset="0"/>
                                          </a:rPr>
                                        </m:ctrlPr>
                                      </m:sSupPr>
                                      <m:e>
                                        <m:r>
                                          <a:rPr lang="en-US" sz="1800" i="1">
                                            <a:latin typeface="Cambria Math" panose="02040503050406030204" pitchFamily="18" charset="0"/>
                                          </a:rPr>
                                          <m:t>𝑠</m:t>
                                        </m:r>
                                      </m:e>
                                      <m:sup>
                                        <m:r>
                                          <a:rPr lang="en-US" sz="1800" i="1">
                                            <a:latin typeface="Cambria Math" panose="02040503050406030204" pitchFamily="18" charset="0"/>
                                          </a:rPr>
                                          <m:t>′</m:t>
                                        </m:r>
                                      </m:sup>
                                    </m:sSup>
                                    <m:r>
                                      <a:rPr lang="en-US" sz="1800" i="1">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𝑎</m:t>
                                        </m:r>
                                      </m:e>
                                      <m:sup>
                                        <m:r>
                                          <a:rPr lang="en-US" sz="1800" i="1">
                                            <a:latin typeface="Cambria Math" panose="02040503050406030204" pitchFamily="18" charset="0"/>
                                          </a:rPr>
                                          <m:t>′</m:t>
                                        </m:r>
                                      </m:sup>
                                    </m:sSup>
                                  </m:e>
                                </m:d>
                                <m:r>
                                  <m:rPr>
                                    <m:sty m:val="p"/>
                                  </m:rPr>
                                  <a:rPr lang="en-US" sz="1800">
                                    <a:latin typeface="Cambria Math" panose="02040503050406030204" pitchFamily="18" charset="0"/>
                                  </a:rPr>
                                  <m:t>∇</m:t>
                                </m:r>
                                <m:r>
                                  <a:rPr lang="en-US" sz="1800" i="1">
                                    <a:latin typeface="Cambria Math" panose="02040503050406030204" pitchFamily="18" charset="0"/>
                                  </a:rPr>
                                  <m:t>𝜋</m:t>
                                </m:r>
                                <m:d>
                                  <m:dPr>
                                    <m:ctrlPr>
                                      <a:rPr lang="en-US" sz="1800" i="1">
                                        <a:latin typeface="Cambria Math" panose="02040503050406030204" pitchFamily="18" charset="0"/>
                                      </a:rPr>
                                    </m:ctrlPr>
                                  </m:dPr>
                                  <m:e>
                                    <m:r>
                                      <a:rPr lang="en-US" sz="1800" i="1">
                                        <a:latin typeface="Cambria Math" panose="02040503050406030204" pitchFamily="18" charset="0"/>
                                      </a:rPr>
                                      <m:t>𝑎</m:t>
                                    </m:r>
                                    <m:r>
                                      <a:rPr lang="en-US" sz="1800" i="1">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𝑠</m:t>
                                        </m:r>
                                      </m:e>
                                      <m:sup>
                                        <m:r>
                                          <a:rPr lang="en-US" sz="1800" i="1">
                                            <a:latin typeface="Cambria Math" panose="02040503050406030204" pitchFamily="18" charset="0"/>
                                          </a:rPr>
                                          <m:t>′</m:t>
                                        </m:r>
                                      </m:sup>
                                    </m:sSup>
                                  </m:e>
                                </m:d>
                              </m:e>
                            </m:nary>
                          </m:e>
                        </m:nary>
                      </m:e>
                    </m:nary>
                  </m:oMath>
                </a14:m>
                <a:endParaRPr lang="en-US" dirty="0">
                  <a:solidFill>
                    <a:srgbClr val="0070C0"/>
                  </a:solidFill>
                </a:endParaRPr>
              </a:p>
              <a:p>
                <a:r>
                  <a:rPr lang="en-US" sz="2400" dirty="0"/>
                  <a:t>Two steps =</a:t>
                </a:r>
                <a:r>
                  <a:rPr lang="en-US" dirty="0">
                    <a:solidFill>
                      <a:srgbClr val="00B050"/>
                    </a:solidFill>
                  </a:rPr>
                  <a:t> </a:t>
                </a:r>
                <a14:m>
                  <m:oMath xmlns:m="http://schemas.openxmlformats.org/officeDocument/2006/math">
                    <m:nary>
                      <m:naryPr>
                        <m:chr m:val="∑"/>
                        <m:supHide m:val="on"/>
                        <m:ctrlPr>
                          <a:rPr lang="en-US" sz="2000" i="1">
                            <a:solidFill>
                              <a:srgbClr val="00B050"/>
                            </a:solidFill>
                            <a:latin typeface="Cambria Math" panose="02040503050406030204" pitchFamily="18" charset="0"/>
                          </a:rPr>
                        </m:ctrlPr>
                      </m:naryPr>
                      <m:sub>
                        <m:r>
                          <a:rPr lang="en-US" sz="2000" i="1">
                            <a:solidFill>
                              <a:schemeClr val="accent1">
                                <a:lumMod val="75000"/>
                              </a:schemeClr>
                            </a:solidFill>
                            <a:latin typeface="Cambria Math" panose="02040503050406030204" pitchFamily="18" charset="0"/>
                          </a:rPr>
                          <m:t>𝑠</m:t>
                        </m:r>
                        <m:r>
                          <a:rPr lang="en-US" sz="2000" i="1">
                            <a:solidFill>
                              <a:schemeClr val="accent1">
                                <a:lumMod val="75000"/>
                              </a:schemeClr>
                            </a:solidFill>
                            <a:latin typeface="Cambria Math" panose="02040503050406030204" pitchFamily="18" charset="0"/>
                          </a:rPr>
                          <m:t>′</m:t>
                        </m:r>
                      </m:sub>
                      <m:sup/>
                      <m:e>
                        <m:d>
                          <m:dPr>
                            <m:ctrlPr>
                              <a:rPr lang="en-US" sz="2000" i="1">
                                <a:solidFill>
                                  <a:schemeClr val="accent1">
                                    <a:lumMod val="75000"/>
                                  </a:schemeClr>
                                </a:solidFill>
                                <a:latin typeface="Cambria Math" panose="02040503050406030204" pitchFamily="18" charset="0"/>
                              </a:rPr>
                            </m:ctrlPr>
                          </m:dPr>
                          <m:e>
                            <m:d>
                              <m:dPr>
                                <m:ctrlPr>
                                  <a:rPr lang="en-US" sz="2000" i="1">
                                    <a:solidFill>
                                      <a:schemeClr val="accent1">
                                        <a:lumMod val="75000"/>
                                      </a:schemeClr>
                                    </a:solidFill>
                                    <a:latin typeface="Cambria Math" panose="02040503050406030204" pitchFamily="18" charset="0"/>
                                  </a:rPr>
                                </m:ctrlPr>
                              </m:dPr>
                              <m:e>
                                <m:func>
                                  <m:funcPr>
                                    <m:ctrlPr>
                                      <a:rPr lang="en-US" sz="2000" i="1" smtClean="0">
                                        <a:solidFill>
                                          <a:srgbClr val="00B050"/>
                                        </a:solidFill>
                                        <a:latin typeface="Cambria Math" panose="02040503050406030204" pitchFamily="18" charset="0"/>
                                      </a:rPr>
                                    </m:ctrlPr>
                                  </m:funcPr>
                                  <m:fName>
                                    <m:r>
                                      <m:rPr>
                                        <m:sty m:val="p"/>
                                      </m:rPr>
                                      <a:rPr lang="en-US" sz="2000">
                                        <a:solidFill>
                                          <a:srgbClr val="00B050"/>
                                        </a:solidFill>
                                        <a:latin typeface="Cambria Math" panose="02040503050406030204" pitchFamily="18" charset="0"/>
                                      </a:rPr>
                                      <m:t>Pr</m:t>
                                    </m:r>
                                  </m:fName>
                                  <m:e>
                                    <m:d>
                                      <m:dPr>
                                        <m:ctrlPr>
                                          <a:rPr lang="en-US" sz="2000" i="1">
                                            <a:solidFill>
                                              <a:srgbClr val="00B050"/>
                                            </a:solidFill>
                                            <a:latin typeface="Cambria Math" panose="02040503050406030204" pitchFamily="18" charset="0"/>
                                          </a:rPr>
                                        </m:ctrlPr>
                                      </m:dPr>
                                      <m:e>
                                        <m:r>
                                          <a:rPr lang="en-US" sz="2000" i="1">
                                            <a:solidFill>
                                              <a:srgbClr val="00B050"/>
                                            </a:solidFill>
                                            <a:latin typeface="Cambria Math" panose="02040503050406030204" pitchFamily="18" charset="0"/>
                                          </a:rPr>
                                          <m:t>𝑠</m:t>
                                        </m:r>
                                        <m:r>
                                          <a:rPr lang="en-US" sz="2000" i="1">
                                            <a:solidFill>
                                              <a:srgbClr val="00B050"/>
                                            </a:solidFill>
                                            <a:latin typeface="Cambria Math" panose="02040503050406030204" pitchFamily="18" charset="0"/>
                                            <a:ea typeface="Cambria Math" panose="02040503050406030204" pitchFamily="18" charset="0"/>
                                          </a:rPr>
                                          <m:t>→</m:t>
                                        </m:r>
                                        <m:sSup>
                                          <m:sSupPr>
                                            <m:ctrlPr>
                                              <a:rPr lang="en-US" sz="2000" i="1">
                                                <a:solidFill>
                                                  <a:srgbClr val="00B050"/>
                                                </a:solidFill>
                                                <a:latin typeface="Cambria Math" panose="02040503050406030204" pitchFamily="18" charset="0"/>
                                                <a:ea typeface="Cambria Math" panose="02040503050406030204" pitchFamily="18" charset="0"/>
                                              </a:rPr>
                                            </m:ctrlPr>
                                          </m:sSupPr>
                                          <m:e>
                                            <m:r>
                                              <a:rPr lang="en-US" sz="2000" i="1">
                                                <a:solidFill>
                                                  <a:srgbClr val="00B050"/>
                                                </a:solidFill>
                                                <a:latin typeface="Cambria Math" panose="02040503050406030204" pitchFamily="18" charset="0"/>
                                                <a:ea typeface="Cambria Math" panose="02040503050406030204" pitchFamily="18" charset="0"/>
                                              </a:rPr>
                                              <m:t>𝑠</m:t>
                                            </m:r>
                                          </m:e>
                                          <m:sup>
                                            <m:r>
                                              <a:rPr lang="en-US" sz="2000" i="1">
                                                <a:solidFill>
                                                  <a:srgbClr val="00B050"/>
                                                </a:solidFill>
                                                <a:latin typeface="Cambria Math" panose="02040503050406030204" pitchFamily="18" charset="0"/>
                                                <a:ea typeface="Cambria Math" panose="02040503050406030204" pitchFamily="18" charset="0"/>
                                              </a:rPr>
                                              <m:t>′</m:t>
                                            </m:r>
                                          </m:sup>
                                        </m:sSup>
                                        <m:r>
                                          <a:rPr lang="en-US" sz="2000" i="1">
                                            <a:solidFill>
                                              <a:srgbClr val="00B050"/>
                                            </a:solidFill>
                                            <a:latin typeface="Cambria Math" panose="02040503050406030204" pitchFamily="18" charset="0"/>
                                            <a:ea typeface="Cambria Math" panose="02040503050406030204" pitchFamily="18" charset="0"/>
                                          </a:rPr>
                                          <m:t>|</m:t>
                                        </m:r>
                                        <m:r>
                                          <a:rPr lang="en-US" sz="2000" i="1">
                                            <a:solidFill>
                                              <a:srgbClr val="00B050"/>
                                            </a:solidFill>
                                            <a:latin typeface="Cambria Math" panose="02040503050406030204" pitchFamily="18" charset="0"/>
                                            <a:ea typeface="Cambria Math" panose="02040503050406030204" pitchFamily="18" charset="0"/>
                                          </a:rPr>
                                          <m:t>𝜋</m:t>
                                        </m:r>
                                        <m:r>
                                          <a:rPr lang="en-US" sz="2000" i="1">
                                            <a:solidFill>
                                              <a:srgbClr val="00B050"/>
                                            </a:solidFill>
                                            <a:latin typeface="Cambria Math" panose="02040503050406030204" pitchFamily="18" charset="0"/>
                                            <a:ea typeface="Cambria Math" panose="02040503050406030204" pitchFamily="18" charset="0"/>
                                          </a:rPr>
                                          <m:t>, 0 </m:t>
                                        </m:r>
                                        <m:r>
                                          <a:rPr lang="en-US" sz="2000" i="1">
                                            <a:solidFill>
                                              <a:srgbClr val="00B050"/>
                                            </a:solidFill>
                                            <a:latin typeface="Cambria Math" panose="02040503050406030204" pitchFamily="18" charset="0"/>
                                            <a:ea typeface="Cambria Math" panose="02040503050406030204" pitchFamily="18" charset="0"/>
                                          </a:rPr>
                                          <m:t>𝑠𝑡𝑒𝑝</m:t>
                                        </m:r>
                                      </m:e>
                                    </m:d>
                                  </m:e>
                                </m:func>
                                <m:r>
                                  <a:rPr lang="en-US" sz="2000" i="1">
                                    <a:solidFill>
                                      <a:srgbClr val="0070C0"/>
                                    </a:solidFill>
                                    <a:latin typeface="Cambria Math" panose="02040503050406030204" pitchFamily="18" charset="0"/>
                                    <a:ea typeface="Cambria Math" panose="02040503050406030204" pitchFamily="18" charset="0"/>
                                  </a:rPr>
                                  <m:t>+</m:t>
                                </m:r>
                                <m:func>
                                  <m:funcPr>
                                    <m:ctrlPr>
                                      <a:rPr lang="en-US" sz="2000" i="1">
                                        <a:solidFill>
                                          <a:srgbClr val="0070C0"/>
                                        </a:solidFill>
                                        <a:latin typeface="Cambria Math" panose="02040503050406030204" pitchFamily="18" charset="0"/>
                                      </a:rPr>
                                    </m:ctrlPr>
                                  </m:funcPr>
                                  <m:fName>
                                    <m:r>
                                      <m:rPr>
                                        <m:sty m:val="p"/>
                                      </m:rPr>
                                      <a:rPr lang="en-US" sz="2000">
                                        <a:solidFill>
                                          <a:srgbClr val="0070C0"/>
                                        </a:solidFill>
                                        <a:latin typeface="Cambria Math" panose="02040503050406030204" pitchFamily="18" charset="0"/>
                                      </a:rPr>
                                      <m:t>Pr</m:t>
                                    </m:r>
                                  </m:fName>
                                  <m:e>
                                    <m:d>
                                      <m:dPr>
                                        <m:ctrlPr>
                                          <a:rPr lang="en-US" sz="2000" i="1">
                                            <a:solidFill>
                                              <a:srgbClr val="0070C0"/>
                                            </a:solidFill>
                                            <a:latin typeface="Cambria Math" panose="02040503050406030204" pitchFamily="18" charset="0"/>
                                          </a:rPr>
                                        </m:ctrlPr>
                                      </m:dPr>
                                      <m:e>
                                        <m:r>
                                          <a:rPr lang="en-US" sz="2000" i="1">
                                            <a:solidFill>
                                              <a:srgbClr val="0070C0"/>
                                            </a:solidFill>
                                            <a:latin typeface="Cambria Math" panose="02040503050406030204" pitchFamily="18" charset="0"/>
                                          </a:rPr>
                                          <m:t>𝑠</m:t>
                                        </m:r>
                                        <m:r>
                                          <a:rPr lang="en-US" sz="2000" i="1">
                                            <a:solidFill>
                                              <a:srgbClr val="0070C0"/>
                                            </a:solidFill>
                                            <a:latin typeface="Cambria Math" panose="02040503050406030204" pitchFamily="18" charset="0"/>
                                            <a:ea typeface="Cambria Math" panose="02040503050406030204" pitchFamily="18" charset="0"/>
                                          </a:rPr>
                                          <m:t>→</m:t>
                                        </m:r>
                                        <m:sSup>
                                          <m:sSupPr>
                                            <m:ctrlPr>
                                              <a:rPr lang="en-US" sz="2000" i="1">
                                                <a:solidFill>
                                                  <a:srgbClr val="0070C0"/>
                                                </a:solidFill>
                                                <a:latin typeface="Cambria Math" panose="02040503050406030204" pitchFamily="18" charset="0"/>
                                                <a:ea typeface="Cambria Math" panose="02040503050406030204" pitchFamily="18" charset="0"/>
                                              </a:rPr>
                                            </m:ctrlPr>
                                          </m:sSupPr>
                                          <m:e>
                                            <m:r>
                                              <a:rPr lang="en-US" sz="2000" i="1">
                                                <a:solidFill>
                                                  <a:srgbClr val="0070C0"/>
                                                </a:solidFill>
                                                <a:latin typeface="Cambria Math" panose="02040503050406030204" pitchFamily="18" charset="0"/>
                                                <a:ea typeface="Cambria Math" panose="02040503050406030204" pitchFamily="18" charset="0"/>
                                              </a:rPr>
                                              <m:t>𝑠</m:t>
                                            </m:r>
                                          </m:e>
                                          <m:sup>
                                            <m:r>
                                              <a:rPr lang="en-US" sz="2000" i="1">
                                                <a:solidFill>
                                                  <a:srgbClr val="0070C0"/>
                                                </a:solidFill>
                                                <a:latin typeface="Cambria Math" panose="02040503050406030204" pitchFamily="18" charset="0"/>
                                                <a:ea typeface="Cambria Math" panose="02040503050406030204" pitchFamily="18" charset="0"/>
                                              </a:rPr>
                                              <m:t>′</m:t>
                                            </m:r>
                                          </m:sup>
                                        </m:sSup>
                                        <m:r>
                                          <a:rPr lang="en-US" sz="2000" i="1">
                                            <a:solidFill>
                                              <a:srgbClr val="0070C0"/>
                                            </a:solidFill>
                                            <a:latin typeface="Cambria Math" panose="02040503050406030204" pitchFamily="18" charset="0"/>
                                            <a:ea typeface="Cambria Math" panose="02040503050406030204" pitchFamily="18" charset="0"/>
                                          </a:rPr>
                                          <m:t>|</m:t>
                                        </m:r>
                                        <m:r>
                                          <a:rPr lang="en-US" sz="2000" i="1">
                                            <a:solidFill>
                                              <a:srgbClr val="0070C0"/>
                                            </a:solidFill>
                                            <a:latin typeface="Cambria Math" panose="02040503050406030204" pitchFamily="18" charset="0"/>
                                            <a:ea typeface="Cambria Math" panose="02040503050406030204" pitchFamily="18" charset="0"/>
                                          </a:rPr>
                                          <m:t>𝜋</m:t>
                                        </m:r>
                                        <m:r>
                                          <a:rPr lang="en-US" sz="2000" i="1">
                                            <a:solidFill>
                                              <a:srgbClr val="0070C0"/>
                                            </a:solidFill>
                                            <a:latin typeface="Cambria Math" panose="02040503050406030204" pitchFamily="18" charset="0"/>
                                            <a:ea typeface="Cambria Math" panose="02040503050406030204" pitchFamily="18" charset="0"/>
                                          </a:rPr>
                                          <m:t>, 1 </m:t>
                                        </m:r>
                                        <m:r>
                                          <a:rPr lang="en-US" sz="2000" i="1">
                                            <a:solidFill>
                                              <a:srgbClr val="0070C0"/>
                                            </a:solidFill>
                                            <a:latin typeface="Cambria Math" panose="02040503050406030204" pitchFamily="18" charset="0"/>
                                            <a:ea typeface="Cambria Math" panose="02040503050406030204" pitchFamily="18" charset="0"/>
                                          </a:rPr>
                                          <m:t>𝑠𝑡𝑒𝑝</m:t>
                                        </m:r>
                                      </m:e>
                                    </m:d>
                                  </m:e>
                                </m:func>
                                <m:r>
                                  <a:rPr lang="en-US" sz="2000" i="1">
                                    <a:solidFill>
                                      <a:srgbClr val="0070C0"/>
                                    </a:solidFill>
                                    <a:latin typeface="Cambria Math" panose="02040503050406030204" pitchFamily="18" charset="0"/>
                                    <a:ea typeface="Cambria Math" panose="02040503050406030204" pitchFamily="18" charset="0"/>
                                  </a:rPr>
                                  <m:t>+</m:t>
                                </m:r>
                                <m:func>
                                  <m:funcPr>
                                    <m:ctrlPr>
                                      <a:rPr lang="en-US" sz="2000" i="1">
                                        <a:solidFill>
                                          <a:srgbClr val="0070C0"/>
                                        </a:solidFill>
                                        <a:latin typeface="Cambria Math" panose="02040503050406030204" pitchFamily="18" charset="0"/>
                                      </a:rPr>
                                    </m:ctrlPr>
                                  </m:funcPr>
                                  <m:fName>
                                    <m:r>
                                      <m:rPr>
                                        <m:sty m:val="p"/>
                                      </m:rPr>
                                      <a:rPr lang="en-US" sz="2000">
                                        <a:solidFill>
                                          <a:srgbClr val="0070C0"/>
                                        </a:solidFill>
                                        <a:latin typeface="Cambria Math" panose="02040503050406030204" pitchFamily="18" charset="0"/>
                                      </a:rPr>
                                      <m:t>Pr</m:t>
                                    </m:r>
                                  </m:fName>
                                  <m:e>
                                    <m:d>
                                      <m:dPr>
                                        <m:ctrlPr>
                                          <a:rPr lang="en-US" sz="2000" i="1">
                                            <a:solidFill>
                                              <a:srgbClr val="0070C0"/>
                                            </a:solidFill>
                                            <a:latin typeface="Cambria Math" panose="02040503050406030204" pitchFamily="18" charset="0"/>
                                          </a:rPr>
                                        </m:ctrlPr>
                                      </m:dPr>
                                      <m:e>
                                        <m:r>
                                          <a:rPr lang="en-US" sz="2000" i="1">
                                            <a:solidFill>
                                              <a:srgbClr val="0070C0"/>
                                            </a:solidFill>
                                            <a:latin typeface="Cambria Math" panose="02040503050406030204" pitchFamily="18" charset="0"/>
                                          </a:rPr>
                                          <m:t>𝑠</m:t>
                                        </m:r>
                                        <m:r>
                                          <a:rPr lang="en-US" sz="2000" i="1">
                                            <a:solidFill>
                                              <a:srgbClr val="0070C0"/>
                                            </a:solidFill>
                                            <a:latin typeface="Cambria Math" panose="02040503050406030204" pitchFamily="18" charset="0"/>
                                            <a:ea typeface="Cambria Math" panose="02040503050406030204" pitchFamily="18" charset="0"/>
                                          </a:rPr>
                                          <m:t>→</m:t>
                                        </m:r>
                                        <m:sSup>
                                          <m:sSupPr>
                                            <m:ctrlPr>
                                              <a:rPr lang="en-US" sz="2000" i="1">
                                                <a:solidFill>
                                                  <a:srgbClr val="0070C0"/>
                                                </a:solidFill>
                                                <a:latin typeface="Cambria Math" panose="02040503050406030204" pitchFamily="18" charset="0"/>
                                                <a:ea typeface="Cambria Math" panose="02040503050406030204" pitchFamily="18" charset="0"/>
                                              </a:rPr>
                                            </m:ctrlPr>
                                          </m:sSupPr>
                                          <m:e>
                                            <m:r>
                                              <a:rPr lang="en-US" sz="2000" i="1">
                                                <a:solidFill>
                                                  <a:srgbClr val="0070C0"/>
                                                </a:solidFill>
                                                <a:latin typeface="Cambria Math" panose="02040503050406030204" pitchFamily="18" charset="0"/>
                                                <a:ea typeface="Cambria Math" panose="02040503050406030204" pitchFamily="18" charset="0"/>
                                              </a:rPr>
                                              <m:t>𝑠</m:t>
                                            </m:r>
                                          </m:e>
                                          <m:sup>
                                            <m:r>
                                              <a:rPr lang="en-US" sz="2000" i="1">
                                                <a:solidFill>
                                                  <a:srgbClr val="0070C0"/>
                                                </a:solidFill>
                                                <a:latin typeface="Cambria Math" panose="02040503050406030204" pitchFamily="18" charset="0"/>
                                                <a:ea typeface="Cambria Math" panose="02040503050406030204" pitchFamily="18" charset="0"/>
                                              </a:rPr>
                                              <m:t>′</m:t>
                                            </m:r>
                                          </m:sup>
                                        </m:sSup>
                                        <m:r>
                                          <a:rPr lang="en-US" sz="2000" i="1">
                                            <a:solidFill>
                                              <a:srgbClr val="0070C0"/>
                                            </a:solidFill>
                                            <a:latin typeface="Cambria Math" panose="02040503050406030204" pitchFamily="18" charset="0"/>
                                            <a:ea typeface="Cambria Math" panose="02040503050406030204" pitchFamily="18" charset="0"/>
                                          </a:rPr>
                                          <m:t>|</m:t>
                                        </m:r>
                                        <m:r>
                                          <a:rPr lang="en-US" sz="2000" i="1">
                                            <a:solidFill>
                                              <a:srgbClr val="0070C0"/>
                                            </a:solidFill>
                                            <a:latin typeface="Cambria Math" panose="02040503050406030204" pitchFamily="18" charset="0"/>
                                            <a:ea typeface="Cambria Math" panose="02040503050406030204" pitchFamily="18" charset="0"/>
                                          </a:rPr>
                                          <m:t>𝜋</m:t>
                                        </m:r>
                                        <m:r>
                                          <a:rPr lang="en-US" sz="2000" i="1">
                                            <a:solidFill>
                                              <a:srgbClr val="0070C0"/>
                                            </a:solidFill>
                                            <a:latin typeface="Cambria Math" panose="02040503050406030204" pitchFamily="18" charset="0"/>
                                            <a:ea typeface="Cambria Math" panose="02040503050406030204" pitchFamily="18" charset="0"/>
                                          </a:rPr>
                                          <m:t>,2 </m:t>
                                        </m:r>
                                        <m:r>
                                          <a:rPr lang="en-US" sz="2000" i="1">
                                            <a:solidFill>
                                              <a:srgbClr val="0070C0"/>
                                            </a:solidFill>
                                            <a:latin typeface="Cambria Math" panose="02040503050406030204" pitchFamily="18" charset="0"/>
                                            <a:ea typeface="Cambria Math" panose="02040503050406030204" pitchFamily="18" charset="0"/>
                                          </a:rPr>
                                          <m:t>𝑠𝑡𝑒𝑝</m:t>
                                        </m:r>
                                      </m:e>
                                    </m:d>
                                  </m:e>
                                </m:func>
                              </m:e>
                            </m:d>
                            <m:nary>
                              <m:naryPr>
                                <m:chr m:val="∑"/>
                                <m:supHide m:val="on"/>
                                <m:ctrlPr>
                                  <a:rPr lang="en-US" sz="2000" i="1">
                                    <a:latin typeface="Cambria Math" panose="02040503050406030204" pitchFamily="18" charset="0"/>
                                  </a:rPr>
                                </m:ctrlPr>
                              </m:naryPr>
                              <m:sub>
                                <m:sSup>
                                  <m:sSupPr>
                                    <m:ctrlPr>
                                      <a:rPr lang="en-US" sz="2000" i="1">
                                        <a:latin typeface="Cambria Math" panose="02040503050406030204" pitchFamily="18" charset="0"/>
                                      </a:rPr>
                                    </m:ctrlPr>
                                  </m:sSupPr>
                                  <m:e>
                                    <m:r>
                                      <m:rPr>
                                        <m:brk m:alnAt="7"/>
                                      </m:rPr>
                                      <a:rPr lang="en-US" sz="2000" i="1">
                                        <a:latin typeface="Cambria Math" panose="02040503050406030204" pitchFamily="18" charset="0"/>
                                      </a:rPr>
                                      <m:t>𝑎</m:t>
                                    </m:r>
                                  </m:e>
                                  <m:sup>
                                    <m:r>
                                      <a:rPr lang="en-US" sz="2000" i="1">
                                        <a:latin typeface="Cambria Math" panose="02040503050406030204" pitchFamily="18" charset="0"/>
                                      </a:rPr>
                                      <m:t>′</m:t>
                                    </m:r>
                                  </m:sup>
                                </m:sSup>
                              </m:sub>
                              <m:sup/>
                              <m:e>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𝜋</m:t>
                                    </m:r>
                                  </m:sub>
                                </m:sSub>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𝑠</m:t>
                                        </m:r>
                                      </m:e>
                                      <m:sup>
                                        <m:r>
                                          <a:rPr lang="en-US" sz="2000" i="1">
                                            <a:latin typeface="Cambria Math" panose="02040503050406030204" pitchFamily="18" charset="0"/>
                                          </a:rPr>
                                          <m:t>′</m:t>
                                        </m:r>
                                      </m:sup>
                                    </m:sSup>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𝑎</m:t>
                                        </m:r>
                                      </m:e>
                                      <m:sup>
                                        <m:r>
                                          <a:rPr lang="en-US" sz="2000" i="1">
                                            <a:latin typeface="Cambria Math" panose="02040503050406030204" pitchFamily="18" charset="0"/>
                                          </a:rPr>
                                          <m:t>′</m:t>
                                        </m:r>
                                      </m:sup>
                                    </m:sSup>
                                  </m:e>
                                </m:d>
                                <m:r>
                                  <m:rPr>
                                    <m:sty m:val="p"/>
                                  </m:rPr>
                                  <a:rPr lang="en-US" sz="2000">
                                    <a:latin typeface="Cambria Math" panose="02040503050406030204" pitchFamily="18" charset="0"/>
                                  </a:rPr>
                                  <m:t>∇</m:t>
                                </m:r>
                                <m:r>
                                  <a:rPr lang="en-US" sz="2000" i="1">
                                    <a:latin typeface="Cambria Math" panose="02040503050406030204" pitchFamily="18" charset="0"/>
                                  </a:rPr>
                                  <m:t>𝜋</m:t>
                                </m:r>
                                <m:d>
                                  <m:dPr>
                                    <m:ctrlPr>
                                      <a:rPr lang="en-US" sz="2000" i="1">
                                        <a:latin typeface="Cambria Math" panose="02040503050406030204" pitchFamily="18" charset="0"/>
                                      </a:rPr>
                                    </m:ctrlPr>
                                  </m:dPr>
                                  <m:e>
                                    <m:r>
                                      <a:rPr lang="en-US" sz="2000" i="1">
                                        <a:latin typeface="Cambria Math" panose="02040503050406030204" pitchFamily="18" charset="0"/>
                                      </a:rPr>
                                      <m:t>𝑎</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𝑠</m:t>
                                        </m:r>
                                      </m:e>
                                      <m:sup>
                                        <m:r>
                                          <a:rPr lang="en-US" sz="2000" i="1">
                                            <a:latin typeface="Cambria Math" panose="02040503050406030204" pitchFamily="18" charset="0"/>
                                          </a:rPr>
                                          <m:t>′</m:t>
                                        </m:r>
                                      </m:sup>
                                    </m:sSup>
                                  </m:e>
                                </m:d>
                              </m:e>
                            </m:nary>
                          </m:e>
                        </m:d>
                      </m:e>
                    </m:nary>
                  </m:oMath>
                </a14:m>
                <a:endParaRPr lang="en-US" sz="2600" dirty="0"/>
              </a:p>
              <a:p>
                <a:endParaRPr lang="en-US" sz="26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2"/>
                <a:stretch>
                  <a:fillRect l="-965" t="-15698" b="-39826"/>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F8F7A8A4-8EC4-6340-8089-EC6326DCA3C6}"/>
              </a:ext>
            </a:extLst>
          </p:cNvPr>
          <p:cNvSpPr/>
          <p:nvPr/>
        </p:nvSpPr>
        <p:spPr>
          <a:xfrm>
            <a:off x="8060636" y="3419060"/>
            <a:ext cx="1076738" cy="357809"/>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5160AF24-7E0C-BA4C-9869-EC4DE4E84109}"/>
              </a:ext>
            </a:extLst>
          </p:cNvPr>
          <p:cNvCxnSpPr>
            <a:cxnSpLocks/>
          </p:cNvCxnSpPr>
          <p:nvPr/>
        </p:nvCxnSpPr>
        <p:spPr>
          <a:xfrm flipH="1" flipV="1">
            <a:off x="2136914" y="2126974"/>
            <a:ext cx="5923722" cy="1292086"/>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62E5A5E-E3C9-8D45-A517-9D803D3E7395}"/>
              </a:ext>
            </a:extLst>
          </p:cNvPr>
          <p:cNvSpPr>
            <a:spLocks noGrp="1"/>
          </p:cNvSpPr>
          <p:nvPr>
            <p:ph type="sldNum" sz="quarter" idx="12"/>
          </p:nvPr>
        </p:nvSpPr>
        <p:spPr/>
        <p:txBody>
          <a:bodyPr/>
          <a:lstStyle/>
          <a:p>
            <a:fld id="{5F07402F-1908-0F43-B844-ECE5D9BD648C}" type="slidenum">
              <a:rPr lang="en-US" smtClean="0"/>
              <a:t>15</a:t>
            </a:fld>
            <a:endParaRPr lang="en-US"/>
          </a:p>
        </p:txBody>
      </p:sp>
    </p:spTree>
    <p:extLst>
      <p:ext uri="{BB962C8B-B14F-4D97-AF65-F5344CB8AC3E}">
        <p14:creationId xmlns:p14="http://schemas.microsoft.com/office/powerpoint/2010/main" val="2674337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43-D897-0F4B-AC4B-EA3866181A9C}"/>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363962-23DD-7449-B1DA-4F6A6DE4C6EA}"/>
                  </a:ext>
                </a:extLst>
              </p:cNvPr>
              <p:cNvSpPr>
                <a:spLocks noGrp="1"/>
              </p:cNvSpPr>
              <p:nvPr>
                <p:ph idx="1"/>
              </p:nvPr>
            </p:nvSpPr>
            <p:spPr/>
            <p:txBody>
              <a:bodyPr>
                <a:normAutofit/>
              </a:bodyPr>
              <a:lstStyle/>
              <a:p>
                <a14:m>
                  <m:oMath xmlns:m="http://schemas.openxmlformats.org/officeDocument/2006/math">
                    <m:r>
                      <m:rPr>
                        <m:sty m:val="p"/>
                      </m:rPr>
                      <a:rPr lang="en-US" sz="2600" smtClean="0">
                        <a:solidFill>
                          <a:schemeClr val="tx1"/>
                        </a:solidFill>
                        <a:latin typeface="Cambria Math" panose="02040503050406030204" pitchFamily="18" charset="0"/>
                      </a:rPr>
                      <m:t>∇</m:t>
                    </m:r>
                    <m:sSub>
                      <m:sSubPr>
                        <m:ctrlPr>
                          <a:rPr lang="en-US" sz="2600" i="1">
                            <a:solidFill>
                              <a:schemeClr val="tx1"/>
                            </a:solidFill>
                            <a:latin typeface="Cambria Math" panose="02040503050406030204" pitchFamily="18" charset="0"/>
                          </a:rPr>
                        </m:ctrlPr>
                      </m:sSubPr>
                      <m:e>
                        <m:r>
                          <a:rPr lang="en-US" sz="2600" i="1">
                            <a:solidFill>
                              <a:schemeClr val="tx1"/>
                            </a:solidFill>
                            <a:latin typeface="Cambria Math" panose="02040503050406030204" pitchFamily="18" charset="0"/>
                          </a:rPr>
                          <m:t>𝑣</m:t>
                        </m:r>
                      </m:e>
                      <m:sub>
                        <m:r>
                          <a:rPr lang="en-US" sz="2600" i="1">
                            <a:solidFill>
                              <a:schemeClr val="tx1"/>
                            </a:solidFill>
                            <a:latin typeface="Cambria Math" panose="02040503050406030204" pitchFamily="18" charset="0"/>
                          </a:rPr>
                          <m:t>𝜋</m:t>
                        </m:r>
                      </m:sub>
                    </m:sSub>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𝑠</m:t>
                        </m:r>
                      </m:e>
                    </m:d>
                    <m:r>
                      <a:rPr lang="en-US" sz="2600" i="1">
                        <a:solidFill>
                          <a:schemeClr val="tx1"/>
                        </a:solidFill>
                        <a:latin typeface="Cambria Math" panose="02040503050406030204" pitchFamily="18" charset="0"/>
                      </a:rPr>
                      <m:t>=</m:t>
                    </m:r>
                    <m:r>
                      <m:rPr>
                        <m:sty m:val="p"/>
                      </m:rPr>
                      <a:rPr lang="en-US" sz="2600">
                        <a:solidFill>
                          <a:schemeClr val="tx1"/>
                        </a:solidFill>
                        <a:latin typeface="Cambria Math" panose="02040503050406030204" pitchFamily="18" charset="0"/>
                      </a:rPr>
                      <m:t>∇</m:t>
                    </m:r>
                    <m:d>
                      <m:dPr>
                        <m:begChr m:val="["/>
                        <m:endChr m:val="]"/>
                        <m:ctrlPr>
                          <a:rPr lang="en-US" sz="2600" i="1">
                            <a:solidFill>
                              <a:schemeClr val="tx1"/>
                            </a:solidFill>
                            <a:latin typeface="Cambria Math" panose="02040503050406030204" pitchFamily="18" charset="0"/>
                          </a:rPr>
                        </m:ctrlPr>
                      </m:dPr>
                      <m:e>
                        <m:nary>
                          <m:naryPr>
                            <m:chr m:val="∑"/>
                            <m:supHide m:val="on"/>
                            <m:ctrlPr>
                              <a:rPr lang="en-US" sz="2600" i="1">
                                <a:solidFill>
                                  <a:schemeClr val="tx1"/>
                                </a:solidFill>
                                <a:latin typeface="Cambria Math" panose="02040503050406030204" pitchFamily="18" charset="0"/>
                              </a:rPr>
                            </m:ctrlPr>
                          </m:naryPr>
                          <m:sub>
                            <m:r>
                              <m:rPr>
                                <m:brk m:alnAt="7"/>
                              </m:rPr>
                              <a:rPr lang="en-US" sz="2600" i="1">
                                <a:solidFill>
                                  <a:schemeClr val="tx1"/>
                                </a:solidFill>
                                <a:latin typeface="Cambria Math" panose="02040503050406030204" pitchFamily="18" charset="0"/>
                              </a:rPr>
                              <m:t>𝑎</m:t>
                            </m:r>
                          </m:sub>
                          <m:sup/>
                          <m:e>
                            <m:r>
                              <a:rPr lang="en-US" sz="2600" i="1">
                                <a:solidFill>
                                  <a:schemeClr val="tx1"/>
                                </a:solidFill>
                                <a:latin typeface="Cambria Math" panose="02040503050406030204" pitchFamily="18" charset="0"/>
                              </a:rPr>
                              <m:t>𝜋</m:t>
                            </m:r>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𝑎</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𝑠</m:t>
                                </m:r>
                              </m:e>
                            </m:d>
                            <m:sSub>
                              <m:sSubPr>
                                <m:ctrlPr>
                                  <a:rPr lang="en-US" sz="2600" i="1">
                                    <a:solidFill>
                                      <a:schemeClr val="tx1"/>
                                    </a:solidFill>
                                    <a:latin typeface="Cambria Math" panose="02040503050406030204" pitchFamily="18" charset="0"/>
                                  </a:rPr>
                                </m:ctrlPr>
                              </m:sSubPr>
                              <m:e>
                                <m:r>
                                  <a:rPr lang="en-US" sz="2600" i="1">
                                    <a:solidFill>
                                      <a:schemeClr val="tx1"/>
                                    </a:solidFill>
                                    <a:latin typeface="Cambria Math" panose="02040503050406030204" pitchFamily="18" charset="0"/>
                                  </a:rPr>
                                  <m:t>𝑞</m:t>
                                </m:r>
                              </m:e>
                              <m:sub>
                                <m:r>
                                  <a:rPr lang="en-US" sz="2600" i="1">
                                    <a:solidFill>
                                      <a:schemeClr val="tx1"/>
                                    </a:solidFill>
                                    <a:latin typeface="Cambria Math" panose="02040503050406030204" pitchFamily="18" charset="0"/>
                                  </a:rPr>
                                  <m:t>𝜋</m:t>
                                </m:r>
                              </m:sub>
                            </m:sSub>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𝑠</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𝑎</m:t>
                                </m:r>
                              </m:e>
                            </m:d>
                          </m:e>
                        </m:nary>
                      </m:e>
                    </m:d>
                  </m:oMath>
                </a14:m>
                <a:r>
                  <a:rPr lang="en-US" sz="2600" dirty="0">
                    <a:solidFill>
                      <a:schemeClr val="tx1"/>
                    </a:solidFill>
                  </a:rPr>
                  <a:t>, for all </a:t>
                </a:r>
                <a14:m>
                  <m:oMath xmlns:m="http://schemas.openxmlformats.org/officeDocument/2006/math">
                    <m:r>
                      <a:rPr lang="en-US" sz="2600" i="1">
                        <a:solidFill>
                          <a:schemeClr val="tx1"/>
                        </a:solidFill>
                        <a:latin typeface="Cambria Math" panose="02040503050406030204" pitchFamily="18" charset="0"/>
                      </a:rPr>
                      <m:t>𝑠</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ea typeface="Cambria Math" panose="02040503050406030204" pitchFamily="18" charset="0"/>
                      </a:rPr>
                      <m:t>𝒮</m:t>
                    </m:r>
                  </m:oMath>
                </a14:m>
                <a:endParaRPr lang="en-US" sz="2600" dirty="0">
                  <a:solidFill>
                    <a:schemeClr val="tx1"/>
                  </a:solidFill>
                </a:endParaRPr>
              </a:p>
              <a:p>
                <a14:m>
                  <m:oMath xmlns:m="http://schemas.openxmlformats.org/officeDocument/2006/math">
                    <m:r>
                      <a:rPr lang="en-US" sz="2600" i="1">
                        <a:solidFill>
                          <a:schemeClr val="tx1"/>
                        </a:solidFill>
                        <a:latin typeface="Cambria Math" panose="02040503050406030204" pitchFamily="18" charset="0"/>
                      </a:rPr>
                      <m:t>=</m:t>
                    </m:r>
                    <m:nary>
                      <m:naryPr>
                        <m:chr m:val="∑"/>
                        <m:supHide m:val="on"/>
                        <m:ctrlPr>
                          <a:rPr lang="en-US" sz="2600" i="1">
                            <a:solidFill>
                              <a:schemeClr val="tx1"/>
                            </a:solidFill>
                            <a:latin typeface="Cambria Math" panose="02040503050406030204" pitchFamily="18" charset="0"/>
                          </a:rPr>
                        </m:ctrlPr>
                      </m:naryPr>
                      <m:sub>
                        <m:r>
                          <m:rPr>
                            <m:brk m:alnAt="7"/>
                          </m:rPr>
                          <a:rPr lang="en-US" sz="2600" i="1">
                            <a:solidFill>
                              <a:schemeClr val="tx1"/>
                            </a:solidFill>
                            <a:latin typeface="Cambria Math" panose="02040503050406030204" pitchFamily="18" charset="0"/>
                          </a:rPr>
                          <m:t>𝑎</m:t>
                        </m:r>
                      </m:sub>
                      <m:sup/>
                      <m:e>
                        <m:d>
                          <m:dPr>
                            <m:begChr m:val="["/>
                            <m:endChr m:val="]"/>
                            <m:ctrlPr>
                              <a:rPr lang="en-US" sz="2600" i="1">
                                <a:solidFill>
                                  <a:schemeClr val="tx1"/>
                                </a:solidFill>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𝜋</m:t>
                            </m:r>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𝑎</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𝑠</m:t>
                                </m:r>
                              </m:e>
                            </m:d>
                            <m:r>
                              <m:rPr>
                                <m:sty m:val="p"/>
                              </m:rPr>
                              <a:rPr lang="en-US" sz="2600">
                                <a:solidFill>
                                  <a:schemeClr val="tx1"/>
                                </a:solidFill>
                                <a:latin typeface="Cambria Math" panose="02040503050406030204" pitchFamily="18" charset="0"/>
                              </a:rPr>
                              <m:t>∇</m:t>
                            </m:r>
                            <m:sSub>
                              <m:sSubPr>
                                <m:ctrlPr>
                                  <a:rPr lang="en-US" sz="2600" i="1">
                                    <a:solidFill>
                                      <a:schemeClr val="tx1"/>
                                    </a:solidFill>
                                    <a:latin typeface="Cambria Math" panose="02040503050406030204" pitchFamily="18" charset="0"/>
                                  </a:rPr>
                                </m:ctrlPr>
                              </m:sSubPr>
                              <m:e>
                                <m:r>
                                  <a:rPr lang="en-US" sz="2600" i="1">
                                    <a:solidFill>
                                      <a:schemeClr val="tx1"/>
                                    </a:solidFill>
                                    <a:latin typeface="Cambria Math" panose="02040503050406030204" pitchFamily="18" charset="0"/>
                                  </a:rPr>
                                  <m:t>𝑞</m:t>
                                </m:r>
                              </m:e>
                              <m:sub>
                                <m:r>
                                  <a:rPr lang="en-US" sz="2600" i="1">
                                    <a:solidFill>
                                      <a:schemeClr val="tx1"/>
                                    </a:solidFill>
                                    <a:latin typeface="Cambria Math" panose="02040503050406030204" pitchFamily="18" charset="0"/>
                                  </a:rPr>
                                  <m:t>𝜋</m:t>
                                </m:r>
                              </m:sub>
                            </m:sSub>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𝑠</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𝑎</m:t>
                                </m:r>
                              </m:e>
                            </m:d>
                          </m:e>
                        </m:d>
                      </m:e>
                    </m:nary>
                  </m:oMath>
                </a14:m>
                <a:r>
                  <a:rPr lang="en-US" sz="2600" dirty="0">
                    <a:solidFill>
                      <a:schemeClr val="tx1"/>
                    </a:solidFill>
                  </a:rPr>
                  <a:t>, product rule</a:t>
                </a:r>
              </a:p>
              <a:p>
                <a14:m>
                  <m:oMath xmlns:m="http://schemas.openxmlformats.org/officeDocument/2006/math">
                    <m:r>
                      <a:rPr lang="en-US" sz="2600" i="1">
                        <a:solidFill>
                          <a:schemeClr val="tx1"/>
                        </a:solidFill>
                        <a:latin typeface="Cambria Math" panose="02040503050406030204" pitchFamily="18" charset="0"/>
                      </a:rPr>
                      <m:t>=</m:t>
                    </m:r>
                    <m:nary>
                      <m:naryPr>
                        <m:chr m:val="∑"/>
                        <m:supHide m:val="on"/>
                        <m:ctrlPr>
                          <a:rPr lang="en-US" sz="2600" i="1">
                            <a:solidFill>
                              <a:schemeClr val="tx1"/>
                            </a:solidFill>
                            <a:latin typeface="Cambria Math" panose="02040503050406030204" pitchFamily="18" charset="0"/>
                          </a:rPr>
                        </m:ctrlPr>
                      </m:naryPr>
                      <m:sub>
                        <m:r>
                          <m:rPr>
                            <m:brk m:alnAt="7"/>
                          </m:rPr>
                          <a:rPr lang="en-US" sz="2600" i="1">
                            <a:solidFill>
                              <a:schemeClr val="tx1"/>
                            </a:solidFill>
                            <a:latin typeface="Cambria Math" panose="02040503050406030204" pitchFamily="18" charset="0"/>
                          </a:rPr>
                          <m:t>𝑎</m:t>
                        </m:r>
                      </m:sub>
                      <m:sup/>
                      <m:e>
                        <m:d>
                          <m:dPr>
                            <m:begChr m:val="["/>
                            <m:endChr m:val="]"/>
                            <m:ctrlPr>
                              <a:rPr lang="en-US" sz="2600" i="1">
                                <a:solidFill>
                                  <a:schemeClr val="tx1"/>
                                </a:solidFill>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𝜋</m:t>
                            </m:r>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𝑎</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𝑠</m:t>
                                </m:r>
                              </m:e>
                            </m:d>
                            <m:r>
                              <m:rPr>
                                <m:sty m:val="p"/>
                              </m:rPr>
                              <a:rPr lang="en-US" sz="2600">
                                <a:solidFill>
                                  <a:schemeClr val="tx1"/>
                                </a:solidFill>
                                <a:latin typeface="Cambria Math" panose="02040503050406030204" pitchFamily="18" charset="0"/>
                              </a:rPr>
                              <m:t>∇</m:t>
                            </m:r>
                            <m:nary>
                              <m:naryPr>
                                <m:chr m:val="∑"/>
                                <m:supHide m:val="on"/>
                                <m:ctrlPr>
                                  <a:rPr lang="en-US" sz="2600" i="1">
                                    <a:solidFill>
                                      <a:schemeClr val="tx1"/>
                                    </a:solidFill>
                                    <a:latin typeface="Cambria Math" panose="02040503050406030204" pitchFamily="18" charset="0"/>
                                  </a:rPr>
                                </m:ctrlPr>
                              </m:naryPr>
                              <m:sub>
                                <m:sSup>
                                  <m:sSupPr>
                                    <m:ctrlPr>
                                      <a:rPr lang="en-US" sz="2600" i="1">
                                        <a:solidFill>
                                          <a:schemeClr val="tx1"/>
                                        </a:solidFill>
                                        <a:latin typeface="Cambria Math" panose="02040503050406030204" pitchFamily="18" charset="0"/>
                                      </a:rPr>
                                    </m:ctrlPr>
                                  </m:sSupPr>
                                  <m:e>
                                    <m:r>
                                      <m:rPr>
                                        <m:brk m:alnAt="7"/>
                                      </m:rPr>
                                      <a:rPr lang="en-US" sz="2600" i="1">
                                        <a:solidFill>
                                          <a:schemeClr val="tx1"/>
                                        </a:solidFill>
                                        <a:latin typeface="Cambria Math" panose="02040503050406030204" pitchFamily="18" charset="0"/>
                                      </a:rPr>
                                      <m:t>𝑠</m:t>
                                    </m:r>
                                  </m:e>
                                  <m:sup>
                                    <m:r>
                                      <a:rPr lang="en-US" sz="2600" i="1">
                                        <a:solidFill>
                                          <a:schemeClr val="tx1"/>
                                        </a:solidFill>
                                        <a:latin typeface="Cambria Math" panose="02040503050406030204" pitchFamily="18" charset="0"/>
                                      </a:rPr>
                                      <m:t>′</m:t>
                                    </m:r>
                                  </m:sup>
                                </m:sSup>
                                <m:r>
                                  <m:rPr>
                                    <m:brk m:alnAt="7"/>
                                  </m:rP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𝑟</m:t>
                                </m:r>
                              </m:sub>
                              <m:sup/>
                              <m:e>
                                <m:r>
                                  <a:rPr lang="en-US" sz="2600" i="1">
                                    <a:solidFill>
                                      <a:schemeClr val="tx1"/>
                                    </a:solidFill>
                                    <a:latin typeface="Cambria Math" panose="02040503050406030204" pitchFamily="18" charset="0"/>
                                  </a:rPr>
                                  <m:t>𝑝</m:t>
                                </m:r>
                                <m:d>
                                  <m:dPr>
                                    <m:ctrlPr>
                                      <a:rPr lang="en-US" sz="2600" i="1">
                                        <a:solidFill>
                                          <a:schemeClr val="tx1"/>
                                        </a:solidFill>
                                        <a:latin typeface="Cambria Math" panose="02040503050406030204" pitchFamily="18" charset="0"/>
                                      </a:rPr>
                                    </m:ctrlPr>
                                  </m:dPr>
                                  <m:e>
                                    <m:sSup>
                                      <m:sSupPr>
                                        <m:ctrlPr>
                                          <a:rPr lang="en-US" sz="2600" i="1">
                                            <a:solidFill>
                                              <a:schemeClr val="tx1"/>
                                            </a:solidFill>
                                            <a:latin typeface="Cambria Math" panose="02040503050406030204" pitchFamily="18" charset="0"/>
                                          </a:rPr>
                                        </m:ctrlPr>
                                      </m:sSupPr>
                                      <m:e>
                                        <m:r>
                                          <a:rPr lang="en-US" sz="2600" i="1">
                                            <a:solidFill>
                                              <a:schemeClr val="tx1"/>
                                            </a:solidFill>
                                            <a:latin typeface="Cambria Math" panose="02040503050406030204" pitchFamily="18" charset="0"/>
                                          </a:rPr>
                                          <m:t>𝑠</m:t>
                                        </m:r>
                                      </m:e>
                                      <m:sup>
                                        <m:r>
                                          <a:rPr lang="en-US" sz="2600" i="1">
                                            <a:solidFill>
                                              <a:schemeClr val="tx1"/>
                                            </a:solidFill>
                                            <a:latin typeface="Cambria Math" panose="02040503050406030204" pitchFamily="18" charset="0"/>
                                          </a:rPr>
                                          <m:t>′</m:t>
                                        </m:r>
                                      </m:sup>
                                    </m:sSup>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𝑟</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𝑠</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𝑎</m:t>
                                    </m:r>
                                  </m:e>
                                </m:d>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𝑟</m:t>
                                    </m:r>
                                    <m:r>
                                      <a:rPr lang="en-US" sz="2600" i="1">
                                        <a:solidFill>
                                          <a:schemeClr val="tx1"/>
                                        </a:solidFill>
                                        <a:latin typeface="Cambria Math" panose="02040503050406030204" pitchFamily="18" charset="0"/>
                                      </a:rPr>
                                      <m:t>+</m:t>
                                    </m:r>
                                    <m:sSub>
                                      <m:sSubPr>
                                        <m:ctrlPr>
                                          <a:rPr lang="en-US" sz="2600" i="1">
                                            <a:solidFill>
                                              <a:schemeClr val="tx1"/>
                                            </a:solidFill>
                                            <a:latin typeface="Cambria Math" panose="02040503050406030204" pitchFamily="18" charset="0"/>
                                          </a:rPr>
                                        </m:ctrlPr>
                                      </m:sSubPr>
                                      <m:e>
                                        <m:r>
                                          <a:rPr lang="en-US" sz="2600" i="1">
                                            <a:solidFill>
                                              <a:schemeClr val="tx1"/>
                                            </a:solidFill>
                                            <a:latin typeface="Cambria Math" panose="02040503050406030204" pitchFamily="18" charset="0"/>
                                          </a:rPr>
                                          <m:t>𝑣</m:t>
                                        </m:r>
                                      </m:e>
                                      <m:sub>
                                        <m:r>
                                          <a:rPr lang="en-US" sz="2600" i="1">
                                            <a:solidFill>
                                              <a:schemeClr val="tx1"/>
                                            </a:solidFill>
                                            <a:latin typeface="Cambria Math" panose="02040503050406030204" pitchFamily="18" charset="0"/>
                                          </a:rPr>
                                          <m:t>𝜋</m:t>
                                        </m:r>
                                      </m:sub>
                                    </m:sSub>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𝑠</m:t>
                                        </m:r>
                                        <m:r>
                                          <a:rPr lang="en-US" sz="2600" i="1">
                                            <a:solidFill>
                                              <a:schemeClr val="tx1"/>
                                            </a:solidFill>
                                            <a:latin typeface="Cambria Math" panose="02040503050406030204" pitchFamily="18" charset="0"/>
                                          </a:rPr>
                                          <m:t>′</m:t>
                                        </m:r>
                                      </m:e>
                                    </m:d>
                                  </m:e>
                                </m:d>
                              </m:e>
                            </m:nary>
                          </m:e>
                        </m:d>
                      </m:e>
                    </m:nary>
                  </m:oMath>
                </a14:m>
                <a:endParaRPr lang="en-US" sz="2600" dirty="0">
                  <a:solidFill>
                    <a:schemeClr val="tx1"/>
                  </a:solidFill>
                </a:endParaRPr>
              </a:p>
              <a:p>
                <a14:m>
                  <m:oMath xmlns:m="http://schemas.openxmlformats.org/officeDocument/2006/math">
                    <m:r>
                      <a:rPr lang="en-US" sz="2600" i="1">
                        <a:solidFill>
                          <a:schemeClr val="tx1"/>
                        </a:solidFill>
                        <a:latin typeface="Cambria Math" panose="02040503050406030204" pitchFamily="18" charset="0"/>
                      </a:rPr>
                      <m:t>=</m:t>
                    </m:r>
                    <m:nary>
                      <m:naryPr>
                        <m:chr m:val="∑"/>
                        <m:supHide m:val="on"/>
                        <m:ctrlPr>
                          <a:rPr lang="en-US" sz="2600" i="1">
                            <a:solidFill>
                              <a:schemeClr val="tx1"/>
                            </a:solidFill>
                            <a:latin typeface="Cambria Math" panose="02040503050406030204" pitchFamily="18" charset="0"/>
                          </a:rPr>
                        </m:ctrlPr>
                      </m:naryPr>
                      <m:sub>
                        <m:r>
                          <m:rPr>
                            <m:brk m:alnAt="7"/>
                          </m:rPr>
                          <a:rPr lang="en-US" sz="2600" i="1">
                            <a:solidFill>
                              <a:schemeClr val="tx1"/>
                            </a:solidFill>
                            <a:latin typeface="Cambria Math" panose="02040503050406030204" pitchFamily="18" charset="0"/>
                          </a:rPr>
                          <m:t>𝑎</m:t>
                        </m:r>
                      </m:sub>
                      <m:sup/>
                      <m:e>
                        <m:d>
                          <m:dPr>
                            <m:begChr m:val="["/>
                            <m:endChr m:val="]"/>
                            <m:ctrlPr>
                              <a:rPr lang="en-US" sz="2600" i="1">
                                <a:solidFill>
                                  <a:schemeClr val="tx1"/>
                                </a:solidFill>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𝑠</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i="1">
                                    <a:latin typeface="Cambria Math" panose="02040503050406030204" pitchFamily="18" charset="0"/>
                                  </a:rPr>
                                  <m:t>𝑠</m:t>
                                </m:r>
                              </m:e>
                            </m:d>
                          </m:e>
                        </m:d>
                        <m:r>
                          <a:rPr lang="en-US" sz="2600" i="1">
                            <a:solidFill>
                              <a:schemeClr val="tx1"/>
                            </a:solidFill>
                            <a:latin typeface="Cambria Math" panose="02040503050406030204" pitchFamily="18" charset="0"/>
                          </a:rPr>
                          <m:t>+</m:t>
                        </m:r>
                        <m:nary>
                          <m:naryPr>
                            <m:chr m:val="∑"/>
                            <m:limLoc m:val="subSup"/>
                            <m:supHide m:val="on"/>
                            <m:ctrlPr>
                              <a:rPr lang="en-US" sz="2600" i="1">
                                <a:solidFill>
                                  <a:schemeClr val="tx1"/>
                                </a:solidFill>
                                <a:latin typeface="Cambria Math" panose="02040503050406030204" pitchFamily="18" charset="0"/>
                              </a:rPr>
                            </m:ctrlPr>
                          </m:naryPr>
                          <m:sub>
                            <m:r>
                              <m:rPr>
                                <m:brk m:alnAt="9"/>
                              </m:rPr>
                              <a:rPr lang="en-US" sz="2600" i="1">
                                <a:solidFill>
                                  <a:schemeClr val="tx1"/>
                                </a:solidFill>
                                <a:latin typeface="Cambria Math" panose="02040503050406030204" pitchFamily="18" charset="0"/>
                              </a:rPr>
                              <m:t>𝑎</m:t>
                            </m:r>
                          </m:sub>
                          <m:sup/>
                          <m:e>
                            <m:d>
                              <m:dPr>
                                <m:begChr m:val="["/>
                                <m:endChr m:val="]"/>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𝜋</m:t>
                                </m:r>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𝑎</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𝑠</m:t>
                                    </m:r>
                                  </m:e>
                                </m:d>
                                <m:nary>
                                  <m:naryPr>
                                    <m:chr m:val="∑"/>
                                    <m:supHide m:val="on"/>
                                    <m:ctrlPr>
                                      <a:rPr lang="en-US" sz="2600" i="1">
                                        <a:solidFill>
                                          <a:schemeClr val="tx1"/>
                                        </a:solidFill>
                                        <a:latin typeface="Cambria Math" panose="02040503050406030204" pitchFamily="18" charset="0"/>
                                      </a:rPr>
                                    </m:ctrlPr>
                                  </m:naryPr>
                                  <m:sub>
                                    <m:sSup>
                                      <m:sSupPr>
                                        <m:ctrlPr>
                                          <a:rPr lang="en-US" sz="2600" i="1">
                                            <a:solidFill>
                                              <a:schemeClr val="tx1"/>
                                            </a:solidFill>
                                            <a:latin typeface="Cambria Math" panose="02040503050406030204" pitchFamily="18" charset="0"/>
                                          </a:rPr>
                                        </m:ctrlPr>
                                      </m:sSupPr>
                                      <m:e>
                                        <m:r>
                                          <m:rPr>
                                            <m:brk m:alnAt="7"/>
                                          </m:rPr>
                                          <a:rPr lang="en-US" sz="2600" i="1">
                                            <a:solidFill>
                                              <a:schemeClr val="tx1"/>
                                            </a:solidFill>
                                            <a:latin typeface="Cambria Math" panose="02040503050406030204" pitchFamily="18" charset="0"/>
                                          </a:rPr>
                                          <m:t>𝑠</m:t>
                                        </m:r>
                                      </m:e>
                                      <m:sup>
                                        <m:r>
                                          <a:rPr lang="en-US" sz="2600" i="1">
                                            <a:solidFill>
                                              <a:schemeClr val="tx1"/>
                                            </a:solidFill>
                                            <a:latin typeface="Cambria Math" panose="02040503050406030204" pitchFamily="18" charset="0"/>
                                          </a:rPr>
                                          <m:t>′</m:t>
                                        </m:r>
                                      </m:sup>
                                    </m:sSup>
                                  </m:sub>
                                  <m:sup/>
                                  <m:e>
                                    <m:r>
                                      <a:rPr lang="en-US" sz="2600" i="1">
                                        <a:solidFill>
                                          <a:schemeClr val="tx1"/>
                                        </a:solidFill>
                                        <a:latin typeface="Cambria Math" panose="02040503050406030204" pitchFamily="18" charset="0"/>
                                      </a:rPr>
                                      <m:t>𝑝</m:t>
                                    </m:r>
                                    <m:d>
                                      <m:dPr>
                                        <m:ctrlPr>
                                          <a:rPr lang="en-US" sz="2600" i="1">
                                            <a:solidFill>
                                              <a:schemeClr val="tx1"/>
                                            </a:solidFill>
                                            <a:latin typeface="Cambria Math" panose="02040503050406030204" pitchFamily="18" charset="0"/>
                                          </a:rPr>
                                        </m:ctrlPr>
                                      </m:dPr>
                                      <m:e>
                                        <m:sSup>
                                          <m:sSupPr>
                                            <m:ctrlPr>
                                              <a:rPr lang="en-US" sz="2600" i="1">
                                                <a:solidFill>
                                                  <a:schemeClr val="tx1"/>
                                                </a:solidFill>
                                                <a:latin typeface="Cambria Math" panose="02040503050406030204" pitchFamily="18" charset="0"/>
                                              </a:rPr>
                                            </m:ctrlPr>
                                          </m:sSupPr>
                                          <m:e>
                                            <m:r>
                                              <a:rPr lang="en-US" sz="2600" i="1">
                                                <a:solidFill>
                                                  <a:schemeClr val="tx1"/>
                                                </a:solidFill>
                                                <a:latin typeface="Cambria Math" panose="02040503050406030204" pitchFamily="18" charset="0"/>
                                              </a:rPr>
                                              <m:t>𝑠</m:t>
                                            </m:r>
                                          </m:e>
                                          <m:sup>
                                            <m:r>
                                              <a:rPr lang="en-US" sz="2600" i="1">
                                                <a:solidFill>
                                                  <a:schemeClr val="tx1"/>
                                                </a:solidFill>
                                                <a:latin typeface="Cambria Math" panose="02040503050406030204" pitchFamily="18" charset="0"/>
                                              </a:rPr>
                                              <m:t>′</m:t>
                                            </m:r>
                                          </m:sup>
                                        </m:sSup>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𝑠</m:t>
                                        </m:r>
                                        <m:r>
                                          <a:rPr lang="en-US" sz="2600" i="1">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𝑎</m:t>
                                        </m:r>
                                      </m:e>
                                    </m:d>
                                    <m:r>
                                      <m:rPr>
                                        <m:sty m:val="p"/>
                                      </m:rPr>
                                      <a:rPr lang="en-US" sz="2600">
                                        <a:solidFill>
                                          <a:schemeClr val="tx1"/>
                                        </a:solidFill>
                                        <a:latin typeface="Cambria Math" panose="02040503050406030204" pitchFamily="18" charset="0"/>
                                      </a:rPr>
                                      <m:t>∇</m:t>
                                    </m:r>
                                    <m:sSub>
                                      <m:sSubPr>
                                        <m:ctrlPr>
                                          <a:rPr lang="en-US" sz="2600" i="1">
                                            <a:solidFill>
                                              <a:schemeClr val="tx1"/>
                                            </a:solidFill>
                                            <a:latin typeface="Cambria Math" panose="02040503050406030204" pitchFamily="18" charset="0"/>
                                          </a:rPr>
                                        </m:ctrlPr>
                                      </m:sSubPr>
                                      <m:e>
                                        <m:r>
                                          <a:rPr lang="en-US" sz="2600" i="1">
                                            <a:solidFill>
                                              <a:schemeClr val="tx1"/>
                                            </a:solidFill>
                                            <a:latin typeface="Cambria Math" panose="02040503050406030204" pitchFamily="18" charset="0"/>
                                          </a:rPr>
                                          <m:t>𝑣</m:t>
                                        </m:r>
                                      </m:e>
                                      <m:sub>
                                        <m:r>
                                          <a:rPr lang="en-US" sz="2600" i="1">
                                            <a:solidFill>
                                              <a:schemeClr val="tx1"/>
                                            </a:solidFill>
                                            <a:latin typeface="Cambria Math" panose="02040503050406030204" pitchFamily="18" charset="0"/>
                                          </a:rPr>
                                          <m:t>𝜋</m:t>
                                        </m:r>
                                      </m:sub>
                                    </m:sSub>
                                    <m:d>
                                      <m:dPr>
                                        <m:ctrlPr>
                                          <a:rPr lang="en-US" sz="2600" i="1">
                                            <a:solidFill>
                                              <a:schemeClr val="tx1"/>
                                            </a:solidFill>
                                            <a:latin typeface="Cambria Math" panose="02040503050406030204" pitchFamily="18" charset="0"/>
                                          </a:rPr>
                                        </m:ctrlPr>
                                      </m:dPr>
                                      <m:e>
                                        <m:r>
                                          <a:rPr lang="en-US" sz="2600" i="1">
                                            <a:solidFill>
                                              <a:schemeClr val="tx1"/>
                                            </a:solidFill>
                                            <a:latin typeface="Cambria Math" panose="02040503050406030204" pitchFamily="18" charset="0"/>
                                          </a:rPr>
                                          <m:t>𝑠</m:t>
                                        </m:r>
                                        <m:r>
                                          <a:rPr lang="en-US" sz="2600" i="1">
                                            <a:solidFill>
                                              <a:schemeClr val="tx1"/>
                                            </a:solidFill>
                                            <a:latin typeface="Cambria Math" panose="02040503050406030204" pitchFamily="18" charset="0"/>
                                          </a:rPr>
                                          <m:t>′</m:t>
                                        </m:r>
                                      </m:e>
                                    </m:d>
                                  </m:e>
                                </m:nary>
                              </m:e>
                            </m:d>
                          </m:e>
                        </m:nary>
                      </m:e>
                    </m:nary>
                  </m:oMath>
                </a14:m>
                <a:endParaRPr lang="en-US" sz="2600" dirty="0">
                  <a:solidFill>
                    <a:schemeClr val="tx1"/>
                  </a:solidFill>
                </a:endParaRPr>
              </a:p>
              <a:p>
                <a:pPr lvl="1"/>
                <a14:m>
                  <m:oMath xmlns:m="http://schemas.openxmlformats.org/officeDocument/2006/math">
                    <m:r>
                      <a:rPr lang="en-US" sz="2200" i="1">
                        <a:solidFill>
                          <a:schemeClr val="tx1"/>
                        </a:solidFill>
                        <a:latin typeface="Cambria Math" panose="02040503050406030204" pitchFamily="18" charset="0"/>
                      </a:rPr>
                      <m:t>𝑝</m:t>
                    </m:r>
                    <m:d>
                      <m:dPr>
                        <m:ctrlPr>
                          <a:rPr lang="en-US" sz="2200" i="1">
                            <a:solidFill>
                              <a:schemeClr val="tx1"/>
                            </a:solidFill>
                            <a:latin typeface="Cambria Math" panose="02040503050406030204" pitchFamily="18" charset="0"/>
                          </a:rPr>
                        </m:ctrlPr>
                      </m:dPr>
                      <m:e>
                        <m:sSup>
                          <m:sSupPr>
                            <m:ctrlPr>
                              <a:rPr lang="en-US" sz="2200" i="1">
                                <a:solidFill>
                                  <a:schemeClr val="tx1"/>
                                </a:solidFill>
                                <a:latin typeface="Cambria Math" panose="02040503050406030204" pitchFamily="18" charset="0"/>
                              </a:rPr>
                            </m:ctrlPr>
                          </m:sSupPr>
                          <m:e>
                            <m:r>
                              <a:rPr lang="en-US" sz="2200" i="1">
                                <a:solidFill>
                                  <a:schemeClr val="tx1"/>
                                </a:solidFill>
                                <a:latin typeface="Cambria Math" panose="02040503050406030204" pitchFamily="18" charset="0"/>
                              </a:rPr>
                              <m:t>𝑠</m:t>
                            </m:r>
                          </m:e>
                          <m:sup>
                            <m:r>
                              <a:rPr lang="en-US" sz="2200" i="1">
                                <a:solidFill>
                                  <a:schemeClr val="tx1"/>
                                </a:solidFill>
                                <a:latin typeface="Cambria Math" panose="02040503050406030204" pitchFamily="18" charset="0"/>
                              </a:rPr>
                              <m:t>′</m:t>
                            </m:r>
                          </m:sup>
                        </m:sSup>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𝑠</m:t>
                        </m:r>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𝑎</m:t>
                        </m:r>
                      </m:e>
                    </m:d>
                    <m:r>
                      <a:rPr lang="en-US" sz="2200" i="1">
                        <a:solidFill>
                          <a:schemeClr val="tx1"/>
                        </a:solidFill>
                        <a:latin typeface="Cambria Math" panose="02040503050406030204" pitchFamily="18" charset="0"/>
                      </a:rPr>
                      <m:t>=</m:t>
                    </m:r>
                    <m:func>
                      <m:funcPr>
                        <m:ctrlPr>
                          <a:rPr lang="en-US" sz="2200" i="1">
                            <a:solidFill>
                              <a:schemeClr val="tx1"/>
                            </a:solidFill>
                            <a:latin typeface="Cambria Math" panose="02040503050406030204" pitchFamily="18" charset="0"/>
                          </a:rPr>
                        </m:ctrlPr>
                      </m:funcPr>
                      <m:fName>
                        <m:r>
                          <m:rPr>
                            <m:sty m:val="p"/>
                          </m:rPr>
                          <a:rPr lang="en-US" sz="2200">
                            <a:solidFill>
                              <a:schemeClr val="tx1"/>
                            </a:solidFill>
                            <a:latin typeface="Cambria Math" panose="02040503050406030204" pitchFamily="18" charset="0"/>
                          </a:rPr>
                          <m:t>Pr</m:t>
                        </m:r>
                      </m:fName>
                      <m:e>
                        <m:d>
                          <m:dPr>
                            <m:begChr m:val="{"/>
                            <m:endChr m:val="}"/>
                            <m:ctrlPr>
                              <a:rPr lang="en-US" sz="2200" i="1">
                                <a:solidFill>
                                  <a:schemeClr val="tx1"/>
                                </a:solidFill>
                                <a:latin typeface="Cambria Math" panose="02040503050406030204" pitchFamily="18" charset="0"/>
                              </a:rPr>
                            </m:ctrlPr>
                          </m:dPr>
                          <m:e>
                            <m:sSub>
                              <m:sSubPr>
                                <m:ctrlPr>
                                  <a:rPr lang="en-US" sz="2200" i="1">
                                    <a:solidFill>
                                      <a:schemeClr val="tx1"/>
                                    </a:solidFill>
                                    <a:latin typeface="Cambria Math" panose="02040503050406030204" pitchFamily="18" charset="0"/>
                                  </a:rPr>
                                </m:ctrlPr>
                              </m:sSubPr>
                              <m:e>
                                <m:r>
                                  <a:rPr lang="en-US" sz="2200" i="1">
                                    <a:solidFill>
                                      <a:schemeClr val="tx1"/>
                                    </a:solidFill>
                                    <a:latin typeface="Cambria Math" panose="02040503050406030204" pitchFamily="18" charset="0"/>
                                  </a:rPr>
                                  <m:t>𝑆</m:t>
                                </m:r>
                              </m:e>
                              <m:sub>
                                <m:r>
                                  <a:rPr lang="en-US" sz="2200" i="1">
                                    <a:solidFill>
                                      <a:schemeClr val="tx1"/>
                                    </a:solidFill>
                                    <a:latin typeface="Cambria Math" panose="02040503050406030204" pitchFamily="18" charset="0"/>
                                  </a:rPr>
                                  <m:t>𝑡</m:t>
                                </m:r>
                              </m:sub>
                            </m:sSub>
                            <m:r>
                              <a:rPr lang="en-US" sz="2200" i="1">
                                <a:solidFill>
                                  <a:schemeClr val="tx1"/>
                                </a:solidFill>
                                <a:latin typeface="Cambria Math" panose="02040503050406030204" pitchFamily="18" charset="0"/>
                              </a:rPr>
                              <m:t>=</m:t>
                            </m:r>
                            <m:sSup>
                              <m:sSupPr>
                                <m:ctrlPr>
                                  <a:rPr lang="en-US" sz="2200" i="1">
                                    <a:solidFill>
                                      <a:schemeClr val="tx1"/>
                                    </a:solidFill>
                                    <a:latin typeface="Cambria Math" panose="02040503050406030204" pitchFamily="18" charset="0"/>
                                  </a:rPr>
                                </m:ctrlPr>
                              </m:sSupPr>
                              <m:e>
                                <m:r>
                                  <a:rPr lang="en-US" sz="2200" i="1">
                                    <a:solidFill>
                                      <a:schemeClr val="tx1"/>
                                    </a:solidFill>
                                    <a:latin typeface="Cambria Math" panose="02040503050406030204" pitchFamily="18" charset="0"/>
                                  </a:rPr>
                                  <m:t>𝑠</m:t>
                                </m:r>
                              </m:e>
                              <m:sup>
                                <m:r>
                                  <a:rPr lang="en-US" sz="2200" i="1">
                                    <a:solidFill>
                                      <a:schemeClr val="tx1"/>
                                    </a:solidFill>
                                    <a:latin typeface="Cambria Math" panose="02040503050406030204" pitchFamily="18" charset="0"/>
                                  </a:rPr>
                                  <m:t>′</m:t>
                                </m:r>
                              </m:sup>
                            </m:sSup>
                            <m:r>
                              <a:rPr lang="en-US" sz="2200" i="1">
                                <a:solidFill>
                                  <a:schemeClr val="tx1"/>
                                </a:solidFill>
                                <a:latin typeface="Cambria Math" panose="02040503050406030204" pitchFamily="18" charset="0"/>
                              </a:rPr>
                              <m:t>|</m:t>
                            </m:r>
                            <m:sSub>
                              <m:sSubPr>
                                <m:ctrlPr>
                                  <a:rPr lang="en-US" sz="2200" i="1">
                                    <a:solidFill>
                                      <a:schemeClr val="tx1"/>
                                    </a:solidFill>
                                    <a:latin typeface="Cambria Math" panose="02040503050406030204" pitchFamily="18" charset="0"/>
                                  </a:rPr>
                                </m:ctrlPr>
                              </m:sSubPr>
                              <m:e>
                                <m:r>
                                  <a:rPr lang="en-US" sz="2200" i="1">
                                    <a:solidFill>
                                      <a:schemeClr val="tx1"/>
                                    </a:solidFill>
                                    <a:latin typeface="Cambria Math" panose="02040503050406030204" pitchFamily="18" charset="0"/>
                                  </a:rPr>
                                  <m:t>𝑆</m:t>
                                </m:r>
                              </m:e>
                              <m:sub>
                                <m:r>
                                  <a:rPr lang="en-US" sz="2200" i="1">
                                    <a:solidFill>
                                      <a:schemeClr val="tx1"/>
                                    </a:solidFill>
                                    <a:latin typeface="Cambria Math" panose="02040503050406030204" pitchFamily="18" charset="0"/>
                                  </a:rPr>
                                  <m:t>𝑡</m:t>
                                </m:r>
                                <m:r>
                                  <a:rPr lang="en-US" sz="2200" i="1">
                                    <a:solidFill>
                                      <a:schemeClr val="tx1"/>
                                    </a:solidFill>
                                    <a:latin typeface="Cambria Math" panose="02040503050406030204" pitchFamily="18" charset="0"/>
                                  </a:rPr>
                                  <m:t>−1</m:t>
                                </m:r>
                              </m:sub>
                            </m:sSub>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𝑠</m:t>
                            </m:r>
                            <m:r>
                              <a:rPr lang="en-US" sz="2200" i="1">
                                <a:solidFill>
                                  <a:schemeClr val="tx1"/>
                                </a:solidFill>
                                <a:latin typeface="Cambria Math" panose="02040503050406030204" pitchFamily="18" charset="0"/>
                              </a:rPr>
                              <m:t>,</m:t>
                            </m:r>
                            <m:sSub>
                              <m:sSubPr>
                                <m:ctrlPr>
                                  <a:rPr lang="en-US" sz="2200" i="1">
                                    <a:solidFill>
                                      <a:schemeClr val="tx1"/>
                                    </a:solidFill>
                                    <a:latin typeface="Cambria Math" panose="02040503050406030204" pitchFamily="18" charset="0"/>
                                  </a:rPr>
                                </m:ctrlPr>
                              </m:sSubPr>
                              <m:e>
                                <m:r>
                                  <a:rPr lang="en-US" sz="2200" i="1">
                                    <a:solidFill>
                                      <a:schemeClr val="tx1"/>
                                    </a:solidFill>
                                    <a:latin typeface="Cambria Math" panose="02040503050406030204" pitchFamily="18" charset="0"/>
                                  </a:rPr>
                                  <m:t>𝐴</m:t>
                                </m:r>
                              </m:e>
                              <m:sub>
                                <m:r>
                                  <a:rPr lang="en-US" sz="2200" i="1">
                                    <a:solidFill>
                                      <a:schemeClr val="tx1"/>
                                    </a:solidFill>
                                    <a:latin typeface="Cambria Math" panose="02040503050406030204" pitchFamily="18" charset="0"/>
                                  </a:rPr>
                                  <m:t>𝑡</m:t>
                                </m:r>
                                <m:r>
                                  <a:rPr lang="en-US" sz="2200" i="1">
                                    <a:solidFill>
                                      <a:schemeClr val="tx1"/>
                                    </a:solidFill>
                                    <a:latin typeface="Cambria Math" panose="02040503050406030204" pitchFamily="18" charset="0"/>
                                  </a:rPr>
                                  <m:t>−1</m:t>
                                </m:r>
                              </m:sub>
                            </m:sSub>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𝑎</m:t>
                            </m:r>
                          </m:e>
                        </m:d>
                        <m:r>
                          <a:rPr lang="en-US" sz="2200" i="1">
                            <a:solidFill>
                              <a:schemeClr val="tx1"/>
                            </a:solidFill>
                            <a:latin typeface="Cambria Math" panose="02040503050406030204" pitchFamily="18" charset="0"/>
                          </a:rPr>
                          <m:t>=</m:t>
                        </m:r>
                        <m:nary>
                          <m:naryPr>
                            <m:chr m:val="∑"/>
                            <m:supHide m:val="on"/>
                            <m:ctrlPr>
                              <a:rPr lang="en-US" sz="2200" i="1">
                                <a:solidFill>
                                  <a:schemeClr val="tx1"/>
                                </a:solidFill>
                                <a:latin typeface="Cambria Math" panose="02040503050406030204" pitchFamily="18" charset="0"/>
                              </a:rPr>
                            </m:ctrlPr>
                          </m:naryPr>
                          <m:sub>
                            <m:r>
                              <m:rPr>
                                <m:brk m:alnAt="7"/>
                              </m:rPr>
                              <a:rPr lang="en-US" sz="2200" i="1">
                                <a:solidFill>
                                  <a:schemeClr val="tx1"/>
                                </a:solidFill>
                                <a:latin typeface="Cambria Math" panose="02040503050406030204" pitchFamily="18" charset="0"/>
                              </a:rPr>
                              <m:t>𝑟</m:t>
                            </m:r>
                          </m:sub>
                          <m:sup/>
                          <m:e>
                            <m:r>
                              <a:rPr lang="en-US" sz="2200" i="1">
                                <a:solidFill>
                                  <a:schemeClr val="tx1"/>
                                </a:solidFill>
                                <a:latin typeface="Cambria Math" panose="02040503050406030204" pitchFamily="18" charset="0"/>
                              </a:rPr>
                              <m:t>𝑝</m:t>
                            </m:r>
                            <m:d>
                              <m:dPr>
                                <m:ctrlPr>
                                  <a:rPr lang="en-US" sz="2200" i="1">
                                    <a:solidFill>
                                      <a:schemeClr val="tx1"/>
                                    </a:solidFill>
                                    <a:latin typeface="Cambria Math" panose="02040503050406030204" pitchFamily="18" charset="0"/>
                                  </a:rPr>
                                </m:ctrlPr>
                              </m:dPr>
                              <m:e>
                                <m:sSup>
                                  <m:sSupPr>
                                    <m:ctrlPr>
                                      <a:rPr lang="en-US" sz="2200" i="1">
                                        <a:solidFill>
                                          <a:schemeClr val="tx1"/>
                                        </a:solidFill>
                                        <a:latin typeface="Cambria Math" panose="02040503050406030204" pitchFamily="18" charset="0"/>
                                      </a:rPr>
                                    </m:ctrlPr>
                                  </m:sSupPr>
                                  <m:e>
                                    <m:r>
                                      <a:rPr lang="en-US" sz="2200" i="1">
                                        <a:solidFill>
                                          <a:schemeClr val="tx1"/>
                                        </a:solidFill>
                                        <a:latin typeface="Cambria Math" panose="02040503050406030204" pitchFamily="18" charset="0"/>
                                      </a:rPr>
                                      <m:t>𝑠</m:t>
                                    </m:r>
                                  </m:e>
                                  <m:sup>
                                    <m:r>
                                      <a:rPr lang="en-US" sz="2200" i="1">
                                        <a:solidFill>
                                          <a:schemeClr val="tx1"/>
                                        </a:solidFill>
                                        <a:latin typeface="Cambria Math" panose="02040503050406030204" pitchFamily="18" charset="0"/>
                                      </a:rPr>
                                      <m:t>′</m:t>
                                    </m:r>
                                  </m:sup>
                                </m:sSup>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𝑟</m:t>
                                </m:r>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𝑠</m:t>
                                </m:r>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𝑎</m:t>
                                </m:r>
                              </m:e>
                            </m:d>
                          </m:e>
                        </m:nary>
                      </m:e>
                    </m:func>
                  </m:oMath>
                </a14:m>
                <a:endParaRPr lang="en-US" sz="2200" dirty="0">
                  <a:solidFill>
                    <a:schemeClr val="tx1"/>
                  </a:solidFill>
                </a:endParaRPr>
              </a:p>
              <a:p>
                <a14:m>
                  <m:oMath xmlns:m="http://schemas.openxmlformats.org/officeDocument/2006/math">
                    <m:r>
                      <a:rPr lang="en-US" sz="2400" i="1">
                        <a:solidFill>
                          <a:schemeClr val="tx1"/>
                        </a:solidFill>
                        <a:latin typeface="Cambria Math" panose="02040503050406030204" pitchFamily="18" charset="0"/>
                      </a:rPr>
                      <m:t>=</m:t>
                    </m:r>
                    <m:nary>
                      <m:naryPr>
                        <m:chr m:val="∑"/>
                        <m:supHide m:val="on"/>
                        <m:ctrlPr>
                          <a:rPr lang="en-US" sz="2400" i="1">
                            <a:solidFill>
                              <a:schemeClr val="tx1"/>
                            </a:solidFill>
                            <a:latin typeface="Cambria Math" panose="02040503050406030204" pitchFamily="18" charset="0"/>
                          </a:rPr>
                        </m:ctrlPr>
                      </m:naryPr>
                      <m:sub>
                        <m:r>
                          <m:rPr>
                            <m:brk m:alnAt="7"/>
                          </m:rPr>
                          <a:rPr lang="en-US" sz="2400" i="1">
                            <a:solidFill>
                              <a:schemeClr val="tx1"/>
                            </a:solidFill>
                            <a:latin typeface="Cambria Math" panose="02040503050406030204" pitchFamily="18" charset="0"/>
                          </a:rPr>
                          <m:t>𝑎</m:t>
                        </m:r>
                      </m:sub>
                      <m:sup/>
                      <m:e>
                        <m:d>
                          <m:dPr>
                            <m:begChr m:val="["/>
                            <m:endChr m:val="]"/>
                            <m:ctrlPr>
                              <a:rPr lang="en-US" sz="2400" i="1">
                                <a:solidFill>
                                  <a:schemeClr val="tx1"/>
                                </a:solidFill>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𝜋</m:t>
                                </m:r>
                              </m:sub>
                            </m:sSub>
                            <m:d>
                              <m:dPr>
                                <m:ctrlPr>
                                  <a:rPr lang="en-US" sz="2400" i="1">
                                    <a:latin typeface="Cambria Math" panose="02040503050406030204" pitchFamily="18" charset="0"/>
                                  </a:rPr>
                                </m:ctrlPr>
                              </m:dPr>
                              <m:e>
                                <m:r>
                                  <a:rPr lang="en-US" sz="2400" i="1">
                                    <a:latin typeface="Cambria Math" panose="02040503050406030204" pitchFamily="18" charset="0"/>
                                  </a:rPr>
                                  <m:t>𝑠</m:t>
                                </m:r>
                                <m:r>
                                  <a:rPr lang="en-US" sz="2400" i="1">
                                    <a:latin typeface="Cambria Math" panose="02040503050406030204" pitchFamily="18" charset="0"/>
                                  </a:rPr>
                                  <m:t>,</m:t>
                                </m:r>
                                <m:r>
                                  <a:rPr lang="en-US" sz="2400" i="1">
                                    <a:latin typeface="Cambria Math" panose="02040503050406030204" pitchFamily="18" charset="0"/>
                                  </a:rPr>
                                  <m:t>𝑎</m:t>
                                </m:r>
                              </m:e>
                            </m:d>
                            <m:r>
                              <m:rPr>
                                <m:sty m:val="p"/>
                              </m:rPr>
                              <a:rPr lang="en-US" sz="2400">
                                <a:latin typeface="Cambria Math" panose="02040503050406030204" pitchFamily="18" charset="0"/>
                              </a:rPr>
                              <m:t>∇</m:t>
                            </m:r>
                            <m:r>
                              <a:rPr lang="en-US" sz="2400" i="1">
                                <a:latin typeface="Cambria Math" panose="02040503050406030204" pitchFamily="18" charset="0"/>
                              </a:rPr>
                              <m:t>𝜋</m:t>
                            </m:r>
                            <m:d>
                              <m:dPr>
                                <m:ctrlPr>
                                  <a:rPr lang="en-US" sz="2400" i="1">
                                    <a:latin typeface="Cambria Math" panose="02040503050406030204" pitchFamily="18" charset="0"/>
                                  </a:rPr>
                                </m:ctrlPr>
                              </m:dPr>
                              <m:e>
                                <m:r>
                                  <a:rPr lang="en-US" sz="2400" i="1">
                                    <a:latin typeface="Cambria Math" panose="02040503050406030204" pitchFamily="18" charset="0"/>
                                  </a:rPr>
                                  <m:t>𝑎</m:t>
                                </m:r>
                                <m:r>
                                  <a:rPr lang="en-US" sz="2400" i="1">
                                    <a:latin typeface="Cambria Math" panose="02040503050406030204" pitchFamily="18" charset="0"/>
                                  </a:rPr>
                                  <m:t>|</m:t>
                                </m:r>
                                <m:r>
                                  <a:rPr lang="en-US" sz="2400" i="1">
                                    <a:latin typeface="Cambria Math" panose="02040503050406030204" pitchFamily="18" charset="0"/>
                                  </a:rPr>
                                  <m:t>𝑠</m:t>
                                </m:r>
                              </m:e>
                            </m:d>
                            <m:r>
                              <a:rPr lang="en-US" sz="2400" i="1">
                                <a:solidFill>
                                  <a:schemeClr val="tx1"/>
                                </a:solidFill>
                                <a:latin typeface="Cambria Math" panose="02040503050406030204" pitchFamily="18" charset="0"/>
                              </a:rPr>
                              <m:t>]+</m:t>
                            </m:r>
                            <m:nary>
                              <m:naryPr>
                                <m:chr m:val="∑"/>
                                <m:supHide m:val="on"/>
                                <m:ctrlPr>
                                  <a:rPr lang="en-US" sz="2400" i="1">
                                    <a:solidFill>
                                      <a:schemeClr val="tx1"/>
                                    </a:solidFill>
                                    <a:latin typeface="Cambria Math" panose="02040503050406030204" pitchFamily="18" charset="0"/>
                                  </a:rPr>
                                </m:ctrlPr>
                              </m:naryPr>
                              <m:sub>
                                <m:r>
                                  <m:rPr>
                                    <m:brk m:alnAt="7"/>
                                  </m:rPr>
                                  <a:rPr lang="en-US" sz="2400" i="1">
                                    <a:solidFill>
                                      <a:schemeClr val="tx1"/>
                                    </a:solidFill>
                                    <a:latin typeface="Cambria Math" panose="02040503050406030204" pitchFamily="18" charset="0"/>
                                  </a:rPr>
                                  <m:t>𝑎</m:t>
                                </m:r>
                              </m:sub>
                              <m:sup/>
                              <m:e>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𝜋</m:t>
                                </m:r>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𝑎</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𝑠</m:t>
                                    </m:r>
                                  </m:e>
                                </m:d>
                                <m:nary>
                                  <m:naryPr>
                                    <m:chr m:val="∑"/>
                                    <m:supHide m:val="on"/>
                                    <m:ctrlPr>
                                      <a:rPr lang="en-US" sz="2400" i="1">
                                        <a:solidFill>
                                          <a:schemeClr val="tx1"/>
                                        </a:solidFill>
                                        <a:latin typeface="Cambria Math" panose="02040503050406030204" pitchFamily="18" charset="0"/>
                                      </a:rPr>
                                    </m:ctrlPr>
                                  </m:naryPr>
                                  <m:sub>
                                    <m:sSup>
                                      <m:sSupPr>
                                        <m:ctrlPr>
                                          <a:rPr lang="en-US" sz="2400" i="1">
                                            <a:solidFill>
                                              <a:schemeClr val="tx1"/>
                                            </a:solidFill>
                                            <a:latin typeface="Cambria Math" panose="02040503050406030204" pitchFamily="18" charset="0"/>
                                          </a:rPr>
                                        </m:ctrlPr>
                                      </m:sSupPr>
                                      <m:e>
                                        <m:r>
                                          <m:rPr>
                                            <m:brk m:alnAt="7"/>
                                          </m:rPr>
                                          <a:rPr lang="en-US" sz="2400" i="1">
                                            <a:solidFill>
                                              <a:schemeClr val="tx1"/>
                                            </a:solidFill>
                                            <a:latin typeface="Cambria Math" panose="02040503050406030204" pitchFamily="18" charset="0"/>
                                          </a:rPr>
                                          <m:t>𝑠</m:t>
                                        </m:r>
                                      </m:e>
                                      <m:sup>
                                        <m:r>
                                          <a:rPr lang="en-US" sz="2400" i="1">
                                            <a:solidFill>
                                              <a:schemeClr val="tx1"/>
                                            </a:solidFill>
                                            <a:latin typeface="Cambria Math" panose="02040503050406030204" pitchFamily="18" charset="0"/>
                                          </a:rPr>
                                          <m:t>′</m:t>
                                        </m:r>
                                      </m:sup>
                                    </m:sSup>
                                  </m:sub>
                                  <m:sup/>
                                  <m:e>
                                    <m:r>
                                      <a:rPr lang="en-US" sz="2400" i="1">
                                        <a:solidFill>
                                          <a:schemeClr val="tx1"/>
                                        </a:solidFill>
                                        <a:latin typeface="Cambria Math" panose="02040503050406030204" pitchFamily="18" charset="0"/>
                                      </a:rPr>
                                      <m:t>𝑝</m:t>
                                    </m:r>
                                    <m:d>
                                      <m:dPr>
                                        <m:ctrlPr>
                                          <a:rPr lang="en-US" sz="2400" i="1">
                                            <a:solidFill>
                                              <a:schemeClr val="tx1"/>
                                            </a:solidFill>
                                            <a:latin typeface="Cambria Math" panose="02040503050406030204" pitchFamily="18" charset="0"/>
                                          </a:rPr>
                                        </m:ctrlPr>
                                      </m:dPr>
                                      <m:e>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𝑠</m:t>
                                            </m:r>
                                          </m:e>
                                          <m:sup>
                                            <m:r>
                                              <a:rPr lang="en-US" sz="2400" i="1">
                                                <a:solidFill>
                                                  <a:schemeClr val="tx1"/>
                                                </a:solidFill>
                                                <a:latin typeface="Cambria Math" panose="02040503050406030204" pitchFamily="18" charset="0"/>
                                              </a:rPr>
                                              <m:t>′</m:t>
                                            </m:r>
                                          </m:sup>
                                        </m:sSup>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𝑠</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𝑎</m:t>
                                        </m:r>
                                      </m:e>
                                    </m:d>
                                    <m:nary>
                                      <m:naryPr>
                                        <m:chr m:val="∑"/>
                                        <m:supHide m:val="on"/>
                                        <m:ctrlPr>
                                          <a:rPr lang="en-US" sz="2400" i="1">
                                            <a:solidFill>
                                              <a:schemeClr val="tx1"/>
                                            </a:solidFill>
                                            <a:latin typeface="Cambria Math" panose="02040503050406030204" pitchFamily="18" charset="0"/>
                                          </a:rPr>
                                        </m:ctrlPr>
                                      </m:naryPr>
                                      <m:sub>
                                        <m:sSup>
                                          <m:sSupPr>
                                            <m:ctrlPr>
                                              <a:rPr lang="en-US" sz="2400" i="1">
                                                <a:solidFill>
                                                  <a:schemeClr val="tx1"/>
                                                </a:solidFill>
                                                <a:latin typeface="Cambria Math" panose="02040503050406030204" pitchFamily="18" charset="0"/>
                                              </a:rPr>
                                            </m:ctrlPr>
                                          </m:sSupPr>
                                          <m:e>
                                            <m:r>
                                              <m:rPr>
                                                <m:brk m:alnAt="7"/>
                                              </m:rPr>
                                              <a:rPr lang="en-US" sz="2400" i="1">
                                                <a:solidFill>
                                                  <a:schemeClr val="tx1"/>
                                                </a:solidFill>
                                                <a:latin typeface="Cambria Math" panose="02040503050406030204" pitchFamily="18" charset="0"/>
                                              </a:rPr>
                                              <m:t>𝑎</m:t>
                                            </m:r>
                                          </m:e>
                                          <m:sup>
                                            <m:r>
                                              <a:rPr lang="en-US" sz="2400" i="1">
                                                <a:solidFill>
                                                  <a:schemeClr val="tx1"/>
                                                </a:solidFill>
                                                <a:latin typeface="Cambria Math" panose="02040503050406030204" pitchFamily="18" charset="0"/>
                                              </a:rPr>
                                              <m:t>′</m:t>
                                            </m:r>
                                          </m:sup>
                                        </m:sSup>
                                      </m:sub>
                                      <m:sup/>
                                      <m:e>
                                        <m:d>
                                          <m:dPr>
                                            <m:begChr m:val="["/>
                                            <m:endChr m:val="]"/>
                                            <m:ctrlPr>
                                              <a:rPr lang="en-US" sz="2400" i="1">
                                                <a:solidFill>
                                                  <a:schemeClr val="tx1"/>
                                                </a:solidFill>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𝜋</m:t>
                                                </m:r>
                                              </m:sub>
                                            </m:sSub>
                                            <m:d>
                                              <m:dPr>
                                                <m:ctrlPr>
                                                  <a:rPr lang="en-US" sz="2400" i="1">
                                                    <a:latin typeface="Cambria Math" panose="02040503050406030204" pitchFamily="18" charset="0"/>
                                                  </a:rPr>
                                                </m:ctrlPr>
                                              </m:dPr>
                                              <m:e>
                                                <m:r>
                                                  <a:rPr lang="en-US" sz="2400" i="1">
                                                    <a:latin typeface="Cambria Math" panose="02040503050406030204" pitchFamily="18" charset="0"/>
                                                  </a:rPr>
                                                  <m:t>𝑠</m:t>
                                                </m:r>
                                                <m:r>
                                                  <a:rPr lang="en-US" sz="2400" i="1">
                                                    <a:latin typeface="Cambria Math" panose="02040503050406030204" pitchFamily="18" charset="0"/>
                                                  </a:rPr>
                                                  <m:t>′,</m:t>
                                                </m:r>
                                                <m:r>
                                                  <a:rPr lang="en-US" sz="2400" i="1">
                                                    <a:latin typeface="Cambria Math" panose="02040503050406030204" pitchFamily="18" charset="0"/>
                                                  </a:rPr>
                                                  <m:t>𝑎</m:t>
                                                </m:r>
                                                <m:r>
                                                  <a:rPr lang="en-US" sz="2400" i="1">
                                                    <a:latin typeface="Cambria Math" panose="02040503050406030204" pitchFamily="18" charset="0"/>
                                                  </a:rPr>
                                                  <m:t>′</m:t>
                                                </m:r>
                                              </m:e>
                                            </m:d>
                                            <m:r>
                                              <m:rPr>
                                                <m:sty m:val="p"/>
                                              </m:rPr>
                                              <a:rPr lang="en-US" sz="2400">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𝜋</m:t>
                                            </m:r>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𝑎</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𝑠</m:t>
                                                </m:r>
                                                <m:r>
                                                  <a:rPr lang="en-US" sz="2400" i="1">
                                                    <a:solidFill>
                                                      <a:schemeClr val="tx1"/>
                                                    </a:solidFill>
                                                    <a:latin typeface="Cambria Math" panose="02040503050406030204" pitchFamily="18" charset="0"/>
                                                  </a:rPr>
                                                  <m:t>′</m:t>
                                                </m:r>
                                              </m:e>
                                            </m:d>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𝜋</m:t>
                                            </m:r>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𝑎</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𝑠</m:t>
                                                </m:r>
                                                <m:r>
                                                  <a:rPr lang="en-US" sz="2400" i="1">
                                                    <a:solidFill>
                                                      <a:schemeClr val="tx1"/>
                                                    </a:solidFill>
                                                    <a:latin typeface="Cambria Math" panose="02040503050406030204" pitchFamily="18" charset="0"/>
                                                  </a:rPr>
                                                  <m:t>′</m:t>
                                                </m:r>
                                              </m:e>
                                            </m:d>
                                            <m:nary>
                                              <m:naryPr>
                                                <m:chr m:val="∑"/>
                                                <m:supHide m:val="on"/>
                                                <m:ctrlPr>
                                                  <a:rPr lang="en-US" sz="2400" i="1">
                                                    <a:solidFill>
                                                      <a:schemeClr val="tx1"/>
                                                    </a:solidFill>
                                                    <a:latin typeface="Cambria Math" panose="02040503050406030204" pitchFamily="18" charset="0"/>
                                                  </a:rPr>
                                                </m:ctrlPr>
                                              </m:naryPr>
                                              <m:sub>
                                                <m:sSup>
                                                  <m:sSupPr>
                                                    <m:ctrlPr>
                                                      <a:rPr lang="en-US" sz="2400" i="1">
                                                        <a:solidFill>
                                                          <a:schemeClr val="tx1"/>
                                                        </a:solidFill>
                                                        <a:latin typeface="Cambria Math" panose="02040503050406030204" pitchFamily="18" charset="0"/>
                                                      </a:rPr>
                                                    </m:ctrlPr>
                                                  </m:sSupPr>
                                                  <m:e>
                                                    <m:r>
                                                      <m:rPr>
                                                        <m:brk m:alnAt="7"/>
                                                      </m:rPr>
                                                      <a:rPr lang="en-US" sz="2400" i="1">
                                                        <a:solidFill>
                                                          <a:schemeClr val="tx1"/>
                                                        </a:solidFill>
                                                        <a:latin typeface="Cambria Math" panose="02040503050406030204" pitchFamily="18" charset="0"/>
                                                      </a:rPr>
                                                      <m:t>𝑠</m:t>
                                                    </m:r>
                                                  </m:e>
                                                  <m:sup>
                                                    <m:r>
                                                      <a:rPr lang="en-US" sz="2400" i="1">
                                                        <a:solidFill>
                                                          <a:schemeClr val="tx1"/>
                                                        </a:solidFill>
                                                        <a:latin typeface="Cambria Math" panose="02040503050406030204" pitchFamily="18" charset="0"/>
                                                      </a:rPr>
                                                      <m:t>′′</m:t>
                                                    </m:r>
                                                  </m:sup>
                                                </m:sSup>
                                              </m:sub>
                                              <m:sup/>
                                              <m:e>
                                                <m:r>
                                                  <a:rPr lang="en-US" sz="2400" i="1">
                                                    <a:solidFill>
                                                      <a:schemeClr val="tx1"/>
                                                    </a:solidFill>
                                                    <a:latin typeface="Cambria Math" panose="02040503050406030204" pitchFamily="18" charset="0"/>
                                                  </a:rPr>
                                                  <m:t>𝑝</m:t>
                                                </m:r>
                                                <m:d>
                                                  <m:dPr>
                                                    <m:ctrlPr>
                                                      <a:rPr lang="en-US" sz="2400" i="1">
                                                        <a:solidFill>
                                                          <a:schemeClr val="tx1"/>
                                                        </a:solidFill>
                                                        <a:latin typeface="Cambria Math" panose="02040503050406030204" pitchFamily="18" charset="0"/>
                                                      </a:rPr>
                                                    </m:ctrlPr>
                                                  </m:dPr>
                                                  <m:e>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𝑠</m:t>
                                                        </m:r>
                                                      </m:e>
                                                      <m:sup>
                                                        <m:r>
                                                          <a:rPr lang="en-US" sz="2400" i="1">
                                                            <a:solidFill>
                                                              <a:schemeClr val="tx1"/>
                                                            </a:solidFill>
                                                            <a:latin typeface="Cambria Math" panose="02040503050406030204" pitchFamily="18" charset="0"/>
                                                          </a:rPr>
                                                          <m:t>′′</m:t>
                                                        </m:r>
                                                      </m:sup>
                                                    </m:sSup>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𝑠</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𝑎</m:t>
                                                    </m:r>
                                                    <m:r>
                                                      <a:rPr lang="en-US" sz="2400" i="1">
                                                        <a:solidFill>
                                                          <a:schemeClr val="tx1"/>
                                                        </a:solidFill>
                                                        <a:latin typeface="Cambria Math" panose="02040503050406030204" pitchFamily="18" charset="0"/>
                                                      </a:rPr>
                                                      <m:t>′</m:t>
                                                    </m:r>
                                                  </m:e>
                                                </m:d>
                                                <m:r>
                                                  <m:rPr>
                                                    <m:sty m:val="p"/>
                                                  </m:rPr>
                                                  <a:rPr lang="en-US" sz="2400">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𝜋</m:t>
                                                    </m:r>
                                                  </m:sub>
                                                </m:sSub>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𝑠</m:t>
                                                    </m:r>
                                                    <m:r>
                                                      <a:rPr lang="en-US" sz="2400" i="1">
                                                        <a:solidFill>
                                                          <a:schemeClr val="tx1"/>
                                                        </a:solidFill>
                                                        <a:latin typeface="Cambria Math" panose="02040503050406030204" pitchFamily="18" charset="0"/>
                                                      </a:rPr>
                                                      <m:t>′′</m:t>
                                                    </m:r>
                                                  </m:e>
                                                </m:d>
                                              </m:e>
                                            </m:nary>
                                          </m:e>
                                        </m:d>
                                      </m:e>
                                    </m:nary>
                                  </m:e>
                                </m:nary>
                              </m:e>
                            </m:nary>
                          </m:e>
                        </m:d>
                      </m:e>
                    </m:nary>
                    <m:r>
                      <a:rPr lang="en-US" sz="2400" i="1">
                        <a:solidFill>
                          <a:schemeClr val="tx1"/>
                        </a:solidFill>
                        <a:latin typeface="Cambria Math" panose="02040503050406030204" pitchFamily="18" charset="0"/>
                      </a:rPr>
                      <m:t> </m:t>
                    </m:r>
                  </m:oMath>
                </a14:m>
                <a:endParaRPr lang="en-US" sz="2600" dirty="0">
                  <a:solidFill>
                    <a:schemeClr val="tx1"/>
                  </a:solidFill>
                </a:endParaRPr>
              </a:p>
              <a:p>
                <a:r>
                  <a:rPr lang="en-US" sz="2600" dirty="0"/>
                  <a:t>General case: </a:t>
                </a:r>
                <a14:m>
                  <m:oMath xmlns:m="http://schemas.openxmlformats.org/officeDocument/2006/math">
                    <m:r>
                      <a:rPr lang="en-US" sz="2600" b="0" i="0" smtClean="0">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𝑥</m:t>
                        </m:r>
                        <m:r>
                          <a:rPr lang="en-US" sz="2600" b="0" i="1" smtClean="0">
                            <a:latin typeface="Cambria Math" panose="02040503050406030204" pitchFamily="18" charset="0"/>
                          </a:rPr>
                          <m:t>∈</m:t>
                        </m:r>
                        <m:r>
                          <a:rPr lang="en-US" sz="2600" i="1">
                            <a:latin typeface="Cambria Math" panose="02040503050406030204" pitchFamily="18" charset="0"/>
                            <a:ea typeface="Cambria Math" panose="02040503050406030204" pitchFamily="18" charset="0"/>
                          </a:rPr>
                          <m:t>𝒮</m:t>
                        </m:r>
                      </m:sub>
                      <m:sup/>
                      <m:e>
                        <m:d>
                          <m:dPr>
                            <m:ctrlPr>
                              <a:rPr lang="en-US" sz="2600" b="0" i="1" smtClean="0">
                                <a:latin typeface="Cambria Math" panose="02040503050406030204" pitchFamily="18" charset="0"/>
                              </a:rPr>
                            </m:ctrlPr>
                          </m:dPr>
                          <m:e>
                            <m:nary>
                              <m:naryPr>
                                <m:chr m:val="∑"/>
                                <m:ctrlPr>
                                  <a:rPr lang="en-US" sz="2600" i="1" smtClean="0">
                                    <a:latin typeface="Cambria Math" panose="02040503050406030204" pitchFamily="18" charset="0"/>
                                  </a:rPr>
                                </m:ctrlPr>
                              </m:naryPr>
                              <m:sub>
                                <m:r>
                                  <m:rPr>
                                    <m:brk m:alnAt="23"/>
                                  </m:rPr>
                                  <a:rPr lang="en-US" sz="2600" b="0" i="1" smtClean="0">
                                    <a:latin typeface="Cambria Math" panose="02040503050406030204" pitchFamily="18" charset="0"/>
                                  </a:rPr>
                                  <m:t>𝑘</m:t>
                                </m:r>
                                <m:r>
                                  <a:rPr lang="en-US" sz="2600" b="0" i="1" smtClean="0">
                                    <a:latin typeface="Cambria Math" panose="02040503050406030204" pitchFamily="18" charset="0"/>
                                  </a:rPr>
                                  <m:t>=0</m:t>
                                </m:r>
                              </m:sub>
                              <m:sup>
                                <m:r>
                                  <a:rPr lang="en-US" sz="2600" b="0" i="1" smtClean="0">
                                    <a:latin typeface="Cambria Math" panose="02040503050406030204" pitchFamily="18" charset="0"/>
                                  </a:rPr>
                                  <m:t>∞</m:t>
                                </m:r>
                              </m:sup>
                              <m:e>
                                <m:func>
                                  <m:funcPr>
                                    <m:ctrlPr>
                                      <a:rPr lang="en-US" sz="2600" b="0" i="1" smtClean="0">
                                        <a:latin typeface="Cambria Math" panose="02040503050406030204" pitchFamily="18" charset="0"/>
                                      </a:rPr>
                                    </m:ctrlPr>
                                  </m:funcPr>
                                  <m:fName>
                                    <m:r>
                                      <m:rPr>
                                        <m:sty m:val="p"/>
                                      </m:rPr>
                                      <a:rPr lang="en-US" sz="2600" b="0" i="0" smtClean="0">
                                        <a:latin typeface="Cambria Math" panose="02040503050406030204" pitchFamily="18" charset="0"/>
                                      </a:rPr>
                                      <m:t>Pr</m:t>
                                    </m:r>
                                  </m:fName>
                                  <m:e>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𝑠</m:t>
                                        </m:r>
                                        <m:r>
                                          <a:rPr lang="en-US" sz="2600" b="0" i="1" smtClean="0">
                                            <a:latin typeface="Cambria Math" panose="02040503050406030204" pitchFamily="18" charset="0"/>
                                            <a:ea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𝑥</m:t>
                                        </m:r>
                                        <m:r>
                                          <a:rPr lang="en-US" sz="2600" b="0" i="1" smtClean="0">
                                            <a:latin typeface="Cambria Math" panose="02040503050406030204" pitchFamily="18" charset="0"/>
                                            <a:ea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𝑘</m:t>
                                        </m:r>
                                        <m:r>
                                          <a:rPr lang="en-US" sz="2600" b="0" i="1" smtClean="0">
                                            <a:latin typeface="Cambria Math" panose="02040503050406030204" pitchFamily="18" charset="0"/>
                                            <a:ea typeface="Cambria Math" panose="02040503050406030204" pitchFamily="18" charset="0"/>
                                          </a:rPr>
                                          <m:t>|</m:t>
                                        </m:r>
                                        <m:r>
                                          <a:rPr lang="en-US" sz="2600" b="0" i="1" smtClean="0">
                                            <a:latin typeface="Cambria Math" panose="02040503050406030204" pitchFamily="18" charset="0"/>
                                            <a:ea typeface="Cambria Math" panose="02040503050406030204" pitchFamily="18" charset="0"/>
                                          </a:rPr>
                                          <m:t>𝜋</m:t>
                                        </m:r>
                                      </m:e>
                                    </m:d>
                                  </m:e>
                                </m:func>
                              </m:e>
                            </m:nary>
                          </m:e>
                        </m:d>
                      </m:e>
                    </m:nary>
                    <m:nary>
                      <m:naryPr>
                        <m:chr m:val="∑"/>
                        <m:supHide m:val="on"/>
                        <m:ctrlPr>
                          <a:rPr lang="en-US" sz="2600" i="1" smtClean="0">
                            <a:latin typeface="Cambria Math" panose="02040503050406030204" pitchFamily="18" charset="0"/>
                          </a:rPr>
                        </m:ctrlPr>
                      </m:naryPr>
                      <m:sub>
                        <m:r>
                          <m:rPr>
                            <m:brk m:alnAt="7"/>
                          </m:rPr>
                          <a:rPr lang="en-US" sz="2600" b="0" i="1" smtClean="0">
                            <a:latin typeface="Cambria Math" panose="02040503050406030204" pitchFamily="18" charset="0"/>
                          </a:rPr>
                          <m:t>𝑎</m:t>
                        </m:r>
                      </m:sub>
                      <m:sup/>
                      <m:e>
                        <m:sSub>
                          <m:sSubPr>
                            <m:ctrlPr>
                              <a:rPr lang="en-US" sz="2600" i="1">
                                <a:latin typeface="Cambria Math" panose="02040503050406030204" pitchFamily="18" charset="0"/>
                              </a:rPr>
                            </m:ctrlPr>
                          </m:sSubPr>
                          <m:e>
                            <m:r>
                              <a:rPr lang="en-US" sz="2600" i="1">
                                <a:latin typeface="Cambria Math" panose="02040503050406030204" pitchFamily="18" charset="0"/>
                              </a:rPr>
                              <m:t>𝑞</m:t>
                            </m:r>
                          </m:e>
                          <m:sub>
                            <m:r>
                              <a:rPr lang="en-US" sz="2600" i="1">
                                <a:latin typeface="Cambria Math" panose="02040503050406030204" pitchFamily="18" charset="0"/>
                              </a:rPr>
                              <m:t>𝜋</m:t>
                            </m:r>
                          </m:sub>
                        </m:sSub>
                        <m:d>
                          <m:dPr>
                            <m:ctrlPr>
                              <a:rPr lang="en-US" sz="2600" i="1">
                                <a:latin typeface="Cambria Math" panose="02040503050406030204" pitchFamily="18" charset="0"/>
                              </a:rPr>
                            </m:ctrlPr>
                          </m:dPr>
                          <m:e>
                            <m:r>
                              <a:rPr lang="en-US" sz="2600" i="1">
                                <a:latin typeface="Cambria Math" panose="02040503050406030204" pitchFamily="18" charset="0"/>
                              </a:rPr>
                              <m:t>𝑥</m:t>
                            </m:r>
                            <m:r>
                              <a:rPr lang="en-US" sz="2600" i="1">
                                <a:latin typeface="Cambria Math" panose="02040503050406030204" pitchFamily="18" charset="0"/>
                              </a:rPr>
                              <m:t>,</m:t>
                            </m:r>
                            <m:r>
                              <a:rPr lang="en-US" sz="2600" i="1">
                                <a:latin typeface="Cambria Math" panose="02040503050406030204" pitchFamily="18" charset="0"/>
                              </a:rPr>
                              <m:t>𝑎</m:t>
                            </m:r>
                          </m:e>
                        </m:d>
                        <m:r>
                          <m:rPr>
                            <m:sty m:val="p"/>
                          </m:rPr>
                          <a:rPr lang="en-US" sz="2600">
                            <a:latin typeface="Cambria Math" panose="02040503050406030204" pitchFamily="18" charset="0"/>
                          </a:rPr>
                          <m:t>∇</m:t>
                        </m:r>
                        <m:r>
                          <a:rPr lang="en-US" sz="2600" i="1">
                            <a:latin typeface="Cambria Math" panose="02040503050406030204" pitchFamily="18" charset="0"/>
                          </a:rPr>
                          <m:t>𝜋</m:t>
                        </m:r>
                        <m:d>
                          <m:dPr>
                            <m:ctrlPr>
                              <a:rPr lang="en-US" sz="2600" i="1">
                                <a:latin typeface="Cambria Math" panose="02040503050406030204" pitchFamily="18" charset="0"/>
                              </a:rPr>
                            </m:ctrlPr>
                          </m:dPr>
                          <m:e>
                            <m:r>
                              <a:rPr lang="en-US" sz="2600" i="1">
                                <a:latin typeface="Cambria Math" panose="02040503050406030204" pitchFamily="18" charset="0"/>
                              </a:rPr>
                              <m:t>𝑎</m:t>
                            </m:r>
                            <m:r>
                              <a:rPr lang="en-US" sz="2600" i="1">
                                <a:latin typeface="Cambria Math" panose="02040503050406030204" pitchFamily="18" charset="0"/>
                              </a:rPr>
                              <m:t>|</m:t>
                            </m:r>
                            <m:r>
                              <a:rPr lang="en-US" sz="2600" b="0" i="1" smtClean="0">
                                <a:latin typeface="Cambria Math" panose="02040503050406030204" pitchFamily="18" charset="0"/>
                              </a:rPr>
                              <m:t>𝑥</m:t>
                            </m:r>
                          </m:e>
                        </m:d>
                      </m:e>
                    </m:nary>
                  </m:oMath>
                </a14:m>
                <a:endParaRPr lang="en-US" sz="2600" dirty="0"/>
              </a:p>
              <a:p>
                <a:endParaRPr lang="en-US" sz="2600" dirty="0"/>
              </a:p>
            </p:txBody>
          </p:sp>
        </mc:Choice>
        <mc:Fallback xmlns="">
          <p:sp>
            <p:nvSpPr>
              <p:cNvPr id="3" name="Content Placeholder 2">
                <a:extLst>
                  <a:ext uri="{FF2B5EF4-FFF2-40B4-BE49-F238E27FC236}">
                    <a16:creationId xmlns:a16="http://schemas.microsoft.com/office/drawing/2014/main" id="{AB363962-23DD-7449-B1DA-4F6A6DE4C6EA}"/>
                  </a:ext>
                </a:extLst>
              </p:cNvPr>
              <p:cNvSpPr>
                <a:spLocks noGrp="1" noRot="1" noChangeAspect="1" noMove="1" noResize="1" noEditPoints="1" noAdjustHandles="1" noChangeArrowheads="1" noChangeShapeType="1" noTextEdit="1"/>
              </p:cNvSpPr>
              <p:nvPr>
                <p:ph idx="1"/>
              </p:nvPr>
            </p:nvSpPr>
            <p:spPr>
              <a:blipFill>
                <a:blip r:embed="rId2"/>
                <a:stretch>
                  <a:fillRect l="-965" t="-15698" b="-872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8E55FCB1-2E13-094B-BB21-FFF89947EA69}"/>
              </a:ext>
            </a:extLst>
          </p:cNvPr>
          <p:cNvSpPr txBox="1"/>
          <p:nvPr/>
        </p:nvSpPr>
        <p:spPr>
          <a:xfrm>
            <a:off x="5549349" y="5992040"/>
            <a:ext cx="1742978" cy="369332"/>
          </a:xfrm>
          <a:prstGeom prst="rect">
            <a:avLst/>
          </a:prstGeom>
          <a:noFill/>
        </p:spPr>
        <p:txBody>
          <a:bodyPr wrap="none" rtlCol="0">
            <a:spAutoFit/>
          </a:bodyPr>
          <a:lstStyle/>
          <a:p>
            <a:r>
              <a:rPr lang="en-US" dirty="0"/>
              <a:t>Number of steps</a:t>
            </a:r>
          </a:p>
        </p:txBody>
      </p:sp>
      <p:cxnSp>
        <p:nvCxnSpPr>
          <p:cNvPr id="8" name="Straight Arrow Connector 7">
            <a:extLst>
              <a:ext uri="{FF2B5EF4-FFF2-40B4-BE49-F238E27FC236}">
                <a16:creationId xmlns:a16="http://schemas.microsoft.com/office/drawing/2014/main" id="{B21A6CFB-241C-B74F-837E-EBB3906919F8}"/>
              </a:ext>
            </a:extLst>
          </p:cNvPr>
          <p:cNvCxnSpPr>
            <a:cxnSpLocks/>
          </p:cNvCxnSpPr>
          <p:nvPr/>
        </p:nvCxnSpPr>
        <p:spPr>
          <a:xfrm flipV="1">
            <a:off x="6410897" y="5585791"/>
            <a:ext cx="0" cy="406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A42FABB7-2A76-6A45-8C59-E4EFD16B1498}"/>
              </a:ext>
            </a:extLst>
          </p:cNvPr>
          <p:cNvSpPr>
            <a:spLocks noGrp="1"/>
          </p:cNvSpPr>
          <p:nvPr>
            <p:ph type="sldNum" sz="quarter" idx="12"/>
          </p:nvPr>
        </p:nvSpPr>
        <p:spPr/>
        <p:txBody>
          <a:bodyPr/>
          <a:lstStyle/>
          <a:p>
            <a:fld id="{5F07402F-1908-0F43-B844-ECE5D9BD648C}" type="slidenum">
              <a:rPr lang="en-US" smtClean="0"/>
              <a:t>16</a:t>
            </a:fld>
            <a:endParaRPr lang="en-US"/>
          </a:p>
        </p:txBody>
      </p:sp>
      <p:sp>
        <p:nvSpPr>
          <p:cNvPr id="10" name="TextBox 9">
            <a:extLst>
              <a:ext uri="{FF2B5EF4-FFF2-40B4-BE49-F238E27FC236}">
                <a16:creationId xmlns:a16="http://schemas.microsoft.com/office/drawing/2014/main" id="{A58125D8-9612-484D-8C50-61A2F8906A12}"/>
              </a:ext>
            </a:extLst>
          </p:cNvPr>
          <p:cNvSpPr txBox="1"/>
          <p:nvPr/>
        </p:nvSpPr>
        <p:spPr>
          <a:xfrm>
            <a:off x="317975" y="5783317"/>
            <a:ext cx="4800600" cy="923330"/>
          </a:xfrm>
          <a:prstGeom prst="rect">
            <a:avLst/>
          </a:prstGeom>
          <a:noFill/>
        </p:spPr>
        <p:txBody>
          <a:bodyPr wrap="square" rtlCol="0">
            <a:spAutoFit/>
          </a:bodyPr>
          <a:lstStyle/>
          <a:p>
            <a:r>
              <a:rPr lang="en-US" dirty="0"/>
              <a:t>Update the policy so it will lead us (with high likelihood) to the best k-reachable state (maximal state value)  </a:t>
            </a:r>
          </a:p>
        </p:txBody>
      </p:sp>
    </p:spTree>
    <p:extLst>
      <p:ext uri="{BB962C8B-B14F-4D97-AF65-F5344CB8AC3E}">
        <p14:creationId xmlns:p14="http://schemas.microsoft.com/office/powerpoint/2010/main" val="908243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57A05-F38F-8D4A-88C7-6F5572C396E2}"/>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D5226B-8638-D545-9ED0-9520AB9AF22A}"/>
                  </a:ext>
                </a:extLst>
              </p:cNvPr>
              <p:cNvSpPr>
                <a:spLocks noGrp="1"/>
              </p:cNvSpPr>
              <p:nvPr>
                <p:ph idx="1"/>
              </p:nvPr>
            </p:nvSpPr>
            <p:spPr>
              <a:xfrm>
                <a:off x="838199" y="1825625"/>
                <a:ext cx="10691191" cy="4351338"/>
              </a:xfrm>
            </p:spPr>
            <p:txBody>
              <a:bodyPr/>
              <a:lstStyle/>
              <a:p>
                <a:r>
                  <a:rPr lang="en-US" dirty="0"/>
                  <a:t>Assume that all episodes start from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0</m:t>
                        </m:r>
                      </m:sub>
                    </m:sSub>
                  </m:oMath>
                </a14:m>
                <a:endParaRPr lang="en-US" dirty="0"/>
              </a:p>
              <a:p>
                <a:pPr lvl="1"/>
                <a14:m>
                  <m:oMath xmlns:m="http://schemas.openxmlformats.org/officeDocument/2006/math">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sSub>
                          <m:sSubPr>
                            <m:ctrlPr>
                              <a:rPr lang="en-US" b="0" i="1" smtClean="0">
                                <a:latin typeface="Cambria Math" panose="02040503050406030204" pitchFamily="18" charset="0"/>
                              </a:rPr>
                            </m:ctrlPr>
                          </m:sSubPr>
                          <m:e>
                            <m:r>
                              <a:rPr lang="en-US" i="1">
                                <a:latin typeface="Cambria Math" panose="02040503050406030204" pitchFamily="18" charset="0"/>
                              </a:rPr>
                              <m:t>𝜋</m:t>
                            </m:r>
                          </m:e>
                          <m:sub>
                            <m:r>
                              <a:rPr lang="en-US" i="1">
                                <a:latin typeface="Cambria Math" panose="02040503050406030204" pitchFamily="18" charset="0"/>
                              </a:rPr>
                              <m:t>𝜃</m:t>
                            </m:r>
                          </m:sub>
                        </m:sSub>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0</m:t>
                            </m:r>
                          </m:sub>
                        </m:sSub>
                      </m:e>
                    </m:d>
                  </m:oMath>
                </a14:m>
                <a:endParaRPr lang="en-US" dirty="0"/>
              </a:p>
              <a:p>
                <a14:m>
                  <m:oMath xmlns:m="http://schemas.openxmlformats.org/officeDocument/2006/math">
                    <m:r>
                      <m:rPr>
                        <m:sty m:val="p"/>
                      </m:rPr>
                      <a:rPr lang="en-US" b="0" i="0" smtClean="0">
                        <a:latin typeface="Cambria Math" panose="02040503050406030204" pitchFamily="18" charset="0"/>
                      </a:rPr>
                      <m:t>∇</m:t>
                    </m:r>
                    <m:r>
                      <a:rPr lang="en-US" b="0" i="1" smtClean="0">
                        <a:latin typeface="Cambria Math" panose="02040503050406030204" pitchFamily="18" charset="0"/>
                      </a:rPr>
                      <m:t>𝐽</m:t>
                    </m:r>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r>
                      <a:rPr lang="en-US" b="0" i="1" smtClean="0">
                        <a:latin typeface="Cambria Math" panose="02040503050406030204" pitchFamily="18" charset="0"/>
                      </a:rPr>
                      <m:t>=</m:t>
                    </m:r>
                    <m:r>
                      <m:rPr>
                        <m:sty m:val="p"/>
                      </m:rP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𝜋</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0</m:t>
                            </m:r>
                          </m:sub>
                        </m:sSub>
                      </m:e>
                    </m:d>
                    <m:r>
                      <a:rPr lang="en-US" b="0" i="1" smtClean="0">
                        <a:latin typeface="Cambria Math" panose="02040503050406030204" pitchFamily="18" charset="0"/>
                      </a:rPr>
                      <m:t>=</m:t>
                    </m:r>
                    <m:nary>
                      <m:naryPr>
                        <m:chr m:val="∑"/>
                        <m:supHide m:val="on"/>
                        <m:ctrlPr>
                          <a:rPr lang="en-US" i="1">
                            <a:latin typeface="Cambria Math" panose="02040503050406030204" pitchFamily="18" charset="0"/>
                          </a:rPr>
                        </m:ctrlPr>
                      </m:naryPr>
                      <m:sub>
                        <m:r>
                          <a:rPr lang="en-US" b="0" i="1" smtClean="0">
                            <a:latin typeface="Cambria Math" panose="02040503050406030204" pitchFamily="18" charset="0"/>
                          </a:rPr>
                          <m:t>𝑠</m:t>
                        </m:r>
                      </m:sub>
                      <m:sup/>
                      <m:e>
                        <m:d>
                          <m:dPr>
                            <m:ctrlPr>
                              <a:rPr lang="en-US" b="0" i="1" smtClean="0">
                                <a:latin typeface="Cambria Math" panose="02040503050406030204" pitchFamily="18" charset="0"/>
                                <a:ea typeface="Cambria Math" panose="02040503050406030204" pitchFamily="18" charset="0"/>
                              </a:rPr>
                            </m:ctrlPr>
                          </m:dPr>
                          <m:e>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𝑘</m:t>
                                </m:r>
                                <m:r>
                                  <a:rPr lang="en-US" i="1">
                                    <a:latin typeface="Cambria Math" panose="02040503050406030204" pitchFamily="18" charset="0"/>
                                  </a:rPr>
                                  <m:t>=0</m:t>
                                </m:r>
                              </m:sub>
                              <m:sup>
                                <m:r>
                                  <a:rPr lang="en-US" i="1">
                                    <a:latin typeface="Cambria Math" panose="02040503050406030204" pitchFamily="18" charset="0"/>
                                  </a:rPr>
                                  <m:t>∞</m:t>
                                </m:r>
                              </m:sup>
                              <m:e>
                                <m:func>
                                  <m:funcPr>
                                    <m:ctrlPr>
                                      <a:rPr lang="en-US" i="1">
                                        <a:latin typeface="Cambria Math" panose="02040503050406030204" pitchFamily="18" charset="0"/>
                                      </a:rPr>
                                    </m:ctrlPr>
                                  </m:funcPr>
                                  <m:fName>
                                    <m:r>
                                      <m:rPr>
                                        <m:sty m:val="p"/>
                                      </m:rPr>
                                      <a:rPr lang="en-US">
                                        <a:latin typeface="Cambria Math" panose="02040503050406030204" pitchFamily="18" charset="0"/>
                                      </a:rPr>
                                      <m:t>Pr</m:t>
                                    </m:r>
                                  </m:fName>
                                  <m:e>
                                    <m:d>
                                      <m:dPr>
                                        <m:ctrlPr>
                                          <a:rPr lang="en-US" i="1">
                                            <a:latin typeface="Cambria Math" panose="02040503050406030204" pitchFamily="18" charset="0"/>
                                          </a:rPr>
                                        </m:ctrlPr>
                                      </m:dPr>
                                      <m:e>
                                        <m:sSub>
                                          <m:sSubPr>
                                            <m:ctrlPr>
                                              <a:rPr lang="en-US" b="0" i="1" smtClean="0">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0</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𝑘</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𝜋</m:t>
                                        </m:r>
                                      </m:e>
                                    </m:d>
                                  </m:e>
                                </m:func>
                              </m:e>
                            </m:nary>
                          </m:e>
                        </m:d>
                      </m:e>
                    </m:nary>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m:rPr>
                            <m:sty m:val="p"/>
                          </m:rPr>
                          <a:rPr lang="en-US">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b="0" i="1" smtClean="0">
                                <a:latin typeface="Cambria Math" panose="02040503050406030204" pitchFamily="18" charset="0"/>
                              </a:rPr>
                              <m:t>𝑠</m:t>
                            </m:r>
                          </m:e>
                        </m:d>
                      </m:e>
                    </m:nary>
                  </m:oMath>
                </a14:m>
                <a:endParaRPr lang="en-US" dirty="0"/>
              </a:p>
              <a:p>
                <a:r>
                  <a:rPr lang="en-US" dirty="0"/>
                  <a:t>How can we evaluate: </a:t>
                </a:r>
                <a14:m>
                  <m:oMath xmlns:m="http://schemas.openxmlformats.org/officeDocument/2006/math">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𝑘</m:t>
                        </m:r>
                        <m:r>
                          <a:rPr lang="en-US" i="1">
                            <a:latin typeface="Cambria Math" panose="02040503050406030204" pitchFamily="18" charset="0"/>
                          </a:rPr>
                          <m:t>=0</m:t>
                        </m:r>
                      </m:sub>
                      <m:sup>
                        <m:r>
                          <a:rPr lang="en-US" i="1">
                            <a:latin typeface="Cambria Math" panose="02040503050406030204" pitchFamily="18" charset="0"/>
                          </a:rPr>
                          <m:t>∞</m:t>
                        </m:r>
                      </m:sup>
                      <m:e>
                        <m:func>
                          <m:funcPr>
                            <m:ctrlPr>
                              <a:rPr lang="en-US" i="1">
                                <a:latin typeface="Cambria Math" panose="02040503050406030204" pitchFamily="18" charset="0"/>
                              </a:rPr>
                            </m:ctrlPr>
                          </m:funcPr>
                          <m:fName>
                            <m:r>
                              <m:rPr>
                                <m:sty m:val="p"/>
                              </m:rPr>
                              <a:rPr lang="en-US">
                                <a:latin typeface="Cambria Math" panose="02040503050406030204" pitchFamily="18" charset="0"/>
                              </a:rPr>
                              <m:t>Pr</m:t>
                            </m:r>
                          </m:fName>
                          <m:e>
                            <m:d>
                              <m:dPr>
                                <m:ctrlPr>
                                  <a:rPr lang="en-US" i="1">
                                    <a:latin typeface="Cambria Math" panose="02040503050406030204" pitchFamily="18" charset="0"/>
                                  </a:rPr>
                                </m:ctrlPr>
                              </m:dPr>
                              <m:e>
                                <m:sSub>
                                  <m:sSubPr>
                                    <m:ctrlPr>
                                      <a:rPr lang="en-US" b="0" i="1" smtClean="0">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0</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𝑘</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𝜋</m:t>
                                </m:r>
                              </m:e>
                            </m:d>
                          </m:e>
                        </m:func>
                      </m:e>
                    </m:nary>
                  </m:oMath>
                </a14:m>
                <a:r>
                  <a:rPr lang="en-US" dirty="0"/>
                  <a:t> for any </a:t>
                </a:r>
                <a14:m>
                  <m:oMath xmlns:m="http://schemas.openxmlformats.org/officeDocument/2006/math">
                    <m:r>
                      <a:rPr lang="en-US" i="1">
                        <a:latin typeface="Cambria Math" panose="02040503050406030204" pitchFamily="18" charset="0"/>
                        <a:ea typeface="Cambria Math" panose="02040503050406030204" pitchFamily="18" charset="0"/>
                      </a:rPr>
                      <m:t>𝑠</m:t>
                    </m:r>
                  </m:oMath>
                </a14:m>
                <a:r>
                  <a:rPr lang="en-US" dirty="0"/>
                  <a:t> ?</a:t>
                </a:r>
              </a:p>
              <a:p>
                <a:pPr lvl="1"/>
                <a:r>
                  <a:rPr lang="en-US" dirty="0"/>
                  <a:t>Just count how many times </a:t>
                </a:r>
                <a14:m>
                  <m:oMath xmlns:m="http://schemas.openxmlformats.org/officeDocument/2006/math">
                    <m:r>
                      <a:rPr lang="en-US" i="1">
                        <a:latin typeface="Cambria Math" panose="02040503050406030204" pitchFamily="18" charset="0"/>
                        <a:ea typeface="Cambria Math" panose="02040503050406030204" pitchFamily="18" charset="0"/>
                      </a:rPr>
                      <m:t>𝑠</m:t>
                    </m:r>
                  </m:oMath>
                </a14:m>
                <a:r>
                  <a:rPr lang="en-US" dirty="0"/>
                  <a:t> was visited in a given episode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a:t>expected value)</a:t>
                </a:r>
              </a:p>
              <a:p>
                <a:pPr lvl="1"/>
                <a:r>
                  <a:rPr lang="en-US" dirty="0"/>
                  <a:t>Denoted: </a:t>
                </a:r>
                <a14:m>
                  <m:oMath xmlns:m="http://schemas.openxmlformats.org/officeDocument/2006/math">
                    <m:r>
                      <a:rPr lang="en-US" i="1" smtClean="0">
                        <a:latin typeface="Cambria Math" panose="02040503050406030204" pitchFamily="18" charset="0"/>
                        <a:ea typeface="Cambria Math" panose="02040503050406030204" pitchFamily="18" charset="0"/>
                      </a:rPr>
                      <m:t>𝜂</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oMath>
                </a14:m>
                <a:endParaRPr lang="en-US" dirty="0"/>
              </a:p>
              <a:p>
                <a14:m>
                  <m:oMath xmlns:m="http://schemas.openxmlformats.org/officeDocument/2006/math">
                    <m:r>
                      <m:rPr>
                        <m:sty m:val="p"/>
                      </m:rPr>
                      <a:rPr lang="en-US">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a:rPr lang="en-US" b="0" i="1" smtClean="0">
                            <a:latin typeface="Cambria Math" panose="02040503050406030204" pitchFamily="18" charset="0"/>
                          </a:rPr>
                          <m:t>𝑠</m:t>
                        </m:r>
                      </m:sub>
                      <m:sup/>
                      <m:e>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e>
                    </m:nary>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m:rPr>
                            <m:sty m:val="p"/>
                          </m:rPr>
                          <a:rPr lang="en-US">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b="0" i="1" smtClean="0">
                                <a:latin typeface="Cambria Math" panose="02040503050406030204" pitchFamily="18" charset="0"/>
                              </a:rPr>
                              <m:t>𝑠</m:t>
                            </m:r>
                          </m:e>
                        </m:d>
                      </m:e>
                    </m:nary>
                  </m:oMath>
                </a14:m>
                <a:endParaRPr lang="en-US" dirty="0"/>
              </a:p>
              <a:p>
                <a:r>
                  <a:rPr lang="en-US" b="1" dirty="0"/>
                  <a:t>Problem</a:t>
                </a:r>
                <a:r>
                  <a:rPr lang="en-US" dirty="0"/>
                  <a:t>: </a:t>
                </a:r>
                <a14:m>
                  <m:oMath xmlns:m="http://schemas.openxmlformats.org/officeDocument/2006/math">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oMath>
                </a14:m>
                <a:r>
                  <a:rPr lang="en-US" dirty="0"/>
                  <a:t> is sensitive to the episode length</a:t>
                </a:r>
              </a:p>
              <a:p>
                <a:r>
                  <a:rPr lang="en-US" b="1" dirty="0"/>
                  <a:t>Solution</a:t>
                </a:r>
                <a:r>
                  <a:rPr lang="en-US" dirty="0"/>
                  <a:t>: normalize </a:t>
                </a:r>
                <a14:m>
                  <m:oMath xmlns:m="http://schemas.openxmlformats.org/officeDocument/2006/math">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oMath>
                </a14:m>
                <a:r>
                  <a:rPr lang="en-US" dirty="0"/>
                  <a:t> to be a probability distribution</a:t>
                </a:r>
              </a:p>
              <a:p>
                <a:endParaRPr lang="en-US" dirty="0"/>
              </a:p>
              <a:p>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6BD5226B-8638-D545-9ED0-9520AB9AF22A}"/>
                  </a:ext>
                </a:extLst>
              </p:cNvPr>
              <p:cNvSpPr>
                <a:spLocks noGrp="1" noRot="1" noChangeAspect="1" noMove="1" noResize="1" noEditPoints="1" noAdjustHandles="1" noChangeArrowheads="1" noChangeShapeType="1" noTextEdit="1"/>
              </p:cNvSpPr>
              <p:nvPr>
                <p:ph idx="1"/>
              </p:nvPr>
            </p:nvSpPr>
            <p:spPr>
              <a:xfrm>
                <a:off x="838199" y="1825625"/>
                <a:ext cx="10691191" cy="4351338"/>
              </a:xfrm>
              <a:blipFill>
                <a:blip r:embed="rId2"/>
                <a:stretch>
                  <a:fillRect l="-949" t="-2326" b="-145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01DA4DC-252E-A248-94FE-E467D995850D}"/>
              </a:ext>
            </a:extLst>
          </p:cNvPr>
          <p:cNvSpPr>
            <a:spLocks noGrp="1"/>
          </p:cNvSpPr>
          <p:nvPr>
            <p:ph type="sldNum" sz="quarter" idx="12"/>
          </p:nvPr>
        </p:nvSpPr>
        <p:spPr/>
        <p:txBody>
          <a:bodyPr/>
          <a:lstStyle/>
          <a:p>
            <a:fld id="{5F07402F-1908-0F43-B844-ECE5D9BD648C}" type="slidenum">
              <a:rPr lang="en-US" smtClean="0"/>
              <a:t>17</a:t>
            </a:fld>
            <a:endParaRPr lang="en-US"/>
          </a:p>
        </p:txBody>
      </p:sp>
    </p:spTree>
    <p:extLst>
      <p:ext uri="{BB962C8B-B14F-4D97-AF65-F5344CB8AC3E}">
        <p14:creationId xmlns:p14="http://schemas.microsoft.com/office/powerpoint/2010/main" val="176464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57A05-F38F-8D4A-88C7-6F5572C396E2}"/>
              </a:ext>
            </a:extLst>
          </p:cNvPr>
          <p:cNvSpPr>
            <a:spLocks noGrp="1"/>
          </p:cNvSpPr>
          <p:nvPr>
            <p:ph type="title"/>
          </p:nvPr>
        </p:nvSpPr>
        <p:spPr/>
        <p:txBody>
          <a:bodyPr/>
          <a:lstStyle/>
          <a:p>
            <a:r>
              <a:rPr lang="en-US" dirty="0"/>
              <a:t>Policy Gradient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D5226B-8638-D545-9ED0-9520AB9AF22A}"/>
                  </a:ext>
                </a:extLst>
              </p:cNvPr>
              <p:cNvSpPr>
                <a:spLocks noGrp="1"/>
              </p:cNvSpPr>
              <p:nvPr>
                <p:ph idx="1"/>
              </p:nvPr>
            </p:nvSpPr>
            <p:spPr>
              <a:xfrm>
                <a:off x="838199" y="1825625"/>
                <a:ext cx="10691191" cy="4351338"/>
              </a:xfrm>
            </p:spPr>
            <p:txBody>
              <a:bodyPr>
                <a:normAutofit/>
              </a:bodyPr>
              <a:lstStyle/>
              <a:p>
                <a14:m>
                  <m:oMath xmlns:m="http://schemas.openxmlformats.org/officeDocument/2006/math">
                    <m:r>
                      <m:rPr>
                        <m:sty m:val="p"/>
                      </m:rPr>
                      <a:rPr lang="en-US" smtClean="0">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a:rPr lang="en-US" b="0" i="1" smtClean="0">
                            <a:latin typeface="Cambria Math" panose="02040503050406030204" pitchFamily="18" charset="0"/>
                          </a:rPr>
                          <m:t>𝑠</m:t>
                        </m:r>
                      </m:sub>
                      <m:sup/>
                      <m:e>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e>
                    </m:nary>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m:rPr>
                            <m:sty m:val="p"/>
                          </m:rPr>
                          <a:rPr lang="en-US">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b="0" i="1" smtClean="0">
                                <a:latin typeface="Cambria Math" panose="02040503050406030204" pitchFamily="18" charset="0"/>
                              </a:rPr>
                              <m:t>𝑠</m:t>
                            </m:r>
                          </m:e>
                        </m:d>
                      </m:e>
                    </m:nary>
                  </m:oMath>
                </a14:m>
                <a:endParaRPr lang="en-US" dirty="0"/>
              </a:p>
              <a:p>
                <a:r>
                  <a:rPr lang="en-US" dirty="0"/>
                  <a:t>Normalize </a:t>
                </a:r>
                <a14:m>
                  <m:oMath xmlns:m="http://schemas.openxmlformats.org/officeDocument/2006/math">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oMath>
                </a14:m>
                <a:r>
                  <a:rPr lang="en-US" dirty="0"/>
                  <a:t> to be a probability distribution</a:t>
                </a:r>
              </a:p>
              <a:p>
                <a14:m>
                  <m:oMath xmlns:m="http://schemas.openxmlformats.org/officeDocument/2006/math">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num>
                      <m:den>
                        <m:nary>
                          <m:naryPr>
                            <m:chr m:val="∑"/>
                            <m:supHide m:val="on"/>
                            <m:ctrlPr>
                              <a:rPr lang="en-US" i="1" smtClean="0">
                                <a:latin typeface="Cambria Math" panose="02040503050406030204" pitchFamily="18" charset="0"/>
                                <a:ea typeface="Cambria Math" panose="02040503050406030204" pitchFamily="18" charset="0"/>
                              </a:rPr>
                            </m:ctrlPr>
                          </m:naryPr>
                          <m:sub>
                            <m:sSup>
                              <m:sSupPr>
                                <m:ctrlPr>
                                  <a:rPr lang="en-US" b="0" i="1" smtClean="0">
                                    <a:latin typeface="Cambria Math" panose="02040503050406030204" pitchFamily="18" charset="0"/>
                                    <a:ea typeface="Cambria Math" panose="02040503050406030204" pitchFamily="18" charset="0"/>
                                  </a:rPr>
                                </m:ctrlPr>
                              </m:sSupPr>
                              <m:e>
                                <m:r>
                                  <m:rPr>
                                    <m:brk m:alnAt="7"/>
                                  </m:rP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sub>
                          <m:sup/>
                          <m:e>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d>
                          </m:e>
                        </m:nary>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oMath>
                </a14:m>
                <a:endParaRPr lang="en-US" dirty="0"/>
              </a:p>
              <a:p>
                <a14:m>
                  <m:oMath xmlns:m="http://schemas.openxmlformats.org/officeDocument/2006/math">
                    <m:r>
                      <m:rPr>
                        <m:sty m:val="p"/>
                      </m:rPr>
                      <a:rPr lang="en-US">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ea typeface="Cambria Math" panose="02040503050406030204" pitchFamily="18" charset="0"/>
                      </a:rPr>
                      <m:t>∝</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𝑠</m:t>
                        </m:r>
                      </m:sub>
                      <m:sup/>
                      <m:e>
                        <m:r>
                          <a:rPr lang="en-US" b="0" i="1" smtClean="0">
                            <a:latin typeface="Cambria Math" panose="02040503050406030204" pitchFamily="18" charset="0"/>
                          </a:rPr>
                          <m:t>[</m:t>
                        </m:r>
                        <m:r>
                          <a:rPr lang="en-US" i="1" smtClean="0">
                            <a:solidFill>
                              <a:srgbClr val="FF0000"/>
                            </a:solidFill>
                            <a:latin typeface="Cambria Math" panose="02040503050406030204" pitchFamily="18" charset="0"/>
                            <a:ea typeface="Cambria Math" panose="02040503050406030204" pitchFamily="18" charset="0"/>
                          </a:rPr>
                          <m:t>𝜇</m:t>
                        </m:r>
                        <m:d>
                          <m:dPr>
                            <m:ctrlPr>
                              <a:rPr lang="en-US" i="1">
                                <a:solidFill>
                                  <a:srgbClr val="FF0000"/>
                                </a:solidFill>
                                <a:latin typeface="Cambria Math" panose="02040503050406030204" pitchFamily="18" charset="0"/>
                                <a:ea typeface="Cambria Math" panose="02040503050406030204" pitchFamily="18" charset="0"/>
                              </a:rPr>
                            </m:ctrlPr>
                          </m:dPr>
                          <m:e>
                            <m:r>
                              <a:rPr lang="en-US" i="1">
                                <a:solidFill>
                                  <a:srgbClr val="FF0000"/>
                                </a:solidFill>
                                <a:latin typeface="Cambria Math" panose="02040503050406030204" pitchFamily="18" charset="0"/>
                                <a:ea typeface="Cambria Math" panose="02040503050406030204" pitchFamily="18" charset="0"/>
                              </a:rPr>
                              <m:t>𝑠</m:t>
                            </m:r>
                          </m:e>
                        </m:d>
                      </m:e>
                    </m:nary>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m:rPr>
                            <m:sty m:val="p"/>
                          </m:rPr>
                          <a:rPr lang="en-US">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𝑠</m:t>
                            </m:r>
                          </m:e>
                        </m:d>
                        <m:r>
                          <a:rPr lang="en-US" b="0" i="1" smtClean="0">
                            <a:latin typeface="Cambria Math" panose="02040503050406030204" pitchFamily="18" charset="0"/>
                          </a:rPr>
                          <m:t>]</m:t>
                        </m:r>
                      </m:e>
                    </m:nary>
                  </m:oMath>
                </a14:m>
                <a:endParaRPr lang="en-US" dirty="0"/>
              </a:p>
              <a:p>
                <a:r>
                  <a:rPr lang="en-US" dirty="0"/>
                  <a:t>The gradients are column vectors of partial derivatives with respect to the components of </a:t>
                </a:r>
                <a14:m>
                  <m:oMath xmlns:m="http://schemas.openxmlformats.org/officeDocument/2006/math">
                    <m:r>
                      <a:rPr lang="en-US" i="1">
                        <a:latin typeface="Cambria Math" panose="02040503050406030204" pitchFamily="18" charset="0"/>
                      </a:rPr>
                      <m:t>𝜃</m:t>
                    </m:r>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6BD5226B-8638-D545-9ED0-9520AB9AF22A}"/>
                  </a:ext>
                </a:extLst>
              </p:cNvPr>
              <p:cNvSpPr>
                <a:spLocks noGrp="1" noRot="1" noChangeAspect="1" noMove="1" noResize="1" noEditPoints="1" noAdjustHandles="1" noChangeArrowheads="1" noChangeShapeType="1" noTextEdit="1"/>
              </p:cNvSpPr>
              <p:nvPr>
                <p:ph idx="1"/>
              </p:nvPr>
            </p:nvSpPr>
            <p:spPr>
              <a:xfrm>
                <a:off x="838199" y="1825625"/>
                <a:ext cx="10691191" cy="4351338"/>
              </a:xfrm>
              <a:blipFill>
                <a:blip r:embed="rId2"/>
                <a:stretch>
                  <a:fillRect l="-949" t="-16570" r="-11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A7DAFD8-ED32-454B-B779-E19D30C710E1}"/>
              </a:ext>
            </a:extLst>
          </p:cNvPr>
          <p:cNvSpPr>
            <a:spLocks noGrp="1"/>
          </p:cNvSpPr>
          <p:nvPr>
            <p:ph type="sldNum" sz="quarter" idx="12"/>
          </p:nvPr>
        </p:nvSpPr>
        <p:spPr/>
        <p:txBody>
          <a:bodyPr/>
          <a:lstStyle/>
          <a:p>
            <a:fld id="{5F07402F-1908-0F43-B844-ECE5D9BD648C}" type="slidenum">
              <a:rPr lang="en-US" smtClean="0"/>
              <a:t>18</a:t>
            </a:fld>
            <a:endParaRPr lang="en-US"/>
          </a:p>
        </p:txBody>
      </p:sp>
    </p:spTree>
    <p:extLst>
      <p:ext uri="{BB962C8B-B14F-4D97-AF65-F5344CB8AC3E}">
        <p14:creationId xmlns:p14="http://schemas.microsoft.com/office/powerpoint/2010/main" val="1431466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1635E-DD85-6945-825D-970C5CB231D8}"/>
              </a:ext>
            </a:extLst>
          </p:cNvPr>
          <p:cNvSpPr>
            <a:spLocks noGrp="1"/>
          </p:cNvSpPr>
          <p:nvPr>
            <p:ph type="title"/>
          </p:nvPr>
        </p:nvSpPr>
        <p:spPr/>
        <p:txBody>
          <a:bodyPr/>
          <a:lstStyle/>
          <a:p>
            <a:r>
              <a:rPr lang="en-US" dirty="0"/>
              <a:t>Monte-Carlo Policy Gradient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218EE3B-5F97-D64A-BDBC-9991F5E432BB}"/>
                  </a:ext>
                </a:extLst>
              </p:cNvPr>
              <p:cNvSpPr>
                <a:spLocks noGrp="1"/>
              </p:cNvSpPr>
              <p:nvPr>
                <p:ph idx="1"/>
              </p:nvPr>
            </p:nvSpPr>
            <p:spPr>
              <a:xfrm>
                <a:off x="838200" y="1825624"/>
                <a:ext cx="10515600" cy="4754079"/>
              </a:xfrm>
            </p:spPr>
            <p:txBody>
              <a:bodyPr/>
              <a:lstStyle/>
              <a:p>
                <a:r>
                  <a:rPr lang="en-US" dirty="0"/>
                  <a:t>Sample-based gradient estimation</a:t>
                </a:r>
              </a:p>
              <a:p>
                <a:r>
                  <a:rPr lang="en-US" dirty="0"/>
                  <a:t> </a:t>
                </a:r>
                <a14:m>
                  <m:oMath xmlns:m="http://schemas.openxmlformats.org/officeDocument/2006/math">
                    <m:r>
                      <m:rPr>
                        <m:sty m:val="p"/>
                      </m:rPr>
                      <a:rPr lang="en-US">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ea typeface="Cambria Math" panose="02040503050406030204" pitchFamily="18" charset="0"/>
                      </a:rPr>
                      <m:t>∝</m:t>
                    </m:r>
                    <m:nary>
                      <m:naryPr>
                        <m:chr m:val="∑"/>
                        <m:supHide m:val="on"/>
                        <m:ctrlPr>
                          <a:rPr lang="en-US" i="1" smtClean="0">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𝑠</m:t>
                        </m:r>
                      </m:sub>
                      <m:sup/>
                      <m:e>
                        <m:r>
                          <a:rPr lang="en-US" i="1">
                            <a:solidFill>
                              <a:schemeClr val="tx1"/>
                            </a:solidFill>
                            <a:latin typeface="Cambria Math" panose="02040503050406030204" pitchFamily="18" charset="0"/>
                            <a:ea typeface="Cambria Math" panose="02040503050406030204" pitchFamily="18" charset="0"/>
                          </a:rPr>
                          <m:t>𝜇</m:t>
                        </m:r>
                        <m:d>
                          <m:dPr>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𝑠</m:t>
                            </m:r>
                          </m:e>
                        </m:d>
                      </m:e>
                    </m:nary>
                    <m:nary>
                      <m:naryPr>
                        <m:chr m:val="∑"/>
                        <m:supHide m:val="on"/>
                        <m:ctrlPr>
                          <a:rPr lang="en-US" i="1">
                            <a:solidFill>
                              <a:schemeClr val="tx1"/>
                            </a:solidFill>
                            <a:latin typeface="Cambria Math" panose="02040503050406030204" pitchFamily="18" charset="0"/>
                          </a:rPr>
                        </m:ctrlPr>
                      </m:naryPr>
                      <m:sub>
                        <m:r>
                          <m:rPr>
                            <m:brk m:alnAt="7"/>
                          </m:rPr>
                          <a:rPr lang="en-US" i="1">
                            <a:solidFill>
                              <a:schemeClr val="tx1"/>
                            </a:solidFill>
                            <a:latin typeface="Cambria Math" panose="02040503050406030204" pitchFamily="18" charset="0"/>
                          </a:rPr>
                          <m:t>𝑎</m:t>
                        </m:r>
                      </m:sub>
                      <m:sup/>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m:rPr>
                            <m:sty m:val="p"/>
                          </m:rPr>
                          <a:rPr lang="en-US">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𝑎</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𝑠</m:t>
                            </m:r>
                          </m:e>
                        </m:d>
                      </m:e>
                    </m:nary>
                  </m:oMath>
                </a14:m>
                <a:endParaRPr lang="en-US" dirty="0"/>
              </a:p>
              <a:p>
                <a14:m>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𝔼</m:t>
                        </m:r>
                      </m:e>
                      <m:sub>
                        <m:r>
                          <a:rPr lang="en-US" b="0" i="1" smtClean="0">
                            <a:latin typeface="Cambria Math" panose="02040503050406030204" pitchFamily="18" charset="0"/>
                            <a:ea typeface="Cambria Math" panose="02040503050406030204" pitchFamily="18" charset="0"/>
                          </a:rPr>
                          <m:t>𝜋</m:t>
                        </m:r>
                      </m:sub>
                    </m:sSub>
                    <m:d>
                      <m:dPr>
                        <m:begChr m:val="["/>
                        <m:endChr m:val="]"/>
                        <m:ctrlPr>
                          <a:rPr lang="en-US" b="0" i="1" smtClean="0">
                            <a:latin typeface="Cambria Math" panose="02040503050406030204" pitchFamily="18" charset="0"/>
                            <a:ea typeface="Cambria Math" panose="02040503050406030204" pitchFamily="18" charset="0"/>
                          </a:rPr>
                        </m:ctrlPr>
                      </m:dPr>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sSub>
                              <m:sSubPr>
                                <m:ctrlPr>
                                  <a:rPr lang="en-US" i="1">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𝜋</m:t>
                                </m:r>
                              </m:sub>
                            </m:sSub>
                            <m:d>
                              <m:dPr>
                                <m:ctrlPr>
                                  <a:rPr lang="en-US" i="1">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𝑎</m:t>
                                </m:r>
                              </m:e>
                            </m:d>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e>
                        </m:nary>
                      </m:e>
                    </m:d>
                  </m:oMath>
                </a14:m>
                <a:endParaRPr lang="en-US" dirty="0"/>
              </a:p>
              <a:p>
                <a:r>
                  <a:rPr lang="en-US" dirty="0"/>
                  <a:t>We can now use this gradient estimation for PG steps?</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𝛼</m:t>
                    </m:r>
                    <m:nary>
                      <m:naryPr>
                        <m:chr m:val="∑"/>
                        <m:supHide m:val="on"/>
                        <m:ctrlPr>
                          <a:rPr lang="en-US" i="1" smtClean="0">
                            <a:solidFill>
                              <a:srgbClr val="FF0000"/>
                            </a:solidFill>
                            <a:latin typeface="Cambria Math" panose="02040503050406030204" pitchFamily="18" charset="0"/>
                          </a:rPr>
                        </m:ctrlPr>
                      </m:naryPr>
                      <m:sub>
                        <m:r>
                          <m:rPr>
                            <m:brk m:alnAt="7"/>
                          </m:rPr>
                          <a:rPr lang="en-US" i="1" smtClean="0">
                            <a:solidFill>
                              <a:srgbClr val="FF0000"/>
                            </a:solidFill>
                            <a:latin typeface="Cambria Math" panose="02040503050406030204" pitchFamily="18" charset="0"/>
                          </a:rPr>
                          <m:t>𝑎</m:t>
                        </m:r>
                      </m:sub>
                      <m:sup/>
                      <m:e>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𝑞</m:t>
                                </m:r>
                              </m:e>
                              <m:sub>
                                <m:r>
                                  <a:rPr lang="en-US" b="0" i="1" smtClean="0">
                                    <a:solidFill>
                                      <a:srgbClr val="FF0000"/>
                                    </a:solidFill>
                                    <a:latin typeface="Cambria Math" panose="02040503050406030204" pitchFamily="18" charset="0"/>
                                  </a:rPr>
                                  <m:t>𝜋</m:t>
                                </m:r>
                              </m:sub>
                            </m:sSub>
                          </m:e>
                        </m:acc>
                        <m:d>
                          <m:dPr>
                            <m:ctrlPr>
                              <a:rPr lang="en-US" i="1" smtClean="0">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𝑡</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𝑎</m:t>
                            </m:r>
                          </m:e>
                        </m:d>
                        <m:sSub>
                          <m:sSubPr>
                            <m:ctrlPr>
                              <a:rPr lang="en-US" i="1">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m:t>
                            </m:r>
                          </m:e>
                          <m:sub>
                            <m:r>
                              <a:rPr lang="en-US" i="1">
                                <a:solidFill>
                                  <a:schemeClr val="tx1"/>
                                </a:solidFill>
                                <a:latin typeface="Cambria Math" panose="02040503050406030204" pitchFamily="18" charset="0"/>
                              </a:rPr>
                              <m:t>𝜃</m:t>
                            </m:r>
                          </m:sub>
                        </m:sSub>
                        <m:r>
                          <a:rPr lang="en-US" i="1">
                            <a:solidFill>
                              <a:schemeClr val="tx1"/>
                            </a:solidFill>
                            <a:latin typeface="Cambria Math" panose="02040503050406030204" pitchFamily="18" charset="0"/>
                          </a:rPr>
                          <m:t>𝜋</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𝑎</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𝑡</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𝜃</m:t>
                            </m:r>
                          </m:e>
                        </m:d>
                      </m:e>
                    </m:nary>
                  </m:oMath>
                </a14:m>
                <a:endParaRPr lang="en-US" dirty="0"/>
              </a:p>
              <a:p>
                <a:pPr lvl="1"/>
                <a:r>
                  <a:rPr lang="en-US" dirty="0">
                    <a:solidFill>
                      <a:srgbClr val="FF0000"/>
                    </a:solidFill>
                  </a:rPr>
                  <a:t>Requires an approximation of </a:t>
                </a: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𝑞</m:t>
                        </m:r>
                      </m:e>
                      <m:sub>
                        <m:r>
                          <a:rPr lang="en-US" i="1">
                            <a:solidFill>
                              <a:srgbClr val="FF0000"/>
                            </a:solidFill>
                            <a:latin typeface="Cambria Math" panose="02040503050406030204" pitchFamily="18" charset="0"/>
                          </a:rPr>
                          <m:t>𝜋</m:t>
                        </m:r>
                      </m:sub>
                    </m:sSub>
                  </m:oMath>
                </a14:m>
                <a:r>
                  <a:rPr lang="en-US" dirty="0">
                    <a:solidFill>
                      <a:srgbClr val="FF0000"/>
                    </a:solidFill>
                  </a:rPr>
                  <a:t>, denoted </a:t>
                </a:r>
                <a14:m>
                  <m:oMath xmlns:m="http://schemas.openxmlformats.org/officeDocument/2006/math">
                    <m:acc>
                      <m:accPr>
                        <m:chr m:val="̂"/>
                        <m:ctrlPr>
                          <a:rPr lang="en-US" i="1">
                            <a:solidFill>
                              <a:srgbClr val="FF0000"/>
                            </a:solidFill>
                            <a:latin typeface="Cambria Math" panose="02040503050406030204" pitchFamily="18" charset="0"/>
                          </a:rPr>
                        </m:ctrlPr>
                      </m:accPr>
                      <m:e>
                        <m:r>
                          <a:rPr lang="en-US" i="1">
                            <a:solidFill>
                              <a:srgbClr val="FF0000"/>
                            </a:solidFill>
                            <a:latin typeface="Cambria Math" panose="02040503050406030204" pitchFamily="18" charset="0"/>
                          </a:rPr>
                          <m:t>𝑞</m:t>
                        </m:r>
                      </m:e>
                    </m:acc>
                  </m:oMath>
                </a14:m>
                <a:r>
                  <a:rPr lang="en-US" dirty="0">
                    <a:solidFill>
                      <a:srgbClr val="FF0000"/>
                    </a:solidFill>
                  </a:rPr>
                  <a:t>, for any action (also those not taken)</a:t>
                </a:r>
              </a:p>
              <a:p>
                <a:pPr lvl="1"/>
                <a:r>
                  <a:rPr lang="en-US" dirty="0"/>
                  <a:t>Can we avoid this approximation?</a:t>
                </a:r>
              </a:p>
            </p:txBody>
          </p:sp>
        </mc:Choice>
        <mc:Fallback xmlns="">
          <p:sp>
            <p:nvSpPr>
              <p:cNvPr id="3" name="Content Placeholder 2">
                <a:extLst>
                  <a:ext uri="{FF2B5EF4-FFF2-40B4-BE49-F238E27FC236}">
                    <a16:creationId xmlns:a16="http://schemas.microsoft.com/office/drawing/2014/main" id="{C218EE3B-5F97-D64A-BDBC-9991F5E432BB}"/>
                  </a:ext>
                </a:extLst>
              </p:cNvPr>
              <p:cNvSpPr>
                <a:spLocks noGrp="1" noRot="1" noChangeAspect="1" noMove="1" noResize="1" noEditPoints="1" noAdjustHandles="1" noChangeArrowheads="1" noChangeShapeType="1" noTextEdit="1"/>
              </p:cNvSpPr>
              <p:nvPr>
                <p:ph idx="1"/>
              </p:nvPr>
            </p:nvSpPr>
            <p:spPr>
              <a:xfrm>
                <a:off x="838200" y="1825624"/>
                <a:ext cx="10515600" cy="4754079"/>
              </a:xfrm>
              <a:blipFill>
                <a:blip r:embed="rId2"/>
                <a:stretch>
                  <a:fillRect l="-1086" t="-453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30CEEF8-637C-0E4F-B4E8-C4AA1CC08668}"/>
              </a:ext>
            </a:extLst>
          </p:cNvPr>
          <p:cNvSpPr>
            <a:spLocks noGrp="1"/>
          </p:cNvSpPr>
          <p:nvPr>
            <p:ph type="sldNum" sz="quarter" idx="12"/>
          </p:nvPr>
        </p:nvSpPr>
        <p:spPr/>
        <p:txBody>
          <a:bodyPr/>
          <a:lstStyle/>
          <a:p>
            <a:fld id="{5F07402F-1908-0F43-B844-ECE5D9BD648C}" type="slidenum">
              <a:rPr lang="en-US" smtClean="0"/>
              <a:t>19</a:t>
            </a:fld>
            <a:endParaRPr lang="en-US"/>
          </a:p>
        </p:txBody>
      </p:sp>
    </p:spTree>
    <p:extLst>
      <p:ext uri="{BB962C8B-B14F-4D97-AF65-F5344CB8AC3E}">
        <p14:creationId xmlns:p14="http://schemas.microsoft.com/office/powerpoint/2010/main" val="187291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1635E-DD85-6945-825D-970C5CB231D8}"/>
              </a:ext>
            </a:extLst>
          </p:cNvPr>
          <p:cNvSpPr>
            <a:spLocks noGrp="1"/>
          </p:cNvSpPr>
          <p:nvPr>
            <p:ph type="title"/>
          </p:nvPr>
        </p:nvSpPr>
        <p:spPr/>
        <p:txBody>
          <a:bodyPr/>
          <a:lstStyle/>
          <a:p>
            <a:r>
              <a:rPr lang="en-US" dirty="0"/>
              <a:t>REINFORCE </a:t>
            </a:r>
            <a:r>
              <a:rPr lang="en-US" sz="2000" dirty="0"/>
              <a:t>[Williams, 1992]</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218EE3B-5F97-D64A-BDBC-9991F5E432BB}"/>
                  </a:ext>
                </a:extLst>
              </p:cNvPr>
              <p:cNvSpPr>
                <a:spLocks noGrp="1"/>
              </p:cNvSpPr>
              <p:nvPr>
                <p:ph idx="1"/>
              </p:nvPr>
            </p:nvSpPr>
            <p:spPr>
              <a:xfrm>
                <a:off x="838199" y="1825624"/>
                <a:ext cx="10671313" cy="4754079"/>
              </a:xfrm>
            </p:spPr>
            <p:txBody>
              <a:bodyPr>
                <a:normAutofit/>
              </a:bodyPr>
              <a:lstStyle/>
              <a:p>
                <a:pPr marL="514350" indent="-514350">
                  <a:buFont typeface="+mj-lt"/>
                  <a:buAutoNum type="arabicPeriod"/>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𝛼</m:t>
                    </m:r>
                    <m:nary>
                      <m:naryPr>
                        <m:chr m:val="∑"/>
                        <m:supHide m:val="on"/>
                        <m:ctrlPr>
                          <a:rPr lang="en-US" i="1" smtClean="0">
                            <a:solidFill>
                              <a:srgbClr val="FF0000"/>
                            </a:solidFill>
                            <a:latin typeface="Cambria Math" panose="02040503050406030204" pitchFamily="18" charset="0"/>
                          </a:rPr>
                        </m:ctrlPr>
                      </m:naryPr>
                      <m:sub>
                        <m:r>
                          <m:rPr>
                            <m:brk m:alnAt="7"/>
                          </m:rPr>
                          <a:rPr lang="en-US" i="1" smtClean="0">
                            <a:solidFill>
                              <a:srgbClr val="FF0000"/>
                            </a:solidFill>
                            <a:latin typeface="Cambria Math" panose="02040503050406030204" pitchFamily="18" charset="0"/>
                          </a:rPr>
                          <m:t>𝑎</m:t>
                        </m:r>
                      </m:sub>
                      <m:sup/>
                      <m:e>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𝑞</m:t>
                                </m:r>
                              </m:e>
                              <m:sub>
                                <m:r>
                                  <a:rPr lang="en-US" b="0" i="1" smtClean="0">
                                    <a:solidFill>
                                      <a:srgbClr val="FF0000"/>
                                    </a:solidFill>
                                    <a:latin typeface="Cambria Math" panose="02040503050406030204" pitchFamily="18" charset="0"/>
                                  </a:rPr>
                                  <m:t>𝜋</m:t>
                                </m:r>
                              </m:sub>
                            </m:sSub>
                          </m:e>
                        </m:acc>
                        <m:d>
                          <m:dPr>
                            <m:ctrlPr>
                              <a:rPr lang="en-US" i="1" smtClean="0">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𝑡</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𝑎</m:t>
                            </m:r>
                          </m:e>
                        </m:d>
                        <m:sSub>
                          <m:sSubPr>
                            <m:ctrlPr>
                              <a:rPr lang="en-US" i="1">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m:t>
                            </m:r>
                          </m:e>
                          <m:sub>
                            <m:r>
                              <a:rPr lang="en-US" i="1">
                                <a:solidFill>
                                  <a:schemeClr val="tx1"/>
                                </a:solidFill>
                                <a:latin typeface="Cambria Math" panose="02040503050406030204" pitchFamily="18" charset="0"/>
                              </a:rPr>
                              <m:t>𝜃</m:t>
                            </m:r>
                          </m:sub>
                        </m:sSub>
                        <m:r>
                          <a:rPr lang="en-US" i="1">
                            <a:solidFill>
                              <a:schemeClr val="tx1"/>
                            </a:solidFill>
                            <a:latin typeface="Cambria Math" panose="02040503050406030204" pitchFamily="18" charset="0"/>
                          </a:rPr>
                          <m:t>𝜋</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𝑎</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𝑡</m:t>
                                </m:r>
                              </m:sub>
                            </m:sSub>
                          </m:e>
                        </m:d>
                      </m:e>
                    </m:nary>
                  </m:oMath>
                </a14:m>
                <a:endParaRPr lang="en-US" dirty="0"/>
              </a:p>
              <a:p>
                <a:pPr lvl="1"/>
                <a:r>
                  <a:rPr lang="en-US" dirty="0"/>
                  <a:t>Can we avoid this approximation? </a:t>
                </a:r>
                <a:r>
                  <a:rPr lang="en-US" dirty="0">
                    <a:solidFill>
                      <a:srgbClr val="00B050"/>
                    </a:solidFill>
                  </a:rPr>
                  <a:t>YES!</a:t>
                </a:r>
              </a:p>
              <a:p>
                <a:pPr marL="514350" indent="-514350">
                  <a:buFont typeface="+mj-lt"/>
                  <a:buAutoNum type="arabicPeriod"/>
                </a:pPr>
                <a14:m>
                  <m:oMath xmlns:m="http://schemas.openxmlformats.org/officeDocument/2006/math">
                    <m:r>
                      <m:rPr>
                        <m:sty m:val="p"/>
                      </m:rPr>
                      <a:rPr lang="en-US">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r>
                          <a:rPr lang="en-US" i="1">
                            <a:latin typeface="Cambria Math" panose="02040503050406030204" pitchFamily="18" charset="0"/>
                            <a:ea typeface="Cambria Math" panose="02040503050406030204" pitchFamily="18" charset="0"/>
                          </a:rPr>
                          <m:t>𝜋</m:t>
                        </m:r>
                      </m:sub>
                    </m:sSub>
                    <m:d>
                      <m:dPr>
                        <m:begChr m:val="["/>
                        <m:endChr m:val="]"/>
                        <m:ctrlPr>
                          <a:rPr lang="en-US" i="1">
                            <a:latin typeface="Cambria Math" panose="02040503050406030204" pitchFamily="18" charset="0"/>
                            <a:ea typeface="Cambria Math" panose="02040503050406030204" pitchFamily="18" charset="0"/>
                          </a:rPr>
                        </m:ctrlPr>
                      </m:dPr>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𝑎</m:t>
                                </m:r>
                              </m:e>
                            </m:d>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e>
                        </m:nary>
                      </m:e>
                    </m:d>
                  </m:oMath>
                </a14:m>
                <a:endParaRPr lang="en-US" dirty="0"/>
              </a:p>
              <a:p>
                <a:pPr marL="514350" indent="-514350">
                  <a:buFont typeface="+mj-lt"/>
                  <a:buAutoNum type="arabicPeriod"/>
                </a:pP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r>
                          <a:rPr lang="en-US" i="1">
                            <a:latin typeface="Cambria Math" panose="02040503050406030204" pitchFamily="18" charset="0"/>
                            <a:ea typeface="Cambria Math" panose="02040503050406030204" pitchFamily="18" charset="0"/>
                          </a:rPr>
                          <m:t>𝜋</m:t>
                        </m:r>
                      </m:sub>
                    </m:sSub>
                    <m:d>
                      <m:dPr>
                        <m:begChr m:val="["/>
                        <m:endChr m:val="]"/>
                        <m:ctrlPr>
                          <a:rPr lang="en-US" i="1">
                            <a:latin typeface="Cambria Math" panose="02040503050406030204" pitchFamily="18" charset="0"/>
                            <a:ea typeface="Cambria Math" panose="02040503050406030204" pitchFamily="18" charset="0"/>
                          </a:rPr>
                        </m:ctrlPr>
                      </m:dPr>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r>
                              <a:rPr lang="en-US" i="1" smtClean="0">
                                <a:solidFill>
                                  <a:srgbClr val="FF0000"/>
                                </a:solidFill>
                                <a:latin typeface="Cambria Math" panose="02040503050406030204" pitchFamily="18" charset="0"/>
                              </a:rPr>
                              <m:t>𝜋</m:t>
                            </m:r>
                            <m:d>
                              <m:dPr>
                                <m:ctrlPr>
                                  <a:rPr lang="en-US" i="1" smtClean="0">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𝑎</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𝑆</m:t>
                                    </m:r>
                                  </m:e>
                                  <m:sub>
                                    <m:r>
                                      <a:rPr lang="en-US" i="1">
                                        <a:solidFill>
                                          <a:srgbClr val="FF0000"/>
                                        </a:solidFill>
                                        <a:latin typeface="Cambria Math" panose="02040503050406030204" pitchFamily="18" charset="0"/>
                                      </a:rPr>
                                      <m:t>𝑡</m:t>
                                    </m:r>
                                  </m:sub>
                                </m:sSub>
                              </m:e>
                            </m:d>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𝑎</m:t>
                                </m:r>
                              </m:e>
                            </m:d>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num>
                              <m:den>
                                <m:r>
                                  <a:rPr lang="en-US" i="1" smtClean="0">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𝑎</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𝑆</m:t>
                                        </m:r>
                                      </m:e>
                                      <m:sub>
                                        <m:r>
                                          <a:rPr lang="en-US" i="1">
                                            <a:solidFill>
                                              <a:srgbClr val="FF0000"/>
                                            </a:solidFill>
                                            <a:latin typeface="Cambria Math" panose="02040503050406030204" pitchFamily="18" charset="0"/>
                                          </a:rPr>
                                          <m:t>𝑡</m:t>
                                        </m:r>
                                      </m:sub>
                                    </m:sSub>
                                  </m:e>
                                </m:d>
                              </m:den>
                            </m:f>
                          </m:e>
                        </m:nary>
                      </m:e>
                    </m:d>
                  </m:oMath>
                </a14:m>
                <a:r>
                  <a:rPr lang="en-US" dirty="0"/>
                  <a:t> </a:t>
                </a:r>
                <a:r>
                  <a:rPr lang="en-US" sz="1800" dirty="0">
                    <a:solidFill>
                      <a:srgbClr val="00B050"/>
                    </a:solidFill>
                  </a:rPr>
                  <a:t>(multiply and divide by the same number)</a:t>
                </a:r>
              </a:p>
              <a:p>
                <a:pPr marL="514350" indent="-514350">
                  <a:buFont typeface="+mj-lt"/>
                  <a:buAutoNum type="arabicPeriod"/>
                </a:pP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r>
                          <a:rPr lang="en-US" i="1">
                            <a:latin typeface="Cambria Math" panose="02040503050406030204" pitchFamily="18" charset="0"/>
                            <a:ea typeface="Cambria Math" panose="02040503050406030204" pitchFamily="18" charset="0"/>
                          </a:rPr>
                          <m:t>𝜋</m:t>
                        </m:r>
                      </m:sub>
                    </m:sSub>
                    <m:d>
                      <m:dPr>
                        <m:begChr m:val="["/>
                        <m:endChr m:val="]"/>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𝑡</m:t>
                                </m:r>
                              </m:sub>
                            </m:sSub>
                          </m:e>
                        </m:d>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num>
                          <m:den>
                            <m:r>
                              <a:rPr lang="en-US" i="1" smtClean="0">
                                <a:solidFill>
                                  <a:schemeClr val="tx1"/>
                                </a:solidFill>
                                <a:latin typeface="Cambria Math" panose="02040503050406030204" pitchFamily="18" charset="0"/>
                              </a:rPr>
                              <m:t>𝜋</m:t>
                            </m:r>
                            <m:d>
                              <m:dPr>
                                <m:ctrlPr>
                                  <a:rPr lang="en-US" i="1">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𝐴</m:t>
                                    </m:r>
                                  </m:e>
                                  <m:sub>
                                    <m:r>
                                      <a:rPr lang="en-US" b="0" i="1" smtClean="0">
                                        <a:solidFill>
                                          <a:schemeClr val="tx1"/>
                                        </a:solidFill>
                                        <a:latin typeface="Cambria Math" panose="02040503050406030204" pitchFamily="18" charset="0"/>
                                      </a:rPr>
                                      <m:t>𝑡</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𝑡</m:t>
                                    </m:r>
                                  </m:sub>
                                </m:sSub>
                              </m:e>
                            </m:d>
                          </m:den>
                        </m:f>
                      </m:e>
                    </m:d>
                  </m:oMath>
                </a14:m>
                <a:r>
                  <a:rPr lang="en-US" dirty="0"/>
                  <a:t> </a:t>
                </a:r>
                <a:r>
                  <a:rPr lang="en-US" sz="2000" dirty="0">
                    <a:solidFill>
                      <a:srgbClr val="00B050"/>
                    </a:solidFill>
                  </a:rPr>
                  <a:t>(</a:t>
                </a:r>
                <a14:m>
                  <m:oMath xmlns:m="http://schemas.openxmlformats.org/officeDocument/2006/math">
                    <m:r>
                      <a:rPr lang="en-US" sz="2000" b="0" i="0" dirty="0" smtClean="0">
                        <a:solidFill>
                          <a:srgbClr val="00B050"/>
                        </a:solidFill>
                        <a:latin typeface="Cambria Math" panose="02040503050406030204" pitchFamily="18" charset="0"/>
                      </a:rPr>
                      <m:t> </m:t>
                    </m:r>
                    <m:nary>
                      <m:naryPr>
                        <m:chr m:val="∑"/>
                        <m:supHide m:val="on"/>
                        <m:ctrlPr>
                          <a:rPr lang="en-US" sz="2000" b="0" i="1" dirty="0" smtClean="0">
                            <a:solidFill>
                              <a:srgbClr val="00B050"/>
                            </a:solidFill>
                            <a:latin typeface="Cambria Math" panose="02040503050406030204" pitchFamily="18" charset="0"/>
                          </a:rPr>
                        </m:ctrlPr>
                      </m:naryPr>
                      <m:sub>
                        <m:r>
                          <m:rPr>
                            <m:brk m:alnAt="7"/>
                          </m:rPr>
                          <a:rPr lang="en-US" sz="2000" b="0" i="1" dirty="0" smtClean="0">
                            <a:solidFill>
                              <a:srgbClr val="00B050"/>
                            </a:solidFill>
                            <a:latin typeface="Cambria Math" panose="02040503050406030204" pitchFamily="18" charset="0"/>
                          </a:rPr>
                          <m:t>𝑥</m:t>
                        </m:r>
                      </m:sub>
                      <m:sup/>
                      <m:e>
                        <m:func>
                          <m:funcPr>
                            <m:ctrlPr>
                              <a:rPr lang="en-US" sz="2000" i="1" dirty="0">
                                <a:solidFill>
                                  <a:srgbClr val="00B050"/>
                                </a:solidFill>
                                <a:latin typeface="Cambria Math" panose="02040503050406030204" pitchFamily="18" charset="0"/>
                              </a:rPr>
                            </m:ctrlPr>
                          </m:funcPr>
                          <m:fName>
                            <m:r>
                              <m:rPr>
                                <m:sty m:val="p"/>
                              </m:rPr>
                              <a:rPr lang="en-US" sz="2000" dirty="0">
                                <a:solidFill>
                                  <a:srgbClr val="00B050"/>
                                </a:solidFill>
                                <a:latin typeface="Cambria Math" panose="02040503050406030204" pitchFamily="18" charset="0"/>
                              </a:rPr>
                              <m:t>Pr</m:t>
                            </m:r>
                          </m:fName>
                          <m:e>
                            <m:d>
                              <m:dPr>
                                <m:ctrlPr>
                                  <a:rPr lang="en-US" sz="2000" i="1" dirty="0">
                                    <a:solidFill>
                                      <a:srgbClr val="00B050"/>
                                    </a:solidFill>
                                    <a:latin typeface="Cambria Math" panose="02040503050406030204" pitchFamily="18" charset="0"/>
                                  </a:rPr>
                                </m:ctrlPr>
                              </m:dPr>
                              <m:e>
                                <m:r>
                                  <a:rPr lang="en-US" sz="2000" i="1" dirty="0">
                                    <a:solidFill>
                                      <a:srgbClr val="00B050"/>
                                    </a:solidFill>
                                    <a:latin typeface="Cambria Math" panose="02040503050406030204" pitchFamily="18" charset="0"/>
                                  </a:rPr>
                                  <m:t>𝑥</m:t>
                                </m:r>
                              </m:e>
                            </m:d>
                          </m:e>
                        </m:func>
                      </m:e>
                    </m:nary>
                    <m:r>
                      <a:rPr lang="en-US" sz="2000" b="0" i="1" dirty="0" smtClean="0">
                        <a:solidFill>
                          <a:srgbClr val="00B050"/>
                        </a:solidFill>
                        <a:latin typeface="Cambria Math" panose="02040503050406030204" pitchFamily="18" charset="0"/>
                      </a:rPr>
                      <m:t>𝑓</m:t>
                    </m:r>
                    <m:d>
                      <m:dPr>
                        <m:ctrlPr>
                          <a:rPr lang="en-US" sz="2000" b="0" i="1" dirty="0" smtClean="0">
                            <a:solidFill>
                              <a:srgbClr val="00B050"/>
                            </a:solidFill>
                            <a:latin typeface="Cambria Math" panose="02040503050406030204" pitchFamily="18" charset="0"/>
                          </a:rPr>
                        </m:ctrlPr>
                      </m:dPr>
                      <m:e>
                        <m:r>
                          <a:rPr lang="en-US" sz="2000" b="0" i="1" dirty="0" smtClean="0">
                            <a:solidFill>
                              <a:srgbClr val="00B050"/>
                            </a:solidFill>
                            <a:latin typeface="Cambria Math" panose="02040503050406030204" pitchFamily="18" charset="0"/>
                          </a:rPr>
                          <m:t>𝑥</m:t>
                        </m:r>
                      </m:e>
                    </m:d>
                    <m:r>
                      <a:rPr lang="en-US" sz="2000" b="0" i="1" dirty="0" smtClean="0">
                        <a:solidFill>
                          <a:srgbClr val="00B050"/>
                        </a:solidFill>
                        <a:latin typeface="Cambria Math" panose="02040503050406030204" pitchFamily="18" charset="0"/>
                      </a:rPr>
                      <m:t>=</m:t>
                    </m:r>
                    <m:sSub>
                      <m:sSubPr>
                        <m:ctrlPr>
                          <a:rPr lang="en-US" sz="2000" b="0" i="1" dirty="0" smtClean="0">
                            <a:solidFill>
                              <a:srgbClr val="00B050"/>
                            </a:solidFill>
                            <a:latin typeface="Cambria Math" panose="02040503050406030204" pitchFamily="18" charset="0"/>
                            <a:ea typeface="Cambria Math" panose="02040503050406030204" pitchFamily="18" charset="0"/>
                          </a:rPr>
                        </m:ctrlPr>
                      </m:sSubPr>
                      <m:e>
                        <m:r>
                          <a:rPr lang="en-US" sz="2000" b="0" i="1" dirty="0" smtClean="0">
                            <a:solidFill>
                              <a:srgbClr val="00B050"/>
                            </a:solidFill>
                            <a:latin typeface="Cambria Math" panose="02040503050406030204" pitchFamily="18" charset="0"/>
                            <a:ea typeface="Cambria Math" panose="02040503050406030204" pitchFamily="18" charset="0"/>
                          </a:rPr>
                          <m:t>𝔼</m:t>
                        </m:r>
                      </m:e>
                      <m:sub>
                        <m:r>
                          <a:rPr lang="en-US" sz="2000" b="0" i="1" dirty="0" smtClean="0">
                            <a:solidFill>
                              <a:srgbClr val="00B050"/>
                            </a:solidFill>
                            <a:latin typeface="Cambria Math" panose="02040503050406030204" pitchFamily="18" charset="0"/>
                            <a:ea typeface="Cambria Math" panose="02040503050406030204" pitchFamily="18" charset="0"/>
                          </a:rPr>
                          <m:t>𝑥</m:t>
                        </m:r>
                        <m:r>
                          <a:rPr lang="en-US" sz="2000" b="0" i="1" dirty="0" smtClean="0">
                            <a:solidFill>
                              <a:srgbClr val="00B050"/>
                            </a:solidFill>
                            <a:latin typeface="Cambria Math" panose="02040503050406030204" pitchFamily="18" charset="0"/>
                            <a:ea typeface="Cambria Math" panose="02040503050406030204" pitchFamily="18" charset="0"/>
                          </a:rPr>
                          <m:t>~</m:t>
                        </m:r>
                        <m:func>
                          <m:funcPr>
                            <m:ctrlPr>
                              <a:rPr lang="en-US" sz="2000" b="0" i="1" dirty="0" smtClean="0">
                                <a:solidFill>
                                  <a:srgbClr val="00B050"/>
                                </a:solidFill>
                                <a:latin typeface="Cambria Math" panose="02040503050406030204" pitchFamily="18" charset="0"/>
                                <a:ea typeface="Cambria Math" panose="02040503050406030204" pitchFamily="18" charset="0"/>
                              </a:rPr>
                            </m:ctrlPr>
                          </m:funcPr>
                          <m:fName>
                            <m:r>
                              <m:rPr>
                                <m:sty m:val="p"/>
                              </m:rPr>
                              <a:rPr lang="en-US" sz="2000" b="0" i="0" dirty="0" smtClean="0">
                                <a:solidFill>
                                  <a:srgbClr val="00B050"/>
                                </a:solidFill>
                                <a:latin typeface="Cambria Math" panose="02040503050406030204" pitchFamily="18" charset="0"/>
                                <a:ea typeface="Cambria Math" panose="02040503050406030204" pitchFamily="18" charset="0"/>
                              </a:rPr>
                              <m:t>Pr</m:t>
                            </m:r>
                          </m:fName>
                          <m:e>
                            <m:d>
                              <m:dPr>
                                <m:ctrlPr>
                                  <a:rPr lang="en-US" sz="2000" b="0" i="1" dirty="0" smtClean="0">
                                    <a:solidFill>
                                      <a:srgbClr val="00B050"/>
                                    </a:solidFill>
                                    <a:latin typeface="Cambria Math" panose="02040503050406030204" pitchFamily="18" charset="0"/>
                                    <a:ea typeface="Cambria Math" panose="02040503050406030204" pitchFamily="18" charset="0"/>
                                  </a:rPr>
                                </m:ctrlPr>
                              </m:dPr>
                              <m:e>
                                <m:r>
                                  <a:rPr lang="en-US" sz="2000" b="0" i="1" dirty="0" smtClean="0">
                                    <a:solidFill>
                                      <a:srgbClr val="00B050"/>
                                    </a:solidFill>
                                    <a:latin typeface="Cambria Math" panose="02040503050406030204" pitchFamily="18" charset="0"/>
                                    <a:ea typeface="Cambria Math" panose="02040503050406030204" pitchFamily="18" charset="0"/>
                                  </a:rPr>
                                  <m:t>𝑥</m:t>
                                </m:r>
                              </m:e>
                            </m:d>
                          </m:e>
                        </m:func>
                      </m:sub>
                    </m:sSub>
                    <m:d>
                      <m:dPr>
                        <m:begChr m:val="["/>
                        <m:endChr m:val="]"/>
                        <m:ctrlPr>
                          <a:rPr lang="en-US" sz="2000" b="0" i="1" dirty="0" smtClean="0">
                            <a:solidFill>
                              <a:srgbClr val="00B050"/>
                            </a:solidFill>
                            <a:latin typeface="Cambria Math" panose="02040503050406030204" pitchFamily="18" charset="0"/>
                            <a:ea typeface="Cambria Math" panose="02040503050406030204" pitchFamily="18" charset="0"/>
                          </a:rPr>
                        </m:ctrlPr>
                      </m:dPr>
                      <m:e>
                        <m:r>
                          <a:rPr lang="en-US" sz="2000" b="0" i="1" dirty="0" smtClean="0">
                            <a:solidFill>
                              <a:srgbClr val="00B050"/>
                            </a:solidFill>
                            <a:latin typeface="Cambria Math" panose="02040503050406030204" pitchFamily="18" charset="0"/>
                            <a:ea typeface="Cambria Math" panose="02040503050406030204" pitchFamily="18" charset="0"/>
                          </a:rPr>
                          <m:t>𝑓</m:t>
                        </m:r>
                        <m:d>
                          <m:dPr>
                            <m:ctrlPr>
                              <a:rPr lang="en-US" sz="2000" b="0" i="1" dirty="0" smtClean="0">
                                <a:solidFill>
                                  <a:srgbClr val="00B050"/>
                                </a:solidFill>
                                <a:latin typeface="Cambria Math" panose="02040503050406030204" pitchFamily="18" charset="0"/>
                                <a:ea typeface="Cambria Math" panose="02040503050406030204" pitchFamily="18" charset="0"/>
                              </a:rPr>
                            </m:ctrlPr>
                          </m:dPr>
                          <m:e>
                            <m:r>
                              <a:rPr lang="en-US" sz="2000" b="0" i="1" dirty="0" smtClean="0">
                                <a:solidFill>
                                  <a:srgbClr val="00B050"/>
                                </a:solidFill>
                                <a:latin typeface="Cambria Math" panose="02040503050406030204" pitchFamily="18" charset="0"/>
                                <a:ea typeface="Cambria Math" panose="02040503050406030204" pitchFamily="18" charset="0"/>
                              </a:rPr>
                              <m:t>𝑥</m:t>
                            </m:r>
                          </m:e>
                        </m:d>
                      </m:e>
                    </m:d>
                  </m:oMath>
                </a14:m>
                <a:r>
                  <a:rPr lang="en-US" sz="2000" dirty="0">
                    <a:solidFill>
                      <a:srgbClr val="00B050"/>
                    </a:solidFill>
                  </a:rPr>
                  <a:t> )</a:t>
                </a:r>
              </a:p>
              <a:p>
                <a:pPr marL="514350" indent="-514350">
                  <a:buFont typeface="+mj-lt"/>
                  <a:buAutoNum type="arabicPeriod"/>
                </a:pP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r>
                          <a:rPr lang="en-US" i="1">
                            <a:latin typeface="Cambria Math" panose="02040503050406030204" pitchFamily="18" charset="0"/>
                            <a:ea typeface="Cambria Math" panose="02040503050406030204" pitchFamily="18" charset="0"/>
                          </a:rPr>
                          <m:t>𝜋</m:t>
                        </m:r>
                      </m:sub>
                    </m:sSub>
                    <m:d>
                      <m:dPr>
                        <m:begChr m:val="["/>
                        <m:endChr m:val="]"/>
                        <m:ctrlPr>
                          <a:rPr lang="en-US" i="1">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𝑡</m:t>
                            </m:r>
                          </m:sub>
                        </m:sSub>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num>
                          <m:den>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den>
                        </m:f>
                      </m:e>
                    </m:d>
                  </m:oMath>
                </a14:m>
                <a:r>
                  <a:rPr lang="en-US" dirty="0"/>
                  <a:t> </a:t>
                </a:r>
                <a:r>
                  <a:rPr lang="en-US" sz="2000" dirty="0">
                    <a:solidFill>
                      <a:srgbClr val="00B050"/>
                    </a:solidFill>
                  </a:rPr>
                  <a:t>( </a:t>
                </a:r>
                <a14:m>
                  <m:oMath xmlns:m="http://schemas.openxmlformats.org/officeDocument/2006/math">
                    <m:sSub>
                      <m:sSubPr>
                        <m:ctrlPr>
                          <a:rPr lang="en-US" sz="2000" i="1" dirty="0">
                            <a:solidFill>
                              <a:srgbClr val="00B050"/>
                            </a:solidFill>
                            <a:latin typeface="Cambria Math" panose="02040503050406030204" pitchFamily="18" charset="0"/>
                            <a:ea typeface="Cambria Math" panose="02040503050406030204" pitchFamily="18" charset="0"/>
                          </a:rPr>
                        </m:ctrlPr>
                      </m:sSubPr>
                      <m:e>
                        <m:r>
                          <a:rPr lang="en-US" sz="2000" i="1" dirty="0">
                            <a:solidFill>
                              <a:srgbClr val="00B050"/>
                            </a:solidFill>
                            <a:latin typeface="Cambria Math" panose="02040503050406030204" pitchFamily="18" charset="0"/>
                            <a:ea typeface="Cambria Math" panose="02040503050406030204" pitchFamily="18" charset="0"/>
                          </a:rPr>
                          <m:t>𝔼</m:t>
                        </m:r>
                      </m:e>
                      <m:sub>
                        <m:r>
                          <a:rPr lang="en-US" sz="2000" b="0" i="1" dirty="0" smtClean="0">
                            <a:solidFill>
                              <a:srgbClr val="00B050"/>
                            </a:solidFill>
                            <a:latin typeface="Cambria Math" panose="02040503050406030204" pitchFamily="18" charset="0"/>
                            <a:ea typeface="Cambria Math" panose="02040503050406030204" pitchFamily="18" charset="0"/>
                          </a:rPr>
                          <m:t>𝜋</m:t>
                        </m:r>
                      </m:sub>
                    </m:sSub>
                    <m:d>
                      <m:dPr>
                        <m:begChr m:val="["/>
                        <m:endChr m:val="]"/>
                        <m:ctrlPr>
                          <a:rPr lang="en-US" sz="2000" i="1" dirty="0">
                            <a:solidFill>
                              <a:srgbClr val="00B050"/>
                            </a:solidFill>
                            <a:latin typeface="Cambria Math" panose="02040503050406030204" pitchFamily="18" charset="0"/>
                            <a:ea typeface="Cambria Math" panose="02040503050406030204" pitchFamily="18" charset="0"/>
                          </a:rPr>
                        </m:ctrlPr>
                      </m:dPr>
                      <m:e>
                        <m:sSub>
                          <m:sSubPr>
                            <m:ctrlPr>
                              <a:rPr lang="en-US" sz="2000" b="0" i="1" dirty="0" smtClean="0">
                                <a:solidFill>
                                  <a:srgbClr val="00B050"/>
                                </a:solidFill>
                                <a:latin typeface="Cambria Math" panose="02040503050406030204" pitchFamily="18" charset="0"/>
                                <a:ea typeface="Cambria Math" panose="02040503050406030204" pitchFamily="18" charset="0"/>
                              </a:rPr>
                            </m:ctrlPr>
                          </m:sSubPr>
                          <m:e>
                            <m:r>
                              <a:rPr lang="en-US" sz="2000" b="0" i="1" dirty="0" smtClean="0">
                                <a:solidFill>
                                  <a:srgbClr val="00B050"/>
                                </a:solidFill>
                                <a:latin typeface="Cambria Math" panose="02040503050406030204" pitchFamily="18" charset="0"/>
                                <a:ea typeface="Cambria Math" panose="02040503050406030204" pitchFamily="18" charset="0"/>
                              </a:rPr>
                              <m:t>𝐺</m:t>
                            </m:r>
                          </m:e>
                          <m:sub>
                            <m:r>
                              <a:rPr lang="en-US" sz="2000" b="0" i="1" dirty="0" smtClean="0">
                                <a:solidFill>
                                  <a:srgbClr val="00B050"/>
                                </a:solidFill>
                                <a:latin typeface="Cambria Math" panose="02040503050406030204" pitchFamily="18" charset="0"/>
                                <a:ea typeface="Cambria Math" panose="02040503050406030204" pitchFamily="18" charset="0"/>
                              </a:rPr>
                              <m:t>𝑡</m:t>
                            </m:r>
                          </m:sub>
                        </m:sSub>
                        <m:r>
                          <a:rPr lang="en-US" sz="2000" b="0" i="1" dirty="0" smtClean="0">
                            <a:solidFill>
                              <a:srgbClr val="00B050"/>
                            </a:solidFill>
                            <a:latin typeface="Cambria Math" panose="02040503050406030204" pitchFamily="18" charset="0"/>
                            <a:ea typeface="Cambria Math" panose="02040503050406030204" pitchFamily="18" charset="0"/>
                          </a:rPr>
                          <m:t>|</m:t>
                        </m:r>
                        <m:sSub>
                          <m:sSubPr>
                            <m:ctrlPr>
                              <a:rPr lang="en-US" sz="2000" b="0" i="1" dirty="0" smtClean="0">
                                <a:solidFill>
                                  <a:srgbClr val="00B050"/>
                                </a:solidFill>
                                <a:latin typeface="Cambria Math" panose="02040503050406030204" pitchFamily="18" charset="0"/>
                                <a:ea typeface="Cambria Math" panose="02040503050406030204" pitchFamily="18" charset="0"/>
                              </a:rPr>
                            </m:ctrlPr>
                          </m:sSubPr>
                          <m:e>
                            <m:r>
                              <a:rPr lang="en-US" sz="2000" b="0" i="1" dirty="0" smtClean="0">
                                <a:solidFill>
                                  <a:srgbClr val="00B050"/>
                                </a:solidFill>
                                <a:latin typeface="Cambria Math" panose="02040503050406030204" pitchFamily="18" charset="0"/>
                                <a:ea typeface="Cambria Math" panose="02040503050406030204" pitchFamily="18" charset="0"/>
                              </a:rPr>
                              <m:t>𝑆</m:t>
                            </m:r>
                          </m:e>
                          <m:sub>
                            <m:r>
                              <a:rPr lang="en-US" sz="2000" b="0" i="1" dirty="0" smtClean="0">
                                <a:solidFill>
                                  <a:srgbClr val="00B050"/>
                                </a:solidFill>
                                <a:latin typeface="Cambria Math" panose="02040503050406030204" pitchFamily="18" charset="0"/>
                                <a:ea typeface="Cambria Math" panose="02040503050406030204" pitchFamily="18" charset="0"/>
                              </a:rPr>
                              <m:t>𝑡</m:t>
                            </m:r>
                          </m:sub>
                        </m:sSub>
                        <m:r>
                          <a:rPr lang="en-US" sz="2000" b="0" i="1" dirty="0" smtClean="0">
                            <a:solidFill>
                              <a:srgbClr val="00B050"/>
                            </a:solidFill>
                            <a:latin typeface="Cambria Math" panose="02040503050406030204" pitchFamily="18" charset="0"/>
                            <a:ea typeface="Cambria Math" panose="02040503050406030204" pitchFamily="18" charset="0"/>
                          </a:rPr>
                          <m:t>,</m:t>
                        </m:r>
                        <m:sSub>
                          <m:sSubPr>
                            <m:ctrlPr>
                              <a:rPr lang="en-US" sz="2000" b="0" i="1" dirty="0" smtClean="0">
                                <a:solidFill>
                                  <a:srgbClr val="00B050"/>
                                </a:solidFill>
                                <a:latin typeface="Cambria Math" panose="02040503050406030204" pitchFamily="18" charset="0"/>
                                <a:ea typeface="Cambria Math" panose="02040503050406030204" pitchFamily="18" charset="0"/>
                              </a:rPr>
                            </m:ctrlPr>
                          </m:sSubPr>
                          <m:e>
                            <m:r>
                              <a:rPr lang="en-US" sz="2000" b="0" i="1" dirty="0" smtClean="0">
                                <a:solidFill>
                                  <a:srgbClr val="00B050"/>
                                </a:solidFill>
                                <a:latin typeface="Cambria Math" panose="02040503050406030204" pitchFamily="18" charset="0"/>
                                <a:ea typeface="Cambria Math" panose="02040503050406030204" pitchFamily="18" charset="0"/>
                              </a:rPr>
                              <m:t>𝐴</m:t>
                            </m:r>
                          </m:e>
                          <m:sub>
                            <m:r>
                              <a:rPr lang="en-US" sz="2000" b="0" i="1" dirty="0" smtClean="0">
                                <a:solidFill>
                                  <a:srgbClr val="00B050"/>
                                </a:solidFill>
                                <a:latin typeface="Cambria Math" panose="02040503050406030204" pitchFamily="18" charset="0"/>
                                <a:ea typeface="Cambria Math" panose="02040503050406030204" pitchFamily="18" charset="0"/>
                              </a:rPr>
                              <m:t>𝑡</m:t>
                            </m:r>
                          </m:sub>
                        </m:sSub>
                      </m:e>
                    </m:d>
                    <m:r>
                      <a:rPr lang="en-US" sz="2000" b="0" i="1" dirty="0" smtClean="0">
                        <a:solidFill>
                          <a:srgbClr val="00B050"/>
                        </a:solidFill>
                        <a:latin typeface="Cambria Math" panose="02040503050406030204" pitchFamily="18" charset="0"/>
                        <a:ea typeface="Cambria Math" panose="02040503050406030204" pitchFamily="18" charset="0"/>
                      </a:rPr>
                      <m:t>=</m:t>
                    </m:r>
                    <m:sSub>
                      <m:sSubPr>
                        <m:ctrlPr>
                          <a:rPr lang="en-US" sz="2000" b="0" i="1" dirty="0" smtClean="0">
                            <a:solidFill>
                              <a:srgbClr val="00B050"/>
                            </a:solidFill>
                            <a:latin typeface="Cambria Math" panose="02040503050406030204" pitchFamily="18" charset="0"/>
                            <a:ea typeface="Cambria Math" panose="02040503050406030204" pitchFamily="18" charset="0"/>
                          </a:rPr>
                        </m:ctrlPr>
                      </m:sSubPr>
                      <m:e>
                        <m:r>
                          <a:rPr lang="en-US" sz="2000" b="0" i="1" dirty="0" smtClean="0">
                            <a:solidFill>
                              <a:srgbClr val="00B050"/>
                            </a:solidFill>
                            <a:latin typeface="Cambria Math" panose="02040503050406030204" pitchFamily="18" charset="0"/>
                            <a:ea typeface="Cambria Math" panose="02040503050406030204" pitchFamily="18" charset="0"/>
                          </a:rPr>
                          <m:t>𝑞</m:t>
                        </m:r>
                      </m:e>
                      <m:sub>
                        <m:r>
                          <a:rPr lang="en-US" sz="2000" b="0" i="1" dirty="0" smtClean="0">
                            <a:solidFill>
                              <a:srgbClr val="00B050"/>
                            </a:solidFill>
                            <a:latin typeface="Cambria Math" panose="02040503050406030204" pitchFamily="18" charset="0"/>
                            <a:ea typeface="Cambria Math" panose="02040503050406030204" pitchFamily="18" charset="0"/>
                          </a:rPr>
                          <m:t>𝜋</m:t>
                        </m:r>
                      </m:sub>
                    </m:sSub>
                    <m:d>
                      <m:dPr>
                        <m:ctrlPr>
                          <a:rPr lang="en-US" sz="2000" b="0" i="1" dirty="0" smtClean="0">
                            <a:solidFill>
                              <a:srgbClr val="00B050"/>
                            </a:solidFill>
                            <a:latin typeface="Cambria Math" panose="02040503050406030204" pitchFamily="18" charset="0"/>
                            <a:ea typeface="Cambria Math" panose="02040503050406030204" pitchFamily="18" charset="0"/>
                          </a:rPr>
                        </m:ctrlPr>
                      </m:dPr>
                      <m:e>
                        <m:sSub>
                          <m:sSubPr>
                            <m:ctrlPr>
                              <a:rPr lang="en-US" sz="2000" b="0" i="1" dirty="0" smtClean="0">
                                <a:solidFill>
                                  <a:srgbClr val="00B050"/>
                                </a:solidFill>
                                <a:latin typeface="Cambria Math" panose="02040503050406030204" pitchFamily="18" charset="0"/>
                                <a:ea typeface="Cambria Math" panose="02040503050406030204" pitchFamily="18" charset="0"/>
                              </a:rPr>
                            </m:ctrlPr>
                          </m:sSubPr>
                          <m:e>
                            <m:r>
                              <a:rPr lang="en-US" sz="2000" b="0" i="1" dirty="0" smtClean="0">
                                <a:solidFill>
                                  <a:srgbClr val="00B050"/>
                                </a:solidFill>
                                <a:latin typeface="Cambria Math" panose="02040503050406030204" pitchFamily="18" charset="0"/>
                                <a:ea typeface="Cambria Math" panose="02040503050406030204" pitchFamily="18" charset="0"/>
                              </a:rPr>
                              <m:t>𝑆</m:t>
                            </m:r>
                          </m:e>
                          <m:sub>
                            <m:r>
                              <a:rPr lang="en-US" sz="2000" b="0" i="1" dirty="0" smtClean="0">
                                <a:solidFill>
                                  <a:srgbClr val="00B050"/>
                                </a:solidFill>
                                <a:latin typeface="Cambria Math" panose="02040503050406030204" pitchFamily="18" charset="0"/>
                                <a:ea typeface="Cambria Math" panose="02040503050406030204" pitchFamily="18" charset="0"/>
                              </a:rPr>
                              <m:t>𝑡</m:t>
                            </m:r>
                          </m:sub>
                        </m:sSub>
                        <m:r>
                          <a:rPr lang="en-US" sz="2000" b="0" i="1" dirty="0" smtClean="0">
                            <a:solidFill>
                              <a:srgbClr val="00B050"/>
                            </a:solidFill>
                            <a:latin typeface="Cambria Math" panose="02040503050406030204" pitchFamily="18" charset="0"/>
                            <a:ea typeface="Cambria Math" panose="02040503050406030204" pitchFamily="18" charset="0"/>
                          </a:rPr>
                          <m:t>,</m:t>
                        </m:r>
                        <m:sSub>
                          <m:sSubPr>
                            <m:ctrlPr>
                              <a:rPr lang="en-US" sz="2000" b="0" i="1" dirty="0" smtClean="0">
                                <a:solidFill>
                                  <a:srgbClr val="00B050"/>
                                </a:solidFill>
                                <a:latin typeface="Cambria Math" panose="02040503050406030204" pitchFamily="18" charset="0"/>
                                <a:ea typeface="Cambria Math" panose="02040503050406030204" pitchFamily="18" charset="0"/>
                              </a:rPr>
                            </m:ctrlPr>
                          </m:sSubPr>
                          <m:e>
                            <m:r>
                              <a:rPr lang="en-US" sz="2000" b="0" i="1" dirty="0" smtClean="0">
                                <a:solidFill>
                                  <a:srgbClr val="00B050"/>
                                </a:solidFill>
                                <a:latin typeface="Cambria Math" panose="02040503050406030204" pitchFamily="18" charset="0"/>
                                <a:ea typeface="Cambria Math" panose="02040503050406030204" pitchFamily="18" charset="0"/>
                              </a:rPr>
                              <m:t>𝐴</m:t>
                            </m:r>
                          </m:e>
                          <m:sub>
                            <m:r>
                              <a:rPr lang="en-US" sz="2000" b="0" i="1" dirty="0" smtClean="0">
                                <a:solidFill>
                                  <a:srgbClr val="00B050"/>
                                </a:solidFill>
                                <a:latin typeface="Cambria Math" panose="02040503050406030204" pitchFamily="18" charset="0"/>
                                <a:ea typeface="Cambria Math" panose="02040503050406030204" pitchFamily="18" charset="0"/>
                              </a:rPr>
                              <m:t>𝑡</m:t>
                            </m:r>
                          </m:sub>
                        </m:sSub>
                      </m:e>
                    </m:d>
                  </m:oMath>
                </a14:m>
                <a:r>
                  <a:rPr lang="en-US" sz="2000" dirty="0">
                    <a:solidFill>
                      <a:srgbClr val="00B050"/>
                    </a:solidFill>
                  </a:rPr>
                  <a:t> )</a:t>
                </a:r>
              </a:p>
              <a:p>
                <a:r>
                  <a:rPr lang="en-US" dirty="0"/>
                  <a:t>We can now use this gradient estimation for PG steps</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𝛼</m:t>
                    </m:r>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rPr>
                          <m:t>𝑡</m:t>
                        </m:r>
                      </m:sub>
                    </m:sSub>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num>
                      <m:den>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den>
                    </m:f>
                  </m:oMath>
                </a14:m>
                <a:endParaRPr lang="en-US" dirty="0"/>
              </a:p>
            </p:txBody>
          </p:sp>
        </mc:Choice>
        <mc:Fallback xmlns="">
          <p:sp>
            <p:nvSpPr>
              <p:cNvPr id="3" name="Content Placeholder 2">
                <a:extLst>
                  <a:ext uri="{FF2B5EF4-FFF2-40B4-BE49-F238E27FC236}">
                    <a16:creationId xmlns:a16="http://schemas.microsoft.com/office/drawing/2014/main" id="{C218EE3B-5F97-D64A-BDBC-9991F5E432BB}"/>
                  </a:ext>
                </a:extLst>
              </p:cNvPr>
              <p:cNvSpPr>
                <a:spLocks noGrp="1" noRot="1" noChangeAspect="1" noMove="1" noResize="1" noEditPoints="1" noAdjustHandles="1" noChangeArrowheads="1" noChangeShapeType="1" noTextEdit="1"/>
              </p:cNvSpPr>
              <p:nvPr>
                <p:ph idx="1"/>
              </p:nvPr>
            </p:nvSpPr>
            <p:spPr>
              <a:xfrm>
                <a:off x="838199" y="1825624"/>
                <a:ext cx="10671313" cy="4754079"/>
              </a:xfrm>
              <a:blipFill>
                <a:blip r:embed="rId2"/>
                <a:stretch>
                  <a:fillRect l="-950" t="-15200" b="-106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0EA3D55-28B9-2341-8248-60588B9753D0}"/>
              </a:ext>
            </a:extLst>
          </p:cNvPr>
          <p:cNvSpPr>
            <a:spLocks noGrp="1"/>
          </p:cNvSpPr>
          <p:nvPr>
            <p:ph type="sldNum" sz="quarter" idx="12"/>
          </p:nvPr>
        </p:nvSpPr>
        <p:spPr/>
        <p:txBody>
          <a:bodyPr/>
          <a:lstStyle/>
          <a:p>
            <a:fld id="{5F07402F-1908-0F43-B844-ECE5D9BD648C}" type="slidenum">
              <a:rPr lang="en-US" smtClean="0"/>
              <a:t>20</a:t>
            </a:fld>
            <a:endParaRPr lang="en-US"/>
          </a:p>
        </p:txBody>
      </p:sp>
    </p:spTree>
    <p:extLst>
      <p:ext uri="{BB962C8B-B14F-4D97-AF65-F5344CB8AC3E}">
        <p14:creationId xmlns:p14="http://schemas.microsoft.com/office/powerpoint/2010/main" val="316923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B5373-DF87-784D-90BB-CE16DA7B30B3}"/>
              </a:ext>
            </a:extLst>
          </p:cNvPr>
          <p:cNvSpPr>
            <a:spLocks noGrp="1"/>
          </p:cNvSpPr>
          <p:nvPr>
            <p:ph type="title"/>
          </p:nvPr>
        </p:nvSpPr>
        <p:spPr/>
        <p:txBody>
          <a:bodyPr/>
          <a:lstStyle/>
          <a:p>
            <a:r>
              <a:rPr lang="en-US" dirty="0"/>
              <a:t>REINFORCE </a:t>
            </a:r>
            <a:r>
              <a:rPr lang="en-US" sz="2800" dirty="0"/>
              <a:t>[Williams, 1992]</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C1DEFD-4F31-CE49-8BF0-4A036C425307}"/>
                  </a:ext>
                </a:extLst>
              </p:cNvPr>
              <p:cNvSpPr>
                <a:spLocks noGrp="1"/>
              </p:cNvSpPr>
              <p:nvPr>
                <p:ph idx="1"/>
              </p:nvPr>
            </p:nvSpPr>
            <p:spPr>
              <a:xfrm>
                <a:off x="838199" y="1656662"/>
                <a:ext cx="10691191" cy="4895850"/>
              </a:xfrm>
            </p:spPr>
            <p:txBody>
              <a:bodyPr>
                <a:normAutofit fontScale="77500" lnSpcReduction="20000"/>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𝛼</m:t>
                    </m:r>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rPr>
                          <m:t>𝑡</m:t>
                        </m:r>
                      </m:sub>
                    </m:sSub>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𝜃</m:t>
                            </m:r>
                          </m:e>
                        </m:d>
                      </m:num>
                      <m:den>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𝜃</m:t>
                            </m:r>
                          </m:e>
                        </m:d>
                      </m:den>
                    </m:f>
                  </m:oMath>
                </a14:m>
                <a:endParaRPr lang="en-US" dirty="0"/>
              </a:p>
              <a:p>
                <a:pPr>
                  <a:lnSpc>
                    <a:spcPct val="120000"/>
                  </a:lnSpc>
                </a:pPr>
                <a:r>
                  <a:rPr lang="en-US" dirty="0"/>
                  <a:t>Each increment is proportional to the product of a return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rPr>
                          <m:t>𝑡</m:t>
                        </m:r>
                      </m:sub>
                    </m:sSub>
                  </m:oMath>
                </a14:m>
                <a:r>
                  <a:rPr lang="en-US" dirty="0"/>
                  <a:t> and a vector </a:t>
                </a:r>
              </a:p>
              <a:p>
                <a:pPr lvl="1">
                  <a:lnSpc>
                    <a:spcPct val="120000"/>
                  </a:lnSpc>
                </a:pPr>
                <a:r>
                  <a:rPr lang="en-US" dirty="0"/>
                  <a:t>The gradient of the probability of taking the action actually taken over the (current) probability of taking that action</a:t>
                </a:r>
              </a:p>
              <a:p>
                <a:pPr lvl="1">
                  <a:lnSpc>
                    <a:spcPct val="120000"/>
                  </a:lnSpc>
                </a:pPr>
                <a:r>
                  <a:rPr lang="en-US" dirty="0"/>
                  <a:t>The vector is the direction in parameter space that most increases the probability of repeating the action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oMath>
                </a14:m>
                <a:r>
                  <a:rPr lang="en-US" dirty="0"/>
                  <a:t> on future visits to state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oMath>
                </a14:m>
                <a:endParaRPr lang="en-US" dirty="0"/>
              </a:p>
              <a:p>
                <a:pPr>
                  <a:lnSpc>
                    <a:spcPct val="120000"/>
                  </a:lnSpc>
                </a:pPr>
                <a:r>
                  <a:rPr lang="en-US" dirty="0"/>
                  <a:t>The update increases the parameter vector (*) proportional to the return, and (**) inversely proportional to the action probability</a:t>
                </a:r>
              </a:p>
              <a:p>
                <a:pPr lvl="1">
                  <a:lnSpc>
                    <a:spcPct val="120000"/>
                  </a:lnSpc>
                </a:pPr>
                <a:r>
                  <a:rPr lang="en-US" dirty="0"/>
                  <a:t>(*) makes sense because it causes the parameter to move most in the directions that favor actions that yield the highest return</a:t>
                </a:r>
              </a:p>
              <a:p>
                <a:pPr lvl="1">
                  <a:lnSpc>
                    <a:spcPct val="120000"/>
                  </a:lnSpc>
                </a:pPr>
                <a:r>
                  <a:rPr lang="en-US" dirty="0"/>
                  <a:t>(**) makes sense because otherwise actions that are selected frequently are at an advantage (the updates will be more often in their direction) and might win out even if they do not yield the highest return</a:t>
                </a:r>
              </a:p>
            </p:txBody>
          </p:sp>
        </mc:Choice>
        <mc:Fallback xmlns="">
          <p:sp>
            <p:nvSpPr>
              <p:cNvPr id="3" name="Content Placeholder 2">
                <a:extLst>
                  <a:ext uri="{FF2B5EF4-FFF2-40B4-BE49-F238E27FC236}">
                    <a16:creationId xmlns:a16="http://schemas.microsoft.com/office/drawing/2014/main" id="{6BC1DEFD-4F31-CE49-8BF0-4A036C425307}"/>
                  </a:ext>
                </a:extLst>
              </p:cNvPr>
              <p:cNvSpPr>
                <a:spLocks noGrp="1" noRot="1" noChangeAspect="1" noMove="1" noResize="1" noEditPoints="1" noAdjustHandles="1" noChangeArrowheads="1" noChangeShapeType="1" noTextEdit="1"/>
              </p:cNvSpPr>
              <p:nvPr>
                <p:ph idx="1"/>
              </p:nvPr>
            </p:nvSpPr>
            <p:spPr>
              <a:xfrm>
                <a:off x="838199" y="1656662"/>
                <a:ext cx="10691191" cy="4895850"/>
              </a:xfrm>
              <a:blipFill>
                <a:blip r:embed="rId2"/>
                <a:stretch>
                  <a:fillRect l="-593" r="-106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E5A13F3-AFB1-C14D-BE44-2BD4FA101374}"/>
              </a:ext>
            </a:extLst>
          </p:cNvPr>
          <p:cNvSpPr>
            <a:spLocks noGrp="1"/>
          </p:cNvSpPr>
          <p:nvPr>
            <p:ph type="sldNum" sz="quarter" idx="12"/>
          </p:nvPr>
        </p:nvSpPr>
        <p:spPr/>
        <p:txBody>
          <a:bodyPr/>
          <a:lstStyle/>
          <a:p>
            <a:fld id="{5F07402F-1908-0F43-B844-ECE5D9BD648C}" type="slidenum">
              <a:rPr lang="en-US" smtClean="0"/>
              <a:t>21</a:t>
            </a:fld>
            <a:endParaRPr lang="en-US"/>
          </a:p>
        </p:txBody>
      </p:sp>
    </p:spTree>
    <p:extLst>
      <p:ext uri="{BB962C8B-B14F-4D97-AF65-F5344CB8AC3E}">
        <p14:creationId xmlns:p14="http://schemas.microsoft.com/office/powerpoint/2010/main" val="399825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B5373-DF87-784D-90BB-CE16DA7B30B3}"/>
              </a:ext>
            </a:extLst>
          </p:cNvPr>
          <p:cNvSpPr>
            <a:spLocks noGrp="1"/>
          </p:cNvSpPr>
          <p:nvPr>
            <p:ph type="title"/>
          </p:nvPr>
        </p:nvSpPr>
        <p:spPr/>
        <p:txBody>
          <a:bodyPr/>
          <a:lstStyle/>
          <a:p>
            <a:r>
              <a:rPr lang="en-US" dirty="0"/>
              <a:t>REINFORCE </a:t>
            </a:r>
            <a:r>
              <a:rPr lang="en-US" sz="2800" dirty="0"/>
              <a:t>[Williams, 1992]</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C1DEFD-4F31-CE49-8BF0-4A036C425307}"/>
                  </a:ext>
                </a:extLst>
              </p:cNvPr>
              <p:cNvSpPr>
                <a:spLocks noGrp="1"/>
              </p:cNvSpPr>
              <p:nvPr>
                <p:ph idx="1"/>
              </p:nvPr>
            </p:nvSpPr>
            <p:spPr/>
            <p:txBody>
              <a:bodyPr>
                <a:norm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𝛼</m:t>
                    </m:r>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rPr>
                          <m:t>𝑡</m:t>
                        </m:r>
                      </m:sub>
                    </m:sSub>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𝜃</m:t>
                            </m:r>
                          </m:e>
                        </m:d>
                      </m:num>
                      <m:den>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𝜃</m:t>
                            </m:r>
                          </m:e>
                        </m:d>
                      </m:den>
                    </m:f>
                  </m:oMath>
                </a14:m>
                <a:endParaRPr lang="en-US" dirty="0"/>
              </a:p>
              <a:p>
                <a:r>
                  <a:rPr lang="en-US" dirty="0"/>
                  <a:t>REINFORCE uses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rPr>
                          <m:t>𝑡</m:t>
                        </m:r>
                      </m:sub>
                    </m:sSub>
                  </m:oMath>
                </a14:m>
                <a:r>
                  <a:rPr lang="en-US" dirty="0"/>
                  <a:t>: the complete return from time </a:t>
                </a:r>
                <a14:m>
                  <m:oMath xmlns:m="http://schemas.openxmlformats.org/officeDocument/2006/math">
                    <m:r>
                      <a:rPr lang="en-US" i="1">
                        <a:latin typeface="Cambria Math" panose="02040503050406030204" pitchFamily="18" charset="0"/>
                      </a:rPr>
                      <m:t>𝑡</m:t>
                    </m:r>
                  </m:oMath>
                </a14:m>
                <a:r>
                  <a:rPr lang="en-US" dirty="0"/>
                  <a:t> until the end of the episode </a:t>
                </a:r>
              </a:p>
              <a:p>
                <a:r>
                  <a:rPr lang="en-US" dirty="0"/>
                  <a:t>In this sense REINFORCE is a Monte Carlo algorithm and is well defined only for the episodic case with all updates made in retrospect after the episode is completed</a:t>
                </a:r>
              </a:p>
            </p:txBody>
          </p:sp>
        </mc:Choice>
        <mc:Fallback xmlns="">
          <p:sp>
            <p:nvSpPr>
              <p:cNvPr id="3" name="Content Placeholder 2">
                <a:extLst>
                  <a:ext uri="{FF2B5EF4-FFF2-40B4-BE49-F238E27FC236}">
                    <a16:creationId xmlns:a16="http://schemas.microsoft.com/office/drawing/2014/main" id="{6BC1DEFD-4F31-CE49-8BF0-4A036C425307}"/>
                  </a:ext>
                </a:extLst>
              </p:cNvPr>
              <p:cNvSpPr>
                <a:spLocks noGrp="1" noRot="1" noChangeAspect="1" noMove="1" noResize="1" noEditPoints="1" noAdjustHandles="1" noChangeArrowheads="1" noChangeShapeType="1" noTextEdit="1"/>
              </p:cNvSpPr>
              <p:nvPr>
                <p:ph idx="1"/>
              </p:nvPr>
            </p:nvSpPr>
            <p:spPr>
              <a:blipFill>
                <a:blip r:embed="rId4"/>
                <a:stretch>
                  <a:fillRect l="-965" r="-120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3DA532A-9112-2644-B7F1-79DC979B2F0A}"/>
              </a:ext>
            </a:extLst>
          </p:cNvPr>
          <p:cNvSpPr>
            <a:spLocks noGrp="1"/>
          </p:cNvSpPr>
          <p:nvPr>
            <p:ph type="sldNum" sz="quarter" idx="12"/>
          </p:nvPr>
        </p:nvSpPr>
        <p:spPr/>
        <p:txBody>
          <a:bodyPr/>
          <a:lstStyle/>
          <a:p>
            <a:fld id="{5F07402F-1908-0F43-B844-ECE5D9BD648C}" type="slidenum">
              <a:rPr lang="en-US" smtClean="0"/>
              <a:t>22</a:t>
            </a:fld>
            <a:endParaRPr lang="en-US"/>
          </a:p>
        </p:txBody>
      </p:sp>
    </p:spTree>
    <p:extLst>
      <p:ext uri="{BB962C8B-B14F-4D97-AF65-F5344CB8AC3E}">
        <p14:creationId xmlns:p14="http://schemas.microsoft.com/office/powerpoint/2010/main" val="2657454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B5373-DF87-784D-90BB-CE16DA7B30B3}"/>
              </a:ext>
            </a:extLst>
          </p:cNvPr>
          <p:cNvSpPr>
            <a:spLocks noGrp="1"/>
          </p:cNvSpPr>
          <p:nvPr>
            <p:ph type="title"/>
          </p:nvPr>
        </p:nvSpPr>
        <p:spPr/>
        <p:txBody>
          <a:bodyPr/>
          <a:lstStyle/>
          <a:p>
            <a:r>
              <a:rPr lang="en-US" dirty="0"/>
              <a:t>REINFORCE </a:t>
            </a:r>
            <a:r>
              <a:rPr lang="en-US" sz="2800" dirty="0"/>
              <a:t>[Williams, 1992]</a:t>
            </a:r>
            <a:endParaRPr lang="en-US" dirty="0"/>
          </a:p>
        </p:txBody>
      </p:sp>
      <p:sp>
        <p:nvSpPr>
          <p:cNvPr id="3" name="Content Placeholder 2">
            <a:extLst>
              <a:ext uri="{FF2B5EF4-FFF2-40B4-BE49-F238E27FC236}">
                <a16:creationId xmlns:a16="http://schemas.microsoft.com/office/drawing/2014/main" id="{6BC1DEFD-4F31-CE49-8BF0-4A036C425307}"/>
              </a:ext>
            </a:extLst>
          </p:cNvPr>
          <p:cNvSpPr>
            <a:spLocks noGrp="1"/>
          </p:cNvSpPr>
          <p:nvPr>
            <p:ph idx="1"/>
          </p:nvPr>
        </p:nvSpPr>
        <p:spPr/>
        <p:txBody>
          <a:bodyPr>
            <a:normAutofit/>
          </a:bodyPr>
          <a:lstStyle/>
          <a:p>
            <a:endParaRPr lang="en-US" dirty="0"/>
          </a:p>
        </p:txBody>
      </p:sp>
      <p:pic>
        <p:nvPicPr>
          <p:cNvPr id="4" name="Picture 3">
            <a:extLst>
              <a:ext uri="{FF2B5EF4-FFF2-40B4-BE49-F238E27FC236}">
                <a16:creationId xmlns:a16="http://schemas.microsoft.com/office/drawing/2014/main" id="{AAEDA1C5-3088-5C4B-B67D-955D36414416}"/>
              </a:ext>
            </a:extLst>
          </p:cNvPr>
          <p:cNvPicPr>
            <a:picLocks noChangeAspect="1"/>
          </p:cNvPicPr>
          <p:nvPr/>
        </p:nvPicPr>
        <p:blipFill>
          <a:blip r:embed="rId2"/>
          <a:stretch>
            <a:fillRect/>
          </a:stretch>
        </p:blipFill>
        <p:spPr>
          <a:xfrm>
            <a:off x="217714" y="2098380"/>
            <a:ext cx="11756571" cy="3297046"/>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E1C07F2-DEFF-164A-8315-948E61D28F0A}"/>
                  </a:ext>
                </a:extLst>
              </p:cNvPr>
              <p:cNvSpPr txBox="1"/>
              <p:nvPr/>
            </p:nvSpPr>
            <p:spPr>
              <a:xfrm>
                <a:off x="8073478" y="4745619"/>
                <a:ext cx="3280322" cy="1218475"/>
              </a:xfrm>
              <a:prstGeom prst="rect">
                <a:avLst/>
              </a:prstGeom>
              <a:solidFill>
                <a:schemeClr val="bg1"/>
              </a:solidFill>
              <a:ln>
                <a:solidFill>
                  <a:srgbClr val="FF0000"/>
                </a:solidFill>
              </a:ln>
            </p:spPr>
            <p:txBody>
              <a:bodyPr wrap="none" rtlCol="0">
                <a:spAutoFit/>
              </a:bodyPr>
              <a:lstStyle/>
              <a:p>
                <a:pPr algn="ctr"/>
                <a:r>
                  <a:rPr lang="en-US" sz="2800" dirty="0"/>
                  <a:t>How did we get here </a:t>
                </a:r>
              </a:p>
              <a:p>
                <a:pPr algn="ctr"/>
                <a:r>
                  <a:rPr lang="en-US" sz="2800" dirty="0"/>
                  <a:t>from </a:t>
                </a:r>
                <a14:m>
                  <m:oMath xmlns:m="http://schemas.openxmlformats.org/officeDocument/2006/math">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m:rPr>
                                <m:sty m:val="p"/>
                              </m:rPr>
                              <a:rPr lang="en-US" sz="2800">
                                <a:latin typeface="Cambria Math" panose="02040503050406030204" pitchFamily="18" charset="0"/>
                              </a:rPr>
                              <m:t>∇</m:t>
                            </m:r>
                          </m:e>
                          <m:sub>
                            <m:r>
                              <a:rPr lang="en-US" sz="2800" i="1">
                                <a:latin typeface="Cambria Math" panose="02040503050406030204" pitchFamily="18" charset="0"/>
                              </a:rPr>
                              <m:t>𝜃</m:t>
                            </m:r>
                          </m:sub>
                        </m:sSub>
                        <m:r>
                          <a:rPr lang="en-US" sz="2800" i="1">
                            <a:latin typeface="Cambria Math" panose="02040503050406030204" pitchFamily="18" charset="0"/>
                          </a:rPr>
                          <m:t>𝜋</m:t>
                        </m:r>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𝐴</m:t>
                                </m:r>
                              </m:e>
                              <m:sub>
                                <m:r>
                                  <a:rPr lang="en-US" sz="2800" i="1">
                                    <a:latin typeface="Cambria Math" panose="02040503050406030204" pitchFamily="18" charset="0"/>
                                  </a:rPr>
                                  <m:t>𝑡</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𝑆</m:t>
                                </m:r>
                              </m:e>
                              <m:sub>
                                <m:r>
                                  <a:rPr lang="en-US" sz="2800" i="1">
                                    <a:latin typeface="Cambria Math" panose="02040503050406030204" pitchFamily="18" charset="0"/>
                                  </a:rPr>
                                  <m:t>𝑡</m:t>
                                </m:r>
                              </m:sub>
                            </m:sSub>
                            <m:r>
                              <a:rPr lang="en-US" sz="2800" i="1">
                                <a:latin typeface="Cambria Math" panose="02040503050406030204" pitchFamily="18" charset="0"/>
                              </a:rPr>
                              <m:t>;</m:t>
                            </m:r>
                            <m:r>
                              <a:rPr lang="en-US" sz="2800" i="1">
                                <a:latin typeface="Cambria Math" panose="02040503050406030204" pitchFamily="18" charset="0"/>
                              </a:rPr>
                              <m:t>𝜃</m:t>
                            </m:r>
                          </m:e>
                        </m:d>
                      </m:num>
                      <m:den>
                        <m:r>
                          <a:rPr lang="en-US" sz="2800" i="1">
                            <a:latin typeface="Cambria Math" panose="02040503050406030204" pitchFamily="18" charset="0"/>
                          </a:rPr>
                          <m:t>𝜋</m:t>
                        </m:r>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𝐴</m:t>
                                </m:r>
                              </m:e>
                              <m:sub>
                                <m:r>
                                  <a:rPr lang="en-US" sz="2800" i="1">
                                    <a:latin typeface="Cambria Math" panose="02040503050406030204" pitchFamily="18" charset="0"/>
                                  </a:rPr>
                                  <m:t>𝑡</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𝑆</m:t>
                                </m:r>
                              </m:e>
                              <m:sub>
                                <m:r>
                                  <a:rPr lang="en-US" sz="2800" i="1">
                                    <a:latin typeface="Cambria Math" panose="02040503050406030204" pitchFamily="18" charset="0"/>
                                  </a:rPr>
                                  <m:t>𝑡</m:t>
                                </m:r>
                              </m:sub>
                            </m:sSub>
                            <m:r>
                              <a:rPr lang="en-US" sz="2800" i="1">
                                <a:latin typeface="Cambria Math" panose="02040503050406030204" pitchFamily="18" charset="0"/>
                              </a:rPr>
                              <m:t>;</m:t>
                            </m:r>
                            <m:r>
                              <a:rPr lang="en-US" sz="2800" i="1">
                                <a:latin typeface="Cambria Math" panose="02040503050406030204" pitchFamily="18" charset="0"/>
                              </a:rPr>
                              <m:t>𝜃</m:t>
                            </m:r>
                          </m:e>
                        </m:d>
                      </m:den>
                    </m:f>
                  </m:oMath>
                </a14:m>
                <a:r>
                  <a:rPr lang="en-US" sz="2800" dirty="0"/>
                  <a:t> ?</a:t>
                </a:r>
              </a:p>
            </p:txBody>
          </p:sp>
        </mc:Choice>
        <mc:Fallback xmlns="">
          <p:sp>
            <p:nvSpPr>
              <p:cNvPr id="5" name="TextBox 4">
                <a:extLst>
                  <a:ext uri="{FF2B5EF4-FFF2-40B4-BE49-F238E27FC236}">
                    <a16:creationId xmlns:a16="http://schemas.microsoft.com/office/drawing/2014/main" id="{EE1C07F2-DEFF-164A-8315-948E61D28F0A}"/>
                  </a:ext>
                </a:extLst>
              </p:cNvPr>
              <p:cNvSpPr txBox="1">
                <a:spLocks noRot="1" noChangeAspect="1" noMove="1" noResize="1" noEditPoints="1" noAdjustHandles="1" noChangeArrowheads="1" noChangeShapeType="1" noTextEdit="1"/>
              </p:cNvSpPr>
              <p:nvPr/>
            </p:nvSpPr>
            <p:spPr>
              <a:xfrm>
                <a:off x="8073478" y="4745619"/>
                <a:ext cx="3280322" cy="1218475"/>
              </a:xfrm>
              <a:prstGeom prst="rect">
                <a:avLst/>
              </a:prstGeom>
              <a:blipFill>
                <a:blip r:embed="rId5"/>
                <a:stretch>
                  <a:fillRect l="-3861" t="-5102" r="-2703" b="-2041"/>
                </a:stretch>
              </a:blipFill>
              <a:ln>
                <a:solidFill>
                  <a:srgbClr val="FF0000"/>
                </a:solidFill>
              </a:ln>
            </p:spPr>
            <p:txBody>
              <a:bodyPr/>
              <a:lstStyle/>
              <a:p>
                <a:r>
                  <a:rPr lang="en-US">
                    <a:noFill/>
                  </a:rPr>
                  <a:t> </a:t>
                </a:r>
              </a:p>
            </p:txBody>
          </p:sp>
        </mc:Fallback>
      </mc:AlternateContent>
      <p:sp>
        <p:nvSpPr>
          <p:cNvPr id="6" name="Rectangle 5">
            <a:extLst>
              <a:ext uri="{FF2B5EF4-FFF2-40B4-BE49-F238E27FC236}">
                <a16:creationId xmlns:a16="http://schemas.microsoft.com/office/drawing/2014/main" id="{4211CDC5-2E2C-EE4E-9400-58DBA8DD37D3}"/>
              </a:ext>
            </a:extLst>
          </p:cNvPr>
          <p:cNvSpPr/>
          <p:nvPr/>
        </p:nvSpPr>
        <p:spPr>
          <a:xfrm>
            <a:off x="3055716" y="4745619"/>
            <a:ext cx="1921398" cy="34724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0F770ACD-1C96-6645-85AF-883C133D3B03}"/>
              </a:ext>
            </a:extLst>
          </p:cNvPr>
          <p:cNvCxnSpPr>
            <a:stCxn id="5" idx="1"/>
          </p:cNvCxnSpPr>
          <p:nvPr/>
        </p:nvCxnSpPr>
        <p:spPr>
          <a:xfrm flipH="1" flipV="1">
            <a:off x="5081286" y="4919239"/>
            <a:ext cx="2992192" cy="435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6D6C434-1ACD-4A4E-AD1A-E25EC4501E98}"/>
                  </a:ext>
                </a:extLst>
              </p:cNvPr>
              <p:cNvSpPr txBox="1"/>
              <p:nvPr/>
            </p:nvSpPr>
            <p:spPr>
              <a:xfrm>
                <a:off x="4400139" y="5786215"/>
                <a:ext cx="2631682" cy="781496"/>
              </a:xfrm>
              <a:prstGeom prst="rect">
                <a:avLst/>
              </a:prstGeom>
              <a:noFill/>
              <a:ln>
                <a:solidFill>
                  <a:srgbClr val="00B05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rgbClr val="00B050"/>
                          </a:solidFill>
                          <a:latin typeface="Cambria Math" panose="02040503050406030204" pitchFamily="18" charset="0"/>
                        </a:rPr>
                        <m:t>∇</m:t>
                      </m:r>
                      <m:func>
                        <m:funcPr>
                          <m:ctrlPr>
                            <a:rPr lang="en-US" sz="2400" b="0" i="1" smtClean="0">
                              <a:solidFill>
                                <a:srgbClr val="00B050"/>
                              </a:solidFill>
                              <a:latin typeface="Cambria Math" panose="02040503050406030204" pitchFamily="18" charset="0"/>
                            </a:rPr>
                          </m:ctrlPr>
                        </m:funcPr>
                        <m:fName>
                          <m:r>
                            <m:rPr>
                              <m:sty m:val="p"/>
                            </m:rPr>
                            <a:rPr lang="en-US" sz="2400" b="0" i="0" smtClean="0">
                              <a:solidFill>
                                <a:srgbClr val="00B050"/>
                              </a:solidFill>
                              <a:latin typeface="Cambria Math" panose="02040503050406030204" pitchFamily="18" charset="0"/>
                            </a:rPr>
                            <m:t>ln</m:t>
                          </m:r>
                        </m:fName>
                        <m:e>
                          <m:d>
                            <m:dPr>
                              <m:ctrlPr>
                                <a:rPr lang="en-US" sz="2400" b="0" i="1" smtClean="0">
                                  <a:solidFill>
                                    <a:srgbClr val="00B050"/>
                                  </a:solidFill>
                                  <a:latin typeface="Cambria Math" panose="02040503050406030204" pitchFamily="18" charset="0"/>
                                </a:rPr>
                              </m:ctrlPr>
                            </m:dPr>
                            <m:e>
                              <m:r>
                                <a:rPr lang="en-US" sz="2400" b="0" i="1" smtClean="0">
                                  <a:solidFill>
                                    <a:srgbClr val="00B050"/>
                                  </a:solidFill>
                                  <a:latin typeface="Cambria Math" panose="02040503050406030204" pitchFamily="18" charset="0"/>
                                </a:rPr>
                                <m:t>𝑓</m:t>
                              </m:r>
                              <m:d>
                                <m:dPr>
                                  <m:ctrlPr>
                                    <a:rPr lang="en-US" sz="2400" b="0" i="1" smtClean="0">
                                      <a:solidFill>
                                        <a:srgbClr val="00B050"/>
                                      </a:solidFill>
                                      <a:latin typeface="Cambria Math" panose="02040503050406030204" pitchFamily="18" charset="0"/>
                                    </a:rPr>
                                  </m:ctrlPr>
                                </m:dPr>
                                <m:e>
                                  <m:r>
                                    <a:rPr lang="en-US" sz="2400" b="0" i="1" smtClean="0">
                                      <a:solidFill>
                                        <a:srgbClr val="00B050"/>
                                      </a:solidFill>
                                      <a:latin typeface="Cambria Math" panose="02040503050406030204" pitchFamily="18" charset="0"/>
                                    </a:rPr>
                                    <m:t>𝑥</m:t>
                                  </m:r>
                                </m:e>
                              </m:d>
                            </m:e>
                          </m:d>
                        </m:e>
                      </m:func>
                      <m:r>
                        <a:rPr lang="en-US" sz="2400" b="0" i="1" smtClean="0">
                          <a:solidFill>
                            <a:srgbClr val="00B050"/>
                          </a:solidFill>
                          <a:latin typeface="Cambria Math" panose="02040503050406030204" pitchFamily="18" charset="0"/>
                        </a:rPr>
                        <m:t>=</m:t>
                      </m:r>
                      <m:f>
                        <m:fPr>
                          <m:ctrlPr>
                            <a:rPr lang="en-US" sz="2400" b="0" i="1" smtClean="0">
                              <a:solidFill>
                                <a:srgbClr val="00B050"/>
                              </a:solidFill>
                              <a:latin typeface="Cambria Math" panose="02040503050406030204" pitchFamily="18" charset="0"/>
                            </a:rPr>
                          </m:ctrlPr>
                        </m:fPr>
                        <m:num>
                          <m:r>
                            <m:rPr>
                              <m:sty m:val="p"/>
                            </m:rPr>
                            <a:rPr lang="en-US" sz="2400" b="0" i="0" smtClean="0">
                              <a:solidFill>
                                <a:srgbClr val="00B050"/>
                              </a:solidFill>
                              <a:latin typeface="Cambria Math" panose="02040503050406030204" pitchFamily="18" charset="0"/>
                            </a:rPr>
                            <m:t>∇</m:t>
                          </m:r>
                          <m:r>
                            <a:rPr lang="en-US" sz="2400" b="0" i="1" smtClean="0">
                              <a:solidFill>
                                <a:srgbClr val="00B050"/>
                              </a:solidFill>
                              <a:latin typeface="Cambria Math" panose="02040503050406030204" pitchFamily="18" charset="0"/>
                            </a:rPr>
                            <m:t>𝑓</m:t>
                          </m:r>
                          <m:d>
                            <m:dPr>
                              <m:ctrlPr>
                                <a:rPr lang="en-US" sz="2400" b="0" i="1" smtClean="0">
                                  <a:solidFill>
                                    <a:srgbClr val="00B050"/>
                                  </a:solidFill>
                                  <a:latin typeface="Cambria Math" panose="02040503050406030204" pitchFamily="18" charset="0"/>
                                </a:rPr>
                              </m:ctrlPr>
                            </m:dPr>
                            <m:e>
                              <m:r>
                                <a:rPr lang="en-US" sz="2400" b="0" i="1" smtClean="0">
                                  <a:solidFill>
                                    <a:srgbClr val="00B050"/>
                                  </a:solidFill>
                                  <a:latin typeface="Cambria Math" panose="02040503050406030204" pitchFamily="18" charset="0"/>
                                </a:rPr>
                                <m:t>𝑥</m:t>
                              </m:r>
                            </m:e>
                          </m:d>
                        </m:num>
                        <m:den>
                          <m:r>
                            <a:rPr lang="en-US" sz="2400" b="0" i="1" smtClean="0">
                              <a:solidFill>
                                <a:srgbClr val="00B050"/>
                              </a:solidFill>
                              <a:latin typeface="Cambria Math" panose="02040503050406030204" pitchFamily="18" charset="0"/>
                            </a:rPr>
                            <m:t>𝑓</m:t>
                          </m:r>
                          <m:d>
                            <m:dPr>
                              <m:ctrlPr>
                                <a:rPr lang="en-US" sz="2400" b="0" i="1" smtClean="0">
                                  <a:solidFill>
                                    <a:srgbClr val="00B050"/>
                                  </a:solidFill>
                                  <a:latin typeface="Cambria Math" panose="02040503050406030204" pitchFamily="18" charset="0"/>
                                </a:rPr>
                              </m:ctrlPr>
                            </m:dPr>
                            <m:e>
                              <m:r>
                                <a:rPr lang="en-US" sz="2400" b="0" i="1" smtClean="0">
                                  <a:solidFill>
                                    <a:srgbClr val="00B050"/>
                                  </a:solidFill>
                                  <a:latin typeface="Cambria Math" panose="02040503050406030204" pitchFamily="18" charset="0"/>
                                </a:rPr>
                                <m:t>𝑥</m:t>
                              </m:r>
                            </m:e>
                          </m:d>
                        </m:den>
                      </m:f>
                    </m:oMath>
                  </m:oMathPara>
                </a14:m>
                <a:endParaRPr lang="en-US" sz="2400" dirty="0">
                  <a:solidFill>
                    <a:srgbClr val="00B050"/>
                  </a:solidFill>
                </a:endParaRPr>
              </a:p>
            </p:txBody>
          </p:sp>
        </mc:Choice>
        <mc:Fallback xmlns="">
          <p:sp>
            <p:nvSpPr>
              <p:cNvPr id="9" name="TextBox 8">
                <a:extLst>
                  <a:ext uri="{FF2B5EF4-FFF2-40B4-BE49-F238E27FC236}">
                    <a16:creationId xmlns:a16="http://schemas.microsoft.com/office/drawing/2014/main" id="{26D6C434-1ACD-4A4E-AD1A-E25EC4501E98}"/>
                  </a:ext>
                </a:extLst>
              </p:cNvPr>
              <p:cNvSpPr txBox="1">
                <a:spLocks noRot="1" noChangeAspect="1" noMove="1" noResize="1" noEditPoints="1" noAdjustHandles="1" noChangeArrowheads="1" noChangeShapeType="1" noTextEdit="1"/>
              </p:cNvSpPr>
              <p:nvPr/>
            </p:nvSpPr>
            <p:spPr>
              <a:xfrm>
                <a:off x="4400139" y="5786215"/>
                <a:ext cx="2631682" cy="781496"/>
              </a:xfrm>
              <a:prstGeom prst="rect">
                <a:avLst/>
              </a:prstGeom>
              <a:blipFill>
                <a:blip r:embed="rId6"/>
                <a:stretch>
                  <a:fillRect l="-2392" t="-1587" b="-15873"/>
                </a:stretch>
              </a:blipFill>
              <a:ln>
                <a:solidFill>
                  <a:srgbClr val="00B050"/>
                </a:solidFill>
              </a:ln>
            </p:spPr>
            <p:txBody>
              <a:bodyPr/>
              <a:lstStyle/>
              <a:p>
                <a:r>
                  <a:rPr lang="en-US">
                    <a:noFill/>
                  </a:rPr>
                  <a:t> </a:t>
                </a:r>
              </a:p>
            </p:txBody>
          </p:sp>
        </mc:Fallback>
      </mc:AlternateContent>
      <p:sp>
        <p:nvSpPr>
          <p:cNvPr id="7" name="Slide Number Placeholder 6">
            <a:extLst>
              <a:ext uri="{FF2B5EF4-FFF2-40B4-BE49-F238E27FC236}">
                <a16:creationId xmlns:a16="http://schemas.microsoft.com/office/drawing/2014/main" id="{E3CFC6BB-A404-4742-BB68-A690150A57D9}"/>
              </a:ext>
            </a:extLst>
          </p:cNvPr>
          <p:cNvSpPr>
            <a:spLocks noGrp="1"/>
          </p:cNvSpPr>
          <p:nvPr>
            <p:ph type="sldNum" sz="quarter" idx="12"/>
          </p:nvPr>
        </p:nvSpPr>
        <p:spPr/>
        <p:txBody>
          <a:bodyPr/>
          <a:lstStyle/>
          <a:p>
            <a:fld id="{5F07402F-1908-0F43-B844-ECE5D9BD648C}" type="slidenum">
              <a:rPr lang="en-US" smtClean="0"/>
              <a:t>23</a:t>
            </a:fld>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3B4E759-38FD-4C40-8934-B72C50244AE5}"/>
                  </a:ext>
                </a:extLst>
              </p:cNvPr>
              <p:cNvSpPr txBox="1"/>
              <p:nvPr/>
            </p:nvSpPr>
            <p:spPr>
              <a:xfrm>
                <a:off x="7126358" y="357863"/>
                <a:ext cx="4552120" cy="1548629"/>
              </a:xfrm>
              <a:prstGeom prst="rect">
                <a:avLst/>
              </a:prstGeom>
              <a:noFill/>
              <a:ln>
                <a:solidFill>
                  <a:srgbClr val="FFC000"/>
                </a:solidFill>
              </a:ln>
            </p:spPr>
            <p:txBody>
              <a:bodyPr wrap="square" rtlCol="0">
                <a:spAutoFit/>
              </a:bodyPr>
              <a:lstStyle/>
              <a:p>
                <a:r>
                  <a:rPr lang="en-US" dirty="0"/>
                  <a:t>* In the literature you might encounter “grad log pi” instead of ”grad ln pi”. That’s not a problem since: </a:t>
                </a:r>
                <a14:m>
                  <m:oMath xmlns:m="http://schemas.openxmlformats.org/officeDocument/2006/math">
                    <m:r>
                      <m:rPr>
                        <m:sty m:val="p"/>
                      </m:rPr>
                      <a:rPr lang="en-US">
                        <a:solidFill>
                          <a:srgbClr val="00B050"/>
                        </a:solidFill>
                        <a:latin typeface="Cambria Math" panose="02040503050406030204" pitchFamily="18" charset="0"/>
                      </a:rPr>
                      <m:t>∇</m:t>
                    </m:r>
                    <m:func>
                      <m:funcPr>
                        <m:ctrlPr>
                          <a:rPr lang="en-US" i="1">
                            <a:solidFill>
                              <a:srgbClr val="00B050"/>
                            </a:solidFill>
                            <a:latin typeface="Cambria Math" panose="02040503050406030204" pitchFamily="18" charset="0"/>
                          </a:rPr>
                        </m:ctrlPr>
                      </m:funcPr>
                      <m:fName>
                        <m:r>
                          <m:rPr>
                            <m:sty m:val="p"/>
                          </m:rPr>
                          <a:rPr lang="en-US">
                            <a:solidFill>
                              <a:srgbClr val="00B050"/>
                            </a:solidFill>
                            <a:latin typeface="Cambria Math" panose="02040503050406030204" pitchFamily="18" charset="0"/>
                          </a:rPr>
                          <m:t>ln</m:t>
                        </m:r>
                      </m:fName>
                      <m:e>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𝑓</m:t>
                            </m:r>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𝑥</m:t>
                                </m:r>
                              </m:e>
                            </m:d>
                          </m:e>
                        </m:d>
                      </m:e>
                    </m:func>
                    <m:r>
                      <a:rPr lang="en-US" i="1">
                        <a:solidFill>
                          <a:srgbClr val="00B050"/>
                        </a:solidFill>
                        <a:latin typeface="Cambria Math" panose="02040503050406030204" pitchFamily="18" charset="0"/>
                        <a:ea typeface="Cambria Math" panose="02040503050406030204" pitchFamily="18" charset="0"/>
                      </a:rPr>
                      <m:t>∝</m:t>
                    </m:r>
                    <m:r>
                      <m:rPr>
                        <m:sty m:val="p"/>
                      </m:rPr>
                      <a:rPr lang="en-US">
                        <a:solidFill>
                          <a:srgbClr val="00B050"/>
                        </a:solidFill>
                        <a:latin typeface="Cambria Math" panose="02040503050406030204" pitchFamily="18" charset="0"/>
                      </a:rPr>
                      <m:t>∇</m:t>
                    </m:r>
                    <m:func>
                      <m:funcPr>
                        <m:ctrlPr>
                          <a:rPr lang="en-US" i="1">
                            <a:solidFill>
                              <a:srgbClr val="00B050"/>
                            </a:solidFill>
                            <a:latin typeface="Cambria Math" panose="02040503050406030204" pitchFamily="18" charset="0"/>
                          </a:rPr>
                        </m:ctrlPr>
                      </m:funcPr>
                      <m:fName>
                        <m:r>
                          <m:rPr>
                            <m:sty m:val="p"/>
                          </m:rPr>
                          <a:rPr lang="en-US">
                            <a:solidFill>
                              <a:srgbClr val="00B050"/>
                            </a:solidFill>
                            <a:latin typeface="Cambria Math" panose="02040503050406030204" pitchFamily="18" charset="0"/>
                          </a:rPr>
                          <m:t>log</m:t>
                        </m:r>
                      </m:fName>
                      <m:e>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𝑓</m:t>
                            </m:r>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𝑥</m:t>
                                </m:r>
                              </m:e>
                            </m:d>
                          </m:e>
                        </m:d>
                      </m:e>
                    </m:func>
                  </m:oMath>
                </a14:m>
                <a:endParaRPr lang="en-US" dirty="0"/>
              </a:p>
              <a:p>
                <a:endParaRPr lang="en-US" dirty="0"/>
              </a:p>
              <a:p>
                <a:r>
                  <a:rPr lang="en-US" dirty="0"/>
                  <a:t>Specifically: </a:t>
                </a:r>
                <a14:m>
                  <m:oMath xmlns:m="http://schemas.openxmlformats.org/officeDocument/2006/math">
                    <m:r>
                      <m:rPr>
                        <m:sty m:val="p"/>
                      </m:rPr>
                      <a:rPr lang="en-US">
                        <a:solidFill>
                          <a:srgbClr val="00B050"/>
                        </a:solidFill>
                        <a:latin typeface="Cambria Math" panose="02040503050406030204" pitchFamily="18" charset="0"/>
                      </a:rPr>
                      <m:t>∇</m:t>
                    </m:r>
                    <m:func>
                      <m:funcPr>
                        <m:ctrlPr>
                          <a:rPr lang="en-US" i="1">
                            <a:solidFill>
                              <a:srgbClr val="00B050"/>
                            </a:solidFill>
                            <a:latin typeface="Cambria Math" panose="02040503050406030204" pitchFamily="18" charset="0"/>
                          </a:rPr>
                        </m:ctrlPr>
                      </m:funcPr>
                      <m:fName>
                        <m:r>
                          <m:rPr>
                            <m:sty m:val="p"/>
                          </m:rPr>
                          <a:rPr lang="en-US">
                            <a:solidFill>
                              <a:srgbClr val="00B050"/>
                            </a:solidFill>
                            <a:latin typeface="Cambria Math" panose="02040503050406030204" pitchFamily="18" charset="0"/>
                          </a:rPr>
                          <m:t>ln</m:t>
                        </m:r>
                      </m:fName>
                      <m:e>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𝑓</m:t>
                            </m:r>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𝑥</m:t>
                                </m:r>
                              </m:e>
                            </m:d>
                          </m:e>
                        </m:d>
                      </m:e>
                    </m:func>
                    <m:r>
                      <a:rPr lang="en-US" b="0" i="1" smtClean="0">
                        <a:solidFill>
                          <a:srgbClr val="00B050"/>
                        </a:solidFill>
                        <a:latin typeface="Cambria Math" panose="02040503050406030204" pitchFamily="18" charset="0"/>
                      </a:rPr>
                      <m:t>=</m:t>
                    </m:r>
                    <m:func>
                      <m:funcPr>
                        <m:ctrlPr>
                          <a:rPr lang="en-US" i="1">
                            <a:solidFill>
                              <a:srgbClr val="00B050"/>
                            </a:solidFill>
                            <a:latin typeface="Cambria Math" panose="02040503050406030204" pitchFamily="18" charset="0"/>
                          </a:rPr>
                        </m:ctrlPr>
                      </m:funcPr>
                      <m:fName>
                        <m:r>
                          <m:rPr>
                            <m:sty m:val="p"/>
                          </m:rPr>
                          <a:rPr lang="en-US">
                            <a:solidFill>
                              <a:srgbClr val="00B050"/>
                            </a:solidFill>
                            <a:latin typeface="Cambria Math" panose="02040503050406030204" pitchFamily="18" charset="0"/>
                          </a:rPr>
                          <m:t>ln</m:t>
                        </m:r>
                      </m:fName>
                      <m:e>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𝑎</m:t>
                        </m:r>
                        <m:r>
                          <a:rPr lang="en-US" i="1">
                            <a:solidFill>
                              <a:srgbClr val="00B050"/>
                            </a:solidFill>
                            <a:latin typeface="Cambria Math" panose="02040503050406030204" pitchFamily="18" charset="0"/>
                          </a:rPr>
                          <m:t>)</m:t>
                        </m:r>
                      </m:e>
                    </m:func>
                    <m:r>
                      <m:rPr>
                        <m:sty m:val="p"/>
                      </m:rPr>
                      <a:rPr lang="en-US">
                        <a:solidFill>
                          <a:srgbClr val="00B050"/>
                        </a:solidFill>
                        <a:latin typeface="Cambria Math" panose="02040503050406030204" pitchFamily="18" charset="0"/>
                      </a:rPr>
                      <m:t>∇</m:t>
                    </m:r>
                    <m:func>
                      <m:funcPr>
                        <m:ctrlPr>
                          <a:rPr lang="en-US" i="1">
                            <a:solidFill>
                              <a:srgbClr val="00B050"/>
                            </a:solidFill>
                            <a:latin typeface="Cambria Math" panose="02040503050406030204" pitchFamily="18" charset="0"/>
                          </a:rPr>
                        </m:ctrlPr>
                      </m:funcPr>
                      <m:fName>
                        <m:sSub>
                          <m:sSubPr>
                            <m:ctrlPr>
                              <a:rPr lang="en-US" b="0" i="1" smtClean="0">
                                <a:solidFill>
                                  <a:srgbClr val="00B050"/>
                                </a:solidFill>
                                <a:latin typeface="Cambria Math" panose="02040503050406030204" pitchFamily="18" charset="0"/>
                              </a:rPr>
                            </m:ctrlPr>
                          </m:sSubPr>
                          <m:e>
                            <m:r>
                              <m:rPr>
                                <m:sty m:val="p"/>
                              </m:rPr>
                              <a:rPr lang="en-US">
                                <a:solidFill>
                                  <a:srgbClr val="00B050"/>
                                </a:solidFill>
                                <a:latin typeface="Cambria Math" panose="02040503050406030204" pitchFamily="18" charset="0"/>
                              </a:rPr>
                              <m:t>log</m:t>
                            </m:r>
                          </m:e>
                          <m:sub>
                            <m:r>
                              <m:rPr>
                                <m:sty m:val="p"/>
                              </m:rPr>
                              <a:rPr lang="en-US" b="0" i="0" smtClean="0">
                                <a:solidFill>
                                  <a:srgbClr val="00B050"/>
                                </a:solidFill>
                                <a:latin typeface="Cambria Math" panose="02040503050406030204" pitchFamily="18" charset="0"/>
                              </a:rPr>
                              <m:t>a</m:t>
                            </m:r>
                          </m:sub>
                        </m:sSub>
                      </m:fName>
                      <m:e>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𝑓</m:t>
                            </m:r>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𝑥</m:t>
                                </m:r>
                              </m:e>
                            </m:d>
                          </m:e>
                        </m:d>
                      </m:e>
                    </m:func>
                  </m:oMath>
                </a14:m>
                <a:endParaRPr lang="en-US" dirty="0"/>
              </a:p>
            </p:txBody>
          </p:sp>
        </mc:Choice>
        <mc:Fallback xmlns="">
          <p:sp>
            <p:nvSpPr>
              <p:cNvPr id="10" name="TextBox 9">
                <a:extLst>
                  <a:ext uri="{FF2B5EF4-FFF2-40B4-BE49-F238E27FC236}">
                    <a16:creationId xmlns:a16="http://schemas.microsoft.com/office/drawing/2014/main" id="{43B4E759-38FD-4C40-8934-B72C50244AE5}"/>
                  </a:ext>
                </a:extLst>
              </p:cNvPr>
              <p:cNvSpPr txBox="1">
                <a:spLocks noRot="1" noChangeAspect="1" noMove="1" noResize="1" noEditPoints="1" noAdjustHandles="1" noChangeArrowheads="1" noChangeShapeType="1" noTextEdit="1"/>
              </p:cNvSpPr>
              <p:nvPr/>
            </p:nvSpPr>
            <p:spPr>
              <a:xfrm>
                <a:off x="7126358" y="357863"/>
                <a:ext cx="4552120" cy="1548629"/>
              </a:xfrm>
              <a:prstGeom prst="rect">
                <a:avLst/>
              </a:prstGeom>
              <a:blipFill>
                <a:blip r:embed="rId7"/>
                <a:stretch>
                  <a:fillRect l="-831" t="-1613" b="-4032"/>
                </a:stretch>
              </a:blipFill>
              <a:ln>
                <a:solidFill>
                  <a:srgbClr val="FFC000"/>
                </a:solidFill>
              </a:ln>
            </p:spPr>
            <p:txBody>
              <a:bodyPr/>
              <a:lstStyle/>
              <a:p>
                <a:r>
                  <a:rPr lang="en-US">
                    <a:noFill/>
                  </a:rPr>
                  <a:t> </a:t>
                </a:r>
              </a:p>
            </p:txBody>
          </p:sp>
        </mc:Fallback>
      </mc:AlternateContent>
    </p:spTree>
    <p:extLst>
      <p:ext uri="{BB962C8B-B14F-4D97-AF65-F5344CB8AC3E}">
        <p14:creationId xmlns:p14="http://schemas.microsoft.com/office/powerpoint/2010/main" val="317696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D67BDF-96DE-5044-B16D-459774D3F842}"/>
              </a:ext>
            </a:extLst>
          </p:cNvPr>
          <p:cNvPicPr>
            <a:picLocks noChangeAspect="1"/>
          </p:cNvPicPr>
          <p:nvPr/>
        </p:nvPicPr>
        <p:blipFill>
          <a:blip r:embed="rId2"/>
          <a:stretch>
            <a:fillRect/>
          </a:stretch>
        </p:blipFill>
        <p:spPr>
          <a:xfrm>
            <a:off x="4641449" y="2053519"/>
            <a:ext cx="7386438" cy="4123444"/>
          </a:xfrm>
          <a:prstGeom prst="rect">
            <a:avLst/>
          </a:prstGeom>
          <a:ln>
            <a:solidFill>
              <a:schemeClr val="tx1"/>
            </a:solidFill>
          </a:ln>
        </p:spPr>
      </p:pic>
      <p:sp>
        <p:nvSpPr>
          <p:cNvPr id="2" name="Title 1">
            <a:extLst>
              <a:ext uri="{FF2B5EF4-FFF2-40B4-BE49-F238E27FC236}">
                <a16:creationId xmlns:a16="http://schemas.microsoft.com/office/drawing/2014/main" id="{C232CB21-7F20-FD4B-B767-B650286105B7}"/>
              </a:ext>
            </a:extLst>
          </p:cNvPr>
          <p:cNvSpPr>
            <a:spLocks noGrp="1"/>
          </p:cNvSpPr>
          <p:nvPr>
            <p:ph type="title"/>
          </p:nvPr>
        </p:nvSpPr>
        <p:spPr/>
        <p:txBody>
          <a:bodyPr/>
          <a:lstStyle/>
          <a:p>
            <a:r>
              <a:rPr lang="en-US" dirty="0"/>
              <a:t>REINFORCE </a:t>
            </a:r>
            <a:r>
              <a:rPr lang="en-US" sz="2800" dirty="0"/>
              <a:t>[Williams, 1992]</a:t>
            </a:r>
            <a:endParaRPr lang="en-US" dirty="0"/>
          </a:p>
        </p:txBody>
      </p:sp>
      <p:sp>
        <p:nvSpPr>
          <p:cNvPr id="3" name="Content Placeholder 2">
            <a:extLst>
              <a:ext uri="{FF2B5EF4-FFF2-40B4-BE49-F238E27FC236}">
                <a16:creationId xmlns:a16="http://schemas.microsoft.com/office/drawing/2014/main" id="{8120D925-A0E8-8748-AA38-C1B555D28CD4}"/>
              </a:ext>
            </a:extLst>
          </p:cNvPr>
          <p:cNvSpPr>
            <a:spLocks noGrp="1"/>
          </p:cNvSpPr>
          <p:nvPr>
            <p:ph idx="1"/>
          </p:nvPr>
        </p:nvSpPr>
        <p:spPr>
          <a:xfrm>
            <a:off x="838201" y="1825625"/>
            <a:ext cx="3803248" cy="4351338"/>
          </a:xfrm>
        </p:spPr>
        <p:txBody>
          <a:bodyPr/>
          <a:lstStyle/>
          <a:p>
            <a:r>
              <a:rPr lang="en-US" dirty="0"/>
              <a:t>The crazy corridor domain</a:t>
            </a:r>
          </a:p>
          <a:p>
            <a:endParaRPr lang="en-US" dirty="0"/>
          </a:p>
          <a:p>
            <a:endParaRPr lang="en-US" dirty="0"/>
          </a:p>
          <a:p>
            <a:r>
              <a:rPr lang="en-US" dirty="0"/>
              <a:t>With the right step size, the total reward per episode approaches the optimal value of the start state</a:t>
            </a:r>
          </a:p>
        </p:txBody>
      </p:sp>
      <p:pic>
        <p:nvPicPr>
          <p:cNvPr id="5" name="Picture 4">
            <a:extLst>
              <a:ext uri="{FF2B5EF4-FFF2-40B4-BE49-F238E27FC236}">
                <a16:creationId xmlns:a16="http://schemas.microsoft.com/office/drawing/2014/main" id="{5E90A8D5-25B6-0840-B902-6D0BA32CF572}"/>
              </a:ext>
            </a:extLst>
          </p:cNvPr>
          <p:cNvPicPr>
            <a:picLocks noChangeAspect="1"/>
          </p:cNvPicPr>
          <p:nvPr/>
        </p:nvPicPr>
        <p:blipFill rotWithShape="1">
          <a:blip r:embed="rId3"/>
          <a:srcRect l="57249" t="46719" r="11143" b="33857"/>
          <a:stretch/>
        </p:blipFill>
        <p:spPr>
          <a:xfrm>
            <a:off x="1680741" y="2864959"/>
            <a:ext cx="2118168" cy="656638"/>
          </a:xfrm>
          <a:prstGeom prst="rect">
            <a:avLst/>
          </a:prstGeom>
        </p:spPr>
      </p:pic>
      <p:sp>
        <p:nvSpPr>
          <p:cNvPr id="6" name="TextBox 5">
            <a:extLst>
              <a:ext uri="{FF2B5EF4-FFF2-40B4-BE49-F238E27FC236}">
                <a16:creationId xmlns:a16="http://schemas.microsoft.com/office/drawing/2014/main" id="{80073C18-F1D2-254C-B2A7-67C6387B84AE}"/>
              </a:ext>
            </a:extLst>
          </p:cNvPr>
          <p:cNvSpPr txBox="1"/>
          <p:nvPr/>
        </p:nvSpPr>
        <p:spPr>
          <a:xfrm>
            <a:off x="2039073" y="5450750"/>
            <a:ext cx="9036933" cy="954107"/>
          </a:xfrm>
          <a:prstGeom prst="rect">
            <a:avLst/>
          </a:prstGeom>
          <a:solidFill>
            <a:schemeClr val="bg1"/>
          </a:solidFill>
          <a:ln>
            <a:solidFill>
              <a:schemeClr val="tx1"/>
            </a:solidFill>
          </a:ln>
        </p:spPr>
        <p:txBody>
          <a:bodyPr wrap="square" rtlCol="0">
            <a:spAutoFit/>
          </a:bodyPr>
          <a:lstStyle/>
          <a:p>
            <a:pPr algn="ctr"/>
            <a:r>
              <a:rPr lang="en-US" sz="2800" dirty="0"/>
              <a:t>Guaranteed to converge to a local optimum under standard stochastic approximation conditions for decaying </a:t>
            </a:r>
            <a:r>
              <a:rPr lang="el-GR" sz="2800" dirty="0"/>
              <a:t>α</a:t>
            </a:r>
            <a:endParaRPr lang="en-US" sz="2800" dirty="0"/>
          </a:p>
        </p:txBody>
      </p:sp>
      <p:sp>
        <p:nvSpPr>
          <p:cNvPr id="7" name="Slide Number Placeholder 6">
            <a:extLst>
              <a:ext uri="{FF2B5EF4-FFF2-40B4-BE49-F238E27FC236}">
                <a16:creationId xmlns:a16="http://schemas.microsoft.com/office/drawing/2014/main" id="{4D542DEB-7216-A94F-9AA6-DAF7BF6EE2E8}"/>
              </a:ext>
            </a:extLst>
          </p:cNvPr>
          <p:cNvSpPr>
            <a:spLocks noGrp="1"/>
          </p:cNvSpPr>
          <p:nvPr>
            <p:ph type="sldNum" sz="quarter" idx="12"/>
          </p:nvPr>
        </p:nvSpPr>
        <p:spPr/>
        <p:txBody>
          <a:bodyPr/>
          <a:lstStyle/>
          <a:p>
            <a:fld id="{5F07402F-1908-0F43-B844-ECE5D9BD648C}" type="slidenum">
              <a:rPr lang="en-US" smtClean="0"/>
              <a:t>24</a:t>
            </a:fld>
            <a:endParaRPr lang="en-US"/>
          </a:p>
        </p:txBody>
      </p:sp>
    </p:spTree>
    <p:extLst>
      <p:ext uri="{BB962C8B-B14F-4D97-AF65-F5344CB8AC3E}">
        <p14:creationId xmlns:p14="http://schemas.microsoft.com/office/powerpoint/2010/main" val="158562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E0F32-B638-E942-9BD4-EFB7E498C257}"/>
              </a:ext>
            </a:extLst>
          </p:cNvPr>
          <p:cNvSpPr>
            <a:spLocks noGrp="1"/>
          </p:cNvSpPr>
          <p:nvPr>
            <p:ph type="title"/>
          </p:nvPr>
        </p:nvSpPr>
        <p:spPr/>
        <p:txBody>
          <a:bodyPr/>
          <a:lstStyle/>
          <a:p>
            <a:r>
              <a:rPr lang="en-US" dirty="0"/>
              <a:t>Calibrating REINFORCE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C8F93F-92D5-F44B-9A63-6C1A0860F4D9}"/>
                  </a:ext>
                </a:extLst>
              </p:cNvPr>
              <p:cNvSpPr>
                <a:spLocks noGrp="1"/>
              </p:cNvSpPr>
              <p:nvPr>
                <p:ph idx="1"/>
              </p:nvPr>
            </p:nvSpPr>
            <p:spPr>
              <a:xfrm>
                <a:off x="838200" y="1825625"/>
                <a:ext cx="10515600" cy="4667250"/>
              </a:xfrm>
            </p:spPr>
            <p:txBody>
              <a:bodyPr>
                <a:normAutofit fontScale="92500"/>
              </a:bodyPr>
              <a:lstStyle/>
              <a:p>
                <a:r>
                  <a:rPr lang="en-US" dirty="0"/>
                  <a:t>Imagine a domain with two possible episode trajectories (rollouts) </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𝜏</m:t>
                        </m:r>
                      </m:e>
                      <m:sub>
                        <m:r>
                          <a:rPr lang="en-US" b="0" i="1" smtClean="0">
                            <a:latin typeface="Cambria Math" panose="02040503050406030204" pitchFamily="18" charset="0"/>
                          </a:rPr>
                          <m:t>1</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𝑇</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𝑇</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𝑇</m:t>
                            </m:r>
                          </m:sub>
                        </m:sSub>
                      </m:e>
                    </m:d>
                  </m:oMath>
                </a14:m>
                <a:r>
                  <a:rPr lang="en-US" dirty="0"/>
                  <a:t>  with </a:t>
                </a:r>
                <a14:m>
                  <m:oMath xmlns:m="http://schemas.openxmlformats.org/officeDocument/2006/math">
                    <m:r>
                      <a:rPr lang="en-US" b="0" i="1" smtClean="0">
                        <a:latin typeface="Cambria Math" panose="02040503050406030204" pitchFamily="18" charset="0"/>
                      </a:rPr>
                      <m:t>𝐺</m:t>
                    </m:r>
                    <m:r>
                      <a:rPr lang="en-US" b="0" i="1" smtClean="0">
                        <a:latin typeface="Cambria Math" panose="02040503050406030204" pitchFamily="18" charset="0"/>
                      </a:rPr>
                      <m:t>=1001</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𝜏</m:t>
                        </m:r>
                      </m:e>
                      <m:sub>
                        <m:r>
                          <a:rPr lang="en-US" b="0" i="1" smtClean="0">
                            <a:latin typeface="Cambria Math" panose="02040503050406030204" pitchFamily="18" charset="0"/>
                          </a:rPr>
                          <m:t>2</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i="1">
                                <a:latin typeface="Cambria Math" panose="02040503050406030204" pitchFamily="18" charset="0"/>
                              </a:rPr>
                              <m:t>𝑆</m:t>
                            </m:r>
                          </m:e>
                          <m:sub>
                            <m:r>
                              <a:rPr lang="en-US" i="1">
                                <a:latin typeface="Cambria Math" panose="02040503050406030204" pitchFamily="18" charset="0"/>
                              </a:rPr>
                              <m:t>0</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b="0" i="1" smtClean="0">
                                <a:latin typeface="Cambria Math" panose="02040503050406030204" pitchFamily="18" charset="0"/>
                              </a:rPr>
                            </m:ctrlPr>
                          </m:sSubSupPr>
                          <m:e>
                            <m:r>
                              <a:rPr lang="en-US" i="1">
                                <a:latin typeface="Cambria Math" panose="02040503050406030204" pitchFamily="18" charset="0"/>
                              </a:rPr>
                              <m:t>𝐴</m:t>
                            </m:r>
                          </m:e>
                          <m:sub>
                            <m:r>
                              <a:rPr lang="en-US" i="1">
                                <a:latin typeface="Cambria Math" panose="02040503050406030204" pitchFamily="18" charset="0"/>
                              </a:rPr>
                              <m:t>0</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b="0" i="1" smtClean="0">
                                <a:latin typeface="Cambria Math" panose="02040503050406030204" pitchFamily="18" charset="0"/>
                              </a:rPr>
                            </m:ctrlPr>
                          </m:sSubSupPr>
                          <m:e>
                            <m:r>
                              <a:rPr lang="en-US" i="1">
                                <a:latin typeface="Cambria Math" panose="02040503050406030204" pitchFamily="18" charset="0"/>
                              </a:rPr>
                              <m:t>𝑅</m:t>
                            </m:r>
                          </m:e>
                          <m:sub>
                            <m:r>
                              <a:rPr lang="en-US" i="1">
                                <a:latin typeface="Cambria Math" panose="02040503050406030204" pitchFamily="18" charset="0"/>
                              </a:rPr>
                              <m:t>1</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b="0" i="1" smtClean="0">
                                <a:latin typeface="Cambria Math" panose="02040503050406030204" pitchFamily="18" charset="0"/>
                              </a:rPr>
                            </m:ctrlPr>
                          </m:sSubSupPr>
                          <m:e>
                            <m:r>
                              <a:rPr lang="en-US" i="1">
                                <a:latin typeface="Cambria Math" panose="02040503050406030204" pitchFamily="18" charset="0"/>
                              </a:rPr>
                              <m:t>𝑆</m:t>
                            </m:r>
                          </m:e>
                          <m:sub>
                            <m:r>
                              <a:rPr lang="en-US" i="1">
                                <a:latin typeface="Cambria Math" panose="02040503050406030204" pitchFamily="18" charset="0"/>
                              </a:rPr>
                              <m:t>1</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b="0" i="1" smtClean="0">
                                <a:latin typeface="Cambria Math" panose="02040503050406030204" pitchFamily="18" charset="0"/>
                              </a:rPr>
                            </m:ctrlPr>
                          </m:sSubSupPr>
                          <m:e>
                            <m:r>
                              <a:rPr lang="en-US" i="1">
                                <a:latin typeface="Cambria Math" panose="02040503050406030204" pitchFamily="18" charset="0"/>
                              </a:rPr>
                              <m:t>𝐴</m:t>
                            </m:r>
                          </m:e>
                          <m:sub>
                            <m:r>
                              <a:rPr lang="en-US" i="1">
                                <a:latin typeface="Cambria Math" panose="02040503050406030204" pitchFamily="18" charset="0"/>
                              </a:rPr>
                              <m:t>𝑇</m:t>
                            </m:r>
                            <m:r>
                              <a:rPr lang="en-US" i="1">
                                <a:latin typeface="Cambria Math" panose="02040503050406030204" pitchFamily="18" charset="0"/>
                              </a:rPr>
                              <m:t>−1</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b="0" i="1" smtClean="0">
                                <a:latin typeface="Cambria Math" panose="02040503050406030204" pitchFamily="18" charset="0"/>
                              </a:rPr>
                            </m:ctrlPr>
                          </m:sSubSupPr>
                          <m:e>
                            <m:r>
                              <a:rPr lang="en-US" i="1">
                                <a:latin typeface="Cambria Math" panose="02040503050406030204" pitchFamily="18" charset="0"/>
                              </a:rPr>
                              <m:t>𝑅</m:t>
                            </m:r>
                          </m:e>
                          <m:sub>
                            <m:r>
                              <a:rPr lang="en-US" i="1">
                                <a:latin typeface="Cambria Math" panose="02040503050406030204" pitchFamily="18" charset="0"/>
                              </a:rPr>
                              <m:t>𝑇</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b="0" i="1" smtClean="0">
                                <a:latin typeface="Cambria Math" panose="02040503050406030204" pitchFamily="18" charset="0"/>
                              </a:rPr>
                            </m:ctrlPr>
                          </m:sSubSupPr>
                          <m:e>
                            <m:r>
                              <a:rPr lang="en-US" i="1">
                                <a:latin typeface="Cambria Math" panose="02040503050406030204" pitchFamily="18" charset="0"/>
                              </a:rPr>
                              <m:t>𝑆</m:t>
                            </m:r>
                          </m:e>
                          <m:sub>
                            <m:r>
                              <a:rPr lang="en-US" i="1">
                                <a:latin typeface="Cambria Math" panose="02040503050406030204" pitchFamily="18" charset="0"/>
                              </a:rPr>
                              <m:t>𝑇</m:t>
                            </m:r>
                          </m:sub>
                          <m:sup>
                            <m:r>
                              <a:rPr lang="en-US" b="0" i="1" smtClean="0">
                                <a:latin typeface="Cambria Math" panose="02040503050406030204" pitchFamily="18" charset="0"/>
                              </a:rPr>
                              <m:t>′</m:t>
                            </m:r>
                          </m:sup>
                        </m:sSubSup>
                      </m:e>
                    </m:d>
                  </m:oMath>
                </a14:m>
                <a:r>
                  <a:rPr lang="en-US" dirty="0"/>
                  <a:t>  with </a:t>
                </a:r>
                <a14:m>
                  <m:oMath xmlns:m="http://schemas.openxmlformats.org/officeDocument/2006/math">
                    <m:r>
                      <a:rPr lang="en-US" i="1">
                        <a:latin typeface="Cambria Math" panose="02040503050406030204" pitchFamily="18" charset="0"/>
                      </a:rPr>
                      <m:t>𝐺</m:t>
                    </m:r>
                    <m:r>
                      <a:rPr lang="en-US" b="0" i="1" smtClean="0">
                        <a:latin typeface="Cambria Math" panose="02040503050406030204" pitchFamily="18" charset="0"/>
                      </a:rPr>
                      <m:t>′</m:t>
                    </m:r>
                    <m:r>
                      <a:rPr lang="en-US" i="1">
                        <a:latin typeface="Cambria Math" panose="02040503050406030204" pitchFamily="18" charset="0"/>
                      </a:rPr>
                      <m:t>=</m:t>
                    </m:r>
                    <m:r>
                      <a:rPr lang="en-US" i="1" smtClean="0">
                        <a:latin typeface="Cambria Math" panose="02040503050406030204" pitchFamily="18" charset="0"/>
                      </a:rPr>
                      <m:t>1</m:t>
                    </m:r>
                    <m:r>
                      <a:rPr lang="en-US" b="0" i="1" smtClean="0">
                        <a:latin typeface="Cambria Math" panose="02040503050406030204" pitchFamily="18" charset="0"/>
                      </a:rPr>
                      <m:t>000</m:t>
                    </m:r>
                  </m:oMath>
                </a14:m>
                <a:endParaRPr lang="en-US" dirty="0"/>
              </a:p>
              <a:p>
                <a:pPr lvl="1"/>
                <a:r>
                  <a:rPr lang="en-US" dirty="0"/>
                  <a:t>Further assume that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𝑇</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i="1">
                            <a:latin typeface="Cambria Math" panose="02040503050406030204" pitchFamily="18" charset="0"/>
                          </a:rPr>
                          <m:t>𝑅</m:t>
                        </m:r>
                      </m:e>
                      <m:sub>
                        <m:r>
                          <a:rPr lang="en-US" i="1">
                            <a:latin typeface="Cambria Math" panose="02040503050406030204" pitchFamily="18" charset="0"/>
                          </a:rPr>
                          <m:t>𝑖</m:t>
                        </m:r>
                      </m:sub>
                      <m:sup>
                        <m:r>
                          <a:rPr lang="en-US" b="0" i="1" smtClean="0">
                            <a:latin typeface="Cambria Math" panose="02040503050406030204" pitchFamily="18" charset="0"/>
                          </a:rPr>
                          <m:t>′</m:t>
                        </m:r>
                      </m:sup>
                    </m:sSubSup>
                    <m:r>
                      <a:rPr lang="en-US" b="0" i="1" smtClean="0">
                        <a:latin typeface="Cambria Math" panose="02040503050406030204" pitchFamily="18" charset="0"/>
                      </a:rPr>
                      <m:t>=0</m:t>
                    </m:r>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𝑇</m:t>
                        </m:r>
                      </m:sub>
                    </m:sSub>
                    <m:r>
                      <a:rPr lang="en-US" i="1">
                        <a:latin typeface="Cambria Math" panose="02040503050406030204" pitchFamily="18" charset="0"/>
                      </a:rPr>
                      <m:t>=</m:t>
                    </m:r>
                    <m:r>
                      <a:rPr lang="en-US" b="0" i="1" smtClean="0">
                        <a:latin typeface="Cambria Math" panose="02040503050406030204" pitchFamily="18" charset="0"/>
                      </a:rPr>
                      <m:t>𝐺</m:t>
                    </m:r>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𝑅</m:t>
                        </m:r>
                      </m:e>
                      <m:sub>
                        <m:r>
                          <a:rPr lang="en-US" b="0" i="1" smtClean="0">
                            <a:latin typeface="Cambria Math" panose="02040503050406030204" pitchFamily="18" charset="0"/>
                          </a:rPr>
                          <m:t>𝑇</m:t>
                        </m:r>
                      </m:sub>
                      <m:sup>
                        <m:r>
                          <a:rPr lang="en-US" i="1">
                            <a:latin typeface="Cambria Math" panose="02040503050406030204" pitchFamily="18" charset="0"/>
                          </a:rPr>
                          <m:t>′</m:t>
                        </m:r>
                      </m:sup>
                    </m:sSubSup>
                    <m:r>
                      <a:rPr lang="en-US" i="1">
                        <a:latin typeface="Cambria Math" panose="02040503050406030204" pitchFamily="18" charset="0"/>
                      </a:rPr>
                      <m:t>=</m:t>
                    </m:r>
                    <m:r>
                      <a:rPr lang="en-US" b="0" i="1" smtClean="0">
                        <a:latin typeface="Cambria Math" panose="02040503050406030204" pitchFamily="18" charset="0"/>
                      </a:rPr>
                      <m:t>𝐺</m:t>
                    </m:r>
                    <m:r>
                      <a:rPr lang="en-US" b="0" i="1" smtClean="0">
                        <a:latin typeface="Cambria Math" panose="02040503050406030204" pitchFamily="18" charset="0"/>
                      </a:rPr>
                      <m:t>′</m:t>
                    </m:r>
                  </m:oMath>
                </a14:m>
                <a:r>
                  <a:rPr lang="en-US" dirty="0"/>
                  <a:t> </a:t>
                </a:r>
              </a:p>
              <a:p>
                <a:r>
                  <a:rPr lang="en-US" dirty="0"/>
                  <a:t>Following REINFORCE: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𝛼</m:t>
                    </m:r>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𝑡</m:t>
                        </m:r>
                      </m:sub>
                    </m:sSub>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func>
                      <m:funcPr>
                        <m:ctrlPr>
                          <a:rPr lang="en-US" i="1">
                            <a:latin typeface="Cambria Math" panose="02040503050406030204" pitchFamily="18" charset="0"/>
                          </a:rPr>
                        </m:ctrlPr>
                      </m:funcPr>
                      <m:fName>
                        <m:r>
                          <m:rPr>
                            <m:sty m:val="p"/>
                          </m:rPr>
                          <a:rPr lang="en-US">
                            <a:latin typeface="Cambria Math" panose="02040503050406030204" pitchFamily="18" charset="0"/>
                          </a:rPr>
                          <m:t>ln</m:t>
                        </m:r>
                      </m:fName>
                      <m:e>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𝜃</m:t>
                            </m:r>
                          </m:e>
                        </m:d>
                      </m:e>
                    </m:func>
                  </m:oMath>
                </a14:m>
                <a:endParaRPr lang="en-US" dirty="0"/>
              </a:p>
              <a:p>
                <a:r>
                  <a:rPr lang="en-US" dirty="0"/>
                  <a:t>How </a:t>
                </a:r>
                <a:r>
                  <a:rPr lang="en-US" dirty="0">
                    <a:solidFill>
                      <a:srgbClr val="FF0000"/>
                    </a:solidFill>
                  </a:rPr>
                  <a:t>will</a:t>
                </a:r>
                <a:r>
                  <a:rPr lang="en-US" dirty="0"/>
                  <a:t> the policy be updated after sampling each of the trajectories? </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𝜏</m:t>
                        </m:r>
                      </m:e>
                      <m:sub>
                        <m:r>
                          <a:rPr lang="en-US" i="1">
                            <a:latin typeface="Cambria Math" panose="02040503050406030204" pitchFamily="18" charset="0"/>
                          </a:rPr>
                          <m:t>1</m:t>
                        </m:r>
                      </m:sub>
                    </m:sSub>
                    <m:r>
                      <a:rPr lang="en-US" b="0" i="0" smtClean="0">
                        <a:latin typeface="Cambria Math" panose="02040503050406030204" pitchFamily="18" charset="0"/>
                      </a:rPr>
                      <m:t>++</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𝜏</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endParaRPr lang="en-US" dirty="0"/>
              </a:p>
              <a:p>
                <a:r>
                  <a:rPr lang="en-US" dirty="0"/>
                  <a:t>How </a:t>
                </a:r>
                <a:r>
                  <a:rPr lang="en-US" dirty="0">
                    <a:solidFill>
                      <a:srgbClr val="FF0000"/>
                    </a:solidFill>
                  </a:rPr>
                  <a:t>should</a:t>
                </a:r>
                <a:r>
                  <a:rPr lang="en-US" dirty="0"/>
                  <a:t> the policy be updated after sampling each of the trajectories? </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𝜏</m:t>
                        </m:r>
                      </m:e>
                      <m:sub>
                        <m:r>
                          <a:rPr lang="en-US" i="1">
                            <a:latin typeface="Cambria Math" panose="02040503050406030204" pitchFamily="18" charset="0"/>
                          </a:rPr>
                          <m:t>1</m:t>
                        </m:r>
                      </m:sub>
                    </m:sSub>
                    <m:r>
                      <a:rPr lang="en-US">
                        <a:latin typeface="Cambria Math" panose="02040503050406030204" pitchFamily="18" charset="0"/>
                      </a:rPr>
                      <m:t>+</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𝜏</m:t>
                        </m:r>
                      </m:e>
                      <m:sub>
                        <m:r>
                          <a:rPr lang="en-US" i="1">
                            <a:latin typeface="Cambria Math" panose="02040503050406030204" pitchFamily="18" charset="0"/>
                          </a:rPr>
                          <m:t>2</m:t>
                        </m:r>
                      </m:sub>
                    </m:sSub>
                    <m:r>
                      <a:rPr lang="en-US" b="0" i="1" smtClean="0">
                        <a:latin typeface="Cambria Math" panose="02040503050406030204" pitchFamily="18" charset="0"/>
                      </a:rPr>
                      <m:t>−</m:t>
                    </m:r>
                  </m:oMath>
                </a14:m>
                <a:endParaRPr lang="en-US" dirty="0"/>
              </a:p>
              <a:p>
                <a:r>
                  <a:rPr lang="en-US" dirty="0"/>
                  <a:t>How can we address this gap?</a:t>
                </a:r>
              </a:p>
              <a:p>
                <a:endParaRPr lang="en-US" dirty="0"/>
              </a:p>
            </p:txBody>
          </p:sp>
        </mc:Choice>
        <mc:Fallback xmlns="">
          <p:sp>
            <p:nvSpPr>
              <p:cNvPr id="3" name="Content Placeholder 2">
                <a:extLst>
                  <a:ext uri="{FF2B5EF4-FFF2-40B4-BE49-F238E27FC236}">
                    <a16:creationId xmlns:a16="http://schemas.microsoft.com/office/drawing/2014/main" id="{9BC8F93F-92D5-F44B-9A63-6C1A0860F4D9}"/>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965" t="-189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8951DFF-1C9A-6C43-B832-6E585C856DB4}"/>
              </a:ext>
            </a:extLst>
          </p:cNvPr>
          <p:cNvSpPr>
            <a:spLocks noGrp="1"/>
          </p:cNvSpPr>
          <p:nvPr>
            <p:ph type="sldNum" sz="quarter" idx="12"/>
          </p:nvPr>
        </p:nvSpPr>
        <p:spPr/>
        <p:txBody>
          <a:bodyPr/>
          <a:lstStyle/>
          <a:p>
            <a:fld id="{5F07402F-1908-0F43-B844-ECE5D9BD648C}" type="slidenum">
              <a:rPr lang="en-US" smtClean="0"/>
              <a:t>25</a:t>
            </a:fld>
            <a:endParaRPr lang="en-US"/>
          </a:p>
        </p:txBody>
      </p:sp>
    </p:spTree>
    <p:extLst>
      <p:ext uri="{BB962C8B-B14F-4D97-AF65-F5344CB8AC3E}">
        <p14:creationId xmlns:p14="http://schemas.microsoft.com/office/powerpoint/2010/main" val="281738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B937-B0D4-5D45-830B-0B3194B5DEE2}"/>
              </a:ext>
            </a:extLst>
          </p:cNvPr>
          <p:cNvSpPr>
            <a:spLocks noGrp="1"/>
          </p:cNvSpPr>
          <p:nvPr>
            <p:ph type="title"/>
          </p:nvPr>
        </p:nvSpPr>
        <p:spPr/>
        <p:txBody>
          <a:bodyPr/>
          <a:lstStyle/>
          <a:p>
            <a:r>
              <a:rPr lang="en-US" dirty="0"/>
              <a:t>PG with baseline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C3FE161-FBA4-5C42-B84A-44DEB2DD6ED2}"/>
                  </a:ext>
                </a:extLst>
              </p:cNvPr>
              <p:cNvSpPr>
                <a:spLocks noGrp="1"/>
              </p:cNvSpPr>
              <p:nvPr>
                <p:ph idx="1"/>
              </p:nvPr>
            </p:nvSpPr>
            <p:spPr>
              <a:xfrm>
                <a:off x="838199" y="1825625"/>
                <a:ext cx="10805933" cy="4424704"/>
              </a:xfrm>
            </p:spPr>
            <p:txBody>
              <a:bodyPr>
                <a:normAutofit/>
              </a:bodyPr>
              <a:lstStyle/>
              <a:p>
                <a:r>
                  <a:rPr lang="en-US" dirty="0">
                    <a:latin typeface="Cambria Math" panose="02040503050406030204" pitchFamily="18" charset="0"/>
                  </a:rPr>
                  <a:t>Normalize the returns with a baseline!</a:t>
                </a:r>
              </a:p>
              <a:p>
                <a14:m>
                  <m:oMath xmlns:m="http://schemas.openxmlformats.org/officeDocument/2006/math">
                    <m:r>
                      <m:rPr>
                        <m:sty m:val="p"/>
                      </m:rPr>
                      <a:rPr lang="en-US">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ea typeface="Cambria Math" panose="02040503050406030204" pitchFamily="18" charset="0"/>
                      </a:rPr>
                      <m:t>∝</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𝑠</m:t>
                        </m:r>
                      </m:sub>
                      <m:sup/>
                      <m:e>
                        <m:r>
                          <a:rPr lang="en-US" i="1">
                            <a:latin typeface="Cambria Math" panose="02040503050406030204" pitchFamily="18" charset="0"/>
                            <a:ea typeface="Cambria Math" panose="02040503050406030204" pitchFamily="18" charset="0"/>
                          </a:rPr>
                          <m:t>𝜇</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e>
                    </m:nary>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b="0" i="0" smtClean="0">
                                <a:solidFill>
                                  <a:srgbClr val="FF0000"/>
                                </a:solidFill>
                                <a:latin typeface="Cambria Math" panose="02040503050406030204" pitchFamily="18" charset="0"/>
                              </a:rPr>
                              <m:t>−</m:t>
                            </m:r>
                            <m:r>
                              <m:rPr>
                                <m:sty m:val="p"/>
                              </m:rPr>
                              <a:rPr lang="en-US" b="0" i="0" smtClean="0">
                                <a:solidFill>
                                  <a:srgbClr val="FF0000"/>
                                </a:solidFill>
                                <a:latin typeface="Cambria Math" panose="02040503050406030204" pitchFamily="18" charset="0"/>
                              </a:rPr>
                              <m:t>b</m:t>
                            </m:r>
                            <m:d>
                              <m:dPr>
                                <m:ctrlPr>
                                  <a:rPr lang="en-US" b="0" i="1" smtClean="0">
                                    <a:solidFill>
                                      <a:srgbClr val="FF0000"/>
                                    </a:solidFill>
                                    <a:latin typeface="Cambria Math" panose="02040503050406030204" pitchFamily="18" charset="0"/>
                                  </a:rPr>
                                </m:ctrlPr>
                              </m:dPr>
                              <m:e>
                                <m:r>
                                  <m:rPr>
                                    <m:sty m:val="p"/>
                                  </m:rPr>
                                  <a:rPr lang="en-US" b="0" i="0" smtClean="0">
                                    <a:solidFill>
                                      <a:srgbClr val="FF0000"/>
                                    </a:solidFill>
                                    <a:latin typeface="Cambria Math" panose="02040503050406030204" pitchFamily="18" charset="0"/>
                                  </a:rPr>
                                  <m:t>s</m:t>
                                </m:r>
                              </m:e>
                            </m:d>
                          </m:e>
                        </m:d>
                        <m:r>
                          <m:rPr>
                            <m:sty m:val="p"/>
                          </m:rPr>
                          <a:rPr lang="en-US">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𝑠</m:t>
                            </m:r>
                          </m:e>
                        </m:d>
                      </m:e>
                    </m:nary>
                  </m:oMath>
                </a14:m>
                <a:endParaRPr lang="en-US" dirty="0"/>
              </a:p>
              <a:p>
                <a:r>
                  <a:rPr lang="en-US" dirty="0"/>
                  <a:t>Are we allowed to do that???</a:t>
                </a:r>
              </a:p>
              <a:p>
                <a:r>
                  <a:rPr lang="en-US" dirty="0"/>
                  <a:t>Can we subtract</a:t>
                </a:r>
                <a14:m>
                  <m:oMath xmlns:m="http://schemas.openxmlformats.org/officeDocument/2006/math">
                    <m:nary>
                      <m:naryPr>
                        <m:chr m:val="∑"/>
                        <m:supHide m:val="on"/>
                        <m:ctrlPr>
                          <a:rPr lang="en-US" i="1">
                            <a:latin typeface="Cambria Math" panose="02040503050406030204" pitchFamily="18" charset="0"/>
                          </a:rPr>
                        </m:ctrlPr>
                      </m:naryPr>
                      <m:sub>
                        <m:r>
                          <a:rPr lang="en-US" i="1">
                            <a:latin typeface="Cambria Math" panose="02040503050406030204" pitchFamily="18" charset="0"/>
                          </a:rPr>
                          <m:t>𝑠</m:t>
                        </m:r>
                      </m:sub>
                      <m:sup/>
                      <m:e>
                        <m:r>
                          <a:rPr lang="en-US" i="1">
                            <a:latin typeface="Cambria Math" panose="02040503050406030204" pitchFamily="18" charset="0"/>
                            <a:ea typeface="Cambria Math" panose="02040503050406030204" pitchFamily="18" charset="0"/>
                          </a:rPr>
                          <m:t>𝜇</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e>
                    </m:nary>
                    <m:nary>
                      <m:naryPr>
                        <m:chr m:val="∑"/>
                        <m:supHide m:val="on"/>
                        <m:ctrlPr>
                          <a:rPr lang="en-US" i="1">
                            <a:latin typeface="Cambria Math" panose="02040503050406030204" pitchFamily="18" charset="0"/>
                          </a:rPr>
                        </m:ctrlPr>
                      </m:naryPr>
                      <m:sub>
                        <m:r>
                          <a:rPr lang="en-US" i="1">
                            <a:latin typeface="Cambria Math" panose="02040503050406030204" pitchFamily="18" charset="0"/>
                          </a:rPr>
                          <m:t>𝑎</m:t>
                        </m:r>
                      </m:sub>
                      <m:sup/>
                      <m:e>
                        <m:r>
                          <a:rPr lang="en-US" i="1">
                            <a:latin typeface="Cambria Math" panose="02040503050406030204" pitchFamily="18" charset="0"/>
                          </a:rPr>
                          <m:t>𝑏</m:t>
                        </m:r>
                        <m:d>
                          <m:dPr>
                            <m:ctrlPr>
                              <a:rPr lang="en-US" i="1">
                                <a:latin typeface="Cambria Math" panose="02040503050406030204" pitchFamily="18" charset="0"/>
                              </a:rPr>
                            </m:ctrlPr>
                          </m:dPr>
                          <m:e>
                            <m:r>
                              <a:rPr lang="en-US" i="1">
                                <a:latin typeface="Cambria Math" panose="02040503050406030204" pitchFamily="18" charset="0"/>
                              </a:rPr>
                              <m:t>𝑠</m:t>
                            </m:r>
                          </m:e>
                        </m:d>
                        <m:r>
                          <m:rPr>
                            <m:sty m:val="p"/>
                          </m:rPr>
                          <a:rPr lang="en-US">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𝑠</m:t>
                            </m:r>
                          </m:e>
                        </m:d>
                      </m:e>
                    </m:nary>
                  </m:oMath>
                </a14:m>
                <a:r>
                  <a:rPr lang="en-US" dirty="0"/>
                  <a:t> from </a:t>
                </a:r>
                <a14:m>
                  <m:oMath xmlns:m="http://schemas.openxmlformats.org/officeDocument/2006/math">
                    <m:r>
                      <m:rPr>
                        <m:sty m:val="p"/>
                      </m:rPr>
                      <a:rPr lang="en-US">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oMath>
                </a14:m>
                <a:r>
                  <a:rPr lang="en-US" dirty="0"/>
                  <a:t> ?</a:t>
                </a:r>
              </a:p>
              <a:p>
                <a:r>
                  <a:rPr lang="en-US" dirty="0">
                    <a:solidFill>
                      <a:srgbClr val="00B050"/>
                    </a:solidFill>
                  </a:rPr>
                  <a:t>Yes! </a:t>
                </a:r>
                <a:r>
                  <a:rPr lang="en-US" dirty="0"/>
                  <a:t>As long as </a:t>
                </a:r>
                <a14:m>
                  <m:oMath xmlns:m="http://schemas.openxmlformats.org/officeDocument/2006/math">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oMath>
                </a14:m>
                <a:r>
                  <a:rPr lang="en-US" dirty="0"/>
                  <a:t> isn’t a function of </a:t>
                </a:r>
                <a14:m>
                  <m:oMath xmlns:m="http://schemas.openxmlformats.org/officeDocument/2006/math">
                    <m:r>
                      <a:rPr lang="en-US" i="1">
                        <a:latin typeface="Cambria Math" panose="02040503050406030204" pitchFamily="18" charset="0"/>
                      </a:rPr>
                      <m:t>𝑎</m:t>
                    </m:r>
                  </m:oMath>
                </a14:m>
                <a:endParaRPr lang="en-US" dirty="0"/>
              </a:p>
              <a:p>
                <a14:m>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r>
                          <a:rPr lang="en-US" i="1">
                            <a:latin typeface="Cambria Math" panose="02040503050406030204" pitchFamily="18" charset="0"/>
                          </a:rPr>
                          <m:t>𝑏</m:t>
                        </m:r>
                        <m:d>
                          <m:dPr>
                            <m:ctrlPr>
                              <a:rPr lang="en-US" i="1">
                                <a:latin typeface="Cambria Math" panose="02040503050406030204" pitchFamily="18" charset="0"/>
                              </a:rPr>
                            </m:ctrlPr>
                          </m:dPr>
                          <m:e>
                            <m:r>
                              <a:rPr lang="en-US" i="1">
                                <a:latin typeface="Cambria Math" panose="02040503050406030204" pitchFamily="18" charset="0"/>
                              </a:rPr>
                              <m:t>𝑠</m:t>
                            </m:r>
                          </m:e>
                        </m:d>
                        <m:r>
                          <m:rPr>
                            <m:sty m:val="p"/>
                          </m:rPr>
                          <a:rPr lang="en-US">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𝑠</m:t>
                            </m:r>
                          </m:e>
                        </m:d>
                        <m:r>
                          <a:rPr lang="en-US" b="0" i="1" smtClean="0">
                            <a:latin typeface="Cambria Math" panose="02040503050406030204" pitchFamily="18" charset="0"/>
                          </a:rPr>
                          <m:t>=</m:t>
                        </m:r>
                      </m:e>
                    </m:nary>
                    <m:r>
                      <a:rPr lang="en-US" i="1">
                        <a:latin typeface="Cambria Math" panose="02040503050406030204" pitchFamily="18" charset="0"/>
                      </a:rPr>
                      <m:t>𝑏</m:t>
                    </m:r>
                    <m:d>
                      <m:dPr>
                        <m:ctrlPr>
                          <a:rPr lang="en-US" i="1">
                            <a:latin typeface="Cambria Math" panose="02040503050406030204" pitchFamily="18" charset="0"/>
                          </a:rPr>
                        </m:ctrlPr>
                      </m:dPr>
                      <m:e>
                        <m:r>
                          <a:rPr lang="en-US" i="1">
                            <a:latin typeface="Cambria Math" panose="02040503050406030204" pitchFamily="18" charset="0"/>
                          </a:rPr>
                          <m:t>𝑠</m:t>
                        </m:r>
                      </m:e>
                    </m:d>
                    <m:r>
                      <m:rPr>
                        <m:sty m:val="p"/>
                      </m:rPr>
                      <a:rPr lang="en-US">
                        <a:latin typeface="Cambria Math" panose="02040503050406030204" pitchFamily="18" charset="0"/>
                      </a:rPr>
                      <m:t>∇</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𝑎</m:t>
                        </m:r>
                      </m:sub>
                      <m:sup/>
                      <m:e>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𝑠</m:t>
                            </m:r>
                          </m:e>
                        </m:d>
                        <m:r>
                          <a:rPr lang="en-US" i="1">
                            <a:latin typeface="Cambria Math" panose="02040503050406030204" pitchFamily="18" charset="0"/>
                          </a:rPr>
                          <m:t>=</m:t>
                        </m:r>
                      </m:e>
                    </m:nary>
                    <m:r>
                      <a:rPr lang="en-US" i="1">
                        <a:latin typeface="Cambria Math" panose="02040503050406030204" pitchFamily="18" charset="0"/>
                      </a:rPr>
                      <m:t>𝑏</m:t>
                    </m:r>
                    <m:d>
                      <m:dPr>
                        <m:ctrlPr>
                          <a:rPr lang="en-US" i="1">
                            <a:latin typeface="Cambria Math" panose="02040503050406030204" pitchFamily="18" charset="0"/>
                          </a:rPr>
                        </m:ctrlPr>
                      </m:dPr>
                      <m:e>
                        <m:r>
                          <a:rPr lang="en-US" i="1">
                            <a:latin typeface="Cambria Math" panose="02040503050406030204" pitchFamily="18" charset="0"/>
                          </a:rPr>
                          <m:t>𝑠</m:t>
                        </m:r>
                      </m:e>
                    </m:d>
                    <m:r>
                      <m:rPr>
                        <m:sty m:val="p"/>
                      </m:rPr>
                      <a:rPr lang="en-US" b="0" i="0" smtClean="0">
                        <a:latin typeface="Cambria Math" panose="02040503050406030204" pitchFamily="18" charset="0"/>
                      </a:rPr>
                      <m:t>∇</m:t>
                    </m:r>
                    <m:r>
                      <a:rPr lang="en-US" b="0" i="1" smtClean="0">
                        <a:latin typeface="Cambria Math" panose="02040503050406030204" pitchFamily="18" charset="0"/>
                      </a:rPr>
                      <m:t>1=0</m:t>
                    </m:r>
                  </m:oMath>
                </a14:m>
                <a:r>
                  <a:rPr lang="en-US" dirty="0"/>
                  <a:t> </a:t>
                </a:r>
                <a:r>
                  <a:rPr lang="en-US" sz="1800" dirty="0"/>
                  <a:t>(actions’ probabilities sum to 1)</a:t>
                </a:r>
                <a:endParaRPr lang="en-US" dirty="0"/>
              </a:p>
              <a:p>
                <a:r>
                  <a:rPr lang="en-US" dirty="0"/>
                  <a:t>REINFORCE with baseline: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𝛼</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𝑏</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𝑡</m:t>
                                </m:r>
                              </m:sub>
                            </m:sSub>
                          </m:e>
                        </m:d>
                      </m:e>
                    </m:d>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sSub>
                          <m:sSubPr>
                            <m:ctrlPr>
                              <a:rPr lang="en-US" b="0" i="1" smtClean="0">
                                <a:latin typeface="Cambria Math" panose="02040503050406030204" pitchFamily="18" charset="0"/>
                              </a:rPr>
                            </m:ctrlPr>
                          </m:sSubPr>
                          <m:e>
                            <m:r>
                              <a:rPr lang="en-US" i="1">
                                <a:latin typeface="Cambria Math" panose="02040503050406030204" pitchFamily="18" charset="0"/>
                              </a:rPr>
                              <m:t>𝜋</m:t>
                            </m:r>
                          </m:e>
                          <m:sub>
                            <m:r>
                              <a:rPr lang="en-US" b="0" i="1" smtClean="0">
                                <a:latin typeface="Cambria Math" panose="02040503050406030204" pitchFamily="18" charset="0"/>
                              </a:rPr>
                              <m:t>𝜃</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e>
                    </m:func>
                  </m:oMath>
                </a14:m>
                <a:endParaRPr lang="en-US" dirty="0"/>
              </a:p>
            </p:txBody>
          </p:sp>
        </mc:Choice>
        <mc:Fallback xmlns="">
          <p:sp>
            <p:nvSpPr>
              <p:cNvPr id="3" name="Content Placeholder 2">
                <a:extLst>
                  <a:ext uri="{FF2B5EF4-FFF2-40B4-BE49-F238E27FC236}">
                    <a16:creationId xmlns:a16="http://schemas.microsoft.com/office/drawing/2014/main" id="{2C3FE161-FBA4-5C42-B84A-44DEB2DD6ED2}"/>
                  </a:ext>
                </a:extLst>
              </p:cNvPr>
              <p:cNvSpPr>
                <a:spLocks noGrp="1" noRot="1" noChangeAspect="1" noMove="1" noResize="1" noEditPoints="1" noAdjustHandles="1" noChangeArrowheads="1" noChangeShapeType="1" noTextEdit="1"/>
              </p:cNvSpPr>
              <p:nvPr>
                <p:ph idx="1"/>
              </p:nvPr>
            </p:nvSpPr>
            <p:spPr>
              <a:xfrm>
                <a:off x="838199" y="1825625"/>
                <a:ext cx="10805933" cy="4424704"/>
              </a:xfrm>
              <a:blipFill>
                <a:blip r:embed="rId2"/>
                <a:stretch>
                  <a:fillRect l="-2934" t="-3714" r="-35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81B268A-7A2C-9D45-A153-D59CBFFD96D1}"/>
              </a:ext>
            </a:extLst>
          </p:cNvPr>
          <p:cNvSpPr>
            <a:spLocks noGrp="1"/>
          </p:cNvSpPr>
          <p:nvPr>
            <p:ph type="sldNum" sz="quarter" idx="12"/>
          </p:nvPr>
        </p:nvSpPr>
        <p:spPr/>
        <p:txBody>
          <a:bodyPr/>
          <a:lstStyle/>
          <a:p>
            <a:fld id="{5F07402F-1908-0F43-B844-ECE5D9BD648C}" type="slidenum">
              <a:rPr lang="en-US" smtClean="0"/>
              <a:t>26</a:t>
            </a:fld>
            <a:endParaRPr lang="en-US"/>
          </a:p>
        </p:txBody>
      </p:sp>
    </p:spTree>
    <p:extLst>
      <p:ext uri="{BB962C8B-B14F-4D97-AF65-F5344CB8AC3E}">
        <p14:creationId xmlns:p14="http://schemas.microsoft.com/office/powerpoint/2010/main" val="112264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44C77-CE45-2C43-A674-B9B1FD4F1F06}"/>
              </a:ext>
            </a:extLst>
          </p:cNvPr>
          <p:cNvSpPr>
            <a:spLocks noGrp="1"/>
          </p:cNvSpPr>
          <p:nvPr>
            <p:ph type="title"/>
          </p:nvPr>
        </p:nvSpPr>
        <p:spPr/>
        <p:txBody>
          <a:bodyPr/>
          <a:lstStyle/>
          <a:p>
            <a:r>
              <a:rPr lang="en-US" dirty="0"/>
              <a:t>PG with baseline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33CA2D-0947-0649-B2E4-4A5D59C90829}"/>
                  </a:ext>
                </a:extLst>
              </p:cNvPr>
              <p:cNvSpPr>
                <a:spLocks noGrp="1"/>
              </p:cNvSpPr>
              <p:nvPr>
                <p:ph idx="1"/>
              </p:nvPr>
            </p:nvSpPr>
            <p:spPr/>
            <p:txBody>
              <a:bodyPr/>
              <a:lstStyle/>
              <a:p>
                <a:r>
                  <a:rPr lang="en-US" dirty="0"/>
                  <a:t>In the bandit algorithms the baseline was the average of the rewards seen so far</a:t>
                </a:r>
              </a:p>
              <a:p>
                <a:r>
                  <a:rPr lang="en-US" dirty="0"/>
                  <a:t>For MDPs the baseline should be different for each states </a:t>
                </a:r>
              </a:p>
              <a:p>
                <a:pPr lvl="1"/>
                <a:r>
                  <a:rPr lang="en-US" dirty="0"/>
                  <a:t>In some states all actions have high (q) values, and we need a high baseline to differentiate the higher valued actions from the less highly valued ones</a:t>
                </a:r>
              </a:p>
              <a:p>
                <a:pPr lvl="1"/>
                <a:r>
                  <a:rPr lang="en-US" dirty="0"/>
                  <a:t>In other states all actions will have low values and a low baseline is appropriate</a:t>
                </a:r>
              </a:p>
              <a:p>
                <a:r>
                  <a:rPr lang="en-US" dirty="0"/>
                  <a:t>What would be the equivalent of average reward (bandits) for a given state (MDP) ?</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𝜋</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a14:m>
                <a:r>
                  <a:rPr lang="en-US" dirty="0"/>
                  <a:t> </a:t>
                </a:r>
              </a:p>
            </p:txBody>
          </p:sp>
        </mc:Choice>
        <mc:Fallback xmlns="">
          <p:sp>
            <p:nvSpPr>
              <p:cNvPr id="3" name="Content Placeholder 2">
                <a:extLst>
                  <a:ext uri="{FF2B5EF4-FFF2-40B4-BE49-F238E27FC236}">
                    <a16:creationId xmlns:a16="http://schemas.microsoft.com/office/drawing/2014/main" id="{D533CA2D-0947-0649-B2E4-4A5D59C90829}"/>
                  </a:ext>
                </a:extLst>
              </p:cNvPr>
              <p:cNvSpPr>
                <a:spLocks noGrp="1" noRot="1" noChangeAspect="1" noMove="1" noResize="1" noEditPoints="1" noAdjustHandles="1" noChangeArrowheads="1" noChangeShapeType="1" noTextEdit="1"/>
              </p:cNvSpPr>
              <p:nvPr>
                <p:ph idx="1"/>
              </p:nvPr>
            </p:nvSpPr>
            <p:spPr>
              <a:blipFill>
                <a:blip r:embed="rId2"/>
                <a:stretch>
                  <a:fillRect l="-1086" t="-2326" r="-108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71A3D27-58B9-7D4A-BEA6-49678C5EF994}"/>
              </a:ext>
            </a:extLst>
          </p:cNvPr>
          <p:cNvSpPr>
            <a:spLocks noGrp="1"/>
          </p:cNvSpPr>
          <p:nvPr>
            <p:ph type="sldNum" sz="quarter" idx="12"/>
          </p:nvPr>
        </p:nvSpPr>
        <p:spPr/>
        <p:txBody>
          <a:bodyPr/>
          <a:lstStyle/>
          <a:p>
            <a:fld id="{5F07402F-1908-0F43-B844-ECE5D9BD648C}" type="slidenum">
              <a:rPr lang="en-US" smtClean="0"/>
              <a:t>27</a:t>
            </a:fld>
            <a:endParaRPr lang="en-US"/>
          </a:p>
        </p:txBody>
      </p:sp>
    </p:spTree>
    <p:extLst>
      <p:ext uri="{BB962C8B-B14F-4D97-AF65-F5344CB8AC3E}">
        <p14:creationId xmlns:p14="http://schemas.microsoft.com/office/powerpoint/2010/main" val="119494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2DA1-7DD9-2642-B294-DCDD56893C03}"/>
              </a:ext>
            </a:extLst>
          </p:cNvPr>
          <p:cNvSpPr>
            <a:spLocks noGrp="1"/>
          </p:cNvSpPr>
          <p:nvPr>
            <p:ph type="title"/>
          </p:nvPr>
        </p:nvSpPr>
        <p:spPr/>
        <p:txBody>
          <a:bodyPr/>
          <a:lstStyle/>
          <a:p>
            <a:r>
              <a:rPr lang="en-US" dirty="0"/>
              <a:t>PG with baseline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F4BA514-31CB-9C47-8F63-86EE7A91DBEE}"/>
                  </a:ext>
                </a:extLst>
              </p:cNvPr>
              <p:cNvSpPr>
                <a:spLocks noGrp="1"/>
              </p:cNvSpPr>
              <p:nvPr>
                <p:ph idx="1"/>
              </p:nvPr>
            </p:nvSpPr>
            <p:spPr/>
            <p:txBody>
              <a:bodyPr/>
              <a:lstStyle/>
              <a:p>
                <a14:m>
                  <m:oMath xmlns:m="http://schemas.openxmlformats.org/officeDocument/2006/math">
                    <m:r>
                      <m:rPr>
                        <m:sty m:val="p"/>
                      </m:rPr>
                      <a:rPr lang="en-US" smtClean="0">
                        <a:latin typeface="Cambria Math" panose="02040503050406030204" pitchFamily="18" charset="0"/>
                      </a:rPr>
                      <m:t>∇</m:t>
                    </m:r>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ea typeface="Cambria Math" panose="02040503050406030204" pitchFamily="18" charset="0"/>
                      </a:rPr>
                      <m:t>∝</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𝑠</m:t>
                        </m:r>
                      </m:sub>
                      <m:sup/>
                      <m:e>
                        <m:r>
                          <a:rPr lang="en-US" i="1">
                            <a:latin typeface="Cambria Math" panose="02040503050406030204" pitchFamily="18" charset="0"/>
                            <a:ea typeface="Cambria Math" panose="02040503050406030204" pitchFamily="18" charset="0"/>
                          </a:rPr>
                          <m:t>𝜇</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e>
                    </m:nary>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sub>
                      <m:sup/>
                      <m:e>
                        <m:d>
                          <m:dPr>
                            <m:ctrlPr>
                              <a:rPr lang="en-US" i="1">
                                <a:latin typeface="Cambria Math" panose="02040503050406030204" pitchFamily="18" charset="0"/>
                              </a:rPr>
                            </m:ctrlPr>
                          </m:dPr>
                          <m:e>
                            <m:sSub>
                              <m:sSubPr>
                                <m:ctrlPr>
                                  <a:rPr lang="en-US" i="1" smtClean="0">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𝑣</m:t>
                                </m:r>
                              </m:e>
                              <m:sub>
                                <m:r>
                                  <a:rPr lang="en-US" b="0" i="1" smtClean="0">
                                    <a:solidFill>
                                      <a:srgbClr val="FF0000"/>
                                    </a:solidFill>
                                    <a:latin typeface="Cambria Math" panose="02040503050406030204" pitchFamily="18" charset="0"/>
                                  </a:rPr>
                                  <m:t>𝜋</m:t>
                                </m:r>
                              </m:sub>
                            </m:sSub>
                            <m:d>
                              <m:dPr>
                                <m:ctrlPr>
                                  <a:rPr lang="en-US" i="1">
                                    <a:solidFill>
                                      <a:srgbClr val="FF0000"/>
                                    </a:solidFill>
                                    <a:latin typeface="Cambria Math" panose="02040503050406030204" pitchFamily="18" charset="0"/>
                                  </a:rPr>
                                </m:ctrlPr>
                              </m:dPr>
                              <m:e>
                                <m:r>
                                  <m:rPr>
                                    <m:sty m:val="p"/>
                                  </m:rPr>
                                  <a:rPr lang="en-US">
                                    <a:solidFill>
                                      <a:srgbClr val="FF0000"/>
                                    </a:solidFill>
                                    <a:latin typeface="Cambria Math" panose="02040503050406030204" pitchFamily="18" charset="0"/>
                                  </a:rPr>
                                  <m:t>s</m:t>
                                </m:r>
                              </m:e>
                            </m:d>
                          </m:e>
                        </m:d>
                        <m:r>
                          <m:rPr>
                            <m:sty m:val="p"/>
                          </m:rPr>
                          <a:rPr lang="en-US">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𝑠</m:t>
                            </m:r>
                          </m:e>
                        </m:d>
                      </m:e>
                    </m:nary>
                  </m:oMath>
                </a14:m>
                <a:endParaRPr lang="en-US" dirty="0"/>
              </a:p>
              <a:p>
                <a:r>
                  <a:rPr lang="en-US" dirty="0"/>
                  <a:t>Actions that improve on the current policy are encouraged</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e>
                    </m:d>
                    <m:r>
                      <a:rPr lang="en-US" b="0" i="1" smtClean="0">
                        <a:latin typeface="Cambria Math" panose="02040503050406030204" pitchFamily="18" charset="0"/>
                      </a:rPr>
                      <m:t>&gt;0</m:t>
                    </m:r>
                  </m:oMath>
                </a14:m>
                <a:endParaRPr lang="en-US" dirty="0"/>
              </a:p>
              <a:p>
                <a:r>
                  <a:rPr lang="en-US" dirty="0"/>
                  <a:t>Actions that damage the current policy are discouraged</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𝜋</m:t>
                        </m:r>
                      </m:sub>
                    </m:sSub>
                    <m:d>
                      <m:dPr>
                        <m:ctrlPr>
                          <a:rPr lang="en-US" i="1">
                            <a:latin typeface="Cambria Math" panose="02040503050406030204" pitchFamily="18" charset="0"/>
                          </a:rPr>
                        </m:ctrlPr>
                      </m:dPr>
                      <m:e>
                        <m:r>
                          <a:rPr lang="en-US" i="1">
                            <a:latin typeface="Cambria Math" panose="02040503050406030204" pitchFamily="18" charset="0"/>
                          </a:rPr>
                          <m:t>𝑠</m:t>
                        </m:r>
                      </m:e>
                    </m:d>
                    <m:r>
                      <a:rPr lang="en-US" b="0" i="1" smtClean="0">
                        <a:latin typeface="Cambria Math" panose="02040503050406030204" pitchFamily="18" charset="0"/>
                      </a:rPr>
                      <m:t>&lt;0</m:t>
                    </m:r>
                  </m:oMath>
                </a14:m>
                <a:endParaRPr lang="en-US" dirty="0"/>
              </a:p>
              <a:p>
                <a:r>
                  <a:rPr lang="en-US" dirty="0"/>
                  <a:t>Also known as the </a:t>
                </a:r>
                <a:r>
                  <a:rPr lang="en-US" b="1" dirty="0"/>
                  <a:t>advantage</a:t>
                </a:r>
                <a:r>
                  <a:rPr lang="en-US" dirty="0"/>
                  <a:t> of action </a:t>
                </a:r>
                <a14:m>
                  <m:oMath xmlns:m="http://schemas.openxmlformats.org/officeDocument/2006/math">
                    <m:r>
                      <a:rPr lang="en-US" i="1">
                        <a:latin typeface="Cambria Math" panose="02040503050406030204" pitchFamily="18" charset="0"/>
                      </a:rPr>
                      <m:t>𝑎</m:t>
                    </m:r>
                  </m:oMath>
                </a14:m>
                <a:r>
                  <a:rPr lang="en-US" dirty="0"/>
                  <a:t> in state </a:t>
                </a:r>
                <a14:m>
                  <m:oMath xmlns:m="http://schemas.openxmlformats.org/officeDocument/2006/math">
                    <m:r>
                      <a:rPr lang="en-US" b="0" i="1" smtClean="0">
                        <a:latin typeface="Cambria Math" panose="02040503050406030204" pitchFamily="18" charset="0"/>
                      </a:rPr>
                      <m:t>𝑠</m:t>
                    </m:r>
                  </m:oMath>
                </a14:m>
                <a:endParaRPr lang="en-US" dirty="0"/>
              </a:p>
              <a:p>
                <a:r>
                  <a:rPr lang="en-US" dirty="0"/>
                  <a:t>How can we learn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𝜋</m:t>
                        </m:r>
                      </m:sub>
                    </m:sSub>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oMath>
                </a14:m>
                <a:r>
                  <a:rPr lang="en-US" dirty="0"/>
                  <a:t> ?</a:t>
                </a:r>
              </a:p>
              <a:p>
                <a:r>
                  <a:rPr lang="en-US" dirty="0"/>
                  <a:t>Another function approximator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r>
                      <a:rPr lang="en-US" i="1">
                        <a:latin typeface="Cambria Math" panose="02040503050406030204" pitchFamily="18" charset="0"/>
                      </a:rPr>
                      <m:t>(</m:t>
                    </m:r>
                    <m:r>
                      <a:rPr lang="en-US" i="1">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𝑤</m:t>
                    </m:r>
                    <m:r>
                      <a:rPr lang="en-US" i="1">
                        <a:latin typeface="Cambria Math" panose="02040503050406030204" pitchFamily="18" charset="0"/>
                      </a:rPr>
                      <m:t>)</m:t>
                    </m:r>
                  </m:oMath>
                </a14:m>
                <a:r>
                  <a:rPr lang="en-US" dirty="0"/>
                  <a:t> </a:t>
                </a:r>
              </a:p>
              <a:p>
                <a:pPr lvl="1"/>
                <a:r>
                  <a:rPr lang="en-US" dirty="0"/>
                  <a:t>On top of the policy</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6F4BA514-31CB-9C47-8F63-86EE7A91DBEE}"/>
                  </a:ext>
                </a:extLst>
              </p:cNvPr>
              <p:cNvSpPr>
                <a:spLocks noGrp="1" noRot="1" noChangeAspect="1" noMove="1" noResize="1" noEditPoints="1" noAdjustHandles="1" noChangeArrowheads="1" noChangeShapeType="1" noTextEdit="1"/>
              </p:cNvSpPr>
              <p:nvPr>
                <p:ph idx="1"/>
              </p:nvPr>
            </p:nvSpPr>
            <p:spPr>
              <a:blipFill>
                <a:blip r:embed="rId2"/>
                <a:stretch>
                  <a:fillRect l="-1086" t="-15698" b="-116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CF8D7F1-5515-7442-B320-8C21B83567AB}"/>
              </a:ext>
            </a:extLst>
          </p:cNvPr>
          <p:cNvSpPr>
            <a:spLocks noGrp="1"/>
          </p:cNvSpPr>
          <p:nvPr>
            <p:ph type="sldNum" sz="quarter" idx="12"/>
          </p:nvPr>
        </p:nvSpPr>
        <p:spPr/>
        <p:txBody>
          <a:bodyPr/>
          <a:lstStyle/>
          <a:p>
            <a:fld id="{5F07402F-1908-0F43-B844-ECE5D9BD648C}" type="slidenum">
              <a:rPr lang="en-US" smtClean="0"/>
              <a:t>28</a:t>
            </a:fld>
            <a:endParaRPr lang="en-US"/>
          </a:p>
        </p:txBody>
      </p:sp>
    </p:spTree>
    <p:extLst>
      <p:ext uri="{BB962C8B-B14F-4D97-AF65-F5344CB8AC3E}">
        <p14:creationId xmlns:p14="http://schemas.microsoft.com/office/powerpoint/2010/main" val="56777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2DA1-7DD9-2642-B294-DCDD56893C03}"/>
              </a:ext>
            </a:extLst>
          </p:cNvPr>
          <p:cNvSpPr>
            <a:spLocks noGrp="1"/>
          </p:cNvSpPr>
          <p:nvPr>
            <p:ph type="title"/>
          </p:nvPr>
        </p:nvSpPr>
        <p:spPr/>
        <p:txBody>
          <a:bodyPr/>
          <a:lstStyle/>
          <a:p>
            <a:r>
              <a:rPr lang="en-US" dirty="0"/>
              <a:t>REINFORCE with baseline</a:t>
            </a:r>
          </a:p>
        </p:txBody>
      </p:sp>
      <p:sp>
        <p:nvSpPr>
          <p:cNvPr id="3" name="Content Placeholder 2">
            <a:extLst>
              <a:ext uri="{FF2B5EF4-FFF2-40B4-BE49-F238E27FC236}">
                <a16:creationId xmlns:a16="http://schemas.microsoft.com/office/drawing/2014/main" id="{6F4BA514-31CB-9C47-8F63-86EE7A91DBEE}"/>
              </a:ext>
            </a:extLst>
          </p:cNvPr>
          <p:cNvSpPr>
            <a:spLocks noGrp="1"/>
          </p:cNvSpPr>
          <p:nvPr>
            <p:ph idx="1"/>
          </p:nvPr>
        </p:nvSpPr>
        <p:spPr/>
        <p:txBody>
          <a:bodyPr/>
          <a:lstStyle/>
          <a:p>
            <a:pPr marL="0" indent="0">
              <a:buNone/>
            </a:pPr>
            <a:r>
              <a:rPr lang="en-US" dirty="0"/>
              <a:t> </a:t>
            </a:r>
          </a:p>
        </p:txBody>
      </p:sp>
      <p:pic>
        <p:nvPicPr>
          <p:cNvPr id="4" name="Picture 3">
            <a:extLst>
              <a:ext uri="{FF2B5EF4-FFF2-40B4-BE49-F238E27FC236}">
                <a16:creationId xmlns:a16="http://schemas.microsoft.com/office/drawing/2014/main" id="{696FEF68-4EFF-4C49-8A3D-D08A34E5F945}"/>
              </a:ext>
            </a:extLst>
          </p:cNvPr>
          <p:cNvPicPr>
            <a:picLocks noChangeAspect="1"/>
          </p:cNvPicPr>
          <p:nvPr/>
        </p:nvPicPr>
        <p:blipFill>
          <a:blip r:embed="rId2"/>
          <a:stretch>
            <a:fillRect/>
          </a:stretch>
        </p:blipFill>
        <p:spPr>
          <a:xfrm>
            <a:off x="151719" y="1690688"/>
            <a:ext cx="11888562" cy="4802187"/>
          </a:xfrm>
          <a:prstGeom prst="rect">
            <a:avLst/>
          </a:prstGeom>
        </p:spPr>
      </p:pic>
      <p:sp>
        <p:nvSpPr>
          <p:cNvPr id="5" name="TextBox 4">
            <a:extLst>
              <a:ext uri="{FF2B5EF4-FFF2-40B4-BE49-F238E27FC236}">
                <a16:creationId xmlns:a16="http://schemas.microsoft.com/office/drawing/2014/main" id="{79CD87CA-CCD0-3447-9074-EFF371AA8E63}"/>
              </a:ext>
            </a:extLst>
          </p:cNvPr>
          <p:cNvSpPr txBox="1"/>
          <p:nvPr/>
        </p:nvSpPr>
        <p:spPr>
          <a:xfrm>
            <a:off x="7304450" y="5249677"/>
            <a:ext cx="2928394" cy="646331"/>
          </a:xfrm>
          <a:prstGeom prst="rect">
            <a:avLst/>
          </a:prstGeom>
          <a:noFill/>
          <a:ln>
            <a:solidFill>
              <a:srgbClr val="FF0000"/>
            </a:solidFill>
          </a:ln>
        </p:spPr>
        <p:txBody>
          <a:bodyPr wrap="square" rtlCol="0">
            <a:spAutoFit/>
          </a:bodyPr>
          <a:lstStyle/>
          <a:p>
            <a:pPr algn="ctr"/>
            <a:r>
              <a:rPr lang="en-US" dirty="0">
                <a:solidFill>
                  <a:srgbClr val="FF0000"/>
                </a:solidFill>
              </a:rPr>
              <a:t>Each approximator has its unique learning rate</a:t>
            </a:r>
          </a:p>
        </p:txBody>
      </p:sp>
      <p:cxnSp>
        <p:nvCxnSpPr>
          <p:cNvPr id="7" name="Straight Arrow Connector 6">
            <a:extLst>
              <a:ext uri="{FF2B5EF4-FFF2-40B4-BE49-F238E27FC236}">
                <a16:creationId xmlns:a16="http://schemas.microsoft.com/office/drawing/2014/main" id="{B2379FF1-7B09-DF4D-873B-1B13D0F1B235}"/>
              </a:ext>
            </a:extLst>
          </p:cNvPr>
          <p:cNvCxnSpPr>
            <a:cxnSpLocks/>
            <a:stCxn id="5" idx="1"/>
          </p:cNvCxnSpPr>
          <p:nvPr/>
        </p:nvCxnSpPr>
        <p:spPr>
          <a:xfrm flipH="1">
            <a:off x="2708476" y="5572843"/>
            <a:ext cx="4595974" cy="1566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CFC7E74-03FB-7E4B-981A-CC050A3C1553}"/>
              </a:ext>
            </a:extLst>
          </p:cNvPr>
          <p:cNvCxnSpPr>
            <a:cxnSpLocks/>
          </p:cNvCxnSpPr>
          <p:nvPr/>
        </p:nvCxnSpPr>
        <p:spPr>
          <a:xfrm flipH="1">
            <a:off x="2569580" y="5572842"/>
            <a:ext cx="4734870" cy="4581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698F5A50-010C-CC4B-8779-94C17B69381B}"/>
              </a:ext>
            </a:extLst>
          </p:cNvPr>
          <p:cNvSpPr>
            <a:spLocks noGrp="1"/>
          </p:cNvSpPr>
          <p:nvPr>
            <p:ph type="sldNum" sz="quarter" idx="12"/>
          </p:nvPr>
        </p:nvSpPr>
        <p:spPr/>
        <p:txBody>
          <a:bodyPr/>
          <a:lstStyle/>
          <a:p>
            <a:fld id="{5F07402F-1908-0F43-B844-ECE5D9BD648C}" type="slidenum">
              <a:rPr lang="en-US" smtClean="0"/>
              <a:t>29</a:t>
            </a:fld>
            <a:endParaRPr lang="en-US"/>
          </a:p>
        </p:txBody>
      </p:sp>
    </p:spTree>
    <p:extLst>
      <p:ext uri="{BB962C8B-B14F-4D97-AF65-F5344CB8AC3E}">
        <p14:creationId xmlns:p14="http://schemas.microsoft.com/office/powerpoint/2010/main" val="3920007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CEC72A1-1B57-724C-A070-76CA11560F64}"/>
              </a:ext>
            </a:extLst>
          </p:cNvPr>
          <p:cNvGrpSpPr/>
          <p:nvPr/>
        </p:nvGrpSpPr>
        <p:grpSpPr>
          <a:xfrm>
            <a:off x="4109013" y="2470428"/>
            <a:ext cx="7971434" cy="4114823"/>
            <a:chOff x="3422040" y="2233914"/>
            <a:chExt cx="8658407" cy="4258961"/>
          </a:xfrm>
        </p:grpSpPr>
        <p:pic>
          <p:nvPicPr>
            <p:cNvPr id="4" name="Picture 3">
              <a:extLst>
                <a:ext uri="{FF2B5EF4-FFF2-40B4-BE49-F238E27FC236}">
                  <a16:creationId xmlns:a16="http://schemas.microsoft.com/office/drawing/2014/main" id="{A51D72AB-1FAF-C54A-92D4-0AC234B21AFA}"/>
                </a:ext>
              </a:extLst>
            </p:cNvPr>
            <p:cNvPicPr>
              <a:picLocks noChangeAspect="1"/>
            </p:cNvPicPr>
            <p:nvPr/>
          </p:nvPicPr>
          <p:blipFill>
            <a:blip r:embed="rId2"/>
            <a:stretch>
              <a:fillRect/>
            </a:stretch>
          </p:blipFill>
          <p:spPr>
            <a:xfrm>
              <a:off x="3422040" y="2233914"/>
              <a:ext cx="8658407" cy="4258961"/>
            </a:xfrm>
            <a:prstGeom prst="rect">
              <a:avLst/>
            </a:prstGeom>
          </p:spPr>
        </p:pic>
        <p:sp>
          <p:nvSpPr>
            <p:cNvPr id="6" name="Rectangle 5">
              <a:extLst>
                <a:ext uri="{FF2B5EF4-FFF2-40B4-BE49-F238E27FC236}">
                  <a16:creationId xmlns:a16="http://schemas.microsoft.com/office/drawing/2014/main" id="{06532A2D-EB1C-3445-9B9F-8C596D9D0F48}"/>
                </a:ext>
              </a:extLst>
            </p:cNvPr>
            <p:cNvSpPr/>
            <p:nvPr/>
          </p:nvSpPr>
          <p:spPr>
            <a:xfrm>
              <a:off x="7974957" y="2233914"/>
              <a:ext cx="1886673" cy="231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 name="Title 1">
            <a:extLst>
              <a:ext uri="{FF2B5EF4-FFF2-40B4-BE49-F238E27FC236}">
                <a16:creationId xmlns:a16="http://schemas.microsoft.com/office/drawing/2014/main" id="{DCE6ADE1-EAC4-B54A-963E-4E80FE17EEF8}"/>
              </a:ext>
            </a:extLst>
          </p:cNvPr>
          <p:cNvSpPr>
            <a:spLocks noGrp="1"/>
          </p:cNvSpPr>
          <p:nvPr>
            <p:ph type="title"/>
          </p:nvPr>
        </p:nvSpPr>
        <p:spPr/>
        <p:txBody>
          <a:bodyPr/>
          <a:lstStyle/>
          <a:p>
            <a:r>
              <a:rPr lang="en-US" dirty="0"/>
              <a:t>REINFORCE with baseline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3307675-FEDA-3346-BAE3-FC2DFA49CBE4}"/>
                  </a:ext>
                </a:extLst>
              </p:cNvPr>
              <p:cNvSpPr>
                <a:spLocks noGrp="1"/>
              </p:cNvSpPr>
              <p:nvPr>
                <p:ph idx="1"/>
              </p:nvPr>
            </p:nvSpPr>
            <p:spPr/>
            <p:txBody>
              <a:bodyPr/>
              <a:lstStyle/>
              <a:p>
                <a:r>
                  <a:rPr lang="en-US" dirty="0"/>
                  <a:t>The crazy corridor domain</a:t>
                </a:r>
              </a:p>
              <a:p>
                <a:endParaRPr lang="en-US" i="1" dirty="0">
                  <a:latin typeface="Cambria Math" panose="02040503050406030204" pitchFamily="18" charset="0"/>
                </a:endParaRPr>
              </a:p>
              <a:p>
                <a:endParaRPr lang="en-US" i="1" dirty="0">
                  <a:latin typeface="Cambria Math" panose="02040503050406030204" pitchFamily="18" charset="0"/>
                </a:endParaRPr>
              </a:p>
              <a:p>
                <a14:m>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𝛼</m:t>
                        </m:r>
                      </m:e>
                      <m:sup>
                        <m:r>
                          <a:rPr lang="en-US" b="0" i="1" smtClean="0">
                            <a:latin typeface="Cambria Math" panose="02040503050406030204" pitchFamily="18" charset="0"/>
                          </a:rPr>
                          <m:t>𝜃</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m:t>
                        </m:r>
                        <m:r>
                          <a:rPr lang="en-US" b="0" i="1" smtClean="0">
                            <a:latin typeface="Cambria Math" panose="02040503050406030204" pitchFamily="18" charset="0"/>
                          </a:rPr>
                          <m:t>9</m:t>
                        </m:r>
                      </m:sup>
                    </m:sSup>
                  </m:oMath>
                </a14:m>
                <a:endParaRPr lang="en-US" i="1" dirty="0">
                  <a:latin typeface="Cambria Math" panose="02040503050406030204" pitchFamily="18" charset="0"/>
                </a:endParaRPr>
              </a:p>
              <a:p>
                <a14:m>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𝛼</m:t>
                        </m:r>
                      </m:e>
                      <m:sup>
                        <m:r>
                          <a:rPr lang="en-US" i="1">
                            <a:latin typeface="Cambria Math" panose="02040503050406030204" pitchFamily="18" charset="0"/>
                          </a:rPr>
                          <m:t>𝑤</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−6</m:t>
                        </m:r>
                      </m:sup>
                    </m:sSup>
                  </m:oMath>
                </a14:m>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73307675-FEDA-3346-BAE3-FC2DFA49CBE4}"/>
                  </a:ext>
                </a:extLst>
              </p:cNvPr>
              <p:cNvSpPr>
                <a:spLocks noGrp="1" noRot="1" noChangeAspect="1" noMove="1" noResize="1" noEditPoints="1" noAdjustHandles="1" noChangeArrowheads="1" noChangeShapeType="1" noTextEdit="1"/>
              </p:cNvSpPr>
              <p:nvPr>
                <p:ph idx="1"/>
              </p:nvPr>
            </p:nvSpPr>
            <p:spPr>
              <a:blipFill>
                <a:blip r:embed="rId5"/>
                <a:stretch>
                  <a:fillRect l="-965" t="-2632"/>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2C5711F7-3203-2D48-A20A-9246A2048C7A}"/>
              </a:ext>
            </a:extLst>
          </p:cNvPr>
          <p:cNvPicPr>
            <a:picLocks noChangeAspect="1"/>
          </p:cNvPicPr>
          <p:nvPr/>
        </p:nvPicPr>
        <p:blipFill rotWithShape="1">
          <a:blip r:embed="rId6"/>
          <a:srcRect l="57249" t="46719" r="11143" b="33857"/>
          <a:stretch/>
        </p:blipFill>
        <p:spPr>
          <a:xfrm>
            <a:off x="1553420" y="2470429"/>
            <a:ext cx="2118168" cy="656638"/>
          </a:xfrm>
          <a:prstGeom prst="rect">
            <a:avLst/>
          </a:prstGeom>
        </p:spPr>
      </p:pic>
      <p:sp>
        <p:nvSpPr>
          <p:cNvPr id="5" name="Slide Number Placeholder 4">
            <a:extLst>
              <a:ext uri="{FF2B5EF4-FFF2-40B4-BE49-F238E27FC236}">
                <a16:creationId xmlns:a16="http://schemas.microsoft.com/office/drawing/2014/main" id="{7B4C921E-D699-F745-8615-4A2C019AAE6C}"/>
              </a:ext>
            </a:extLst>
          </p:cNvPr>
          <p:cNvSpPr>
            <a:spLocks noGrp="1"/>
          </p:cNvSpPr>
          <p:nvPr>
            <p:ph type="sldNum" sz="quarter" idx="12"/>
          </p:nvPr>
        </p:nvSpPr>
        <p:spPr/>
        <p:txBody>
          <a:bodyPr/>
          <a:lstStyle/>
          <a:p>
            <a:fld id="{5F07402F-1908-0F43-B844-ECE5D9BD648C}" type="slidenum">
              <a:rPr lang="en-US" smtClean="0"/>
              <a:t>30</a:t>
            </a:fld>
            <a:endParaRPr lang="en-US"/>
          </a:p>
        </p:txBody>
      </p:sp>
    </p:spTree>
    <p:extLst>
      <p:ext uri="{BB962C8B-B14F-4D97-AF65-F5344CB8AC3E}">
        <p14:creationId xmlns:p14="http://schemas.microsoft.com/office/powerpoint/2010/main" val="2657670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D9277-D45D-CD46-AF03-11ED21BF1759}"/>
              </a:ext>
            </a:extLst>
          </p:cNvPr>
          <p:cNvSpPr>
            <a:spLocks noGrp="1"/>
          </p:cNvSpPr>
          <p:nvPr>
            <p:ph type="title"/>
          </p:nvPr>
        </p:nvSpPr>
        <p:spPr/>
        <p:txBody>
          <a:bodyPr/>
          <a:lstStyle/>
          <a:p>
            <a:r>
              <a:rPr lang="en-US"/>
              <a:t>What did we learn?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2D70D72-C06A-C148-876A-2DA48BA27BE0}"/>
                  </a:ext>
                </a:extLst>
              </p:cNvPr>
              <p:cNvSpPr>
                <a:spLocks noGrp="1"/>
              </p:cNvSpPr>
              <p:nvPr>
                <p:ph idx="1"/>
              </p:nvPr>
            </p:nvSpPr>
            <p:spPr/>
            <p:txBody>
              <a:bodyPr>
                <a:normAutofit/>
              </a:bodyPr>
              <a:lstStyle/>
              <a:p>
                <a:r>
                  <a:rPr lang="en-US" dirty="0"/>
                  <a:t>In many domains it’s more efficient to learn the policy directly</a:t>
                </a:r>
              </a:p>
              <a:p>
                <a:pPr lvl="1"/>
                <a:r>
                  <a:rPr lang="en-US" dirty="0"/>
                  <a:t>Instead of deriving one from state or action values</a:t>
                </a:r>
              </a:p>
              <a:p>
                <a:r>
                  <a:rPr lang="en-US" dirty="0"/>
                  <a:t>Applicable for continuous action spaces and stochastic policies</a:t>
                </a:r>
              </a:p>
              <a:p>
                <a:r>
                  <a:rPr lang="en-US" dirty="0"/>
                  <a:t>Approximate the change to the policy that results in the highest increase in the expected return: </a:t>
                </a:r>
                <a14:m>
                  <m:oMath xmlns:m="http://schemas.openxmlformats.org/officeDocument/2006/math">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𝜃</m:t>
                            </m:r>
                          </m:e>
                        </m:d>
                      </m:e>
                    </m:acc>
                  </m:oMath>
                </a14:m>
                <a:endParaRPr lang="en-US" dirty="0"/>
              </a:p>
              <a:p>
                <a:r>
                  <a:rPr lang="en-US" dirty="0"/>
                  <a:t>Such approximation is made possible by the policy gradient theorem</a:t>
                </a:r>
              </a:p>
              <a:p>
                <a:r>
                  <a:rPr lang="en-US" dirty="0"/>
                  <a:t>Should we reinforce polices that result in high return?</a:t>
                </a:r>
              </a:p>
              <a:p>
                <a:pPr lvl="1"/>
                <a:r>
                  <a:rPr lang="en-US" dirty="0"/>
                  <a:t>Not always, a different policy might yield higher return</a:t>
                </a:r>
              </a:p>
              <a:p>
                <a:pPr lvl="1"/>
                <a:r>
                  <a:rPr lang="en-US" dirty="0"/>
                  <a:t>We need to use a baseline to determine if a policy is </a:t>
                </a:r>
                <a:r>
                  <a:rPr lang="en-US" b="1" dirty="0"/>
                  <a:t>relatively</a:t>
                </a:r>
                <a:r>
                  <a:rPr lang="en-US" dirty="0"/>
                  <a:t> good</a:t>
                </a:r>
              </a:p>
            </p:txBody>
          </p:sp>
        </mc:Choice>
        <mc:Fallback xmlns="">
          <p:sp>
            <p:nvSpPr>
              <p:cNvPr id="3" name="Content Placeholder 2">
                <a:extLst>
                  <a:ext uri="{FF2B5EF4-FFF2-40B4-BE49-F238E27FC236}">
                    <a16:creationId xmlns:a16="http://schemas.microsoft.com/office/drawing/2014/main" id="{22D70D72-C06A-C148-876A-2DA48BA27BE0}"/>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670339E-6FF2-A14D-A876-8B0B8F0E46EE}"/>
              </a:ext>
            </a:extLst>
          </p:cNvPr>
          <p:cNvSpPr>
            <a:spLocks noGrp="1"/>
          </p:cNvSpPr>
          <p:nvPr>
            <p:ph type="sldNum" sz="quarter" idx="12"/>
          </p:nvPr>
        </p:nvSpPr>
        <p:spPr/>
        <p:txBody>
          <a:bodyPr/>
          <a:lstStyle/>
          <a:p>
            <a:fld id="{5F07402F-1908-0F43-B844-ECE5D9BD648C}" type="slidenum">
              <a:rPr lang="en-US" smtClean="0"/>
              <a:t>31</a:t>
            </a:fld>
            <a:endParaRPr lang="en-US"/>
          </a:p>
        </p:txBody>
      </p:sp>
    </p:spTree>
    <p:extLst>
      <p:ext uri="{BB962C8B-B14F-4D97-AF65-F5344CB8AC3E}">
        <p14:creationId xmlns:p14="http://schemas.microsoft.com/office/powerpoint/2010/main" val="3496858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85E-EE09-3646-9160-2C6F696B640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04D32D77-2D21-BC4C-9641-6763E391925D}"/>
              </a:ext>
            </a:extLst>
          </p:cNvPr>
          <p:cNvSpPr>
            <a:spLocks noGrp="1"/>
          </p:cNvSpPr>
          <p:nvPr>
            <p:ph idx="1"/>
          </p:nvPr>
        </p:nvSpPr>
        <p:spPr/>
        <p:txBody>
          <a:bodyPr>
            <a:normAutofit lnSpcReduction="10000"/>
          </a:bodyPr>
          <a:lstStyle/>
          <a:p>
            <a:r>
              <a:rPr lang="en-US" b="1" dirty="0"/>
              <a:t>Lecture</a:t>
            </a:r>
            <a:r>
              <a:rPr lang="en-US" dirty="0"/>
              <a:t>: Actor-Critic</a:t>
            </a:r>
          </a:p>
          <a:p>
            <a:r>
              <a:rPr lang="en-US" b="1" dirty="0"/>
              <a:t>Assignments</a:t>
            </a:r>
            <a:r>
              <a:rPr lang="en-US" dirty="0"/>
              <a:t>:</a:t>
            </a:r>
          </a:p>
          <a:p>
            <a:pPr lvl="1"/>
            <a:r>
              <a:rPr lang="en-US" dirty="0"/>
              <a:t>REINFORCE, by Nov. 11, EOD</a:t>
            </a:r>
          </a:p>
          <a:p>
            <a:pPr lvl="1"/>
            <a:r>
              <a:rPr lang="en-US" dirty="0"/>
              <a:t>Deep Q-Learning, by Nov. 4, EOD</a:t>
            </a:r>
          </a:p>
          <a:p>
            <a:r>
              <a:rPr lang="en-US" b="1" dirty="0"/>
              <a:t>Quiz (on Canvas)</a:t>
            </a:r>
            <a:r>
              <a:rPr lang="en-US" dirty="0"/>
              <a:t>:</a:t>
            </a:r>
          </a:p>
          <a:p>
            <a:pPr lvl="1"/>
            <a:r>
              <a:rPr lang="en-US" dirty="0"/>
              <a:t>Policy Gradient, by Oct. 30, EOD</a:t>
            </a:r>
          </a:p>
          <a:p>
            <a:pPr lvl="1"/>
            <a:r>
              <a:rPr lang="en-US" dirty="0"/>
              <a:t>Deep Q-Learning, by Oct. 28, EOD</a:t>
            </a:r>
          </a:p>
          <a:p>
            <a:r>
              <a:rPr lang="en-US" b="1" dirty="0"/>
              <a:t>Project</a:t>
            </a:r>
            <a:r>
              <a:rPr lang="en-US" dirty="0"/>
              <a:t>:</a:t>
            </a:r>
          </a:p>
          <a:p>
            <a:pPr lvl="1"/>
            <a:r>
              <a:rPr lang="en-US" dirty="0"/>
              <a:t>Literature survey, by </a:t>
            </a:r>
            <a:r>
              <a:rPr lang="en-US" b="0" i="0" dirty="0">
                <a:solidFill>
                  <a:srgbClr val="222222"/>
                </a:solidFill>
                <a:effectLst/>
                <a:latin typeface="Arial" panose="020B0604020202020204" pitchFamily="34" charset="0"/>
              </a:rPr>
              <a:t>Nov. 4, EOD</a:t>
            </a:r>
            <a:r>
              <a:rPr lang="en-US" dirty="0"/>
              <a:t> </a:t>
            </a:r>
          </a:p>
          <a:p>
            <a:pPr marL="457200" lvl="1" indent="0">
              <a:buNone/>
            </a:pPr>
            <a:r>
              <a:rPr lang="en-US" dirty="0"/>
              <a:t> </a:t>
            </a:r>
          </a:p>
        </p:txBody>
      </p:sp>
      <p:sp>
        <p:nvSpPr>
          <p:cNvPr id="4" name="Slide Number Placeholder 3">
            <a:extLst>
              <a:ext uri="{FF2B5EF4-FFF2-40B4-BE49-F238E27FC236}">
                <a16:creationId xmlns:a16="http://schemas.microsoft.com/office/drawing/2014/main" id="{ED219686-F148-2344-8986-272E218B940B}"/>
              </a:ext>
            </a:extLst>
          </p:cNvPr>
          <p:cNvSpPr>
            <a:spLocks noGrp="1"/>
          </p:cNvSpPr>
          <p:nvPr>
            <p:ph type="sldNum" sz="quarter" idx="12"/>
          </p:nvPr>
        </p:nvSpPr>
        <p:spPr/>
        <p:txBody>
          <a:bodyPr/>
          <a:lstStyle/>
          <a:p>
            <a:fld id="{5F07402F-1908-0F43-B844-ECE5D9BD648C}" type="slidenum">
              <a:rPr lang="en-US" smtClean="0"/>
              <a:t>32</a:t>
            </a:fld>
            <a:endParaRPr lang="en-US"/>
          </a:p>
        </p:txBody>
      </p:sp>
    </p:spTree>
    <p:extLst>
      <p:ext uri="{BB962C8B-B14F-4D97-AF65-F5344CB8AC3E}">
        <p14:creationId xmlns:p14="http://schemas.microsoft.com/office/powerpoint/2010/main" val="2959468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2507</TotalTime>
  <Words>1879</Words>
  <Application>Microsoft Macintosh PowerPoint</Application>
  <PresentationFormat>Widescreen</PresentationFormat>
  <Paragraphs>277</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Cambria Math</vt:lpstr>
      <vt:lpstr>Office Theme</vt:lpstr>
      <vt:lpstr>CSCE-642 Reinforcement Learning  Chapter 13: Policy Gradient</vt:lpstr>
      <vt:lpstr>CSCE-689, Reinforcement Learning</vt:lpstr>
      <vt:lpstr>Notation</vt:lpstr>
      <vt:lpstr>Improving the policy</vt:lpstr>
      <vt:lpstr>Advantages of PG</vt:lpstr>
      <vt:lpstr>Stochastic policy</vt:lpstr>
      <vt:lpstr>Estimating the policy gradient</vt:lpstr>
      <vt:lpstr>Policy Gradient Theorem</vt:lpstr>
      <vt:lpstr>Policy Gradient Theorem</vt:lpstr>
      <vt:lpstr>Policy Gradient Theorem</vt:lpstr>
      <vt:lpstr>Policy Gradient Theorem</vt:lpstr>
      <vt:lpstr>Policy Gradient Theorem</vt:lpstr>
      <vt:lpstr>Policy Gradient Theorem</vt:lpstr>
      <vt:lpstr>Policy Gradient Theorem</vt:lpstr>
      <vt:lpstr>Policy Gradient Theorem</vt:lpstr>
      <vt:lpstr>Policy Gradient Theorem</vt:lpstr>
      <vt:lpstr>Policy Gradient Theorem</vt:lpstr>
      <vt:lpstr>Policy Gradient Theorem</vt:lpstr>
      <vt:lpstr>Monte-Carlo Policy Gradient </vt:lpstr>
      <vt:lpstr>REINFORCE [Williams, 1992]</vt:lpstr>
      <vt:lpstr>REINFORCE [Williams, 1992]</vt:lpstr>
      <vt:lpstr>REINFORCE [Williams, 1992]</vt:lpstr>
      <vt:lpstr>REINFORCE [Williams, 1992]</vt:lpstr>
      <vt:lpstr>REINFORCE [Williams, 1992]</vt:lpstr>
      <vt:lpstr>Calibrating REINFORCE</vt:lpstr>
      <vt:lpstr>PG with baseline</vt:lpstr>
      <vt:lpstr>PG with baseline</vt:lpstr>
      <vt:lpstr>PG with baseline </vt:lpstr>
      <vt:lpstr>REINFORCE with baseline</vt:lpstr>
      <vt:lpstr>REINFORCE with baseline</vt:lpstr>
      <vt:lpstr>What did we learn?</vt:lpstr>
      <vt:lpstr>What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Guni Sharon</dc:creator>
  <cp:lastModifiedBy>Sharon, Guni</cp:lastModifiedBy>
  <cp:revision>100</cp:revision>
  <dcterms:created xsi:type="dcterms:W3CDTF">2019-10-14T16:33:14Z</dcterms:created>
  <dcterms:modified xsi:type="dcterms:W3CDTF">2024-10-24T16:26:07Z</dcterms:modified>
</cp:coreProperties>
</file>