
<file path=[Content_Types].xml><?xml version="1.0" encoding="utf-8"?>
<Types xmlns="http://schemas.openxmlformats.org/package/2006/content-types">
  <Default Extension="jpe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58" r:id="rId2"/>
    <p:sldId id="278" r:id="rId3"/>
    <p:sldId id="948" r:id="rId4"/>
    <p:sldId id="259" r:id="rId5"/>
    <p:sldId id="260" r:id="rId6"/>
    <p:sldId id="776" r:id="rId7"/>
    <p:sldId id="777" r:id="rId8"/>
    <p:sldId id="778" r:id="rId9"/>
    <p:sldId id="779" r:id="rId10"/>
    <p:sldId id="261" r:id="rId11"/>
    <p:sldId id="795" r:id="rId12"/>
    <p:sldId id="797" r:id="rId13"/>
    <p:sldId id="796" r:id="rId14"/>
    <p:sldId id="781" r:id="rId15"/>
    <p:sldId id="782" r:id="rId16"/>
    <p:sldId id="470" r:id="rId17"/>
    <p:sldId id="472" r:id="rId18"/>
    <p:sldId id="471" r:id="rId19"/>
    <p:sldId id="473" r:id="rId20"/>
    <p:sldId id="474" r:id="rId21"/>
    <p:sldId id="475" r:id="rId22"/>
    <p:sldId id="476" r:id="rId23"/>
    <p:sldId id="477" r:id="rId24"/>
    <p:sldId id="478" r:id="rId25"/>
    <p:sldId id="785" r:id="rId26"/>
    <p:sldId id="784" r:id="rId27"/>
    <p:sldId id="786" r:id="rId28"/>
    <p:sldId id="789" r:id="rId29"/>
    <p:sldId id="790" r:id="rId30"/>
    <p:sldId id="787" r:id="rId31"/>
    <p:sldId id="788" r:id="rId32"/>
    <p:sldId id="791" r:id="rId33"/>
    <p:sldId id="951" r:id="rId34"/>
    <p:sldId id="792" r:id="rId35"/>
    <p:sldId id="793" r:id="rId36"/>
    <p:sldId id="798" r:id="rId37"/>
    <p:sldId id="794" r:id="rId38"/>
    <p:sldId id="257" r:id="rId39"/>
    <p:sldId id="949"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49"/>
    <p:restoredTop sz="94694"/>
  </p:normalViewPr>
  <p:slideViewPr>
    <p:cSldViewPr snapToGrid="0" snapToObjects="1">
      <p:cViewPr varScale="1">
        <p:scale>
          <a:sx n="141" d="100"/>
          <a:sy n="141" d="100"/>
        </p:scale>
        <p:origin x="434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AE0626-0157-A146-A1A5-14F38F82D5A6}" type="datetimeFigureOut">
              <a:rPr lang="en-US" smtClean="0"/>
              <a:t>10/24/24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297D3C-6BEE-EA4F-9CB0-E7FFD07C63EF}" type="slidenum">
              <a:rPr lang="en-US" smtClean="0"/>
              <a:t>‹#›</a:t>
            </a:fld>
            <a:endParaRPr lang="en-US"/>
          </a:p>
        </p:txBody>
      </p:sp>
    </p:spTree>
    <p:extLst>
      <p:ext uri="{BB962C8B-B14F-4D97-AF65-F5344CB8AC3E}">
        <p14:creationId xmlns:p14="http://schemas.microsoft.com/office/powerpoint/2010/main" val="3743369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python </a:t>
            </a:r>
            <a:r>
              <a:rPr lang="en-US" sz="1200" kern="1200" dirty="0" err="1">
                <a:solidFill>
                  <a:schemeClr val="tx1"/>
                </a:solidFill>
                <a:effectLst/>
                <a:latin typeface="+mn-lt"/>
                <a:ea typeface="+mn-ea"/>
                <a:cs typeface="+mn-cs"/>
              </a:rPr>
              <a:t>pacman.py</a:t>
            </a:r>
            <a:r>
              <a:rPr lang="en-US" sz="1200" kern="1200" dirty="0">
                <a:solidFill>
                  <a:schemeClr val="tx1"/>
                </a:solidFill>
                <a:effectLst/>
                <a:latin typeface="+mn-lt"/>
                <a:ea typeface="+mn-ea"/>
                <a:cs typeface="+mn-cs"/>
              </a:rPr>
              <a:t> -p </a:t>
            </a:r>
            <a:r>
              <a:rPr lang="en-US" sz="1200" kern="1200" dirty="0" err="1">
                <a:solidFill>
                  <a:schemeClr val="tx1"/>
                </a:solidFill>
                <a:effectLst/>
                <a:latin typeface="+mn-lt"/>
                <a:ea typeface="+mn-ea"/>
                <a:cs typeface="+mn-cs"/>
              </a:rPr>
              <a:t>PacmanQAgent</a:t>
            </a:r>
            <a:r>
              <a:rPr lang="en-US" sz="1200" kern="1200" dirty="0">
                <a:solidFill>
                  <a:schemeClr val="tx1"/>
                </a:solidFill>
                <a:effectLst/>
                <a:latin typeface="+mn-lt"/>
                <a:ea typeface="+mn-ea"/>
                <a:cs typeface="+mn-cs"/>
              </a:rPr>
              <a:t> -x 50 -n 60 -l </a:t>
            </a:r>
            <a:r>
              <a:rPr lang="en-US" sz="1200" kern="1200" dirty="0" err="1">
                <a:solidFill>
                  <a:schemeClr val="tx1"/>
                </a:solidFill>
                <a:effectLst/>
                <a:latin typeface="+mn-lt"/>
                <a:ea typeface="+mn-ea"/>
                <a:cs typeface="+mn-cs"/>
              </a:rPr>
              <a:t>mediumGrid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0E7E4B1-CE46-E643-8007-F244B14B4215}" type="slidenum">
              <a:rPr lang="en-US" smtClean="0"/>
              <a:t>6</a:t>
            </a:fld>
            <a:endParaRPr lang="en-US"/>
          </a:p>
        </p:txBody>
      </p:sp>
    </p:spTree>
    <p:extLst>
      <p:ext uri="{BB962C8B-B14F-4D97-AF65-F5344CB8AC3E}">
        <p14:creationId xmlns:p14="http://schemas.microsoft.com/office/powerpoint/2010/main" val="1492134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0D6976-8ABD-BC43-9315-8CA8C116BD4C}" type="slidenum">
              <a:rPr lang="en-US" smtClean="0"/>
              <a:t>24</a:t>
            </a:fld>
            <a:endParaRPr lang="en-US"/>
          </a:p>
        </p:txBody>
      </p:sp>
    </p:spTree>
    <p:extLst>
      <p:ext uri="{BB962C8B-B14F-4D97-AF65-F5344CB8AC3E}">
        <p14:creationId xmlns:p14="http://schemas.microsoft.com/office/powerpoint/2010/main" val="2087952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A626D-5E79-224A-BF91-66422D703F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8FEB96-0547-FA48-82C1-65474807DC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79A416-4CEA-7845-8EC9-F4F21964DCFF}"/>
              </a:ext>
            </a:extLst>
          </p:cNvPr>
          <p:cNvSpPr>
            <a:spLocks noGrp="1"/>
          </p:cNvSpPr>
          <p:nvPr>
            <p:ph type="dt" sz="half" idx="10"/>
          </p:nvPr>
        </p:nvSpPr>
        <p:spPr/>
        <p:txBody>
          <a:bodyPr/>
          <a:lstStyle/>
          <a:p>
            <a:fld id="{7A892DD7-721E-8F4C-B5AD-9028D74E1479}" type="datetime1">
              <a:rPr lang="en-US" smtClean="0"/>
              <a:t>10/24/24</a:t>
            </a:fld>
            <a:endParaRPr lang="en-US"/>
          </a:p>
        </p:txBody>
      </p:sp>
      <p:sp>
        <p:nvSpPr>
          <p:cNvPr id="5" name="Footer Placeholder 4">
            <a:extLst>
              <a:ext uri="{FF2B5EF4-FFF2-40B4-BE49-F238E27FC236}">
                <a16:creationId xmlns:a16="http://schemas.microsoft.com/office/drawing/2014/main" id="{EFC535B8-C10F-9A4A-A741-AF1388DF95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A652CC-F8DB-A346-BCD0-81B9345A9686}"/>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419450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CAA5-875B-0F41-94F4-738B33C93E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5EF96D-648A-8E40-8894-D8A9402AC6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B80D26-0CB7-7F43-A6C1-A89750EA33A5}"/>
              </a:ext>
            </a:extLst>
          </p:cNvPr>
          <p:cNvSpPr>
            <a:spLocks noGrp="1"/>
          </p:cNvSpPr>
          <p:nvPr>
            <p:ph type="dt" sz="half" idx="10"/>
          </p:nvPr>
        </p:nvSpPr>
        <p:spPr/>
        <p:txBody>
          <a:bodyPr/>
          <a:lstStyle/>
          <a:p>
            <a:fld id="{3CD5B050-FEC7-E74F-ACB0-95F3C4DD6EDA}" type="datetime1">
              <a:rPr lang="en-US" smtClean="0"/>
              <a:t>10/24/24</a:t>
            </a:fld>
            <a:endParaRPr lang="en-US"/>
          </a:p>
        </p:txBody>
      </p:sp>
      <p:sp>
        <p:nvSpPr>
          <p:cNvPr id="5" name="Footer Placeholder 4">
            <a:extLst>
              <a:ext uri="{FF2B5EF4-FFF2-40B4-BE49-F238E27FC236}">
                <a16:creationId xmlns:a16="http://schemas.microsoft.com/office/drawing/2014/main" id="{8E1407AD-E27C-944A-A511-B27E65E060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C1CDFF-A261-F440-BFEB-14030AB02585}"/>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873130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B323C-3299-2A4E-9B2A-5188BC51CD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735257-7302-8847-8EEC-AAEE1A1891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B53553-D1E2-6643-AD46-0F1D81A04E68}"/>
              </a:ext>
            </a:extLst>
          </p:cNvPr>
          <p:cNvSpPr>
            <a:spLocks noGrp="1"/>
          </p:cNvSpPr>
          <p:nvPr>
            <p:ph type="dt" sz="half" idx="10"/>
          </p:nvPr>
        </p:nvSpPr>
        <p:spPr/>
        <p:txBody>
          <a:bodyPr/>
          <a:lstStyle/>
          <a:p>
            <a:fld id="{DA163FEC-8711-0245-9A14-B820C4C16521}" type="datetime1">
              <a:rPr lang="en-US" smtClean="0"/>
              <a:t>10/24/24</a:t>
            </a:fld>
            <a:endParaRPr lang="en-US"/>
          </a:p>
        </p:txBody>
      </p:sp>
      <p:sp>
        <p:nvSpPr>
          <p:cNvPr id="5" name="Footer Placeholder 4">
            <a:extLst>
              <a:ext uri="{FF2B5EF4-FFF2-40B4-BE49-F238E27FC236}">
                <a16:creationId xmlns:a16="http://schemas.microsoft.com/office/drawing/2014/main" id="{481E0705-A980-E543-92A4-70867681E5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9CB27A-7991-E748-8C2A-46A2E101E2B0}"/>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453095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0826E-1CE8-504D-9ED3-980AD18D31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6D512F-FCDB-844C-BE94-99A07505F7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A1A047-ADE3-8847-AC83-EAB5C944CC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8FF08B-C591-5242-B593-DB928E746BCC}"/>
              </a:ext>
            </a:extLst>
          </p:cNvPr>
          <p:cNvSpPr>
            <a:spLocks noGrp="1"/>
          </p:cNvSpPr>
          <p:nvPr>
            <p:ph type="dt" sz="half" idx="10"/>
          </p:nvPr>
        </p:nvSpPr>
        <p:spPr/>
        <p:txBody>
          <a:bodyPr/>
          <a:lstStyle/>
          <a:p>
            <a:fld id="{4083AF3B-B391-D941-80F7-CD490436B5D0}" type="datetime1">
              <a:rPr lang="en-US" smtClean="0"/>
              <a:t>10/24/24</a:t>
            </a:fld>
            <a:endParaRPr lang="en-US"/>
          </a:p>
        </p:txBody>
      </p:sp>
      <p:sp>
        <p:nvSpPr>
          <p:cNvPr id="6" name="Footer Placeholder 5">
            <a:extLst>
              <a:ext uri="{FF2B5EF4-FFF2-40B4-BE49-F238E27FC236}">
                <a16:creationId xmlns:a16="http://schemas.microsoft.com/office/drawing/2014/main" id="{C2B0C112-E05F-B547-8910-E81431F0FF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5E01D2-3B87-A84D-B0DB-8148FD3AB633}"/>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016140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E917D-9DE3-6741-A41C-63A31ED1E3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5E024D-7C1B-144F-AE7E-F843690A70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43E7A7-D2C0-E24C-A9BD-1BA52CF56F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ED2DAFF-C383-EE40-98CD-041445A83F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A9C678-8CE6-BB49-ACEF-8E2DC0B98C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6A400E-46F4-E34D-A9A5-BBD5C5D6532B}"/>
              </a:ext>
            </a:extLst>
          </p:cNvPr>
          <p:cNvSpPr>
            <a:spLocks noGrp="1"/>
          </p:cNvSpPr>
          <p:nvPr>
            <p:ph type="dt" sz="half" idx="10"/>
          </p:nvPr>
        </p:nvSpPr>
        <p:spPr/>
        <p:txBody>
          <a:bodyPr/>
          <a:lstStyle/>
          <a:p>
            <a:fld id="{465051D9-F295-D14A-9BB9-659C1AC36EDC}" type="datetime1">
              <a:rPr lang="en-US" smtClean="0"/>
              <a:t>10/24/24</a:t>
            </a:fld>
            <a:endParaRPr lang="en-US"/>
          </a:p>
        </p:txBody>
      </p:sp>
      <p:sp>
        <p:nvSpPr>
          <p:cNvPr id="8" name="Footer Placeholder 7">
            <a:extLst>
              <a:ext uri="{FF2B5EF4-FFF2-40B4-BE49-F238E27FC236}">
                <a16:creationId xmlns:a16="http://schemas.microsoft.com/office/drawing/2014/main" id="{F22C9EA3-4A24-D945-AD19-86AC2F676A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C83142-15EB-2043-BF43-C018C5D58B6F}"/>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1431412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59BEB-C18C-9F44-961C-906F318BB1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84F814-53BE-7442-A5EF-898F1C6BA03A}"/>
              </a:ext>
            </a:extLst>
          </p:cNvPr>
          <p:cNvSpPr>
            <a:spLocks noGrp="1"/>
          </p:cNvSpPr>
          <p:nvPr>
            <p:ph type="dt" sz="half" idx="10"/>
          </p:nvPr>
        </p:nvSpPr>
        <p:spPr/>
        <p:txBody>
          <a:bodyPr/>
          <a:lstStyle/>
          <a:p>
            <a:fld id="{487C4299-AE16-4B43-9DD9-5FE6BF3A5DFD}" type="datetime1">
              <a:rPr lang="en-US" smtClean="0"/>
              <a:t>10/24/24</a:t>
            </a:fld>
            <a:endParaRPr lang="en-US"/>
          </a:p>
        </p:txBody>
      </p:sp>
      <p:sp>
        <p:nvSpPr>
          <p:cNvPr id="4" name="Footer Placeholder 3">
            <a:extLst>
              <a:ext uri="{FF2B5EF4-FFF2-40B4-BE49-F238E27FC236}">
                <a16:creationId xmlns:a16="http://schemas.microsoft.com/office/drawing/2014/main" id="{7B57ABC5-1C43-D74A-BBFD-694CDF8211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B2377D-8901-8540-B319-9668BF678C08}"/>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526822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20BD7E-6848-244E-AB8A-8FA454DBBB58}"/>
              </a:ext>
            </a:extLst>
          </p:cNvPr>
          <p:cNvSpPr>
            <a:spLocks noGrp="1"/>
          </p:cNvSpPr>
          <p:nvPr>
            <p:ph type="dt" sz="half" idx="10"/>
          </p:nvPr>
        </p:nvSpPr>
        <p:spPr/>
        <p:txBody>
          <a:bodyPr/>
          <a:lstStyle/>
          <a:p>
            <a:fld id="{3A2331C0-100F-E84F-9DB9-75E4B309C1B0}" type="datetime1">
              <a:rPr lang="en-US" smtClean="0"/>
              <a:t>10/24/24</a:t>
            </a:fld>
            <a:endParaRPr lang="en-US"/>
          </a:p>
        </p:txBody>
      </p:sp>
      <p:sp>
        <p:nvSpPr>
          <p:cNvPr id="3" name="Footer Placeholder 2">
            <a:extLst>
              <a:ext uri="{FF2B5EF4-FFF2-40B4-BE49-F238E27FC236}">
                <a16:creationId xmlns:a16="http://schemas.microsoft.com/office/drawing/2014/main" id="{BD3749EC-509A-FD41-AB4F-45A1F61B80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F59BFC-9E31-3942-9C5C-BB85A798833A}"/>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192500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C9986-AE9B-FE43-B920-21437F39A2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2DD552-ECE6-8645-B84D-1676591544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3FC9D2-3CFF-2F4F-BFED-441ED16F64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4A11B3-C21D-A144-8E0F-45685C74C137}"/>
              </a:ext>
            </a:extLst>
          </p:cNvPr>
          <p:cNvSpPr>
            <a:spLocks noGrp="1"/>
          </p:cNvSpPr>
          <p:nvPr>
            <p:ph type="dt" sz="half" idx="10"/>
          </p:nvPr>
        </p:nvSpPr>
        <p:spPr/>
        <p:txBody>
          <a:bodyPr/>
          <a:lstStyle/>
          <a:p>
            <a:fld id="{525A6CA7-5758-4B41-9799-3C5032F54583}" type="datetime1">
              <a:rPr lang="en-US" smtClean="0"/>
              <a:t>10/24/24</a:t>
            </a:fld>
            <a:endParaRPr lang="en-US"/>
          </a:p>
        </p:txBody>
      </p:sp>
      <p:sp>
        <p:nvSpPr>
          <p:cNvPr id="6" name="Footer Placeholder 5">
            <a:extLst>
              <a:ext uri="{FF2B5EF4-FFF2-40B4-BE49-F238E27FC236}">
                <a16:creationId xmlns:a16="http://schemas.microsoft.com/office/drawing/2014/main" id="{2F213DBC-A807-A14B-8177-CA26E23132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D85DA4-AE91-CE47-A31D-401CDBF49434}"/>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795610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F0395-55A7-E64A-8588-B7D7D8564C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999C17-29EB-8C44-BA05-EA5BA85C39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3277AC-5444-E74B-BE05-49FD3504BD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09E263-31AA-A347-82E2-3276AAC35944}"/>
              </a:ext>
            </a:extLst>
          </p:cNvPr>
          <p:cNvSpPr>
            <a:spLocks noGrp="1"/>
          </p:cNvSpPr>
          <p:nvPr>
            <p:ph type="dt" sz="half" idx="10"/>
          </p:nvPr>
        </p:nvSpPr>
        <p:spPr/>
        <p:txBody>
          <a:bodyPr/>
          <a:lstStyle/>
          <a:p>
            <a:fld id="{4432D0A9-7FBA-274F-87C5-DA6CCB4A4BCB}" type="datetime1">
              <a:rPr lang="en-US" smtClean="0"/>
              <a:t>10/24/24</a:t>
            </a:fld>
            <a:endParaRPr lang="en-US"/>
          </a:p>
        </p:txBody>
      </p:sp>
      <p:sp>
        <p:nvSpPr>
          <p:cNvPr id="6" name="Footer Placeholder 5">
            <a:extLst>
              <a:ext uri="{FF2B5EF4-FFF2-40B4-BE49-F238E27FC236}">
                <a16:creationId xmlns:a16="http://schemas.microsoft.com/office/drawing/2014/main" id="{D39A6337-7ECC-8641-8F01-A43D219724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8EFB99-37D3-394D-8CB1-B588416257EE}"/>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804067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B5A2F-81AD-414B-89EF-34D0BD480BE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F2178A-483B-D443-BCA6-7A18FF9C97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39617E-310C-C443-A928-B4A934DE1E43}"/>
              </a:ext>
            </a:extLst>
          </p:cNvPr>
          <p:cNvSpPr>
            <a:spLocks noGrp="1"/>
          </p:cNvSpPr>
          <p:nvPr>
            <p:ph type="dt" sz="half" idx="10"/>
          </p:nvPr>
        </p:nvSpPr>
        <p:spPr/>
        <p:txBody>
          <a:bodyPr/>
          <a:lstStyle/>
          <a:p>
            <a:fld id="{885378B0-D74E-2D4E-82CE-EAD44C902C32}" type="datetime1">
              <a:rPr lang="en-US" smtClean="0"/>
              <a:t>10/24/24</a:t>
            </a:fld>
            <a:endParaRPr lang="en-US"/>
          </a:p>
        </p:txBody>
      </p:sp>
      <p:sp>
        <p:nvSpPr>
          <p:cNvPr id="5" name="Footer Placeholder 4">
            <a:extLst>
              <a:ext uri="{FF2B5EF4-FFF2-40B4-BE49-F238E27FC236}">
                <a16:creationId xmlns:a16="http://schemas.microsoft.com/office/drawing/2014/main" id="{2269EAC8-488A-2D41-A613-440829B8BC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B4504-7D8B-6B43-BC5D-549DC9F514AF}"/>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1752037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17D008-5910-0440-8BAC-62D6BCA8EDD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2E05DC-6346-0F40-B2B7-91266DEEC0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153DA7-7B12-1E40-A854-F4737E3997EC}"/>
              </a:ext>
            </a:extLst>
          </p:cNvPr>
          <p:cNvSpPr>
            <a:spLocks noGrp="1"/>
          </p:cNvSpPr>
          <p:nvPr>
            <p:ph type="dt" sz="half" idx="10"/>
          </p:nvPr>
        </p:nvSpPr>
        <p:spPr/>
        <p:txBody>
          <a:bodyPr/>
          <a:lstStyle/>
          <a:p>
            <a:fld id="{DCB6BE83-8B8D-204A-95B4-4B2F5620984C}" type="datetime1">
              <a:rPr lang="en-US" smtClean="0"/>
              <a:t>10/24/24</a:t>
            </a:fld>
            <a:endParaRPr lang="en-US"/>
          </a:p>
        </p:txBody>
      </p:sp>
      <p:sp>
        <p:nvSpPr>
          <p:cNvPr id="5" name="Footer Placeholder 4">
            <a:extLst>
              <a:ext uri="{FF2B5EF4-FFF2-40B4-BE49-F238E27FC236}">
                <a16:creationId xmlns:a16="http://schemas.microsoft.com/office/drawing/2014/main" id="{9CC05EFD-BB0C-2642-BD4D-9ED367350A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646A45-C6DB-CD49-B3AB-A46DE64B2F05}"/>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10833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965631-336E-1340-AAE9-6511125A24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B39235-03AA-0149-B8D4-E342289134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EAF90-C26A-D844-B064-7D8CDBA8CA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E2C30A-A9D9-6240-B421-AFEB5C8DF7BC}" type="datetime1">
              <a:rPr lang="en-US" smtClean="0"/>
              <a:t>10/24/24</a:t>
            </a:fld>
            <a:endParaRPr lang="en-US"/>
          </a:p>
        </p:txBody>
      </p:sp>
      <p:sp>
        <p:nvSpPr>
          <p:cNvPr id="5" name="Footer Placeholder 4">
            <a:extLst>
              <a:ext uri="{FF2B5EF4-FFF2-40B4-BE49-F238E27FC236}">
                <a16:creationId xmlns:a16="http://schemas.microsoft.com/office/drawing/2014/main" id="{8C531377-8B1F-4E45-946B-51DF491706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4B57D72-F87C-6442-A76E-50C98E326C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07402F-1908-0F43-B844-ECE5D9BD648C}" type="slidenum">
              <a:rPr lang="en-US" smtClean="0"/>
              <a:t>‹#›</a:t>
            </a:fld>
            <a:endParaRPr lang="en-US"/>
          </a:p>
        </p:txBody>
      </p:sp>
    </p:spTree>
    <p:extLst>
      <p:ext uri="{BB962C8B-B14F-4D97-AF65-F5344CB8AC3E}">
        <p14:creationId xmlns:p14="http://schemas.microsoft.com/office/powerpoint/2010/main" val="782648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ov"/><Relationship Id="rId1" Type="http://schemas.microsoft.com/office/2007/relationships/media" Target="../media/media3.mov"/><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60.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60.png"/></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7D63-0594-B242-B721-65F932956610}"/>
              </a:ext>
            </a:extLst>
          </p:cNvPr>
          <p:cNvSpPr>
            <a:spLocks noGrp="1"/>
          </p:cNvSpPr>
          <p:nvPr>
            <p:ph type="ctrTitle"/>
          </p:nvPr>
        </p:nvSpPr>
        <p:spPr>
          <a:xfrm>
            <a:off x="1311094" y="323469"/>
            <a:ext cx="9569810" cy="1954351"/>
          </a:xfrm>
        </p:spPr>
        <p:txBody>
          <a:bodyPr>
            <a:normAutofit/>
          </a:bodyPr>
          <a:lstStyle/>
          <a:p>
            <a:r>
              <a:rPr lang="en-US" sz="4000" dirty="0"/>
              <a:t>CSCE-642 Reinforcement Learning </a:t>
            </a:r>
            <a:br>
              <a:rPr lang="en-US" dirty="0"/>
            </a:br>
            <a:r>
              <a:rPr lang="en-US" sz="5400" dirty="0"/>
              <a:t>Deep Q-learning</a:t>
            </a:r>
            <a:endParaRPr lang="en-US" dirty="0"/>
          </a:p>
        </p:txBody>
      </p:sp>
      <p:sp>
        <p:nvSpPr>
          <p:cNvPr id="3" name="Subtitle 2">
            <a:extLst>
              <a:ext uri="{FF2B5EF4-FFF2-40B4-BE49-F238E27FC236}">
                <a16:creationId xmlns:a16="http://schemas.microsoft.com/office/drawing/2014/main" id="{907980FF-ADF2-554A-98D8-FEFEDEB6C092}"/>
              </a:ext>
            </a:extLst>
          </p:cNvPr>
          <p:cNvSpPr>
            <a:spLocks noGrp="1"/>
          </p:cNvSpPr>
          <p:nvPr>
            <p:ph type="subTitle" idx="1"/>
          </p:nvPr>
        </p:nvSpPr>
        <p:spPr>
          <a:xfrm>
            <a:off x="1523998" y="5936696"/>
            <a:ext cx="9144000" cy="731423"/>
          </a:xfrm>
        </p:spPr>
        <p:txBody>
          <a:bodyPr>
            <a:normAutofit/>
          </a:bodyPr>
          <a:lstStyle/>
          <a:p>
            <a:r>
              <a:rPr lang="en-US" sz="2800" dirty="0"/>
              <a:t>Instructor: Guni Sharon</a:t>
            </a:r>
          </a:p>
          <a:p>
            <a:endParaRPr lang="en-US" sz="2800" dirty="0"/>
          </a:p>
        </p:txBody>
      </p:sp>
      <p:pic>
        <p:nvPicPr>
          <p:cNvPr id="5" name="Picture 4" descr="Image result for nature learning curve">
            <a:extLst>
              <a:ext uri="{FF2B5EF4-FFF2-40B4-BE49-F238E27FC236}">
                <a16:creationId xmlns:a16="http://schemas.microsoft.com/office/drawing/2014/main" id="{7903AF9E-10A5-3843-98ED-C924B2DB3C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1342" y="2430997"/>
            <a:ext cx="2549313" cy="335252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99B38848-A83A-824C-AC64-ADD6AFE1BA9B}"/>
              </a:ext>
            </a:extLst>
          </p:cNvPr>
          <p:cNvSpPr>
            <a:spLocks noGrp="1"/>
          </p:cNvSpPr>
          <p:nvPr>
            <p:ph type="sldNum" sz="quarter" idx="12"/>
          </p:nvPr>
        </p:nvSpPr>
        <p:spPr/>
        <p:txBody>
          <a:bodyPr/>
          <a:lstStyle/>
          <a:p>
            <a:fld id="{5F07402F-1908-0F43-B844-ECE5D9BD648C}" type="slidenum">
              <a:rPr lang="en-US" smtClean="0"/>
              <a:t>1</a:t>
            </a:fld>
            <a:endParaRPr lang="en-US"/>
          </a:p>
        </p:txBody>
      </p:sp>
    </p:spTree>
    <p:extLst>
      <p:ext uri="{BB962C8B-B14F-4D97-AF65-F5344CB8AC3E}">
        <p14:creationId xmlns:p14="http://schemas.microsoft.com/office/powerpoint/2010/main" val="4128289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88E94-E189-7A48-ABFC-7988C9DEFDBD}"/>
              </a:ext>
            </a:extLst>
          </p:cNvPr>
          <p:cNvSpPr>
            <a:spLocks noGrp="1"/>
          </p:cNvSpPr>
          <p:nvPr>
            <p:ph type="title"/>
          </p:nvPr>
        </p:nvSpPr>
        <p:spPr/>
        <p:txBody>
          <a:bodyPr/>
          <a:lstStyle/>
          <a:p>
            <a:r>
              <a:rPr lang="en-US" dirty="0"/>
              <a:t>Successfully address the deadly triad</a:t>
            </a:r>
          </a:p>
        </p:txBody>
      </p:sp>
      <p:sp>
        <p:nvSpPr>
          <p:cNvPr id="3" name="Content Placeholder 2">
            <a:extLst>
              <a:ext uri="{FF2B5EF4-FFF2-40B4-BE49-F238E27FC236}">
                <a16:creationId xmlns:a16="http://schemas.microsoft.com/office/drawing/2014/main" id="{B5B1C3C5-2B94-4645-B62D-96DE75A50ED3}"/>
              </a:ext>
            </a:extLst>
          </p:cNvPr>
          <p:cNvSpPr>
            <a:spLocks noGrp="1"/>
          </p:cNvSpPr>
          <p:nvPr>
            <p:ph idx="1"/>
          </p:nvPr>
        </p:nvSpPr>
        <p:spPr>
          <a:xfrm>
            <a:off x="838200" y="1825624"/>
            <a:ext cx="10515600" cy="4853471"/>
          </a:xfrm>
        </p:spPr>
        <p:txBody>
          <a:bodyPr>
            <a:normAutofit lnSpcReduction="10000"/>
          </a:bodyPr>
          <a:lstStyle/>
          <a:p>
            <a:r>
              <a:rPr lang="en-US" dirty="0"/>
              <a:t>Danger of instability and divergence arises whenever we combine all of the following three elements</a:t>
            </a:r>
          </a:p>
          <a:p>
            <a:r>
              <a:rPr lang="en-US" b="1" dirty="0"/>
              <a:t>Function approximation</a:t>
            </a:r>
            <a:r>
              <a:rPr lang="en-US" dirty="0"/>
              <a:t>: A powerful, scalable way of generalizing from a state space much larger than the memory and computational resources </a:t>
            </a:r>
          </a:p>
          <a:p>
            <a:r>
              <a:rPr lang="en-US" b="1" dirty="0"/>
              <a:t>Bootstrapping</a:t>
            </a:r>
            <a:r>
              <a:rPr lang="en-US" dirty="0"/>
              <a:t>: Update targets that include existing estimates (as in dynamic programming or TD methods) rather than relying exclusively on actual rewards and complete returns (as in MC methods)</a:t>
            </a:r>
          </a:p>
          <a:p>
            <a:r>
              <a:rPr lang="en-US" b="1" dirty="0"/>
              <a:t>Off-policy</a:t>
            </a:r>
            <a:r>
              <a:rPr lang="en-US" dirty="0"/>
              <a:t> </a:t>
            </a:r>
            <a:r>
              <a:rPr lang="en-US" b="1" dirty="0"/>
              <a:t>training</a:t>
            </a:r>
            <a:r>
              <a:rPr lang="en-US" dirty="0"/>
              <a:t>: Training on a distribution of transitions other than that produced by the target policy. </a:t>
            </a:r>
          </a:p>
          <a:p>
            <a:endParaRPr lang="en-US" dirty="0"/>
          </a:p>
          <a:p>
            <a:pPr marL="0" indent="0">
              <a:buNone/>
            </a:pPr>
            <a:r>
              <a:rPr lang="en-US" sz="1900" dirty="0"/>
              <a:t>* Divergence can always occur if the learning rate is set too high</a:t>
            </a:r>
          </a:p>
        </p:txBody>
      </p:sp>
      <p:sp>
        <p:nvSpPr>
          <p:cNvPr id="4" name="Slide Number Placeholder 3">
            <a:extLst>
              <a:ext uri="{FF2B5EF4-FFF2-40B4-BE49-F238E27FC236}">
                <a16:creationId xmlns:a16="http://schemas.microsoft.com/office/drawing/2014/main" id="{4AA0000E-C5EB-B548-B7AD-296219EE4977}"/>
              </a:ext>
            </a:extLst>
          </p:cNvPr>
          <p:cNvSpPr>
            <a:spLocks noGrp="1"/>
          </p:cNvSpPr>
          <p:nvPr>
            <p:ph type="sldNum" sz="quarter" idx="12"/>
          </p:nvPr>
        </p:nvSpPr>
        <p:spPr/>
        <p:txBody>
          <a:bodyPr/>
          <a:lstStyle/>
          <a:p>
            <a:fld id="{5F07402F-1908-0F43-B844-ECE5D9BD648C}" type="slidenum">
              <a:rPr lang="en-US" smtClean="0"/>
              <a:t>2</a:t>
            </a:fld>
            <a:endParaRPr lang="en-US"/>
          </a:p>
        </p:txBody>
      </p:sp>
    </p:spTree>
    <p:extLst>
      <p:ext uri="{BB962C8B-B14F-4D97-AF65-F5344CB8AC3E}">
        <p14:creationId xmlns:p14="http://schemas.microsoft.com/office/powerpoint/2010/main" val="3492088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957AE-E36C-4145-8051-C27BD8A6FCFF}"/>
              </a:ext>
            </a:extLst>
          </p:cNvPr>
          <p:cNvSpPr>
            <a:spLocks noGrp="1"/>
          </p:cNvSpPr>
          <p:nvPr>
            <p:ph type="title"/>
          </p:nvPr>
        </p:nvSpPr>
        <p:spPr/>
        <p:txBody>
          <a:bodyPr/>
          <a:lstStyle/>
          <a:p>
            <a:r>
              <a:rPr lang="en-US" dirty="0"/>
              <a:t>CSCE-689, Reinforcement Learning</a:t>
            </a:r>
          </a:p>
        </p:txBody>
      </p:sp>
      <p:sp>
        <p:nvSpPr>
          <p:cNvPr id="4" name="Rounded Rectangle 3">
            <a:extLst>
              <a:ext uri="{FF2B5EF4-FFF2-40B4-BE49-F238E27FC236}">
                <a16:creationId xmlns:a16="http://schemas.microsoft.com/office/drawing/2014/main" id="{D429E4F4-9133-E247-B8D1-F34BB09FF4EC}"/>
              </a:ext>
            </a:extLst>
          </p:cNvPr>
          <p:cNvSpPr/>
          <p:nvPr/>
        </p:nvSpPr>
        <p:spPr>
          <a:xfrm>
            <a:off x="514348" y="2343525"/>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Stateless decision process</a:t>
            </a:r>
          </a:p>
        </p:txBody>
      </p:sp>
      <p:sp>
        <p:nvSpPr>
          <p:cNvPr id="5" name="Rounded Rectangle 4">
            <a:extLst>
              <a:ext uri="{FF2B5EF4-FFF2-40B4-BE49-F238E27FC236}">
                <a16:creationId xmlns:a16="http://schemas.microsoft.com/office/drawing/2014/main" id="{A3814ADE-4315-C24C-9061-B448B6D04024}"/>
              </a:ext>
            </a:extLst>
          </p:cNvPr>
          <p:cNvSpPr/>
          <p:nvPr/>
        </p:nvSpPr>
        <p:spPr>
          <a:xfrm>
            <a:off x="514347" y="3874051"/>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Markov decision process</a:t>
            </a:r>
          </a:p>
        </p:txBody>
      </p:sp>
      <p:sp>
        <p:nvSpPr>
          <p:cNvPr id="6" name="Rounded Rectangle 5">
            <a:extLst>
              <a:ext uri="{FF2B5EF4-FFF2-40B4-BE49-F238E27FC236}">
                <a16:creationId xmlns:a16="http://schemas.microsoft.com/office/drawing/2014/main" id="{2F298306-2F29-5945-9A49-0A2975B03DC7}"/>
              </a:ext>
            </a:extLst>
          </p:cNvPr>
          <p:cNvSpPr/>
          <p:nvPr/>
        </p:nvSpPr>
        <p:spPr>
          <a:xfrm>
            <a:off x="514346" y="5404577"/>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Solving MDPs (offline)</a:t>
            </a:r>
          </a:p>
        </p:txBody>
      </p:sp>
      <p:sp>
        <p:nvSpPr>
          <p:cNvPr id="7" name="Rounded Rectangle 6">
            <a:extLst>
              <a:ext uri="{FF2B5EF4-FFF2-40B4-BE49-F238E27FC236}">
                <a16:creationId xmlns:a16="http://schemas.microsoft.com/office/drawing/2014/main" id="{6A5C3BC4-B51A-564C-B38E-86BF7F7371F2}"/>
              </a:ext>
            </a:extLst>
          </p:cNvPr>
          <p:cNvSpPr/>
          <p:nvPr/>
        </p:nvSpPr>
        <p:spPr>
          <a:xfrm>
            <a:off x="3619497" y="5404577"/>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Dynamic programming </a:t>
            </a:r>
          </a:p>
        </p:txBody>
      </p:sp>
      <p:sp>
        <p:nvSpPr>
          <p:cNvPr id="8" name="Rounded Rectangle 7">
            <a:extLst>
              <a:ext uri="{FF2B5EF4-FFF2-40B4-BE49-F238E27FC236}">
                <a16:creationId xmlns:a16="http://schemas.microsoft.com/office/drawing/2014/main" id="{B85E7B59-374E-C94A-A121-77A7CD9CEE14}"/>
              </a:ext>
            </a:extLst>
          </p:cNvPr>
          <p:cNvSpPr/>
          <p:nvPr/>
        </p:nvSpPr>
        <p:spPr>
          <a:xfrm>
            <a:off x="3619497" y="2343525"/>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Monte-Carlo</a:t>
            </a:r>
          </a:p>
        </p:txBody>
      </p:sp>
      <p:sp>
        <p:nvSpPr>
          <p:cNvPr id="9" name="Rounded Rectangle 8">
            <a:extLst>
              <a:ext uri="{FF2B5EF4-FFF2-40B4-BE49-F238E27FC236}">
                <a16:creationId xmlns:a16="http://schemas.microsoft.com/office/drawing/2014/main" id="{1FD9E7EB-36B2-324A-AFEA-A3D2DA31B2E5}"/>
              </a:ext>
            </a:extLst>
          </p:cNvPr>
          <p:cNvSpPr/>
          <p:nvPr/>
        </p:nvSpPr>
        <p:spPr>
          <a:xfrm>
            <a:off x="3619497" y="3874051"/>
            <a:ext cx="2186609" cy="914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Temporal difference</a:t>
            </a:r>
          </a:p>
        </p:txBody>
      </p:sp>
      <p:sp>
        <p:nvSpPr>
          <p:cNvPr id="11" name="Rounded Rectangle 10">
            <a:extLst>
              <a:ext uri="{FF2B5EF4-FFF2-40B4-BE49-F238E27FC236}">
                <a16:creationId xmlns:a16="http://schemas.microsoft.com/office/drawing/2014/main" id="{DEDA3562-89A7-154F-B93F-C5927C781B7C}"/>
              </a:ext>
            </a:extLst>
          </p:cNvPr>
          <p:cNvSpPr/>
          <p:nvPr/>
        </p:nvSpPr>
        <p:spPr>
          <a:xfrm>
            <a:off x="6724646" y="5398433"/>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Tabular methods </a:t>
            </a:r>
          </a:p>
        </p:txBody>
      </p:sp>
      <p:sp>
        <p:nvSpPr>
          <p:cNvPr id="12" name="Rounded Rectangle 11">
            <a:extLst>
              <a:ext uri="{FF2B5EF4-FFF2-40B4-BE49-F238E27FC236}">
                <a16:creationId xmlns:a16="http://schemas.microsoft.com/office/drawing/2014/main" id="{CD1AE173-0AAA-5147-89F9-FAA5E402B84F}"/>
              </a:ext>
            </a:extLst>
          </p:cNvPr>
          <p:cNvSpPr/>
          <p:nvPr/>
        </p:nvSpPr>
        <p:spPr>
          <a:xfrm>
            <a:off x="6724646" y="3874051"/>
            <a:ext cx="2186609" cy="914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Function approximators</a:t>
            </a:r>
          </a:p>
        </p:txBody>
      </p:sp>
      <p:sp>
        <p:nvSpPr>
          <p:cNvPr id="13" name="Rounded Rectangle 12">
            <a:extLst>
              <a:ext uri="{FF2B5EF4-FFF2-40B4-BE49-F238E27FC236}">
                <a16:creationId xmlns:a16="http://schemas.microsoft.com/office/drawing/2014/main" id="{81CA370F-82A1-A540-B8F6-A78C0EBEBE0F}"/>
              </a:ext>
            </a:extLst>
          </p:cNvPr>
          <p:cNvSpPr/>
          <p:nvPr/>
        </p:nvSpPr>
        <p:spPr>
          <a:xfrm>
            <a:off x="6724646" y="2325169"/>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Policy gradient </a:t>
            </a:r>
          </a:p>
        </p:txBody>
      </p:sp>
      <p:sp>
        <p:nvSpPr>
          <p:cNvPr id="14" name="Rounded Rectangle 13">
            <a:extLst>
              <a:ext uri="{FF2B5EF4-FFF2-40B4-BE49-F238E27FC236}">
                <a16:creationId xmlns:a16="http://schemas.microsoft.com/office/drawing/2014/main" id="{CA99A7FE-3CCE-5641-960A-8E81B6D88619}"/>
              </a:ext>
            </a:extLst>
          </p:cNvPr>
          <p:cNvSpPr/>
          <p:nvPr/>
        </p:nvSpPr>
        <p:spPr>
          <a:xfrm>
            <a:off x="9750281" y="5410682"/>
            <a:ext cx="2186609" cy="914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Deep RL</a:t>
            </a:r>
          </a:p>
        </p:txBody>
      </p:sp>
      <p:cxnSp>
        <p:nvCxnSpPr>
          <p:cNvPr id="16" name="Straight Arrow Connector 15">
            <a:extLst>
              <a:ext uri="{FF2B5EF4-FFF2-40B4-BE49-F238E27FC236}">
                <a16:creationId xmlns:a16="http://schemas.microsoft.com/office/drawing/2014/main" id="{9B4E68BE-B27B-4040-A5EF-C354D9D3A40D}"/>
              </a:ext>
            </a:extLst>
          </p:cNvPr>
          <p:cNvCxnSpPr>
            <a:stCxn id="4" idx="2"/>
            <a:endCxn id="5" idx="0"/>
          </p:cNvCxnSpPr>
          <p:nvPr/>
        </p:nvCxnSpPr>
        <p:spPr>
          <a:xfrm flipH="1">
            <a:off x="1607652" y="3257925"/>
            <a:ext cx="1" cy="61612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Arrow Connector 16">
            <a:extLst>
              <a:ext uri="{FF2B5EF4-FFF2-40B4-BE49-F238E27FC236}">
                <a16:creationId xmlns:a16="http://schemas.microsoft.com/office/drawing/2014/main" id="{FE3CBF30-7155-A044-9257-418FC64D174D}"/>
              </a:ext>
            </a:extLst>
          </p:cNvPr>
          <p:cNvCxnSpPr>
            <a:cxnSpLocks/>
            <a:stCxn id="5" idx="2"/>
            <a:endCxn id="6" idx="0"/>
          </p:cNvCxnSpPr>
          <p:nvPr/>
        </p:nvCxnSpPr>
        <p:spPr>
          <a:xfrm flipH="1">
            <a:off x="1607651" y="4788451"/>
            <a:ext cx="1" cy="61612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20" name="Straight Arrow Connector 19">
            <a:extLst>
              <a:ext uri="{FF2B5EF4-FFF2-40B4-BE49-F238E27FC236}">
                <a16:creationId xmlns:a16="http://schemas.microsoft.com/office/drawing/2014/main" id="{13619F0A-F4E7-664F-A6C0-B632B9117E79}"/>
              </a:ext>
            </a:extLst>
          </p:cNvPr>
          <p:cNvCxnSpPr>
            <a:cxnSpLocks/>
            <a:stCxn id="6" idx="3"/>
            <a:endCxn id="7" idx="1"/>
          </p:cNvCxnSpPr>
          <p:nvPr/>
        </p:nvCxnSpPr>
        <p:spPr>
          <a:xfrm>
            <a:off x="2700955" y="5861777"/>
            <a:ext cx="918542" cy="0"/>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23" name="Straight Arrow Connector 22">
            <a:extLst>
              <a:ext uri="{FF2B5EF4-FFF2-40B4-BE49-F238E27FC236}">
                <a16:creationId xmlns:a16="http://schemas.microsoft.com/office/drawing/2014/main" id="{22115C9B-4F6A-184D-BAB4-9589D1ECC671}"/>
              </a:ext>
            </a:extLst>
          </p:cNvPr>
          <p:cNvCxnSpPr>
            <a:cxnSpLocks/>
          </p:cNvCxnSpPr>
          <p:nvPr/>
        </p:nvCxnSpPr>
        <p:spPr>
          <a:xfrm flipV="1">
            <a:off x="2661199" y="4788452"/>
            <a:ext cx="958296" cy="671138"/>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28" name="Straight Arrow Connector 27">
            <a:extLst>
              <a:ext uri="{FF2B5EF4-FFF2-40B4-BE49-F238E27FC236}">
                <a16:creationId xmlns:a16="http://schemas.microsoft.com/office/drawing/2014/main" id="{AE606FF2-0369-D448-ADD4-D965C92E0CD6}"/>
              </a:ext>
            </a:extLst>
          </p:cNvPr>
          <p:cNvCxnSpPr>
            <a:cxnSpLocks/>
          </p:cNvCxnSpPr>
          <p:nvPr/>
        </p:nvCxnSpPr>
        <p:spPr>
          <a:xfrm flipV="1">
            <a:off x="2613575" y="3239569"/>
            <a:ext cx="1038429" cy="2220022"/>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sp>
        <p:nvSpPr>
          <p:cNvPr id="31" name="Rounded Rectangle 30">
            <a:extLst>
              <a:ext uri="{FF2B5EF4-FFF2-40B4-BE49-F238E27FC236}">
                <a16:creationId xmlns:a16="http://schemas.microsoft.com/office/drawing/2014/main" id="{8BF15F40-4BC7-2E49-9C66-5CEC502B585D}"/>
              </a:ext>
            </a:extLst>
          </p:cNvPr>
          <p:cNvSpPr/>
          <p:nvPr/>
        </p:nvSpPr>
        <p:spPr>
          <a:xfrm>
            <a:off x="9750281" y="2325169"/>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Actor-critic</a:t>
            </a:r>
          </a:p>
        </p:txBody>
      </p:sp>
      <p:cxnSp>
        <p:nvCxnSpPr>
          <p:cNvPr id="32" name="Straight Arrow Connector 31">
            <a:extLst>
              <a:ext uri="{FF2B5EF4-FFF2-40B4-BE49-F238E27FC236}">
                <a16:creationId xmlns:a16="http://schemas.microsoft.com/office/drawing/2014/main" id="{B038802B-19BC-9E4D-819B-657ECBB72969}"/>
              </a:ext>
            </a:extLst>
          </p:cNvPr>
          <p:cNvCxnSpPr>
            <a:cxnSpLocks/>
            <a:stCxn id="8" idx="3"/>
            <a:endCxn id="13" idx="1"/>
          </p:cNvCxnSpPr>
          <p:nvPr/>
        </p:nvCxnSpPr>
        <p:spPr>
          <a:xfrm flipV="1">
            <a:off x="5806106" y="2782369"/>
            <a:ext cx="918540" cy="1835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35" name="Straight Arrow Connector 34">
            <a:extLst>
              <a:ext uri="{FF2B5EF4-FFF2-40B4-BE49-F238E27FC236}">
                <a16:creationId xmlns:a16="http://schemas.microsoft.com/office/drawing/2014/main" id="{607B9803-A6AE-194B-A669-F4C8B623834F}"/>
              </a:ext>
            </a:extLst>
          </p:cNvPr>
          <p:cNvCxnSpPr>
            <a:cxnSpLocks/>
            <a:stCxn id="9" idx="3"/>
          </p:cNvCxnSpPr>
          <p:nvPr/>
        </p:nvCxnSpPr>
        <p:spPr>
          <a:xfrm>
            <a:off x="5806106" y="4331251"/>
            <a:ext cx="950952" cy="1128339"/>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38" name="Straight Arrow Connector 37">
            <a:extLst>
              <a:ext uri="{FF2B5EF4-FFF2-40B4-BE49-F238E27FC236}">
                <a16:creationId xmlns:a16="http://schemas.microsoft.com/office/drawing/2014/main" id="{127F9E11-B1FA-9142-A5A5-D608AFA62D0D}"/>
              </a:ext>
            </a:extLst>
          </p:cNvPr>
          <p:cNvCxnSpPr>
            <a:cxnSpLocks/>
            <a:stCxn id="7" idx="0"/>
            <a:endCxn id="9" idx="2"/>
          </p:cNvCxnSpPr>
          <p:nvPr/>
        </p:nvCxnSpPr>
        <p:spPr>
          <a:xfrm flipV="1">
            <a:off x="4712802" y="4788451"/>
            <a:ext cx="0" cy="61612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41" name="Straight Arrow Connector 40">
            <a:extLst>
              <a:ext uri="{FF2B5EF4-FFF2-40B4-BE49-F238E27FC236}">
                <a16:creationId xmlns:a16="http://schemas.microsoft.com/office/drawing/2014/main" id="{EC5FCCE9-66B7-7348-A83F-339F1F8274DD}"/>
              </a:ext>
            </a:extLst>
          </p:cNvPr>
          <p:cNvCxnSpPr>
            <a:cxnSpLocks/>
            <a:stCxn id="13" idx="3"/>
            <a:endCxn id="31" idx="1"/>
          </p:cNvCxnSpPr>
          <p:nvPr/>
        </p:nvCxnSpPr>
        <p:spPr>
          <a:xfrm>
            <a:off x="8911255" y="2782369"/>
            <a:ext cx="839026" cy="0"/>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45" name="Straight Arrow Connector 44">
            <a:extLst>
              <a:ext uri="{FF2B5EF4-FFF2-40B4-BE49-F238E27FC236}">
                <a16:creationId xmlns:a16="http://schemas.microsoft.com/office/drawing/2014/main" id="{9E4C164B-F12B-C045-8CFC-D2C33B4B8727}"/>
              </a:ext>
            </a:extLst>
          </p:cNvPr>
          <p:cNvCxnSpPr>
            <a:cxnSpLocks/>
          </p:cNvCxnSpPr>
          <p:nvPr/>
        </p:nvCxnSpPr>
        <p:spPr>
          <a:xfrm flipV="1">
            <a:off x="8856286" y="3239570"/>
            <a:ext cx="928583" cy="676701"/>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48" name="Straight Arrow Connector 47">
            <a:extLst>
              <a:ext uri="{FF2B5EF4-FFF2-40B4-BE49-F238E27FC236}">
                <a16:creationId xmlns:a16="http://schemas.microsoft.com/office/drawing/2014/main" id="{76424206-A2F4-9F4A-A302-2AD9EEDDB650}"/>
              </a:ext>
            </a:extLst>
          </p:cNvPr>
          <p:cNvCxnSpPr>
            <a:cxnSpLocks/>
            <a:stCxn id="13" idx="2"/>
            <a:endCxn id="12" idx="0"/>
          </p:cNvCxnSpPr>
          <p:nvPr/>
        </p:nvCxnSpPr>
        <p:spPr>
          <a:xfrm>
            <a:off x="7817951" y="3239569"/>
            <a:ext cx="0" cy="634482"/>
          </a:xfrm>
          <a:prstGeom prst="straightConnector1">
            <a:avLst/>
          </a:prstGeom>
          <a:ln>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51" name="Straight Arrow Connector 50">
            <a:extLst>
              <a:ext uri="{FF2B5EF4-FFF2-40B4-BE49-F238E27FC236}">
                <a16:creationId xmlns:a16="http://schemas.microsoft.com/office/drawing/2014/main" id="{F244AD30-0FE0-124C-A32B-A877D10EF162}"/>
              </a:ext>
            </a:extLst>
          </p:cNvPr>
          <p:cNvCxnSpPr>
            <a:cxnSpLocks/>
            <a:stCxn id="7" idx="3"/>
            <a:endCxn id="11" idx="1"/>
          </p:cNvCxnSpPr>
          <p:nvPr/>
        </p:nvCxnSpPr>
        <p:spPr>
          <a:xfrm flipV="1">
            <a:off x="5806106" y="5855633"/>
            <a:ext cx="918540" cy="6144"/>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54" name="Straight Arrow Connector 53">
            <a:extLst>
              <a:ext uri="{FF2B5EF4-FFF2-40B4-BE49-F238E27FC236}">
                <a16:creationId xmlns:a16="http://schemas.microsoft.com/office/drawing/2014/main" id="{C99EFD29-E996-CF48-930E-F156A4824067}"/>
              </a:ext>
            </a:extLst>
          </p:cNvPr>
          <p:cNvCxnSpPr>
            <a:cxnSpLocks/>
          </p:cNvCxnSpPr>
          <p:nvPr/>
        </p:nvCxnSpPr>
        <p:spPr>
          <a:xfrm>
            <a:off x="5751231" y="3257925"/>
            <a:ext cx="1115673" cy="212829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57" name="Straight Arrow Connector 56">
            <a:extLst>
              <a:ext uri="{FF2B5EF4-FFF2-40B4-BE49-F238E27FC236}">
                <a16:creationId xmlns:a16="http://schemas.microsoft.com/office/drawing/2014/main" id="{6F8DCC76-985F-2142-8D8E-D7B9CC0D5077}"/>
              </a:ext>
            </a:extLst>
          </p:cNvPr>
          <p:cNvCxnSpPr>
            <a:cxnSpLocks/>
            <a:stCxn id="11" idx="0"/>
            <a:endCxn id="12" idx="2"/>
          </p:cNvCxnSpPr>
          <p:nvPr/>
        </p:nvCxnSpPr>
        <p:spPr>
          <a:xfrm flipV="1">
            <a:off x="7817951" y="4788451"/>
            <a:ext cx="0" cy="609982"/>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56" name="Straight Arrow Connector 55">
            <a:extLst>
              <a:ext uri="{FF2B5EF4-FFF2-40B4-BE49-F238E27FC236}">
                <a16:creationId xmlns:a16="http://schemas.microsoft.com/office/drawing/2014/main" id="{5793B3AB-A462-0B41-9314-46A30DEF68EC}"/>
              </a:ext>
            </a:extLst>
          </p:cNvPr>
          <p:cNvCxnSpPr>
            <a:cxnSpLocks/>
          </p:cNvCxnSpPr>
          <p:nvPr/>
        </p:nvCxnSpPr>
        <p:spPr>
          <a:xfrm>
            <a:off x="8911160" y="4733980"/>
            <a:ext cx="918635" cy="725610"/>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59" name="Straight Arrow Connector 58">
            <a:extLst>
              <a:ext uri="{FF2B5EF4-FFF2-40B4-BE49-F238E27FC236}">
                <a16:creationId xmlns:a16="http://schemas.microsoft.com/office/drawing/2014/main" id="{4A570836-386E-F640-B124-027E1C962603}"/>
              </a:ext>
            </a:extLst>
          </p:cNvPr>
          <p:cNvCxnSpPr>
            <a:cxnSpLocks/>
            <a:stCxn id="31" idx="2"/>
            <a:endCxn id="14" idx="0"/>
          </p:cNvCxnSpPr>
          <p:nvPr/>
        </p:nvCxnSpPr>
        <p:spPr>
          <a:xfrm>
            <a:off x="10843586" y="3239569"/>
            <a:ext cx="0" cy="2171113"/>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63" name="Straight Arrow Connector 62">
            <a:extLst>
              <a:ext uri="{FF2B5EF4-FFF2-40B4-BE49-F238E27FC236}">
                <a16:creationId xmlns:a16="http://schemas.microsoft.com/office/drawing/2014/main" id="{0F4C90BD-3E31-2548-AD13-58E07258DE8B}"/>
              </a:ext>
            </a:extLst>
          </p:cNvPr>
          <p:cNvCxnSpPr>
            <a:cxnSpLocks/>
          </p:cNvCxnSpPr>
          <p:nvPr/>
        </p:nvCxnSpPr>
        <p:spPr>
          <a:xfrm>
            <a:off x="5806106" y="4331251"/>
            <a:ext cx="918540" cy="0"/>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sp>
        <p:nvSpPr>
          <p:cNvPr id="3" name="Slide Number Placeholder 2">
            <a:extLst>
              <a:ext uri="{FF2B5EF4-FFF2-40B4-BE49-F238E27FC236}">
                <a16:creationId xmlns:a16="http://schemas.microsoft.com/office/drawing/2014/main" id="{0895662A-DD47-D444-9C32-471EA410B144}"/>
              </a:ext>
            </a:extLst>
          </p:cNvPr>
          <p:cNvSpPr>
            <a:spLocks noGrp="1"/>
          </p:cNvSpPr>
          <p:nvPr>
            <p:ph type="sldNum" sz="quarter" idx="12"/>
          </p:nvPr>
        </p:nvSpPr>
        <p:spPr/>
        <p:txBody>
          <a:bodyPr/>
          <a:lstStyle/>
          <a:p>
            <a:fld id="{5F07402F-1908-0F43-B844-ECE5D9BD648C}" type="slidenum">
              <a:rPr lang="en-US" smtClean="0"/>
              <a:t>3</a:t>
            </a:fld>
            <a:endParaRPr lang="en-US"/>
          </a:p>
        </p:txBody>
      </p:sp>
      <p:cxnSp>
        <p:nvCxnSpPr>
          <p:cNvPr id="33" name="Straight Arrow Connector 32">
            <a:extLst>
              <a:ext uri="{FF2B5EF4-FFF2-40B4-BE49-F238E27FC236}">
                <a16:creationId xmlns:a16="http://schemas.microsoft.com/office/drawing/2014/main" id="{0100D34A-82E8-774B-A0AA-3C3CFD951DEA}"/>
              </a:ext>
            </a:extLst>
          </p:cNvPr>
          <p:cNvCxnSpPr>
            <a:cxnSpLocks/>
          </p:cNvCxnSpPr>
          <p:nvPr/>
        </p:nvCxnSpPr>
        <p:spPr>
          <a:xfrm>
            <a:off x="5751231" y="3239569"/>
            <a:ext cx="973415" cy="676702"/>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583205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34E4B-E64F-B64E-9600-73A14F46C2C5}"/>
              </a:ext>
            </a:extLst>
          </p:cNvPr>
          <p:cNvSpPr>
            <a:spLocks noGrp="1"/>
          </p:cNvSpPr>
          <p:nvPr>
            <p:ph type="title"/>
          </p:nvPr>
        </p:nvSpPr>
        <p:spPr/>
        <p:txBody>
          <a:bodyPr/>
          <a:lstStyle/>
          <a:p>
            <a:r>
              <a:rPr lang="en-US" dirty="0" err="1"/>
              <a:t>Mnih</a:t>
            </a:r>
            <a:r>
              <a:rPr lang="en-US" dirty="0"/>
              <a:t> et al. 2015</a:t>
            </a:r>
          </a:p>
        </p:txBody>
      </p:sp>
      <p:sp>
        <p:nvSpPr>
          <p:cNvPr id="3" name="Content Placeholder 2">
            <a:extLst>
              <a:ext uri="{FF2B5EF4-FFF2-40B4-BE49-F238E27FC236}">
                <a16:creationId xmlns:a16="http://schemas.microsoft.com/office/drawing/2014/main" id="{DD13C9A8-0C52-054C-9226-2910BF518C1D}"/>
              </a:ext>
            </a:extLst>
          </p:cNvPr>
          <p:cNvSpPr>
            <a:spLocks noGrp="1"/>
          </p:cNvSpPr>
          <p:nvPr>
            <p:ph idx="1"/>
          </p:nvPr>
        </p:nvSpPr>
        <p:spPr/>
        <p:txBody>
          <a:bodyPr/>
          <a:lstStyle/>
          <a:p>
            <a:r>
              <a:rPr lang="en-US" dirty="0"/>
              <a:t>First deep learning algorithm to successfully learn control policies directly from high-dimensional sensory input using RL</a:t>
            </a:r>
          </a:p>
          <a:p>
            <a:r>
              <a:rPr lang="en-US" dirty="0"/>
              <a:t>The algorithm is a convolutional neural network, trained with a variant of Q-learning</a:t>
            </a:r>
          </a:p>
          <a:p>
            <a:r>
              <a:rPr lang="en-US" dirty="0"/>
              <a:t>Input is raw pixels and output is an action-value function estimating future rewards</a:t>
            </a:r>
          </a:p>
          <a:p>
            <a:r>
              <a:rPr lang="en-US" dirty="0"/>
              <a:t>Surpassed a human expert on various Atari video games</a:t>
            </a:r>
          </a:p>
        </p:txBody>
      </p:sp>
      <p:sp>
        <p:nvSpPr>
          <p:cNvPr id="4" name="Slide Number Placeholder 3">
            <a:extLst>
              <a:ext uri="{FF2B5EF4-FFF2-40B4-BE49-F238E27FC236}">
                <a16:creationId xmlns:a16="http://schemas.microsoft.com/office/drawing/2014/main" id="{00393255-5746-7A41-B8AF-4B182A2649C5}"/>
              </a:ext>
            </a:extLst>
          </p:cNvPr>
          <p:cNvSpPr>
            <a:spLocks noGrp="1"/>
          </p:cNvSpPr>
          <p:nvPr>
            <p:ph type="sldNum" sz="quarter" idx="12"/>
          </p:nvPr>
        </p:nvSpPr>
        <p:spPr/>
        <p:txBody>
          <a:bodyPr/>
          <a:lstStyle/>
          <a:p>
            <a:fld id="{5F07402F-1908-0F43-B844-ECE5D9BD648C}" type="slidenum">
              <a:rPr lang="en-US" smtClean="0"/>
              <a:t>4</a:t>
            </a:fld>
            <a:endParaRPr lang="en-US"/>
          </a:p>
        </p:txBody>
      </p:sp>
    </p:spTree>
    <p:extLst>
      <p:ext uri="{BB962C8B-B14F-4D97-AF65-F5344CB8AC3E}">
        <p14:creationId xmlns:p14="http://schemas.microsoft.com/office/powerpoint/2010/main" val="812397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65C0E-3A7F-904F-A9A9-E034CB5D22A6}"/>
              </a:ext>
            </a:extLst>
          </p:cNvPr>
          <p:cNvSpPr>
            <a:spLocks noGrp="1"/>
          </p:cNvSpPr>
          <p:nvPr>
            <p:ph type="title"/>
          </p:nvPr>
        </p:nvSpPr>
        <p:spPr/>
        <p:txBody>
          <a:bodyPr/>
          <a:lstStyle/>
          <a:p>
            <a:r>
              <a:rPr lang="en-US" dirty="0"/>
              <a:t>The age of deep learning</a:t>
            </a:r>
          </a:p>
        </p:txBody>
      </p:sp>
      <p:sp>
        <p:nvSpPr>
          <p:cNvPr id="3" name="Content Placeholder 2">
            <a:extLst>
              <a:ext uri="{FF2B5EF4-FFF2-40B4-BE49-F238E27FC236}">
                <a16:creationId xmlns:a16="http://schemas.microsoft.com/office/drawing/2014/main" id="{F7DE7AED-8EAD-9E44-8218-4C4DC718F6E2}"/>
              </a:ext>
            </a:extLst>
          </p:cNvPr>
          <p:cNvSpPr>
            <a:spLocks noGrp="1"/>
          </p:cNvSpPr>
          <p:nvPr>
            <p:ph idx="1"/>
          </p:nvPr>
        </p:nvSpPr>
        <p:spPr/>
        <p:txBody>
          <a:bodyPr/>
          <a:lstStyle/>
          <a:p>
            <a:r>
              <a:rPr lang="en-US" dirty="0"/>
              <a:t>Previous models relied on hand-crafted features combined with linear value functions</a:t>
            </a:r>
          </a:p>
          <a:p>
            <a:pPr lvl="1"/>
            <a:r>
              <a:rPr lang="en-US" dirty="0"/>
              <a:t>The performance of such systems heavily relies on the quality of the feature representation</a:t>
            </a:r>
          </a:p>
          <a:p>
            <a:r>
              <a:rPr lang="en-US" dirty="0"/>
              <a:t>Advances in deep learning have made it possible to automatically extract high-level features from raw sensory data</a:t>
            </a:r>
          </a:p>
        </p:txBody>
      </p:sp>
      <p:pic>
        <p:nvPicPr>
          <p:cNvPr id="4" name="Picture 3">
            <a:extLst>
              <a:ext uri="{FF2B5EF4-FFF2-40B4-BE49-F238E27FC236}">
                <a16:creationId xmlns:a16="http://schemas.microsoft.com/office/drawing/2014/main" id="{AF4C59DC-CD9C-A040-8872-B315EF8D5C00}"/>
              </a:ext>
            </a:extLst>
          </p:cNvPr>
          <p:cNvPicPr>
            <a:picLocks noChangeAspect="1"/>
          </p:cNvPicPr>
          <p:nvPr/>
        </p:nvPicPr>
        <p:blipFill>
          <a:blip r:embed="rId2"/>
          <a:stretch>
            <a:fillRect/>
          </a:stretch>
        </p:blipFill>
        <p:spPr>
          <a:xfrm>
            <a:off x="311067" y="4739297"/>
            <a:ext cx="11569865" cy="1572603"/>
          </a:xfrm>
          <a:prstGeom prst="rect">
            <a:avLst/>
          </a:prstGeom>
        </p:spPr>
      </p:pic>
      <p:sp>
        <p:nvSpPr>
          <p:cNvPr id="5" name="Slide Number Placeholder 4">
            <a:extLst>
              <a:ext uri="{FF2B5EF4-FFF2-40B4-BE49-F238E27FC236}">
                <a16:creationId xmlns:a16="http://schemas.microsoft.com/office/drawing/2014/main" id="{4976DF86-B150-D148-86EE-74A5082E8E1B}"/>
              </a:ext>
            </a:extLst>
          </p:cNvPr>
          <p:cNvSpPr>
            <a:spLocks noGrp="1"/>
          </p:cNvSpPr>
          <p:nvPr>
            <p:ph type="sldNum" sz="quarter" idx="12"/>
          </p:nvPr>
        </p:nvSpPr>
        <p:spPr/>
        <p:txBody>
          <a:bodyPr/>
          <a:lstStyle/>
          <a:p>
            <a:fld id="{5F07402F-1908-0F43-B844-ECE5D9BD648C}" type="slidenum">
              <a:rPr lang="en-US" smtClean="0"/>
              <a:t>5</a:t>
            </a:fld>
            <a:endParaRPr lang="en-US"/>
          </a:p>
        </p:txBody>
      </p:sp>
    </p:spTree>
    <p:extLst>
      <p:ext uri="{BB962C8B-B14F-4D97-AF65-F5344CB8AC3E}">
        <p14:creationId xmlns:p14="http://schemas.microsoft.com/office/powerpoint/2010/main" val="1949871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Example: Pacman</a:t>
            </a:r>
          </a:p>
        </p:txBody>
      </p:sp>
      <p:grpSp>
        <p:nvGrpSpPr>
          <p:cNvPr id="14340" name="Group 4"/>
          <p:cNvGrpSpPr>
            <a:grpSpLocks/>
          </p:cNvGrpSpPr>
          <p:nvPr/>
        </p:nvGrpSpPr>
        <p:grpSpPr bwMode="auto">
          <a:xfrm>
            <a:off x="914400" y="2786448"/>
            <a:ext cx="2895600" cy="2835275"/>
            <a:chOff x="3408" y="912"/>
            <a:chExt cx="1584" cy="1551"/>
          </a:xfrm>
        </p:grpSpPr>
        <p:grpSp>
          <p:nvGrpSpPr>
            <p:cNvPr id="14358" name="Group 5"/>
            <p:cNvGrpSpPr>
              <a:grpSpLocks/>
            </p:cNvGrpSpPr>
            <p:nvPr/>
          </p:nvGrpSpPr>
          <p:grpSpPr bwMode="auto">
            <a:xfrm>
              <a:off x="3408" y="912"/>
              <a:ext cx="1584" cy="1551"/>
              <a:chOff x="3360" y="1008"/>
              <a:chExt cx="1584" cy="1551"/>
            </a:xfrm>
          </p:grpSpPr>
          <p:pic>
            <p:nvPicPr>
              <p:cNvPr id="14362" name="Picture 6"/>
              <p:cNvPicPr>
                <a:picLocks noChangeAspect="1" noChangeArrowheads="1"/>
              </p:cNvPicPr>
              <p:nvPr/>
            </p:nvPicPr>
            <p:blipFill>
              <a:blip r:embed="rId3" cstate="print"/>
              <a:srcRect r="73026"/>
              <a:stretch>
                <a:fillRect/>
              </a:stretch>
            </p:blipFill>
            <p:spPr bwMode="auto">
              <a:xfrm>
                <a:off x="3360" y="1008"/>
                <a:ext cx="768" cy="1551"/>
              </a:xfrm>
              <a:prstGeom prst="rect">
                <a:avLst/>
              </a:prstGeom>
              <a:noFill/>
              <a:ln w="9525">
                <a:noFill/>
                <a:miter lim="800000"/>
                <a:headEnd/>
                <a:tailEnd/>
              </a:ln>
            </p:spPr>
          </p:pic>
          <p:pic>
            <p:nvPicPr>
              <p:cNvPr id="14363" name="Picture 7"/>
              <p:cNvPicPr>
                <a:picLocks noChangeAspect="1" noChangeArrowheads="1"/>
              </p:cNvPicPr>
              <p:nvPr/>
            </p:nvPicPr>
            <p:blipFill>
              <a:blip r:embed="rId3" cstate="print"/>
              <a:srcRect l="72498" r="-1158"/>
              <a:stretch>
                <a:fillRect/>
              </a:stretch>
            </p:blipFill>
            <p:spPr bwMode="auto">
              <a:xfrm>
                <a:off x="4128" y="1008"/>
                <a:ext cx="816" cy="1551"/>
              </a:xfrm>
              <a:prstGeom prst="rect">
                <a:avLst/>
              </a:prstGeom>
              <a:noFill/>
              <a:ln w="9525">
                <a:noFill/>
                <a:miter lim="800000"/>
                <a:headEnd/>
                <a:tailEnd/>
              </a:ln>
            </p:spPr>
          </p:pic>
        </p:grpSp>
        <p:pic>
          <p:nvPicPr>
            <p:cNvPr id="14359" name="Picture 8"/>
            <p:cNvPicPr>
              <a:picLocks noChangeAspect="1" noChangeArrowheads="1"/>
            </p:cNvPicPr>
            <p:nvPr/>
          </p:nvPicPr>
          <p:blipFill>
            <a:blip r:embed="rId4" cstate="print"/>
            <a:srcRect/>
            <a:stretch>
              <a:fillRect/>
            </a:stretch>
          </p:blipFill>
          <p:spPr bwMode="auto">
            <a:xfrm>
              <a:off x="3480" y="1872"/>
              <a:ext cx="216" cy="168"/>
            </a:xfrm>
            <a:prstGeom prst="rect">
              <a:avLst/>
            </a:prstGeom>
            <a:noFill/>
            <a:ln w="9525">
              <a:noFill/>
              <a:miter lim="800000"/>
              <a:headEnd/>
              <a:tailEnd/>
            </a:ln>
          </p:spPr>
        </p:pic>
        <p:pic>
          <p:nvPicPr>
            <p:cNvPr id="14360" name="Picture 9"/>
            <p:cNvPicPr>
              <a:picLocks noChangeAspect="1" noChangeArrowheads="1"/>
            </p:cNvPicPr>
            <p:nvPr/>
          </p:nvPicPr>
          <p:blipFill>
            <a:blip r:embed="rId5" cstate="print"/>
            <a:srcRect/>
            <a:stretch>
              <a:fillRect/>
            </a:stretch>
          </p:blipFill>
          <p:spPr bwMode="auto">
            <a:xfrm>
              <a:off x="3792" y="2160"/>
              <a:ext cx="197" cy="178"/>
            </a:xfrm>
            <a:prstGeom prst="rect">
              <a:avLst/>
            </a:prstGeom>
            <a:noFill/>
            <a:ln w="9525">
              <a:noFill/>
              <a:miter lim="800000"/>
              <a:headEnd/>
              <a:tailEnd/>
            </a:ln>
          </p:spPr>
        </p:pic>
        <p:pic>
          <p:nvPicPr>
            <p:cNvPr id="14361" name="Picture 10"/>
            <p:cNvPicPr>
              <a:picLocks noChangeAspect="1" noChangeArrowheads="1"/>
            </p:cNvPicPr>
            <p:nvPr/>
          </p:nvPicPr>
          <p:blipFill>
            <a:blip r:embed="rId6" cstate="print"/>
            <a:srcRect/>
            <a:stretch>
              <a:fillRect/>
            </a:stretch>
          </p:blipFill>
          <p:spPr bwMode="auto">
            <a:xfrm>
              <a:off x="3504" y="2160"/>
              <a:ext cx="216" cy="187"/>
            </a:xfrm>
            <a:prstGeom prst="rect">
              <a:avLst/>
            </a:prstGeom>
            <a:noFill/>
            <a:ln w="9525">
              <a:noFill/>
              <a:miter lim="800000"/>
              <a:headEnd/>
              <a:tailEnd/>
            </a:ln>
          </p:spPr>
        </p:pic>
      </p:grpSp>
      <p:grpSp>
        <p:nvGrpSpPr>
          <p:cNvPr id="4" name="Group 11"/>
          <p:cNvGrpSpPr>
            <a:grpSpLocks/>
          </p:cNvGrpSpPr>
          <p:nvPr/>
        </p:nvGrpSpPr>
        <p:grpSpPr bwMode="auto">
          <a:xfrm>
            <a:off x="4648200" y="2786448"/>
            <a:ext cx="2895600" cy="2835275"/>
            <a:chOff x="3456" y="2592"/>
            <a:chExt cx="1584" cy="1551"/>
          </a:xfrm>
        </p:grpSpPr>
        <p:grpSp>
          <p:nvGrpSpPr>
            <p:cNvPr id="14352" name="Group 12"/>
            <p:cNvGrpSpPr>
              <a:grpSpLocks/>
            </p:cNvGrpSpPr>
            <p:nvPr/>
          </p:nvGrpSpPr>
          <p:grpSpPr bwMode="auto">
            <a:xfrm>
              <a:off x="3456" y="2592"/>
              <a:ext cx="1584" cy="1551"/>
              <a:chOff x="3360" y="1008"/>
              <a:chExt cx="1584" cy="1551"/>
            </a:xfrm>
          </p:grpSpPr>
          <p:pic>
            <p:nvPicPr>
              <p:cNvPr id="14356" name="Picture 13"/>
              <p:cNvPicPr>
                <a:picLocks noChangeAspect="1" noChangeArrowheads="1"/>
              </p:cNvPicPr>
              <p:nvPr/>
            </p:nvPicPr>
            <p:blipFill>
              <a:blip r:embed="rId3" cstate="print"/>
              <a:srcRect r="73026"/>
              <a:stretch>
                <a:fillRect/>
              </a:stretch>
            </p:blipFill>
            <p:spPr bwMode="auto">
              <a:xfrm>
                <a:off x="3360" y="1008"/>
                <a:ext cx="768" cy="1551"/>
              </a:xfrm>
              <a:prstGeom prst="rect">
                <a:avLst/>
              </a:prstGeom>
              <a:noFill/>
              <a:ln w="9525">
                <a:noFill/>
                <a:miter lim="800000"/>
                <a:headEnd/>
                <a:tailEnd/>
              </a:ln>
            </p:spPr>
          </p:pic>
          <p:pic>
            <p:nvPicPr>
              <p:cNvPr id="14357" name="Picture 14"/>
              <p:cNvPicPr>
                <a:picLocks noChangeAspect="1" noChangeArrowheads="1"/>
              </p:cNvPicPr>
              <p:nvPr/>
            </p:nvPicPr>
            <p:blipFill>
              <a:blip r:embed="rId3" cstate="print"/>
              <a:srcRect l="72498" r="-1158"/>
              <a:stretch>
                <a:fillRect/>
              </a:stretch>
            </p:blipFill>
            <p:spPr bwMode="auto">
              <a:xfrm>
                <a:off x="4128" y="1008"/>
                <a:ext cx="816" cy="1551"/>
              </a:xfrm>
              <a:prstGeom prst="rect">
                <a:avLst/>
              </a:prstGeom>
              <a:noFill/>
              <a:ln w="9525">
                <a:noFill/>
                <a:miter lim="800000"/>
                <a:headEnd/>
                <a:tailEnd/>
              </a:ln>
            </p:spPr>
          </p:pic>
        </p:grpSp>
        <p:pic>
          <p:nvPicPr>
            <p:cNvPr id="14353" name="Picture 15"/>
            <p:cNvPicPr>
              <a:picLocks noChangeAspect="1" noChangeArrowheads="1"/>
            </p:cNvPicPr>
            <p:nvPr/>
          </p:nvPicPr>
          <p:blipFill>
            <a:blip r:embed="rId4" cstate="print"/>
            <a:srcRect/>
            <a:stretch>
              <a:fillRect/>
            </a:stretch>
          </p:blipFill>
          <p:spPr bwMode="auto">
            <a:xfrm>
              <a:off x="4272" y="2832"/>
              <a:ext cx="216" cy="168"/>
            </a:xfrm>
            <a:prstGeom prst="rect">
              <a:avLst/>
            </a:prstGeom>
            <a:noFill/>
            <a:ln w="9525">
              <a:noFill/>
              <a:miter lim="800000"/>
              <a:headEnd/>
              <a:tailEnd/>
            </a:ln>
          </p:spPr>
        </p:pic>
        <p:pic>
          <p:nvPicPr>
            <p:cNvPr id="14354" name="Picture 16"/>
            <p:cNvPicPr>
              <a:picLocks noChangeAspect="1" noChangeArrowheads="1"/>
            </p:cNvPicPr>
            <p:nvPr/>
          </p:nvPicPr>
          <p:blipFill>
            <a:blip r:embed="rId5" cstate="print"/>
            <a:srcRect/>
            <a:stretch>
              <a:fillRect/>
            </a:stretch>
          </p:blipFill>
          <p:spPr bwMode="auto">
            <a:xfrm>
              <a:off x="4704" y="2976"/>
              <a:ext cx="197" cy="178"/>
            </a:xfrm>
            <a:prstGeom prst="rect">
              <a:avLst/>
            </a:prstGeom>
            <a:noFill/>
            <a:ln w="9525">
              <a:noFill/>
              <a:miter lim="800000"/>
              <a:headEnd/>
              <a:tailEnd/>
            </a:ln>
          </p:spPr>
        </p:pic>
        <p:pic>
          <p:nvPicPr>
            <p:cNvPr id="14355" name="Picture 17"/>
            <p:cNvPicPr>
              <a:picLocks noChangeAspect="1" noChangeArrowheads="1"/>
            </p:cNvPicPr>
            <p:nvPr/>
          </p:nvPicPr>
          <p:blipFill>
            <a:blip r:embed="rId6" cstate="print"/>
            <a:srcRect/>
            <a:stretch>
              <a:fillRect/>
            </a:stretch>
          </p:blipFill>
          <p:spPr bwMode="auto">
            <a:xfrm>
              <a:off x="4704" y="2688"/>
              <a:ext cx="216" cy="187"/>
            </a:xfrm>
            <a:prstGeom prst="rect">
              <a:avLst/>
            </a:prstGeom>
            <a:noFill/>
            <a:ln w="9525">
              <a:noFill/>
              <a:miter lim="800000"/>
              <a:headEnd/>
              <a:tailEnd/>
            </a:ln>
          </p:spPr>
        </p:pic>
      </p:grpSp>
      <p:sp>
        <p:nvSpPr>
          <p:cNvPr id="28" name="TextBox 27"/>
          <p:cNvSpPr txBox="1"/>
          <p:nvPr/>
        </p:nvSpPr>
        <p:spPr>
          <a:xfrm>
            <a:off x="838200" y="1524000"/>
            <a:ext cx="2819400" cy="1089529"/>
          </a:xfrm>
          <a:prstGeom prst="rect">
            <a:avLst/>
          </a:prstGeom>
          <a:noFill/>
        </p:spPr>
        <p:txBody>
          <a:bodyPr wrap="square" rtlCol="0">
            <a:spAutoFit/>
          </a:bodyPr>
          <a:lstStyle/>
          <a:p>
            <a:pPr algn="ctr">
              <a:lnSpc>
                <a:spcPct val="90000"/>
              </a:lnSpc>
            </a:pPr>
            <a:r>
              <a:rPr lang="en-US" sz="2400" dirty="0">
                <a:latin typeface="Calibri" pitchFamily="34" charset="0"/>
              </a:rPr>
              <a:t>Let’s say we discover through experience that this state is bad:</a:t>
            </a:r>
          </a:p>
        </p:txBody>
      </p:sp>
      <p:sp>
        <p:nvSpPr>
          <p:cNvPr id="29" name="TextBox 28"/>
          <p:cNvSpPr txBox="1"/>
          <p:nvPr/>
        </p:nvSpPr>
        <p:spPr>
          <a:xfrm>
            <a:off x="4648200" y="1524000"/>
            <a:ext cx="2819400" cy="1089529"/>
          </a:xfrm>
          <a:prstGeom prst="rect">
            <a:avLst/>
          </a:prstGeom>
          <a:noFill/>
        </p:spPr>
        <p:txBody>
          <a:bodyPr wrap="square" rtlCol="0">
            <a:spAutoFit/>
          </a:bodyPr>
          <a:lstStyle/>
          <a:p>
            <a:pPr algn="ctr">
              <a:lnSpc>
                <a:spcPct val="90000"/>
              </a:lnSpc>
            </a:pPr>
            <a:r>
              <a:rPr lang="en-US" sz="2400" dirty="0">
                <a:latin typeface="Calibri" pitchFamily="34" charset="0"/>
              </a:rPr>
              <a:t>In naïve q-learning, we know nothing about this state:</a:t>
            </a:r>
          </a:p>
        </p:txBody>
      </p:sp>
      <p:sp>
        <p:nvSpPr>
          <p:cNvPr id="30" name="TextBox 29"/>
          <p:cNvSpPr txBox="1"/>
          <p:nvPr/>
        </p:nvSpPr>
        <p:spPr>
          <a:xfrm>
            <a:off x="8458200" y="1524000"/>
            <a:ext cx="2819400" cy="424732"/>
          </a:xfrm>
          <a:prstGeom prst="rect">
            <a:avLst/>
          </a:prstGeom>
          <a:noFill/>
        </p:spPr>
        <p:txBody>
          <a:bodyPr wrap="square" rtlCol="0">
            <a:spAutoFit/>
          </a:bodyPr>
          <a:lstStyle/>
          <a:p>
            <a:pPr algn="ctr">
              <a:lnSpc>
                <a:spcPct val="90000"/>
              </a:lnSpc>
            </a:pPr>
            <a:r>
              <a:rPr lang="en-US" sz="2400" dirty="0">
                <a:latin typeface="Calibri" pitchFamily="34" charset="0"/>
              </a:rPr>
              <a:t>Or even this one!</a:t>
            </a:r>
          </a:p>
        </p:txBody>
      </p:sp>
      <p:grpSp>
        <p:nvGrpSpPr>
          <p:cNvPr id="3" name="Group 2">
            <a:extLst>
              <a:ext uri="{FF2B5EF4-FFF2-40B4-BE49-F238E27FC236}">
                <a16:creationId xmlns:a16="http://schemas.microsoft.com/office/drawing/2014/main" id="{FE9E7E1B-EF70-E74F-965D-EAEA041B4C99}"/>
              </a:ext>
            </a:extLst>
          </p:cNvPr>
          <p:cNvGrpSpPr/>
          <p:nvPr/>
        </p:nvGrpSpPr>
        <p:grpSpPr>
          <a:xfrm>
            <a:off x="8458200" y="2786448"/>
            <a:ext cx="2895600" cy="2835275"/>
            <a:chOff x="8458200" y="2971800"/>
            <a:chExt cx="2895600" cy="2835275"/>
          </a:xfrm>
        </p:grpSpPr>
        <p:grpSp>
          <p:nvGrpSpPr>
            <p:cNvPr id="6" name="Group 18"/>
            <p:cNvGrpSpPr>
              <a:grpSpLocks/>
            </p:cNvGrpSpPr>
            <p:nvPr/>
          </p:nvGrpSpPr>
          <p:grpSpPr bwMode="auto">
            <a:xfrm>
              <a:off x="8458200" y="2971800"/>
              <a:ext cx="2895600" cy="2835275"/>
              <a:chOff x="3744" y="3190"/>
              <a:chExt cx="1056" cy="1034"/>
            </a:xfrm>
          </p:grpSpPr>
          <p:grpSp>
            <p:nvGrpSpPr>
              <p:cNvPr id="14345" name="Group 19"/>
              <p:cNvGrpSpPr>
                <a:grpSpLocks/>
              </p:cNvGrpSpPr>
              <p:nvPr/>
            </p:nvGrpSpPr>
            <p:grpSpPr bwMode="auto">
              <a:xfrm>
                <a:off x="3744" y="3190"/>
                <a:ext cx="1056" cy="1034"/>
                <a:chOff x="3360" y="1008"/>
                <a:chExt cx="1584" cy="1551"/>
              </a:xfrm>
            </p:grpSpPr>
            <p:pic>
              <p:nvPicPr>
                <p:cNvPr id="14350" name="Picture 20"/>
                <p:cNvPicPr>
                  <a:picLocks noChangeAspect="1" noChangeArrowheads="1"/>
                </p:cNvPicPr>
                <p:nvPr/>
              </p:nvPicPr>
              <p:blipFill>
                <a:blip r:embed="rId3" cstate="print"/>
                <a:srcRect r="73026"/>
                <a:stretch>
                  <a:fillRect/>
                </a:stretch>
              </p:blipFill>
              <p:spPr bwMode="auto">
                <a:xfrm>
                  <a:off x="3360" y="1008"/>
                  <a:ext cx="768" cy="1551"/>
                </a:xfrm>
                <a:prstGeom prst="rect">
                  <a:avLst/>
                </a:prstGeom>
                <a:noFill/>
                <a:ln w="9525">
                  <a:noFill/>
                  <a:miter lim="800000"/>
                  <a:headEnd/>
                  <a:tailEnd/>
                </a:ln>
              </p:spPr>
            </p:pic>
            <p:pic>
              <p:nvPicPr>
                <p:cNvPr id="14351" name="Picture 21"/>
                <p:cNvPicPr>
                  <a:picLocks noChangeAspect="1" noChangeArrowheads="1"/>
                </p:cNvPicPr>
                <p:nvPr/>
              </p:nvPicPr>
              <p:blipFill>
                <a:blip r:embed="rId3" cstate="print"/>
                <a:srcRect l="72498" r="-1158"/>
                <a:stretch>
                  <a:fillRect/>
                </a:stretch>
              </p:blipFill>
              <p:spPr bwMode="auto">
                <a:xfrm>
                  <a:off x="4128" y="1008"/>
                  <a:ext cx="816" cy="1551"/>
                </a:xfrm>
                <a:prstGeom prst="rect">
                  <a:avLst/>
                </a:prstGeom>
                <a:noFill/>
                <a:ln w="9525">
                  <a:noFill/>
                  <a:miter lim="800000"/>
                  <a:headEnd/>
                  <a:tailEnd/>
                </a:ln>
              </p:spPr>
            </p:pic>
          </p:grpSp>
          <p:pic>
            <p:nvPicPr>
              <p:cNvPr id="14346" name="Picture 22"/>
              <p:cNvPicPr>
                <a:picLocks noChangeAspect="1" noChangeArrowheads="1"/>
              </p:cNvPicPr>
              <p:nvPr/>
            </p:nvPicPr>
            <p:blipFill>
              <a:blip r:embed="rId4" cstate="print"/>
              <a:srcRect/>
              <a:stretch>
                <a:fillRect/>
              </a:stretch>
            </p:blipFill>
            <p:spPr bwMode="auto">
              <a:xfrm>
                <a:off x="3792" y="3830"/>
                <a:ext cx="144" cy="112"/>
              </a:xfrm>
              <a:prstGeom prst="rect">
                <a:avLst/>
              </a:prstGeom>
              <a:noFill/>
              <a:ln w="9525">
                <a:noFill/>
                <a:miter lim="800000"/>
                <a:headEnd/>
                <a:tailEnd/>
              </a:ln>
            </p:spPr>
          </p:pic>
          <p:pic>
            <p:nvPicPr>
              <p:cNvPr id="14347" name="Picture 23"/>
              <p:cNvPicPr>
                <a:picLocks noChangeAspect="1" noChangeArrowheads="1"/>
              </p:cNvPicPr>
              <p:nvPr/>
            </p:nvPicPr>
            <p:blipFill>
              <a:blip r:embed="rId5" cstate="print"/>
              <a:srcRect/>
              <a:stretch>
                <a:fillRect/>
              </a:stretch>
            </p:blipFill>
            <p:spPr bwMode="auto">
              <a:xfrm>
                <a:off x="4000" y="4022"/>
                <a:ext cx="131" cy="119"/>
              </a:xfrm>
              <a:prstGeom prst="rect">
                <a:avLst/>
              </a:prstGeom>
              <a:noFill/>
              <a:ln w="9525">
                <a:noFill/>
                <a:miter lim="800000"/>
                <a:headEnd/>
                <a:tailEnd/>
              </a:ln>
            </p:spPr>
          </p:pic>
          <p:pic>
            <p:nvPicPr>
              <p:cNvPr id="14348" name="Picture 24"/>
              <p:cNvPicPr>
                <a:picLocks noChangeAspect="1" noChangeArrowheads="1"/>
              </p:cNvPicPr>
              <p:nvPr/>
            </p:nvPicPr>
            <p:blipFill>
              <a:blip r:embed="rId6" cstate="print"/>
              <a:srcRect/>
              <a:stretch>
                <a:fillRect/>
              </a:stretch>
            </p:blipFill>
            <p:spPr bwMode="auto">
              <a:xfrm>
                <a:off x="3808" y="4022"/>
                <a:ext cx="144" cy="125"/>
              </a:xfrm>
              <a:prstGeom prst="rect">
                <a:avLst/>
              </a:prstGeom>
              <a:noFill/>
              <a:ln w="9525">
                <a:noFill/>
                <a:miter lim="800000"/>
                <a:headEnd/>
                <a:tailEnd/>
              </a:ln>
            </p:spPr>
          </p:pic>
          <p:sp>
            <p:nvSpPr>
              <p:cNvPr id="14349" name="Rectangle 25"/>
              <p:cNvSpPr>
                <a:spLocks noChangeArrowheads="1"/>
              </p:cNvSpPr>
              <p:nvPr/>
            </p:nvSpPr>
            <p:spPr bwMode="auto">
              <a:xfrm>
                <a:off x="4512" y="3264"/>
                <a:ext cx="96" cy="96"/>
              </a:xfrm>
              <a:prstGeom prst="rect">
                <a:avLst/>
              </a:prstGeom>
              <a:solidFill>
                <a:schemeClr val="tx1"/>
              </a:solidFill>
              <a:ln w="9525">
                <a:solidFill>
                  <a:schemeClr val="tx1"/>
                </a:solidFill>
                <a:miter lim="800000"/>
                <a:headEnd/>
                <a:tailEnd/>
              </a:ln>
            </p:spPr>
            <p:txBody>
              <a:bodyPr wrap="none" anchor="ctr"/>
              <a:lstStyle/>
              <a:p>
                <a:endParaRPr lang="en-US"/>
              </a:p>
            </p:txBody>
          </p:sp>
        </p:grpSp>
        <p:sp>
          <p:nvSpPr>
            <p:cNvPr id="2" name="Rectangle 1">
              <a:extLst>
                <a:ext uri="{FF2B5EF4-FFF2-40B4-BE49-F238E27FC236}">
                  <a16:creationId xmlns:a16="http://schemas.microsoft.com/office/drawing/2014/main" id="{3C617F05-25F2-6B4F-8AF9-DD5B29EB9B34}"/>
                </a:ext>
              </a:extLst>
            </p:cNvPr>
            <p:cNvSpPr/>
            <p:nvPr/>
          </p:nvSpPr>
          <p:spPr>
            <a:xfrm>
              <a:off x="10549837" y="3152802"/>
              <a:ext cx="291742" cy="336331"/>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94C2CC53-2B18-7E40-9894-055551179151}"/>
              </a:ext>
            </a:extLst>
          </p:cNvPr>
          <p:cNvSpPr txBox="1"/>
          <p:nvPr/>
        </p:nvSpPr>
        <p:spPr>
          <a:xfrm>
            <a:off x="2666165" y="5794642"/>
            <a:ext cx="7511672" cy="646331"/>
          </a:xfrm>
          <a:prstGeom prst="rect">
            <a:avLst/>
          </a:prstGeom>
          <a:noFill/>
        </p:spPr>
        <p:txBody>
          <a:bodyPr wrap="none" rtlCol="0">
            <a:spAutoFit/>
          </a:bodyPr>
          <a:lstStyle/>
          <a:p>
            <a:r>
              <a:rPr lang="en-US" sz="3600" dirty="0">
                <a:solidFill>
                  <a:srgbClr val="FF0000"/>
                </a:solidFill>
              </a:rPr>
              <a:t>We must generalize our knowledge!</a:t>
            </a:r>
          </a:p>
        </p:txBody>
      </p:sp>
      <p:sp>
        <p:nvSpPr>
          <p:cNvPr id="7" name="Slide Number Placeholder 6">
            <a:extLst>
              <a:ext uri="{FF2B5EF4-FFF2-40B4-BE49-F238E27FC236}">
                <a16:creationId xmlns:a16="http://schemas.microsoft.com/office/drawing/2014/main" id="{08042162-273B-8D4D-B1F0-C9C3F2E565B2}"/>
              </a:ext>
            </a:extLst>
          </p:cNvPr>
          <p:cNvSpPr>
            <a:spLocks noGrp="1"/>
          </p:cNvSpPr>
          <p:nvPr>
            <p:ph type="sldNum" sz="quarter" idx="12"/>
          </p:nvPr>
        </p:nvSpPr>
        <p:spPr/>
        <p:txBody>
          <a:bodyPr/>
          <a:lstStyle/>
          <a:p>
            <a:fld id="{5F07402F-1908-0F43-B844-ECE5D9BD648C}" type="slidenum">
              <a:rPr lang="en-US" smtClean="0"/>
              <a:t>6</a:t>
            </a:fld>
            <a:endParaRPr lang="en-US"/>
          </a:p>
        </p:txBody>
      </p:sp>
    </p:spTree>
    <p:extLst>
      <p:ext uri="{BB962C8B-B14F-4D97-AF65-F5344CB8AC3E}">
        <p14:creationId xmlns:p14="http://schemas.microsoft.com/office/powerpoint/2010/main" val="3062312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71CB0-F967-4949-91EE-4EB53B884DCB}"/>
              </a:ext>
            </a:extLst>
          </p:cNvPr>
          <p:cNvSpPr>
            <a:spLocks noGrp="1"/>
          </p:cNvSpPr>
          <p:nvPr>
            <p:ph type="title"/>
          </p:nvPr>
        </p:nvSpPr>
        <p:spPr/>
        <p:txBody>
          <a:bodyPr/>
          <a:lstStyle/>
          <a:p>
            <a:endParaRPr lang="en-US"/>
          </a:p>
        </p:txBody>
      </p:sp>
      <p:pic>
        <p:nvPicPr>
          <p:cNvPr id="4" name="Online Media 3" descr="naiveQ">
            <a:hlinkClick r:id="" action="ppaction://media"/>
            <a:extLst>
              <a:ext uri="{FF2B5EF4-FFF2-40B4-BE49-F238E27FC236}">
                <a16:creationId xmlns:a16="http://schemas.microsoft.com/office/drawing/2014/main" id="{024130C7-60B2-4F49-81D7-E7B6BF81C36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932218" y="26747"/>
            <a:ext cx="7259782" cy="6831253"/>
          </a:xfrm>
        </p:spPr>
      </p:pic>
      <p:sp>
        <p:nvSpPr>
          <p:cNvPr id="5" name="Content Placeholder 2">
            <a:extLst>
              <a:ext uri="{FF2B5EF4-FFF2-40B4-BE49-F238E27FC236}">
                <a16:creationId xmlns:a16="http://schemas.microsoft.com/office/drawing/2014/main" id="{AEA5591E-0DF5-E646-AD55-7BA442C1952C}"/>
              </a:ext>
            </a:extLst>
          </p:cNvPr>
          <p:cNvSpPr txBox="1">
            <a:spLocks/>
          </p:cNvSpPr>
          <p:nvPr/>
        </p:nvSpPr>
        <p:spPr>
          <a:xfrm>
            <a:off x="609600" y="1600201"/>
            <a:ext cx="4168588" cy="430168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Georgia" charset="0"/>
                <a:ea typeface="Georgia" charset="0"/>
                <a:cs typeface="Georgia" charset="0"/>
              </a:defRPr>
            </a:lvl1pPr>
            <a:lvl2pPr marL="742950" indent="-285750" algn="l" defTabSz="457200" rtl="0" eaLnBrk="1" latinLnBrk="0" hangingPunct="1">
              <a:spcBef>
                <a:spcPct val="20000"/>
              </a:spcBef>
              <a:buFont typeface="Arial"/>
              <a:buChar char="–"/>
              <a:defRPr sz="2800" kern="1200">
                <a:solidFill>
                  <a:schemeClr val="tx1"/>
                </a:solidFill>
                <a:latin typeface="Georgia" charset="0"/>
                <a:ea typeface="Georgia" charset="0"/>
                <a:cs typeface="Georgia" charset="0"/>
              </a:defRPr>
            </a:lvl2pPr>
            <a:lvl3pPr marL="1143000" indent="-228600" algn="l" defTabSz="457200" rtl="0" eaLnBrk="1" latinLnBrk="0" hangingPunct="1">
              <a:spcBef>
                <a:spcPct val="20000"/>
              </a:spcBef>
              <a:buFont typeface="Arial"/>
              <a:buChar char="•"/>
              <a:defRPr sz="2400" kern="1200">
                <a:solidFill>
                  <a:schemeClr val="tx1"/>
                </a:solidFill>
                <a:latin typeface="Georgia" charset="0"/>
                <a:ea typeface="Georgia" charset="0"/>
                <a:cs typeface="Georgia" charset="0"/>
              </a:defRPr>
            </a:lvl3pPr>
            <a:lvl4pPr marL="1600200" indent="-228600" algn="l" defTabSz="457200" rtl="0" eaLnBrk="1" latinLnBrk="0" hangingPunct="1">
              <a:spcBef>
                <a:spcPct val="20000"/>
              </a:spcBef>
              <a:buFont typeface="Arial"/>
              <a:buChar char="–"/>
              <a:defRPr sz="2000" kern="1200">
                <a:solidFill>
                  <a:schemeClr val="tx1"/>
                </a:solidFill>
                <a:latin typeface="Georgia" charset="0"/>
                <a:ea typeface="Georgia" charset="0"/>
                <a:cs typeface="Georgia" charset="0"/>
              </a:defRPr>
            </a:lvl4pPr>
            <a:lvl5pPr marL="2057400" indent="-228600" algn="l" defTabSz="457200" rtl="0" eaLnBrk="1" latinLnBrk="0" hangingPunct="1">
              <a:spcBef>
                <a:spcPct val="20000"/>
              </a:spcBef>
              <a:buFont typeface="Arial"/>
              <a:buChar char="»"/>
              <a:defRPr sz="2000" kern="1200">
                <a:solidFill>
                  <a:schemeClr val="tx1"/>
                </a:solidFill>
                <a:latin typeface="Georgia" charset="0"/>
                <a:ea typeface="Georgia" charset="0"/>
                <a:cs typeface="Georgi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Naïve Q-learning</a:t>
            </a:r>
          </a:p>
          <a:p>
            <a:r>
              <a:rPr lang="en-US" dirty="0"/>
              <a:t>After 50 training episodes </a:t>
            </a:r>
          </a:p>
          <a:p>
            <a:endParaRPr lang="en-US" dirty="0"/>
          </a:p>
        </p:txBody>
      </p:sp>
      <p:sp>
        <p:nvSpPr>
          <p:cNvPr id="3" name="Slide Number Placeholder 2">
            <a:extLst>
              <a:ext uri="{FF2B5EF4-FFF2-40B4-BE49-F238E27FC236}">
                <a16:creationId xmlns:a16="http://schemas.microsoft.com/office/drawing/2014/main" id="{B175645C-FBE4-0A4B-BC96-F7FC97424A53}"/>
              </a:ext>
            </a:extLst>
          </p:cNvPr>
          <p:cNvSpPr>
            <a:spLocks noGrp="1"/>
          </p:cNvSpPr>
          <p:nvPr>
            <p:ph type="sldNum" sz="quarter" idx="12"/>
          </p:nvPr>
        </p:nvSpPr>
        <p:spPr/>
        <p:txBody>
          <a:bodyPr/>
          <a:lstStyle/>
          <a:p>
            <a:fld id="{5F07402F-1908-0F43-B844-ECE5D9BD648C}" type="slidenum">
              <a:rPr lang="en-US" smtClean="0"/>
              <a:t>7</a:t>
            </a:fld>
            <a:endParaRPr lang="en-US"/>
          </a:p>
        </p:txBody>
      </p:sp>
    </p:spTree>
    <p:extLst>
      <p:ext uri="{BB962C8B-B14F-4D97-AF65-F5344CB8AC3E}">
        <p14:creationId xmlns:p14="http://schemas.microsoft.com/office/powerpoint/2010/main" val="598146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4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2B6D2-6645-9B40-A1D8-D95BB3DABE7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A87F4BF-5AF0-9547-BCB0-5ACA776690AC}"/>
              </a:ext>
            </a:extLst>
          </p:cNvPr>
          <p:cNvSpPr>
            <a:spLocks noGrp="1"/>
          </p:cNvSpPr>
          <p:nvPr>
            <p:ph idx="1"/>
          </p:nvPr>
        </p:nvSpPr>
        <p:spPr>
          <a:xfrm>
            <a:off x="609600" y="1600201"/>
            <a:ext cx="3906982" cy="4301681"/>
          </a:xfrm>
        </p:spPr>
        <p:txBody>
          <a:bodyPr/>
          <a:lstStyle/>
          <a:p>
            <a:r>
              <a:rPr lang="en-US" dirty="0"/>
              <a:t>Generalize Q-learning  with function approximator</a:t>
            </a:r>
          </a:p>
        </p:txBody>
      </p:sp>
      <p:pic>
        <p:nvPicPr>
          <p:cNvPr id="4" name="Online Media 3" descr="funcapprox">
            <a:hlinkClick r:id="" action="ppaction://media"/>
            <a:extLst>
              <a:ext uri="{FF2B5EF4-FFF2-40B4-BE49-F238E27FC236}">
                <a16:creationId xmlns:a16="http://schemas.microsoft.com/office/drawing/2014/main" id="{5E564593-87AD-384B-860A-F45C50D51A1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89418" y="23025"/>
            <a:ext cx="6802582" cy="6834975"/>
          </a:xfrm>
          <a:prstGeom prst="rect">
            <a:avLst/>
          </a:prstGeom>
        </p:spPr>
      </p:pic>
      <p:sp>
        <p:nvSpPr>
          <p:cNvPr id="5" name="Slide Number Placeholder 4">
            <a:extLst>
              <a:ext uri="{FF2B5EF4-FFF2-40B4-BE49-F238E27FC236}">
                <a16:creationId xmlns:a16="http://schemas.microsoft.com/office/drawing/2014/main" id="{56ECDE70-17DD-7F4B-90EF-017C8394078E}"/>
              </a:ext>
            </a:extLst>
          </p:cNvPr>
          <p:cNvSpPr>
            <a:spLocks noGrp="1"/>
          </p:cNvSpPr>
          <p:nvPr>
            <p:ph type="sldNum" sz="quarter" idx="12"/>
          </p:nvPr>
        </p:nvSpPr>
        <p:spPr/>
        <p:txBody>
          <a:bodyPr/>
          <a:lstStyle/>
          <a:p>
            <a:fld id="{5F07402F-1908-0F43-B844-ECE5D9BD648C}" type="slidenum">
              <a:rPr lang="en-US" smtClean="0"/>
              <a:t>8</a:t>
            </a:fld>
            <a:endParaRPr lang="en-US"/>
          </a:p>
        </p:txBody>
      </p:sp>
    </p:spTree>
    <p:extLst>
      <p:ext uri="{BB962C8B-B14F-4D97-AF65-F5344CB8AC3E}">
        <p14:creationId xmlns:p14="http://schemas.microsoft.com/office/powerpoint/2010/main" val="371686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6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3996D-B191-7448-ACA4-D51F080DD07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C62FFF9-5D8E-214C-BB1D-4F2281F7052D}"/>
              </a:ext>
            </a:extLst>
          </p:cNvPr>
          <p:cNvSpPr>
            <a:spLocks noGrp="1"/>
          </p:cNvSpPr>
          <p:nvPr>
            <p:ph idx="1"/>
          </p:nvPr>
        </p:nvSpPr>
        <p:spPr>
          <a:xfrm>
            <a:off x="609600" y="1600201"/>
            <a:ext cx="3685309" cy="4301681"/>
          </a:xfrm>
        </p:spPr>
        <p:txBody>
          <a:bodyPr/>
          <a:lstStyle/>
          <a:p>
            <a:r>
              <a:rPr lang="en-US" dirty="0"/>
              <a:t>Generalizing knowledge results in efficient learning </a:t>
            </a:r>
          </a:p>
          <a:p>
            <a:r>
              <a:rPr lang="en-US" dirty="0"/>
              <a:t>E.g., learn to avoid the ghosts</a:t>
            </a:r>
          </a:p>
        </p:txBody>
      </p:sp>
      <p:pic>
        <p:nvPicPr>
          <p:cNvPr id="4" name="Online Media 3" descr="funcapproxlearn">
            <a:hlinkClick r:id="" action="ppaction://media"/>
            <a:extLst>
              <a:ext uri="{FF2B5EF4-FFF2-40B4-BE49-F238E27FC236}">
                <a16:creationId xmlns:a16="http://schemas.microsoft.com/office/drawing/2014/main" id="{7DAF4073-0B1E-8D45-922A-4967421C8D3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197927" y="1199486"/>
            <a:ext cx="7994073" cy="4702396"/>
          </a:xfrm>
          <a:prstGeom prst="rect">
            <a:avLst/>
          </a:prstGeom>
        </p:spPr>
      </p:pic>
      <p:sp>
        <p:nvSpPr>
          <p:cNvPr id="5" name="Slide Number Placeholder 4">
            <a:extLst>
              <a:ext uri="{FF2B5EF4-FFF2-40B4-BE49-F238E27FC236}">
                <a16:creationId xmlns:a16="http://schemas.microsoft.com/office/drawing/2014/main" id="{0E7FF1FE-DD90-3945-AF4A-C0FB02B1888E}"/>
              </a:ext>
            </a:extLst>
          </p:cNvPr>
          <p:cNvSpPr>
            <a:spLocks noGrp="1"/>
          </p:cNvSpPr>
          <p:nvPr>
            <p:ph type="sldNum" sz="quarter" idx="12"/>
          </p:nvPr>
        </p:nvSpPr>
        <p:spPr/>
        <p:txBody>
          <a:bodyPr/>
          <a:lstStyle/>
          <a:p>
            <a:fld id="{5F07402F-1908-0F43-B844-ECE5D9BD648C}" type="slidenum">
              <a:rPr lang="en-US" smtClean="0"/>
              <a:t>9</a:t>
            </a:fld>
            <a:endParaRPr lang="en-US"/>
          </a:p>
        </p:txBody>
      </p:sp>
    </p:spTree>
    <p:extLst>
      <p:ext uri="{BB962C8B-B14F-4D97-AF65-F5344CB8AC3E}">
        <p14:creationId xmlns:p14="http://schemas.microsoft.com/office/powerpoint/2010/main" val="2608191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7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65C0E-3A7F-904F-A9A9-E034CB5D22A6}"/>
              </a:ext>
            </a:extLst>
          </p:cNvPr>
          <p:cNvSpPr>
            <a:spLocks noGrp="1"/>
          </p:cNvSpPr>
          <p:nvPr>
            <p:ph type="title"/>
          </p:nvPr>
        </p:nvSpPr>
        <p:spPr/>
        <p:txBody>
          <a:bodyPr/>
          <a:lstStyle/>
          <a:p>
            <a:r>
              <a:rPr lang="en-US" dirty="0"/>
              <a:t>Generalizing with Deep learning</a:t>
            </a:r>
          </a:p>
        </p:txBody>
      </p:sp>
      <p:sp>
        <p:nvSpPr>
          <p:cNvPr id="3" name="Content Placeholder 2">
            <a:extLst>
              <a:ext uri="{FF2B5EF4-FFF2-40B4-BE49-F238E27FC236}">
                <a16:creationId xmlns:a16="http://schemas.microsoft.com/office/drawing/2014/main" id="{F7DE7AED-8EAD-9E44-8218-4C4DC718F6E2}"/>
              </a:ext>
            </a:extLst>
          </p:cNvPr>
          <p:cNvSpPr>
            <a:spLocks noGrp="1"/>
          </p:cNvSpPr>
          <p:nvPr>
            <p:ph idx="1"/>
          </p:nvPr>
        </p:nvSpPr>
        <p:spPr/>
        <p:txBody>
          <a:bodyPr/>
          <a:lstStyle/>
          <a:p>
            <a:r>
              <a:rPr lang="en-US" b="1" dirty="0"/>
              <a:t>Supervised</a:t>
            </a:r>
            <a:r>
              <a:rPr lang="en-US" dirty="0"/>
              <a:t>: Require large amounts of hand-labelled training data</a:t>
            </a:r>
          </a:p>
          <a:p>
            <a:pPr lvl="1"/>
            <a:r>
              <a:rPr lang="en-US" b="1" dirty="0"/>
              <a:t>RL</a:t>
            </a:r>
            <a:r>
              <a:rPr lang="en-US" dirty="0"/>
              <a:t> on the other hand, learns from a scalar reward signal that is frequently sparse, noisy, and delayed</a:t>
            </a:r>
          </a:p>
          <a:p>
            <a:r>
              <a:rPr lang="en-US" b="1" dirty="0"/>
              <a:t>Supervised</a:t>
            </a:r>
            <a:r>
              <a:rPr lang="en-US" dirty="0"/>
              <a:t>: Assume the data samples are independent</a:t>
            </a:r>
          </a:p>
          <a:p>
            <a:pPr lvl="1"/>
            <a:r>
              <a:rPr lang="en-US" dirty="0"/>
              <a:t>In </a:t>
            </a:r>
            <a:r>
              <a:rPr lang="en-US" b="1" dirty="0"/>
              <a:t>RL</a:t>
            </a:r>
            <a:r>
              <a:rPr lang="en-US" dirty="0"/>
              <a:t> one typically encounters sequences of highly correlated state</a:t>
            </a:r>
          </a:p>
          <a:p>
            <a:r>
              <a:rPr lang="en-US" b="1" dirty="0"/>
              <a:t>Supervised</a:t>
            </a:r>
            <a:r>
              <a:rPr lang="en-US" dirty="0"/>
              <a:t>: Assume a fixed underlying distribution</a:t>
            </a:r>
          </a:p>
          <a:p>
            <a:pPr lvl="1"/>
            <a:r>
              <a:rPr lang="en-US" dirty="0"/>
              <a:t>In </a:t>
            </a:r>
            <a:r>
              <a:rPr lang="en-US" b="1" dirty="0"/>
              <a:t>RL</a:t>
            </a:r>
            <a:r>
              <a:rPr lang="en-US" dirty="0"/>
              <a:t> the data distribution changes as the algorithm learns new behaviors</a:t>
            </a:r>
          </a:p>
          <a:p>
            <a:r>
              <a:rPr lang="en-US" dirty="0"/>
              <a:t>DQN was first to demonstrate that a convolutional neural network can overcome these challenges to learn successful control policies from raw video data in complex RL environments</a:t>
            </a:r>
          </a:p>
        </p:txBody>
      </p:sp>
      <p:sp>
        <p:nvSpPr>
          <p:cNvPr id="4" name="Slide Number Placeholder 3">
            <a:extLst>
              <a:ext uri="{FF2B5EF4-FFF2-40B4-BE49-F238E27FC236}">
                <a16:creationId xmlns:a16="http://schemas.microsoft.com/office/drawing/2014/main" id="{1971AE14-0B89-5443-A5E6-3236542658F3}"/>
              </a:ext>
            </a:extLst>
          </p:cNvPr>
          <p:cNvSpPr>
            <a:spLocks noGrp="1"/>
          </p:cNvSpPr>
          <p:nvPr>
            <p:ph type="sldNum" sz="quarter" idx="12"/>
          </p:nvPr>
        </p:nvSpPr>
        <p:spPr/>
        <p:txBody>
          <a:bodyPr/>
          <a:lstStyle/>
          <a:p>
            <a:fld id="{5F07402F-1908-0F43-B844-ECE5D9BD648C}" type="slidenum">
              <a:rPr lang="en-US" smtClean="0"/>
              <a:t>10</a:t>
            </a:fld>
            <a:endParaRPr lang="en-US"/>
          </a:p>
        </p:txBody>
      </p:sp>
    </p:spTree>
    <p:extLst>
      <p:ext uri="{BB962C8B-B14F-4D97-AF65-F5344CB8AC3E}">
        <p14:creationId xmlns:p14="http://schemas.microsoft.com/office/powerpoint/2010/main" val="1189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D391C-F025-FF41-B955-8B9C8F548B69}"/>
              </a:ext>
            </a:extLst>
          </p:cNvPr>
          <p:cNvSpPr>
            <a:spLocks noGrp="1"/>
          </p:cNvSpPr>
          <p:nvPr>
            <p:ph type="title"/>
          </p:nvPr>
        </p:nvSpPr>
        <p:spPr/>
        <p:txBody>
          <a:bodyPr/>
          <a:lstStyle/>
          <a:p>
            <a:r>
              <a:rPr lang="en-US" dirty="0"/>
              <a:t>Deep Q learning </a:t>
            </a:r>
            <a:r>
              <a:rPr lang="en-US" sz="2000" dirty="0"/>
              <a:t>[</a:t>
            </a:r>
            <a:r>
              <a:rPr lang="en-US" sz="2000" dirty="0" err="1"/>
              <a:t>Mnih</a:t>
            </a:r>
            <a:r>
              <a:rPr lang="en-US" sz="2000" dirty="0"/>
              <a:t> et al. 2015]</a:t>
            </a:r>
            <a:endParaRPr lang="en-US" dirty="0"/>
          </a:p>
        </p:txBody>
      </p:sp>
      <p:sp>
        <p:nvSpPr>
          <p:cNvPr id="3" name="Content Placeholder 2">
            <a:extLst>
              <a:ext uri="{FF2B5EF4-FFF2-40B4-BE49-F238E27FC236}">
                <a16:creationId xmlns:a16="http://schemas.microsoft.com/office/drawing/2014/main" id="{C0F6B2BA-B9D5-DF4B-8FEA-F122069A1D2F}"/>
              </a:ext>
            </a:extLst>
          </p:cNvPr>
          <p:cNvSpPr>
            <a:spLocks noGrp="1"/>
          </p:cNvSpPr>
          <p:nvPr>
            <p:ph idx="1"/>
          </p:nvPr>
        </p:nvSpPr>
        <p:spPr/>
        <p:txBody>
          <a:bodyPr>
            <a:normAutofit/>
          </a:bodyPr>
          <a:lstStyle/>
          <a:p>
            <a:r>
              <a:rPr lang="en-US" dirty="0"/>
              <a:t>Trains a generic neural network-based agent that successfully learns to operate in many diverse domains</a:t>
            </a:r>
          </a:p>
          <a:p>
            <a:r>
              <a:rPr lang="en-US" dirty="0"/>
              <a:t>The network is not provided with any domain-specific information or hand-designed features</a:t>
            </a:r>
          </a:p>
          <a:p>
            <a:r>
              <a:rPr lang="en-US" dirty="0"/>
              <a:t>Must learn from nothing but the raw input (pixels), the reward, terminal signals, and the set of possible actions</a:t>
            </a:r>
          </a:p>
        </p:txBody>
      </p:sp>
      <p:sp>
        <p:nvSpPr>
          <p:cNvPr id="4" name="Slide Number Placeholder 3">
            <a:extLst>
              <a:ext uri="{FF2B5EF4-FFF2-40B4-BE49-F238E27FC236}">
                <a16:creationId xmlns:a16="http://schemas.microsoft.com/office/drawing/2014/main" id="{AFC5E4F3-6FCD-C040-B10A-485D5C665B68}"/>
              </a:ext>
            </a:extLst>
          </p:cNvPr>
          <p:cNvSpPr>
            <a:spLocks noGrp="1"/>
          </p:cNvSpPr>
          <p:nvPr>
            <p:ph type="sldNum" sz="quarter" idx="12"/>
          </p:nvPr>
        </p:nvSpPr>
        <p:spPr/>
        <p:txBody>
          <a:bodyPr/>
          <a:lstStyle/>
          <a:p>
            <a:fld id="{5F07402F-1908-0F43-B844-ECE5D9BD648C}" type="slidenum">
              <a:rPr lang="en-US" smtClean="0"/>
              <a:t>11</a:t>
            </a:fld>
            <a:endParaRPr lang="en-US"/>
          </a:p>
        </p:txBody>
      </p:sp>
    </p:spTree>
    <p:extLst>
      <p:ext uri="{BB962C8B-B14F-4D97-AF65-F5344CB8AC3E}">
        <p14:creationId xmlns:p14="http://schemas.microsoft.com/office/powerpoint/2010/main" val="3271232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18164-24BA-8E4B-82D6-2F518B3684F4}"/>
              </a:ext>
            </a:extLst>
          </p:cNvPr>
          <p:cNvSpPr>
            <a:spLocks noGrp="1"/>
          </p:cNvSpPr>
          <p:nvPr>
            <p:ph type="title"/>
          </p:nvPr>
        </p:nvSpPr>
        <p:spPr/>
        <p:txBody>
          <a:bodyPr/>
          <a:lstStyle/>
          <a:p>
            <a:r>
              <a:rPr lang="en-US" dirty="0"/>
              <a:t>Original Q-learning </a:t>
            </a:r>
          </a:p>
        </p:txBody>
      </p:sp>
      <p:sp>
        <p:nvSpPr>
          <p:cNvPr id="3" name="Content Placeholder 2">
            <a:extLst>
              <a:ext uri="{FF2B5EF4-FFF2-40B4-BE49-F238E27FC236}">
                <a16:creationId xmlns:a16="http://schemas.microsoft.com/office/drawing/2014/main" id="{303CA5C1-419B-E545-8090-B95AA98076EB}"/>
              </a:ext>
            </a:extLst>
          </p:cNvPr>
          <p:cNvSpPr>
            <a:spLocks noGrp="1"/>
          </p:cNvSpPr>
          <p:nvPr>
            <p:ph idx="1"/>
          </p:nvPr>
        </p:nvSpPr>
        <p:spPr>
          <a:xfrm>
            <a:off x="838200" y="1825625"/>
            <a:ext cx="5257800" cy="4351338"/>
          </a:xfrm>
        </p:spPr>
        <p:txBody>
          <a:bodyPr/>
          <a:lstStyle/>
          <a:p>
            <a:r>
              <a:rPr lang="en-US" dirty="0"/>
              <a:t>What’s the problem with using DNNs in Basic Q-learning? </a:t>
            </a:r>
          </a:p>
          <a:p>
            <a:pPr marL="514350" indent="-514350">
              <a:buFont typeface="+mj-lt"/>
              <a:buAutoNum type="arabicPeriod"/>
            </a:pPr>
            <a:r>
              <a:rPr lang="en-US" dirty="0"/>
              <a:t>Train on correlated (successive states) samples</a:t>
            </a:r>
          </a:p>
          <a:p>
            <a:pPr marL="514350" indent="-514350">
              <a:buFont typeface="+mj-lt"/>
              <a:buAutoNum type="arabicPeriod"/>
            </a:pPr>
            <a:r>
              <a:rPr lang="en-US" dirty="0"/>
              <a:t>Train on sparse data, i.e., only a small portion of the state space</a:t>
            </a:r>
          </a:p>
          <a:p>
            <a:pPr marL="514350" indent="-514350">
              <a:buFont typeface="+mj-lt"/>
              <a:buAutoNum type="arabicPeriod"/>
            </a:pPr>
            <a:r>
              <a:rPr lang="en-US" dirty="0"/>
              <a:t>Policy change -&gt; sample distribution shifts</a:t>
            </a:r>
          </a:p>
          <a:p>
            <a:endParaRPr lang="en-US" dirty="0"/>
          </a:p>
        </p:txBody>
      </p:sp>
      <p:sp>
        <p:nvSpPr>
          <p:cNvPr id="4" name="Slide Number Placeholder 3">
            <a:extLst>
              <a:ext uri="{FF2B5EF4-FFF2-40B4-BE49-F238E27FC236}">
                <a16:creationId xmlns:a16="http://schemas.microsoft.com/office/drawing/2014/main" id="{680E4DD8-A5BF-0241-B2B9-EC01A2C69929}"/>
              </a:ext>
            </a:extLst>
          </p:cNvPr>
          <p:cNvSpPr>
            <a:spLocks noGrp="1"/>
          </p:cNvSpPr>
          <p:nvPr>
            <p:ph type="sldNum" sz="quarter" idx="12"/>
          </p:nvPr>
        </p:nvSpPr>
        <p:spPr/>
        <p:txBody>
          <a:bodyPr/>
          <a:lstStyle/>
          <a:p>
            <a:fld id="{5F07402F-1908-0F43-B844-ECE5D9BD648C}" type="slidenum">
              <a:rPr lang="en-US" smtClean="0"/>
              <a:t>12</a:t>
            </a:fld>
            <a:endParaRPr lang="en-US"/>
          </a:p>
        </p:txBody>
      </p:sp>
      <p:grpSp>
        <p:nvGrpSpPr>
          <p:cNvPr id="9" name="Group 8">
            <a:extLst>
              <a:ext uri="{FF2B5EF4-FFF2-40B4-BE49-F238E27FC236}">
                <a16:creationId xmlns:a16="http://schemas.microsoft.com/office/drawing/2014/main" id="{947ACFED-9E53-D14A-A0A7-5051E36287FC}"/>
              </a:ext>
            </a:extLst>
          </p:cNvPr>
          <p:cNvGrpSpPr/>
          <p:nvPr/>
        </p:nvGrpSpPr>
        <p:grpSpPr>
          <a:xfrm>
            <a:off x="6096000" y="2224635"/>
            <a:ext cx="8460187" cy="2853392"/>
            <a:chOff x="3487919" y="2091470"/>
            <a:chExt cx="8460187" cy="2853392"/>
          </a:xfrm>
        </p:grpSpPr>
        <p:pic>
          <p:nvPicPr>
            <p:cNvPr id="5" name="Content Placeholder 4" descr="A screenshot of a cell phone&#10;&#10;Description automatically generated">
              <a:extLst>
                <a:ext uri="{FF2B5EF4-FFF2-40B4-BE49-F238E27FC236}">
                  <a16:creationId xmlns:a16="http://schemas.microsoft.com/office/drawing/2014/main" id="{086650C5-B6EC-BE4E-ACB3-0C0F90EC11AC}"/>
                </a:ext>
              </a:extLst>
            </p:cNvPr>
            <p:cNvPicPr>
              <a:picLocks noChangeAspect="1"/>
            </p:cNvPicPr>
            <p:nvPr/>
          </p:nvPicPr>
          <p:blipFill>
            <a:blip r:embed="rId2"/>
            <a:stretch>
              <a:fillRect/>
            </a:stretch>
          </p:blipFill>
          <p:spPr>
            <a:xfrm>
              <a:off x="3487919" y="2091470"/>
              <a:ext cx="8460187" cy="2853392"/>
            </a:xfrm>
            <a:prstGeom prst="rect">
              <a:avLst/>
            </a:prstGeom>
          </p:spPr>
        </p:pic>
        <p:sp>
          <p:nvSpPr>
            <p:cNvPr id="7" name="Rectangle 6">
              <a:extLst>
                <a:ext uri="{FF2B5EF4-FFF2-40B4-BE49-F238E27FC236}">
                  <a16:creationId xmlns:a16="http://schemas.microsoft.com/office/drawing/2014/main" id="{8F0C45AD-1B64-1A45-B027-7530C715F270}"/>
                </a:ext>
              </a:extLst>
            </p:cNvPr>
            <p:cNvSpPr/>
            <p:nvPr/>
          </p:nvSpPr>
          <p:spPr>
            <a:xfrm>
              <a:off x="4136994" y="4012707"/>
              <a:ext cx="4252404" cy="2855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4E8F032-BD1E-3749-AE33-970729B2392D}"/>
                    </a:ext>
                  </a:extLst>
                </p:cNvPr>
                <p:cNvSpPr txBox="1"/>
                <p:nvPr/>
              </p:nvSpPr>
              <p:spPr>
                <a:xfrm>
                  <a:off x="4172506" y="3965313"/>
                  <a:ext cx="3595536" cy="3803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100" b="0" i="1" smtClean="0">
                            <a:latin typeface="Cambria Math" panose="02040503050406030204" pitchFamily="18" charset="0"/>
                          </a:rPr>
                          <m:t>𝜃</m:t>
                        </m:r>
                        <m:r>
                          <a:rPr lang="en-US" sz="1100" b="0" i="1" smtClean="0">
                            <a:latin typeface="Cambria Math" panose="02040503050406030204" pitchFamily="18" charset="0"/>
                          </a:rPr>
                          <m:t>=</m:t>
                        </m:r>
                        <m:r>
                          <a:rPr lang="en-US" sz="1100" b="0" i="1" smtClean="0">
                            <a:latin typeface="Cambria Math" panose="02040503050406030204" pitchFamily="18" charset="0"/>
                          </a:rPr>
                          <m:t>𝜃</m:t>
                        </m:r>
                        <m:r>
                          <a:rPr lang="en-US" sz="1100" b="0" i="1" smtClean="0">
                            <a:latin typeface="Cambria Math" panose="02040503050406030204" pitchFamily="18" charset="0"/>
                          </a:rPr>
                          <m:t>+</m:t>
                        </m:r>
                        <m:r>
                          <a:rPr lang="en-US" sz="1100" b="0" i="1" smtClean="0">
                            <a:latin typeface="Cambria Math" panose="02040503050406030204" pitchFamily="18" charset="0"/>
                          </a:rPr>
                          <m:t>𝛼</m:t>
                        </m:r>
                        <m:d>
                          <m:dPr>
                            <m:ctrlPr>
                              <a:rPr lang="en-US" sz="1100" b="0" i="1" smtClean="0">
                                <a:latin typeface="Cambria Math" panose="02040503050406030204" pitchFamily="18" charset="0"/>
                              </a:rPr>
                            </m:ctrlPr>
                          </m:dPr>
                          <m:e>
                            <m:r>
                              <a:rPr lang="en-US" sz="1100" b="0" i="1" smtClean="0">
                                <a:latin typeface="Cambria Math" panose="02040503050406030204" pitchFamily="18" charset="0"/>
                              </a:rPr>
                              <m:t>𝑅</m:t>
                            </m:r>
                            <m:r>
                              <a:rPr lang="en-US" sz="1100" b="0" i="1" smtClean="0">
                                <a:latin typeface="Cambria Math" panose="02040503050406030204" pitchFamily="18" charset="0"/>
                              </a:rPr>
                              <m:t>+</m:t>
                            </m:r>
                            <m:r>
                              <a:rPr lang="en-US" sz="1100" b="0" i="1" smtClean="0">
                                <a:latin typeface="Cambria Math" panose="02040503050406030204" pitchFamily="18" charset="0"/>
                              </a:rPr>
                              <m:t>𝛾</m:t>
                            </m:r>
                            <m:func>
                              <m:funcPr>
                                <m:ctrlPr>
                                  <a:rPr lang="en-US" sz="1100" b="0" i="1" smtClean="0">
                                    <a:latin typeface="Cambria Math" panose="02040503050406030204" pitchFamily="18" charset="0"/>
                                  </a:rPr>
                                </m:ctrlPr>
                              </m:funcPr>
                              <m:fName>
                                <m:limLow>
                                  <m:limLowPr>
                                    <m:ctrlPr>
                                      <a:rPr lang="en-US" sz="1100" b="0" i="1" smtClean="0">
                                        <a:latin typeface="Cambria Math" panose="02040503050406030204" pitchFamily="18" charset="0"/>
                                      </a:rPr>
                                    </m:ctrlPr>
                                  </m:limLowPr>
                                  <m:e>
                                    <m:r>
                                      <m:rPr>
                                        <m:sty m:val="p"/>
                                      </m:rPr>
                                      <a:rPr lang="en-US" sz="1100" b="0" i="0" smtClean="0">
                                        <a:latin typeface="Cambria Math" panose="02040503050406030204" pitchFamily="18" charset="0"/>
                                      </a:rPr>
                                      <m:t>max</m:t>
                                    </m:r>
                                  </m:e>
                                  <m:lim>
                                    <m:r>
                                      <a:rPr lang="en-US" sz="1100" b="0" i="1" smtClean="0">
                                        <a:latin typeface="Cambria Math" panose="02040503050406030204" pitchFamily="18" charset="0"/>
                                      </a:rPr>
                                      <m:t>𝑎</m:t>
                                    </m:r>
                                  </m:lim>
                                </m:limLow>
                              </m:fName>
                              <m:e>
                                <m:acc>
                                  <m:accPr>
                                    <m:chr m:val="̂"/>
                                    <m:ctrlPr>
                                      <a:rPr lang="en-US" sz="1100" i="1">
                                        <a:latin typeface="Cambria Math" panose="02040503050406030204" pitchFamily="18" charset="0"/>
                                      </a:rPr>
                                    </m:ctrlPr>
                                  </m:accPr>
                                  <m:e>
                                    <m:r>
                                      <a:rPr lang="en-US" sz="1100" i="1">
                                        <a:latin typeface="Cambria Math" panose="02040503050406030204" pitchFamily="18" charset="0"/>
                                      </a:rPr>
                                      <m:t>𝑄</m:t>
                                    </m:r>
                                  </m:e>
                                </m:acc>
                                <m:d>
                                  <m:dPr>
                                    <m:ctrlPr>
                                      <a:rPr lang="en-US" sz="1100" i="1">
                                        <a:latin typeface="Cambria Math" panose="02040503050406030204" pitchFamily="18" charset="0"/>
                                      </a:rPr>
                                    </m:ctrlPr>
                                  </m:dPr>
                                  <m:e>
                                    <m:r>
                                      <a:rPr lang="en-US" sz="1100" i="1">
                                        <a:latin typeface="Cambria Math" panose="02040503050406030204" pitchFamily="18" charset="0"/>
                                      </a:rPr>
                                      <m:t>𝑆</m:t>
                                    </m:r>
                                    <m:r>
                                      <a:rPr lang="en-US" sz="1100" b="0" i="1" smtClean="0">
                                        <a:latin typeface="Cambria Math" panose="02040503050406030204" pitchFamily="18" charset="0"/>
                                      </a:rPr>
                                      <m:t>′</m:t>
                                    </m:r>
                                    <m:r>
                                      <a:rPr lang="en-US" sz="1100" i="1">
                                        <a:latin typeface="Cambria Math" panose="02040503050406030204" pitchFamily="18" charset="0"/>
                                      </a:rPr>
                                      <m:t>,</m:t>
                                    </m:r>
                                    <m:r>
                                      <a:rPr lang="en-US" sz="1100" b="0" i="1" smtClean="0">
                                        <a:latin typeface="Cambria Math" panose="02040503050406030204" pitchFamily="18" charset="0"/>
                                      </a:rPr>
                                      <m:t>𝑎</m:t>
                                    </m:r>
                                    <m:r>
                                      <a:rPr lang="en-US" sz="1100" i="1">
                                        <a:latin typeface="Cambria Math" panose="02040503050406030204" pitchFamily="18" charset="0"/>
                                      </a:rPr>
                                      <m:t>;</m:t>
                                    </m:r>
                                    <m:r>
                                      <a:rPr lang="en-US" sz="1100" i="1">
                                        <a:latin typeface="Cambria Math" panose="02040503050406030204" pitchFamily="18" charset="0"/>
                                      </a:rPr>
                                      <m:t>𝜃</m:t>
                                    </m:r>
                                  </m:e>
                                </m:d>
                              </m:e>
                            </m:func>
                            <m:r>
                              <a:rPr lang="en-US" sz="1100" b="0" i="1" smtClean="0">
                                <a:latin typeface="Cambria Math" panose="02040503050406030204" pitchFamily="18" charset="0"/>
                              </a:rPr>
                              <m:t>−</m:t>
                            </m:r>
                            <m:acc>
                              <m:accPr>
                                <m:chr m:val="̂"/>
                                <m:ctrlPr>
                                  <a:rPr lang="en-US" sz="1100" i="1">
                                    <a:latin typeface="Cambria Math" panose="02040503050406030204" pitchFamily="18" charset="0"/>
                                  </a:rPr>
                                </m:ctrlPr>
                              </m:accPr>
                              <m:e>
                                <m:r>
                                  <a:rPr lang="en-US" sz="1100" i="1">
                                    <a:latin typeface="Cambria Math" panose="02040503050406030204" pitchFamily="18" charset="0"/>
                                  </a:rPr>
                                  <m:t>𝑄</m:t>
                                </m:r>
                              </m:e>
                            </m:acc>
                            <m:d>
                              <m:dPr>
                                <m:ctrlPr>
                                  <a:rPr lang="en-US" sz="1100" i="1">
                                    <a:latin typeface="Cambria Math" panose="02040503050406030204" pitchFamily="18" charset="0"/>
                                  </a:rPr>
                                </m:ctrlPr>
                              </m:dPr>
                              <m:e>
                                <m:r>
                                  <a:rPr lang="en-US" sz="1100" i="1">
                                    <a:latin typeface="Cambria Math" panose="02040503050406030204" pitchFamily="18" charset="0"/>
                                  </a:rPr>
                                  <m:t>𝑆</m:t>
                                </m:r>
                                <m:r>
                                  <a:rPr lang="en-US" sz="1100" i="1">
                                    <a:latin typeface="Cambria Math" panose="02040503050406030204" pitchFamily="18" charset="0"/>
                                  </a:rPr>
                                  <m:t>,</m:t>
                                </m:r>
                                <m:r>
                                  <a:rPr lang="en-US" sz="1100" i="1">
                                    <a:latin typeface="Cambria Math" panose="02040503050406030204" pitchFamily="18" charset="0"/>
                                  </a:rPr>
                                  <m:t>𝐴</m:t>
                                </m:r>
                                <m:r>
                                  <a:rPr lang="en-US" sz="1100" i="1">
                                    <a:latin typeface="Cambria Math" panose="02040503050406030204" pitchFamily="18" charset="0"/>
                                  </a:rPr>
                                  <m:t>;</m:t>
                                </m:r>
                                <m:r>
                                  <a:rPr lang="en-US" sz="1100" i="1">
                                    <a:latin typeface="Cambria Math" panose="02040503050406030204" pitchFamily="18" charset="0"/>
                                  </a:rPr>
                                  <m:t>𝜃</m:t>
                                </m:r>
                              </m:e>
                            </m:d>
                          </m:e>
                        </m:d>
                        <m:sSub>
                          <m:sSubPr>
                            <m:ctrlPr>
                              <a:rPr lang="en-US" sz="1100" b="0" i="1" smtClean="0">
                                <a:latin typeface="Cambria Math" panose="02040503050406030204" pitchFamily="18" charset="0"/>
                              </a:rPr>
                            </m:ctrlPr>
                          </m:sSubPr>
                          <m:e>
                            <m:r>
                              <m:rPr>
                                <m:sty m:val="p"/>
                              </m:rPr>
                              <a:rPr lang="en-US" sz="1100" b="0" i="0" smtClean="0">
                                <a:latin typeface="Cambria Math" panose="02040503050406030204" pitchFamily="18" charset="0"/>
                              </a:rPr>
                              <m:t>∇</m:t>
                            </m:r>
                          </m:e>
                          <m:sub>
                            <m:r>
                              <a:rPr lang="en-US" sz="1100" b="0" i="1" smtClean="0">
                                <a:latin typeface="Cambria Math" panose="02040503050406030204" pitchFamily="18" charset="0"/>
                              </a:rPr>
                              <m:t>𝜃</m:t>
                            </m:r>
                          </m:sub>
                        </m:sSub>
                        <m:acc>
                          <m:accPr>
                            <m:chr m:val="̂"/>
                            <m:ctrlPr>
                              <a:rPr lang="en-US" sz="1100" i="1">
                                <a:latin typeface="Cambria Math" panose="02040503050406030204" pitchFamily="18" charset="0"/>
                              </a:rPr>
                            </m:ctrlPr>
                          </m:accPr>
                          <m:e>
                            <m:r>
                              <a:rPr lang="en-US" sz="1100" i="1">
                                <a:latin typeface="Cambria Math" panose="02040503050406030204" pitchFamily="18" charset="0"/>
                              </a:rPr>
                              <m:t>𝑄</m:t>
                            </m:r>
                          </m:e>
                        </m:acc>
                        <m:d>
                          <m:dPr>
                            <m:ctrlPr>
                              <a:rPr lang="en-US" sz="1100" i="1">
                                <a:latin typeface="Cambria Math" panose="02040503050406030204" pitchFamily="18" charset="0"/>
                              </a:rPr>
                            </m:ctrlPr>
                          </m:dPr>
                          <m:e>
                            <m:r>
                              <a:rPr lang="en-US" sz="1100" i="1">
                                <a:latin typeface="Cambria Math" panose="02040503050406030204" pitchFamily="18" charset="0"/>
                              </a:rPr>
                              <m:t>𝑆</m:t>
                            </m:r>
                            <m:r>
                              <a:rPr lang="en-US" sz="1100" i="1">
                                <a:latin typeface="Cambria Math" panose="02040503050406030204" pitchFamily="18" charset="0"/>
                              </a:rPr>
                              <m:t>,</m:t>
                            </m:r>
                            <m:r>
                              <a:rPr lang="en-US" sz="1100" i="1">
                                <a:latin typeface="Cambria Math" panose="02040503050406030204" pitchFamily="18" charset="0"/>
                              </a:rPr>
                              <m:t>𝐴</m:t>
                            </m:r>
                            <m:r>
                              <a:rPr lang="en-US" sz="1100" b="0" i="1" smtClean="0">
                                <a:latin typeface="Cambria Math" panose="02040503050406030204" pitchFamily="18" charset="0"/>
                              </a:rPr>
                              <m:t>;</m:t>
                            </m:r>
                            <m:r>
                              <a:rPr lang="en-US" sz="1100" b="0" i="1" smtClean="0">
                                <a:latin typeface="Cambria Math" panose="02040503050406030204" pitchFamily="18" charset="0"/>
                              </a:rPr>
                              <m:t>𝜃</m:t>
                            </m:r>
                          </m:e>
                        </m:d>
                      </m:oMath>
                    </m:oMathPara>
                  </a14:m>
                  <a:endParaRPr lang="en-US" sz="1100" dirty="0"/>
                </a:p>
              </p:txBody>
            </p:sp>
          </mc:Choice>
          <mc:Fallback xmlns="">
            <p:sp>
              <p:nvSpPr>
                <p:cNvPr id="6" name="TextBox 5">
                  <a:extLst>
                    <a:ext uri="{FF2B5EF4-FFF2-40B4-BE49-F238E27FC236}">
                      <a16:creationId xmlns:a16="http://schemas.microsoft.com/office/drawing/2014/main" id="{64E8F032-BD1E-3749-AE33-970729B2392D}"/>
                    </a:ext>
                  </a:extLst>
                </p:cNvPr>
                <p:cNvSpPr txBox="1">
                  <a:spLocks noRot="1" noChangeAspect="1" noMove="1" noResize="1" noEditPoints="1" noAdjustHandles="1" noChangeArrowheads="1" noChangeShapeType="1" noTextEdit="1"/>
                </p:cNvSpPr>
                <p:nvPr/>
              </p:nvSpPr>
              <p:spPr>
                <a:xfrm>
                  <a:off x="4172506" y="3965313"/>
                  <a:ext cx="3595536" cy="380361"/>
                </a:xfrm>
                <a:prstGeom prst="rect">
                  <a:avLst/>
                </a:prstGeom>
                <a:blipFill>
                  <a:blip r:embed="rId3"/>
                  <a:stretch>
                    <a:fillRect l="-352"/>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529519B5-C6A6-F749-A2CA-BEF2F2B7C07D}"/>
                </a:ext>
              </a:extLst>
            </p:cNvPr>
            <p:cNvSpPr/>
            <p:nvPr/>
          </p:nvSpPr>
          <p:spPr>
            <a:xfrm>
              <a:off x="3741807" y="2623726"/>
              <a:ext cx="6076895" cy="2855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13565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D391C-F025-FF41-B955-8B9C8F548B69}"/>
              </a:ext>
            </a:extLst>
          </p:cNvPr>
          <p:cNvSpPr>
            <a:spLocks noGrp="1"/>
          </p:cNvSpPr>
          <p:nvPr>
            <p:ph type="title"/>
          </p:nvPr>
        </p:nvSpPr>
        <p:spPr/>
        <p:txBody>
          <a:bodyPr/>
          <a:lstStyle/>
          <a:p>
            <a:r>
              <a:rPr lang="en-US" dirty="0"/>
              <a:t>Deep Q learning </a:t>
            </a:r>
            <a:r>
              <a:rPr lang="en-US" sz="2000" dirty="0"/>
              <a:t>[</a:t>
            </a:r>
            <a:r>
              <a:rPr lang="en-US" sz="2000" dirty="0" err="1"/>
              <a:t>Mnih</a:t>
            </a:r>
            <a:r>
              <a:rPr lang="en-US" sz="2000" dirty="0"/>
              <a:t> et al. 2015]</a:t>
            </a:r>
            <a:endParaRPr lang="en-US" dirty="0"/>
          </a:p>
        </p:txBody>
      </p:sp>
      <p:sp>
        <p:nvSpPr>
          <p:cNvPr id="3" name="Content Placeholder 2">
            <a:extLst>
              <a:ext uri="{FF2B5EF4-FFF2-40B4-BE49-F238E27FC236}">
                <a16:creationId xmlns:a16="http://schemas.microsoft.com/office/drawing/2014/main" id="{C0F6B2BA-B9D5-DF4B-8FEA-F122069A1D2F}"/>
              </a:ext>
            </a:extLst>
          </p:cNvPr>
          <p:cNvSpPr>
            <a:spLocks noGrp="1"/>
          </p:cNvSpPr>
          <p:nvPr>
            <p:ph idx="1"/>
          </p:nvPr>
        </p:nvSpPr>
        <p:spPr/>
        <p:txBody>
          <a:bodyPr>
            <a:normAutofit/>
          </a:bodyPr>
          <a:lstStyle/>
          <a:p>
            <a:r>
              <a:rPr lang="en-US" dirty="0"/>
              <a:t>DQN addresses problems of correlated data and non-stationary distributions</a:t>
            </a:r>
          </a:p>
          <a:p>
            <a:pPr lvl="1"/>
            <a:r>
              <a:rPr lang="en-US" dirty="0"/>
              <a:t>Use an experience replay mechanism </a:t>
            </a:r>
          </a:p>
          <a:p>
            <a:pPr lvl="1"/>
            <a:r>
              <a:rPr lang="en-US" dirty="0"/>
              <a:t>Randomly samples and trains on previous transitions</a:t>
            </a:r>
          </a:p>
          <a:p>
            <a:pPr lvl="1"/>
            <a:r>
              <a:rPr lang="en-US" dirty="0"/>
              <a:t>Results in a smoother training distribution over many past behaviors</a:t>
            </a:r>
          </a:p>
        </p:txBody>
      </p:sp>
      <p:sp>
        <p:nvSpPr>
          <p:cNvPr id="4" name="Slide Number Placeholder 3">
            <a:extLst>
              <a:ext uri="{FF2B5EF4-FFF2-40B4-BE49-F238E27FC236}">
                <a16:creationId xmlns:a16="http://schemas.microsoft.com/office/drawing/2014/main" id="{AFC5E4F3-6FCD-C040-B10A-485D5C665B68}"/>
              </a:ext>
            </a:extLst>
          </p:cNvPr>
          <p:cNvSpPr>
            <a:spLocks noGrp="1"/>
          </p:cNvSpPr>
          <p:nvPr>
            <p:ph type="sldNum" sz="quarter" idx="12"/>
          </p:nvPr>
        </p:nvSpPr>
        <p:spPr/>
        <p:txBody>
          <a:bodyPr/>
          <a:lstStyle/>
          <a:p>
            <a:fld id="{5F07402F-1908-0F43-B844-ECE5D9BD648C}" type="slidenum">
              <a:rPr lang="en-US" smtClean="0"/>
              <a:t>13</a:t>
            </a:fld>
            <a:endParaRPr lang="en-US"/>
          </a:p>
        </p:txBody>
      </p:sp>
    </p:spTree>
    <p:extLst>
      <p:ext uri="{BB962C8B-B14F-4D97-AF65-F5344CB8AC3E}">
        <p14:creationId xmlns:p14="http://schemas.microsoft.com/office/powerpoint/2010/main" val="3450458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75DA8-E28A-384F-84D3-C71ECB5D6982}"/>
              </a:ext>
            </a:extLst>
          </p:cNvPr>
          <p:cNvSpPr>
            <a:spLocks noGrp="1"/>
          </p:cNvSpPr>
          <p:nvPr>
            <p:ph type="title"/>
          </p:nvPr>
        </p:nvSpPr>
        <p:spPr/>
        <p:txBody>
          <a:bodyPr/>
          <a:lstStyle/>
          <a:p>
            <a:r>
              <a:rPr lang="en-US" dirty="0"/>
              <a:t>Deep Q learning </a:t>
            </a:r>
            <a:r>
              <a:rPr lang="en-US" sz="2000" dirty="0"/>
              <a:t>[</a:t>
            </a:r>
            <a:r>
              <a:rPr lang="en-US" sz="2000" dirty="0" err="1"/>
              <a:t>Mnih</a:t>
            </a:r>
            <a:r>
              <a:rPr lang="en-US" sz="2000" dirty="0"/>
              <a:t> et al. 2015]</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C875735-FA3D-6D44-9A9A-F945EF852F54}"/>
                  </a:ext>
                </a:extLst>
              </p:cNvPr>
              <p:cNvSpPr>
                <a:spLocks noGrp="1"/>
              </p:cNvSpPr>
              <p:nvPr>
                <p:ph idx="1"/>
              </p:nvPr>
            </p:nvSpPr>
            <p:spPr/>
            <p:txBody>
              <a:bodyPr>
                <a:normAutofit lnSpcReduction="10000"/>
              </a:bodyPr>
              <a:lstStyle/>
              <a:p>
                <a:r>
                  <a:rPr lang="en-US" dirty="0"/>
                  <a:t>Learn a function approximator (Q network), </a:t>
                </a:r>
                <a14:m>
                  <m:oMath xmlns:m="http://schemas.openxmlformats.org/officeDocument/2006/math">
                    <m:sSup>
                      <m:sSupPr>
                        <m:ctrlPr>
                          <a:rPr lang="en-US" b="0" i="1" smtClean="0">
                            <a:latin typeface="Cambria Math" panose="02040503050406030204" pitchFamily="18" charset="0"/>
                          </a:rPr>
                        </m:ctrlPr>
                      </m:sSup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𝑄</m:t>
                            </m:r>
                          </m:e>
                        </m:acc>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𝑠</m:t>
                            </m:r>
                            <m:r>
                              <a:rPr lang="en-US" b="0" i="1" dirty="0" smtClean="0">
                                <a:latin typeface="Cambria Math" panose="02040503050406030204" pitchFamily="18" charset="0"/>
                              </a:rPr>
                              <m:t>,</m:t>
                            </m:r>
                            <m:r>
                              <a:rPr lang="en-US" b="0" i="1" dirty="0" smtClean="0">
                                <a:latin typeface="Cambria Math" panose="02040503050406030204" pitchFamily="18" charset="0"/>
                              </a:rPr>
                              <m:t>𝑎</m:t>
                            </m:r>
                            <m:r>
                              <a:rPr lang="en-US" b="0" i="1" dirty="0" smtClean="0">
                                <a:latin typeface="Cambria Math" panose="02040503050406030204" pitchFamily="18" charset="0"/>
                              </a:rPr>
                              <m:t>;</m:t>
                            </m:r>
                            <m:r>
                              <a:rPr lang="en-US" b="0" i="1" dirty="0" smtClean="0">
                                <a:latin typeface="Cambria Math" panose="02040503050406030204" pitchFamily="18" charset="0"/>
                              </a:rPr>
                              <m:t>𝜃</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𝑄</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e>
                    </m:d>
                  </m:oMath>
                </a14:m>
                <a:endParaRPr lang="en-US" dirty="0"/>
              </a:p>
              <a:p>
                <a:r>
                  <a:rPr lang="en-US" dirty="0"/>
                  <a:t>Value propagation: </a:t>
                </a:r>
                <a14:m>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𝑄</m:t>
                        </m:r>
                      </m:e>
                      <m:sup>
                        <m:r>
                          <a:rPr lang="en-US" sz="2400" b="0" i="1" smtClean="0">
                            <a:latin typeface="Cambria Math" panose="02040503050406030204" pitchFamily="18" charset="0"/>
                          </a:rPr>
                          <m:t>∗</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𝑠</m:t>
                        </m:r>
                        <m:r>
                          <a:rPr lang="en-US" sz="2400" b="0" i="1" smtClean="0">
                            <a:latin typeface="Cambria Math" panose="02040503050406030204" pitchFamily="18" charset="0"/>
                          </a:rPr>
                          <m:t>,</m:t>
                        </m:r>
                        <m:r>
                          <a:rPr lang="en-US" sz="2400" b="0" i="1" smtClean="0">
                            <a:latin typeface="Cambria Math" panose="02040503050406030204" pitchFamily="18" charset="0"/>
                          </a:rPr>
                          <m:t>𝑎</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𝔼</m:t>
                        </m:r>
                      </m:e>
                      <m:sub>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𝑠</m:t>
                            </m:r>
                          </m:e>
                          <m:sup>
                            <m:r>
                              <a:rPr lang="en-US" sz="2400" b="0" i="1" smtClean="0">
                                <a:latin typeface="Cambria Math" panose="02040503050406030204" pitchFamily="18" charset="0"/>
                                <a:ea typeface="Cambria Math" panose="02040503050406030204" pitchFamily="18" charset="0"/>
                              </a:rPr>
                              <m:t>′</m:t>
                            </m:r>
                          </m:sup>
                        </m:sSup>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ℰ</m:t>
                        </m:r>
                      </m:sub>
                    </m:sSub>
                    <m:d>
                      <m:dPr>
                        <m:begChr m:val="["/>
                        <m:endChr m:val="]"/>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𝑟</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𝛾</m:t>
                        </m:r>
                        <m:func>
                          <m:funcPr>
                            <m:ctrlPr>
                              <a:rPr lang="en-US" sz="2400" b="0" i="1" smtClean="0">
                                <a:latin typeface="Cambria Math" panose="02040503050406030204" pitchFamily="18" charset="0"/>
                                <a:ea typeface="Cambria Math" panose="02040503050406030204" pitchFamily="18" charset="0"/>
                              </a:rPr>
                            </m:ctrlPr>
                          </m:funcPr>
                          <m:fName>
                            <m:limLow>
                              <m:limLowPr>
                                <m:ctrlPr>
                                  <a:rPr lang="en-US" sz="2400" b="0" i="1" smtClean="0">
                                    <a:latin typeface="Cambria Math" panose="02040503050406030204" pitchFamily="18" charset="0"/>
                                    <a:ea typeface="Cambria Math" panose="02040503050406030204" pitchFamily="18" charset="0"/>
                                  </a:rPr>
                                </m:ctrlPr>
                              </m:limLowPr>
                              <m:e>
                                <m:r>
                                  <m:rPr>
                                    <m:sty m:val="p"/>
                                  </m:rPr>
                                  <a:rPr lang="en-US" sz="2400" b="0" i="0" smtClean="0">
                                    <a:latin typeface="Cambria Math" panose="02040503050406030204" pitchFamily="18" charset="0"/>
                                    <a:ea typeface="Cambria Math" panose="02040503050406030204" pitchFamily="18" charset="0"/>
                                  </a:rPr>
                                  <m:t>max</m:t>
                                </m:r>
                              </m:e>
                              <m:lim>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𝑎</m:t>
                                    </m:r>
                                  </m:e>
                                  <m:sup>
                                    <m:r>
                                      <a:rPr lang="en-US" sz="2400" b="0" i="1" smtClean="0">
                                        <a:latin typeface="Cambria Math" panose="02040503050406030204" pitchFamily="18" charset="0"/>
                                        <a:ea typeface="Cambria Math" panose="02040503050406030204" pitchFamily="18" charset="0"/>
                                      </a:rPr>
                                      <m:t>′</m:t>
                                    </m:r>
                                  </m:sup>
                                </m:sSup>
                              </m:lim>
                            </m:limLow>
                          </m:fName>
                          <m:e>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𝑄</m:t>
                                </m:r>
                              </m:e>
                              <m:sup>
                                <m:r>
                                  <a:rPr lang="en-US" sz="2400" b="0" i="1" smtClean="0">
                                    <a:latin typeface="Cambria Math" panose="02040503050406030204" pitchFamily="18" charset="0"/>
                                    <a:ea typeface="Cambria Math" panose="02040503050406030204" pitchFamily="18" charset="0"/>
                                  </a:rPr>
                                  <m:t>∗</m:t>
                                </m:r>
                              </m:sup>
                            </m:sSup>
                            <m:d>
                              <m:dPr>
                                <m:ctrlPr>
                                  <a:rPr lang="en-US" sz="2400" b="0" i="1" smtClean="0">
                                    <a:latin typeface="Cambria Math" panose="02040503050406030204" pitchFamily="18" charset="0"/>
                                    <a:ea typeface="Cambria Math" panose="02040503050406030204" pitchFamily="18" charset="0"/>
                                  </a:rPr>
                                </m:ctrlPr>
                              </m:dPr>
                              <m:e>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𝑠</m:t>
                                    </m:r>
                                  </m:e>
                                  <m:sup>
                                    <m:r>
                                      <a:rPr lang="en-US" sz="2400" b="0" i="1" smtClean="0">
                                        <a:latin typeface="Cambria Math" panose="02040503050406030204" pitchFamily="18" charset="0"/>
                                        <a:ea typeface="Cambria Math" panose="02040503050406030204" pitchFamily="18" charset="0"/>
                                      </a:rPr>
                                      <m:t>′</m:t>
                                    </m:r>
                                  </m:sup>
                                </m:sSup>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𝑎</m:t>
                                </m:r>
                                <m:r>
                                  <a:rPr lang="en-US" sz="2400" b="0" i="1" smtClean="0">
                                    <a:latin typeface="Cambria Math" panose="02040503050406030204" pitchFamily="18" charset="0"/>
                                    <a:ea typeface="Cambria Math" panose="02040503050406030204" pitchFamily="18" charset="0"/>
                                  </a:rPr>
                                  <m:t>′</m:t>
                                </m:r>
                              </m:e>
                            </m:d>
                          </m:e>
                        </m:func>
                      </m:e>
                    </m:d>
                  </m:oMath>
                </a14:m>
                <a:endParaRPr lang="en-US" dirty="0"/>
              </a:p>
              <a:p>
                <a:pPr lvl="1"/>
                <a14:m>
                  <m:oMath xmlns:m="http://schemas.openxmlformats.org/officeDocument/2006/math">
                    <m:r>
                      <a:rPr lang="en-US" i="1">
                        <a:latin typeface="Cambria Math" panose="02040503050406030204" pitchFamily="18" charset="0"/>
                        <a:ea typeface="Cambria Math" panose="02040503050406030204" pitchFamily="18" charset="0"/>
                      </a:rPr>
                      <m:t>ℰ</m:t>
                    </m:r>
                  </m:oMath>
                </a14:m>
                <a:r>
                  <a:rPr lang="en-US" dirty="0"/>
                  <a:t> represents the environment (underlying MDP)</a:t>
                </a:r>
              </a:p>
              <a:p>
                <a:r>
                  <a:rPr lang="en-US" dirty="0"/>
                  <a:t>Update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𝑄</m:t>
                        </m:r>
                      </m:e>
                    </m:acc>
                    <m:d>
                      <m:dPr>
                        <m:ctrlPr>
                          <a:rPr lang="en-US" i="1" dirty="0">
                            <a:latin typeface="Cambria Math" panose="02040503050406030204" pitchFamily="18" charset="0"/>
                          </a:rPr>
                        </m:ctrlPr>
                      </m:dPr>
                      <m:e>
                        <m:r>
                          <a:rPr lang="en-US" i="1" dirty="0">
                            <a:latin typeface="Cambria Math" panose="02040503050406030204" pitchFamily="18" charset="0"/>
                          </a:rPr>
                          <m:t>𝑠</m:t>
                        </m:r>
                        <m:r>
                          <a:rPr lang="en-US" i="1" dirty="0">
                            <a:latin typeface="Cambria Math" panose="02040503050406030204" pitchFamily="18" charset="0"/>
                          </a:rPr>
                          <m:t>,</m:t>
                        </m:r>
                        <m:r>
                          <a:rPr lang="en-US" i="1" dirty="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𝜃</m:t>
                        </m:r>
                      </m:e>
                    </m:d>
                  </m:oMath>
                </a14:m>
                <a:r>
                  <a:rPr lang="en-US" dirty="0"/>
                  <a:t> at each step, </a:t>
                </a:r>
                <a14:m>
                  <m:oMath xmlns:m="http://schemas.openxmlformats.org/officeDocument/2006/math">
                    <m:r>
                      <a:rPr lang="en-US" b="0" i="1" smtClean="0">
                        <a:latin typeface="Cambria Math" panose="02040503050406030204" pitchFamily="18" charset="0"/>
                      </a:rPr>
                      <m:t>𝑖</m:t>
                    </m:r>
                    <m:r>
                      <a:rPr lang="en-US" b="0" i="1" smtClean="0">
                        <a:latin typeface="Cambria Math" panose="02040503050406030204" pitchFamily="18" charset="0"/>
                      </a:rPr>
                      <m:t>,</m:t>
                    </m:r>
                  </m:oMath>
                </a14:m>
                <a:r>
                  <a:rPr lang="en-US" dirty="0"/>
                  <a:t> using SGD with squared loss: </a:t>
                </a:r>
                <a:endParaRPr lang="en-US" b="0" i="1" dirty="0">
                  <a:latin typeface="Cambria Math" panose="02040503050406030204" pitchFamily="18" charset="0"/>
                </a:endParaRP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𝑖</m:t>
                            </m:r>
                          </m:sub>
                        </m:sSub>
                      </m:e>
                    </m:d>
                    <m:r>
                      <a:rPr lang="en-US" b="0" i="1" smtClean="0">
                        <a:latin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𝔼</m:t>
                        </m:r>
                      </m:e>
                      <m:sub>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𝜌</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m:t>
                            </m:r>
                          </m:e>
                        </m:d>
                      </m:sub>
                    </m:sSub>
                    <m:d>
                      <m:dPr>
                        <m:begChr m:val="["/>
                        <m:endChr m:val="]"/>
                        <m:ctrlPr>
                          <a:rPr lang="en-US" b="0" i="1" smtClean="0">
                            <a:latin typeface="Cambria Math" panose="02040503050406030204" pitchFamily="18" charset="0"/>
                            <a:ea typeface="Cambria Math" panose="02040503050406030204" pitchFamily="18" charset="0"/>
                          </a:rPr>
                        </m:ctrlPr>
                      </m:dPr>
                      <m:e>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𝑄</m:t>
                                    </m:r>
                                  </m:e>
                                </m:acc>
                                <m:d>
                                  <m:dPr>
                                    <m:ctrlPr>
                                      <a:rPr lang="en-US" i="1" dirty="0">
                                        <a:latin typeface="Cambria Math" panose="02040503050406030204" pitchFamily="18" charset="0"/>
                                      </a:rPr>
                                    </m:ctrlPr>
                                  </m:dPr>
                                  <m:e>
                                    <m:r>
                                      <a:rPr lang="en-US" i="1" dirty="0">
                                        <a:latin typeface="Cambria Math" panose="02040503050406030204" pitchFamily="18" charset="0"/>
                                      </a:rPr>
                                      <m:t>𝑠</m:t>
                                    </m:r>
                                    <m:r>
                                      <a:rPr lang="en-US" i="1" dirty="0">
                                        <a:latin typeface="Cambria Math" panose="02040503050406030204" pitchFamily="18" charset="0"/>
                                      </a:rPr>
                                      <m:t>,</m:t>
                                    </m:r>
                                    <m:r>
                                      <a:rPr lang="en-US" i="1" dirty="0">
                                        <a:latin typeface="Cambria Math" panose="02040503050406030204" pitchFamily="18" charset="0"/>
                                      </a:rPr>
                                      <m:t>𝑎</m:t>
                                    </m:r>
                                    <m:r>
                                      <a:rPr lang="en-US" i="1" dirty="0">
                                        <a:latin typeface="Cambria Math" panose="02040503050406030204" pitchFamily="18" charset="0"/>
                                      </a:rPr>
                                      <m:t>;</m:t>
                                    </m:r>
                                    <m:sSub>
                                      <m:sSubPr>
                                        <m:ctrlPr>
                                          <a:rPr lang="en-US" b="0" i="1" dirty="0" smtClean="0">
                                            <a:latin typeface="Cambria Math" panose="02040503050406030204" pitchFamily="18" charset="0"/>
                                          </a:rPr>
                                        </m:ctrlPr>
                                      </m:sSubPr>
                                      <m:e>
                                        <m:r>
                                          <a:rPr lang="en-US" i="1" dirty="0">
                                            <a:latin typeface="Cambria Math" panose="02040503050406030204" pitchFamily="18" charset="0"/>
                                          </a:rPr>
                                          <m:t>𝜃</m:t>
                                        </m:r>
                                      </m:e>
                                      <m:sub>
                                        <m:r>
                                          <a:rPr lang="en-US" b="0" i="1" dirty="0" smtClean="0">
                                            <a:latin typeface="Cambria Math" panose="02040503050406030204" pitchFamily="18" charset="0"/>
                                          </a:rPr>
                                          <m:t>𝑖</m:t>
                                        </m:r>
                                      </m:sub>
                                    </m:sSub>
                                  </m:e>
                                </m:d>
                              </m:e>
                            </m:d>
                          </m:e>
                          <m:sup>
                            <m:r>
                              <a:rPr lang="en-US" b="0" i="1" smtClean="0">
                                <a:latin typeface="Cambria Math" panose="02040503050406030204" pitchFamily="18" charset="0"/>
                                <a:ea typeface="Cambria Math" panose="02040503050406030204" pitchFamily="18" charset="0"/>
                              </a:rPr>
                              <m:t>2</m:t>
                            </m:r>
                          </m:sup>
                        </m:sSup>
                      </m:e>
                    </m:d>
                  </m:oMath>
                </a14:m>
                <a:endParaRPr lang="en-US" dirty="0"/>
              </a:p>
              <a:p>
                <a:pPr lvl="1"/>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𝑦</m:t>
                        </m:r>
                      </m:e>
                      <m:sub>
                        <m:r>
                          <a:rPr lang="en-US" i="1">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𝔼</m:t>
                        </m:r>
                      </m:e>
                      <m:sub>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m:t>
                            </m:r>
                          </m:sup>
                        </m:sSup>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ℰ</m:t>
                        </m:r>
                      </m:sub>
                    </m:sSub>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𝑟</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𝛾</m:t>
                        </m:r>
                        <m:func>
                          <m:funcPr>
                            <m:ctrlPr>
                              <a:rPr lang="en-US" i="1">
                                <a:latin typeface="Cambria Math" panose="02040503050406030204" pitchFamily="18" charset="0"/>
                                <a:ea typeface="Cambria Math" panose="02040503050406030204" pitchFamily="18" charset="0"/>
                              </a:rPr>
                            </m:ctrlPr>
                          </m:funcPr>
                          <m:fName>
                            <m:limLow>
                              <m:limLowPr>
                                <m:ctrlPr>
                                  <a:rPr lang="en-US" i="1">
                                    <a:latin typeface="Cambria Math" panose="02040503050406030204" pitchFamily="18" charset="0"/>
                                    <a:ea typeface="Cambria Math" panose="02040503050406030204" pitchFamily="18" charset="0"/>
                                  </a:rPr>
                                </m:ctrlPr>
                              </m:limLowPr>
                              <m:e>
                                <m:r>
                                  <m:rPr>
                                    <m:sty m:val="p"/>
                                  </m:rPr>
                                  <a:rPr lang="en-US">
                                    <a:latin typeface="Cambria Math" panose="02040503050406030204" pitchFamily="18" charset="0"/>
                                    <a:ea typeface="Cambria Math" panose="02040503050406030204" pitchFamily="18" charset="0"/>
                                  </a:rPr>
                                  <m:t>max</m:t>
                                </m:r>
                              </m:e>
                              <m:lim>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𝑎</m:t>
                                    </m:r>
                                  </m:e>
                                  <m:sup>
                                    <m:r>
                                      <a:rPr lang="en-US" i="1">
                                        <a:latin typeface="Cambria Math" panose="02040503050406030204" pitchFamily="18" charset="0"/>
                                        <a:ea typeface="Cambria Math" panose="02040503050406030204" pitchFamily="18" charset="0"/>
                                      </a:rPr>
                                      <m:t>′</m:t>
                                    </m:r>
                                  </m:sup>
                                </m:sSup>
                              </m:lim>
                            </m:limLow>
                          </m:fName>
                          <m:e>
                            <m:acc>
                              <m:accPr>
                                <m:chr m:val="̂"/>
                                <m:ctrlPr>
                                  <a:rPr lang="en-US" i="1">
                                    <a:latin typeface="Cambria Math" panose="02040503050406030204" pitchFamily="18" charset="0"/>
                                  </a:rPr>
                                </m:ctrlPr>
                              </m:accPr>
                              <m:e>
                                <m:r>
                                  <a:rPr lang="en-US" i="1">
                                    <a:latin typeface="Cambria Math" panose="02040503050406030204" pitchFamily="18" charset="0"/>
                                  </a:rPr>
                                  <m:t>𝑄</m:t>
                                </m:r>
                              </m:e>
                            </m:acc>
                            <m:d>
                              <m:dPr>
                                <m:ctrlPr>
                                  <a:rPr lang="en-US" i="1">
                                    <a:latin typeface="Cambria Math" panose="02040503050406030204" pitchFamily="18" charset="0"/>
                                    <a:ea typeface="Cambria Math" panose="02040503050406030204" pitchFamily="18" charset="0"/>
                                  </a:rPr>
                                </m:ctrlPr>
                              </m:dPr>
                              <m:e>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m:t>
                                    </m:r>
                                  </m:sup>
                                </m:sSup>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𝑎</m:t>
                                    </m:r>
                                  </m:e>
                                  <m:sup>
                                    <m:r>
                                      <a:rPr lang="en-US" i="1">
                                        <a:latin typeface="Cambria Math" panose="02040503050406030204" pitchFamily="18" charset="0"/>
                                        <a:ea typeface="Cambria Math" panose="02040503050406030204" pitchFamily="18" charset="0"/>
                                      </a:rPr>
                                      <m:t>′</m:t>
                                    </m:r>
                                  </m:sup>
                                </m:s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−1</m:t>
                                    </m:r>
                                  </m:sub>
                                </m:sSub>
                              </m:e>
                            </m:d>
                          </m:e>
                        </m:func>
                      </m:e>
                    </m:d>
                  </m:oMath>
                </a14:m>
                <a:endParaRPr lang="en-US" dirty="0"/>
              </a:p>
              <a:p>
                <a:pPr lvl="1"/>
                <a14:m>
                  <m:oMath xmlns:m="http://schemas.openxmlformats.org/officeDocument/2006/math">
                    <m:r>
                      <a:rPr lang="en-US" i="1">
                        <a:latin typeface="Cambria Math" panose="02040503050406030204" pitchFamily="18" charset="0"/>
                        <a:ea typeface="Cambria Math" panose="02040503050406030204" pitchFamily="18" charset="0"/>
                      </a:rPr>
                      <m:t>𝜌</m:t>
                    </m:r>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e>
                    </m:d>
                  </m:oMath>
                </a14:m>
                <a:r>
                  <a:rPr lang="en-US" dirty="0"/>
                  <a:t> is the behavior distribution, e.g., epsilon greedy</a:t>
                </a:r>
              </a:p>
              <a:p>
                <a:pPr lvl="1"/>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sub>
                    </m:sSub>
                  </m:oMath>
                </a14:m>
                <a:r>
                  <a:rPr lang="en-US" dirty="0"/>
                  <a:t> is considered fix when optimizing the loss function (helps when taking the derivative with respect to </a:t>
                </a:r>
                <a14:m>
                  <m:oMath xmlns:m="http://schemas.openxmlformats.org/officeDocument/2006/math">
                    <m:r>
                      <a:rPr lang="en-US" i="1">
                        <a:latin typeface="Cambria Math" panose="02040503050406030204" pitchFamily="18" charset="0"/>
                      </a:rPr>
                      <m:t>𝜃</m:t>
                    </m:r>
                  </m:oMath>
                </a14:m>
                <a:r>
                  <a:rPr lang="en-US" dirty="0"/>
                  <a:t> and with stability)</a:t>
                </a:r>
              </a:p>
            </p:txBody>
          </p:sp>
        </mc:Choice>
        <mc:Fallback xmlns="">
          <p:sp>
            <p:nvSpPr>
              <p:cNvPr id="3" name="Content Placeholder 2">
                <a:extLst>
                  <a:ext uri="{FF2B5EF4-FFF2-40B4-BE49-F238E27FC236}">
                    <a16:creationId xmlns:a16="http://schemas.microsoft.com/office/drawing/2014/main" id="{5C875735-FA3D-6D44-9A9A-F945EF852F54}"/>
                  </a:ext>
                </a:extLst>
              </p:cNvPr>
              <p:cNvSpPr>
                <a:spLocks noGrp="1" noRot="1" noChangeAspect="1" noMove="1" noResize="1" noEditPoints="1" noAdjustHandles="1" noChangeArrowheads="1" noChangeShapeType="1" noTextEdit="1"/>
              </p:cNvSpPr>
              <p:nvPr>
                <p:ph idx="1"/>
              </p:nvPr>
            </p:nvSpPr>
            <p:spPr>
              <a:blipFill>
                <a:blip r:embed="rId2"/>
                <a:stretch>
                  <a:fillRect l="-1086" t="-2907" b="-1744"/>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C3A85EE4-CBA2-FE47-B54A-C5AC806ACB6B}"/>
              </a:ext>
            </a:extLst>
          </p:cNvPr>
          <p:cNvSpPr>
            <a:spLocks noGrp="1"/>
          </p:cNvSpPr>
          <p:nvPr>
            <p:ph type="sldNum" sz="quarter" idx="12"/>
          </p:nvPr>
        </p:nvSpPr>
        <p:spPr/>
        <p:txBody>
          <a:bodyPr/>
          <a:lstStyle/>
          <a:p>
            <a:fld id="{5F07402F-1908-0F43-B844-ECE5D9BD648C}" type="slidenum">
              <a:rPr lang="en-US" smtClean="0"/>
              <a:t>14</a:t>
            </a:fld>
            <a:endParaRPr lang="en-US"/>
          </a:p>
        </p:txBody>
      </p:sp>
    </p:spTree>
    <p:extLst>
      <p:ext uri="{BB962C8B-B14F-4D97-AF65-F5344CB8AC3E}">
        <p14:creationId xmlns:p14="http://schemas.microsoft.com/office/powerpoint/2010/main" val="1763954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75DA8-E28A-384F-84D3-C71ECB5D6982}"/>
              </a:ext>
            </a:extLst>
          </p:cNvPr>
          <p:cNvSpPr>
            <a:spLocks noGrp="1"/>
          </p:cNvSpPr>
          <p:nvPr>
            <p:ph type="title"/>
          </p:nvPr>
        </p:nvSpPr>
        <p:spPr/>
        <p:txBody>
          <a:bodyPr/>
          <a:lstStyle/>
          <a:p>
            <a:r>
              <a:rPr lang="en-US" dirty="0"/>
              <a:t>Deep Q learning </a:t>
            </a:r>
            <a:r>
              <a:rPr lang="en-US" sz="2000" dirty="0"/>
              <a:t>[</a:t>
            </a:r>
            <a:r>
              <a:rPr lang="en-US" sz="2000" dirty="0" err="1"/>
              <a:t>Mnih</a:t>
            </a:r>
            <a:r>
              <a:rPr lang="en-US" sz="2000" dirty="0"/>
              <a:t> et al. 2015]</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C875735-FA3D-6D44-9A9A-F945EF852F54}"/>
                  </a:ext>
                </a:extLst>
              </p:cNvPr>
              <p:cNvSpPr>
                <a:spLocks noGrp="1"/>
              </p:cNvSpPr>
              <p:nvPr>
                <p:ph idx="1"/>
              </p:nvPr>
            </p:nvSpPr>
            <p:spPr>
              <a:xfrm>
                <a:off x="838199" y="1825625"/>
                <a:ext cx="11675166" cy="4351338"/>
              </a:xfrm>
            </p:spPr>
            <p:txBody>
              <a:bodyPr>
                <a:norm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𝑖</m:t>
                            </m:r>
                          </m:sub>
                        </m:sSub>
                      </m:e>
                    </m:d>
                    <m:r>
                      <a:rPr lang="en-US" b="0" i="1" smtClean="0">
                        <a:latin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𝔼</m:t>
                        </m:r>
                      </m:e>
                      <m:sub>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𝜌</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m:t>
                            </m:r>
                          </m:e>
                        </m:d>
                      </m:sub>
                    </m:sSub>
                    <m:d>
                      <m:dPr>
                        <m:begChr m:val="["/>
                        <m:endChr m:val="]"/>
                        <m:ctrlPr>
                          <a:rPr lang="en-US" b="0" i="1" smtClean="0">
                            <a:latin typeface="Cambria Math" panose="02040503050406030204" pitchFamily="18" charset="0"/>
                            <a:ea typeface="Cambria Math" panose="02040503050406030204" pitchFamily="18" charset="0"/>
                          </a:rPr>
                        </m:ctrlPr>
                      </m:dPr>
                      <m:e>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𝑄</m:t>
                                    </m:r>
                                  </m:e>
                                </m:acc>
                                <m:d>
                                  <m:dPr>
                                    <m:ctrlPr>
                                      <a:rPr lang="en-US" i="1" dirty="0">
                                        <a:latin typeface="Cambria Math" panose="02040503050406030204" pitchFamily="18" charset="0"/>
                                      </a:rPr>
                                    </m:ctrlPr>
                                  </m:dPr>
                                  <m:e>
                                    <m:r>
                                      <a:rPr lang="en-US" i="1" dirty="0">
                                        <a:latin typeface="Cambria Math" panose="02040503050406030204" pitchFamily="18" charset="0"/>
                                      </a:rPr>
                                      <m:t>𝑠</m:t>
                                    </m:r>
                                    <m:r>
                                      <a:rPr lang="en-US" i="1" dirty="0">
                                        <a:latin typeface="Cambria Math" panose="02040503050406030204" pitchFamily="18" charset="0"/>
                                      </a:rPr>
                                      <m:t>,</m:t>
                                    </m:r>
                                    <m:r>
                                      <a:rPr lang="en-US" i="1" dirty="0">
                                        <a:latin typeface="Cambria Math" panose="02040503050406030204" pitchFamily="18" charset="0"/>
                                      </a:rPr>
                                      <m:t>𝑎</m:t>
                                    </m:r>
                                    <m:r>
                                      <a:rPr lang="en-US" i="1" dirty="0">
                                        <a:latin typeface="Cambria Math" panose="02040503050406030204" pitchFamily="18" charset="0"/>
                                      </a:rPr>
                                      <m:t>;</m:t>
                                    </m:r>
                                    <m:sSub>
                                      <m:sSubPr>
                                        <m:ctrlPr>
                                          <a:rPr lang="en-US" b="0" i="1" dirty="0" smtClean="0">
                                            <a:latin typeface="Cambria Math" panose="02040503050406030204" pitchFamily="18" charset="0"/>
                                          </a:rPr>
                                        </m:ctrlPr>
                                      </m:sSubPr>
                                      <m:e>
                                        <m:r>
                                          <a:rPr lang="en-US" i="1" dirty="0">
                                            <a:latin typeface="Cambria Math" panose="02040503050406030204" pitchFamily="18" charset="0"/>
                                          </a:rPr>
                                          <m:t>𝜃</m:t>
                                        </m:r>
                                      </m:e>
                                      <m:sub>
                                        <m:r>
                                          <a:rPr lang="en-US" b="0" i="1" dirty="0" smtClean="0">
                                            <a:latin typeface="Cambria Math" panose="02040503050406030204" pitchFamily="18" charset="0"/>
                                          </a:rPr>
                                          <m:t>𝑖</m:t>
                                        </m:r>
                                      </m:sub>
                                    </m:sSub>
                                  </m:e>
                                </m:d>
                              </m:e>
                            </m:d>
                          </m:e>
                          <m:sup>
                            <m:r>
                              <a:rPr lang="en-US" b="0" i="1" smtClean="0">
                                <a:latin typeface="Cambria Math" panose="02040503050406030204" pitchFamily="18" charset="0"/>
                                <a:ea typeface="Cambria Math" panose="02040503050406030204" pitchFamily="18" charset="0"/>
                              </a:rPr>
                              <m:t>2</m:t>
                            </m:r>
                          </m:sup>
                        </m:sSup>
                      </m:e>
                    </m:d>
                  </m:oMath>
                </a14:m>
                <a:endParaRPr lang="en-US" dirty="0"/>
              </a:p>
              <a:p>
                <a14:m>
                  <m:oMath xmlns:m="http://schemas.openxmlformats.org/officeDocument/2006/math">
                    <m:sSub>
                      <m:sSubPr>
                        <m:ctrlPr>
                          <a:rPr lang="en-US" sz="2400" i="1">
                            <a:latin typeface="Cambria Math" panose="02040503050406030204" pitchFamily="18" charset="0"/>
                          </a:rPr>
                        </m:ctrlPr>
                      </m:sSubPr>
                      <m:e>
                        <m:sSub>
                          <m:sSubPr>
                            <m:ctrlPr>
                              <a:rPr lang="en-US" sz="2400" b="0" i="1" smtClean="0">
                                <a:latin typeface="Cambria Math" panose="02040503050406030204" pitchFamily="18" charset="0"/>
                              </a:rPr>
                            </m:ctrlPr>
                          </m:sSubPr>
                          <m:e>
                            <m:r>
                              <m:rPr>
                                <m:sty m:val="p"/>
                              </m:rPr>
                              <a:rPr lang="en-US" sz="2400" b="0" i="0" smtClean="0">
                                <a:latin typeface="Cambria Math" panose="02040503050406030204" pitchFamily="18" charset="0"/>
                              </a:rPr>
                              <m:t>∇</m:t>
                            </m:r>
                          </m:e>
                          <m: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𝜃</m:t>
                                </m:r>
                              </m:e>
                              <m:sub>
                                <m:r>
                                  <m:rPr>
                                    <m:sty m:val="p"/>
                                  </m:rPr>
                                  <a:rPr lang="en-US" sz="2400" b="0" i="0" smtClean="0">
                                    <a:latin typeface="Cambria Math" panose="02040503050406030204" pitchFamily="18" charset="0"/>
                                  </a:rPr>
                                  <m:t>i</m:t>
                                </m:r>
                              </m:sub>
                            </m:sSub>
                          </m:sub>
                        </m:sSub>
                        <m:r>
                          <a:rPr lang="en-US" sz="2400" i="1">
                            <a:latin typeface="Cambria Math" panose="02040503050406030204" pitchFamily="18" charset="0"/>
                          </a:rPr>
                          <m:t>𝐿</m:t>
                        </m:r>
                      </m:e>
                      <m:sub>
                        <m:r>
                          <a:rPr lang="en-US" sz="2400" i="1">
                            <a:latin typeface="Cambria Math" panose="02040503050406030204" pitchFamily="18" charset="0"/>
                          </a:rPr>
                          <m:t>𝑖</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𝜃</m:t>
                            </m:r>
                          </m:e>
                          <m:sub>
                            <m:r>
                              <a:rPr lang="en-US" sz="2400" i="1">
                                <a:latin typeface="Cambria Math" panose="02040503050406030204" pitchFamily="18" charset="0"/>
                              </a:rPr>
                              <m:t>𝑖</m:t>
                            </m:r>
                          </m:sub>
                        </m:sSub>
                      </m:e>
                    </m:d>
                    <m:r>
                      <a:rPr lang="en-US" sz="2400" b="0" i="1" smtClean="0">
                        <a:latin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𝔼</m:t>
                        </m:r>
                      </m:e>
                      <m:sub>
                        <m:r>
                          <a:rPr lang="en-US" sz="2400" i="1">
                            <a:latin typeface="Cambria Math" panose="02040503050406030204" pitchFamily="18" charset="0"/>
                            <a:ea typeface="Cambria Math" panose="02040503050406030204" pitchFamily="18" charset="0"/>
                          </a:rPr>
                          <m:t>𝑠</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𝑎</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𝜌</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m:t>
                            </m:r>
                          </m:e>
                        </m:d>
                        <m:r>
                          <a:rPr lang="en-US" sz="2400" b="0" i="1" smtClean="0">
                            <a:latin typeface="Cambria Math" panose="02040503050406030204" pitchFamily="18" charset="0"/>
                            <a:ea typeface="Cambria Math" panose="02040503050406030204" pitchFamily="18" charset="0"/>
                          </a:rPr>
                          <m:t>,</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𝑠</m:t>
                            </m:r>
                          </m:e>
                          <m:sup>
                            <m:r>
                              <a:rPr lang="en-US" sz="2400" b="0" i="1" smtClean="0">
                                <a:latin typeface="Cambria Math" panose="02040503050406030204" pitchFamily="18" charset="0"/>
                                <a:ea typeface="Cambria Math" panose="02040503050406030204" pitchFamily="18" charset="0"/>
                              </a:rPr>
                              <m:t>′</m:t>
                            </m:r>
                          </m:sup>
                        </m:sSup>
                        <m:r>
                          <a:rPr lang="en-US" sz="2400" b="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ℰ</m:t>
                        </m:r>
                      </m:sub>
                    </m:sSub>
                    <m:d>
                      <m:dPr>
                        <m:begChr m:val="["/>
                        <m:endChr m:val="]"/>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𝑟</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𝛾</m:t>
                            </m:r>
                            <m:func>
                              <m:funcPr>
                                <m:ctrlPr>
                                  <a:rPr lang="en-US" sz="2400" b="0" i="1" smtClean="0">
                                    <a:latin typeface="Cambria Math" panose="02040503050406030204" pitchFamily="18" charset="0"/>
                                    <a:ea typeface="Cambria Math" panose="02040503050406030204" pitchFamily="18" charset="0"/>
                                  </a:rPr>
                                </m:ctrlPr>
                              </m:funcPr>
                              <m:fName>
                                <m:limLow>
                                  <m:limLowPr>
                                    <m:ctrlPr>
                                      <a:rPr lang="en-US" sz="2400" b="0" i="1" smtClean="0">
                                        <a:latin typeface="Cambria Math" panose="02040503050406030204" pitchFamily="18" charset="0"/>
                                        <a:ea typeface="Cambria Math" panose="02040503050406030204" pitchFamily="18" charset="0"/>
                                      </a:rPr>
                                    </m:ctrlPr>
                                  </m:limLowPr>
                                  <m:e>
                                    <m:r>
                                      <m:rPr>
                                        <m:sty m:val="p"/>
                                      </m:rPr>
                                      <a:rPr lang="en-US" sz="2400" b="0" i="0" smtClean="0">
                                        <a:latin typeface="Cambria Math" panose="02040503050406030204" pitchFamily="18" charset="0"/>
                                        <a:ea typeface="Cambria Math" panose="02040503050406030204" pitchFamily="18" charset="0"/>
                                      </a:rPr>
                                      <m:t>max</m:t>
                                    </m:r>
                                  </m:e>
                                  <m:lim>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𝑎</m:t>
                                        </m:r>
                                      </m:e>
                                      <m:sup>
                                        <m:r>
                                          <a:rPr lang="en-US" sz="2400" b="0" i="1" smtClean="0">
                                            <a:latin typeface="Cambria Math" panose="02040503050406030204" pitchFamily="18" charset="0"/>
                                            <a:ea typeface="Cambria Math" panose="02040503050406030204" pitchFamily="18" charset="0"/>
                                          </a:rPr>
                                          <m:t>′</m:t>
                                        </m:r>
                                      </m:sup>
                                    </m:sSup>
                                  </m:lim>
                                </m:limLow>
                              </m:fName>
                              <m:e>
                                <m:acc>
                                  <m:accPr>
                                    <m:chr m:val="̂"/>
                                    <m:ctrlPr>
                                      <a:rPr lang="en-US" sz="2400" b="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𝑄</m:t>
                                    </m:r>
                                  </m:e>
                                </m:acc>
                                <m:d>
                                  <m:dPr>
                                    <m:ctrlPr>
                                      <a:rPr lang="en-US" sz="2400" b="0" i="1" smtClean="0">
                                        <a:latin typeface="Cambria Math" panose="02040503050406030204" pitchFamily="18" charset="0"/>
                                        <a:ea typeface="Cambria Math" panose="02040503050406030204" pitchFamily="18" charset="0"/>
                                      </a:rPr>
                                    </m:ctrlPr>
                                  </m:dPr>
                                  <m:e>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𝑠</m:t>
                                        </m:r>
                                      </m:e>
                                      <m:sup>
                                        <m:r>
                                          <a:rPr lang="en-US" sz="2400" b="0" i="1" smtClean="0">
                                            <a:latin typeface="Cambria Math" panose="02040503050406030204" pitchFamily="18" charset="0"/>
                                            <a:ea typeface="Cambria Math" panose="02040503050406030204" pitchFamily="18" charset="0"/>
                                          </a:rPr>
                                          <m:t>′</m:t>
                                        </m:r>
                                      </m:sup>
                                    </m:sSup>
                                    <m:r>
                                      <a:rPr lang="en-US" sz="2400" b="0" i="1" smtClean="0">
                                        <a:latin typeface="Cambria Math" panose="02040503050406030204" pitchFamily="18" charset="0"/>
                                        <a:ea typeface="Cambria Math" panose="02040503050406030204" pitchFamily="18" charset="0"/>
                                      </a:rPr>
                                      <m:t>,</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𝑎</m:t>
                                        </m:r>
                                      </m:e>
                                      <m:sup>
                                        <m:r>
                                          <a:rPr lang="en-US" sz="2400" b="0" i="1" smtClean="0">
                                            <a:latin typeface="Cambria Math" panose="02040503050406030204" pitchFamily="18" charset="0"/>
                                            <a:ea typeface="Cambria Math" panose="02040503050406030204" pitchFamily="18" charset="0"/>
                                          </a:rPr>
                                          <m:t>′</m:t>
                                        </m:r>
                                      </m:sup>
                                    </m:sSup>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𝜃</m:t>
                                        </m:r>
                                      </m:e>
                                      <m:sub>
                                        <m:r>
                                          <a:rPr lang="en-US" sz="2400" b="0" i="1" smtClean="0">
                                            <a:latin typeface="Cambria Math" panose="02040503050406030204" pitchFamily="18" charset="0"/>
                                            <a:ea typeface="Cambria Math" panose="02040503050406030204" pitchFamily="18" charset="0"/>
                                          </a:rPr>
                                          <m:t>𝑖</m:t>
                                        </m:r>
                                        <m:r>
                                          <a:rPr lang="en-US" sz="2400" b="0" i="1" smtClean="0">
                                            <a:latin typeface="Cambria Math" panose="02040503050406030204" pitchFamily="18" charset="0"/>
                                            <a:ea typeface="Cambria Math" panose="02040503050406030204" pitchFamily="18" charset="0"/>
                                          </a:rPr>
                                          <m:t>−1</m:t>
                                        </m:r>
                                      </m:sub>
                                    </m:sSub>
                                  </m:e>
                                </m:d>
                                <m:r>
                                  <a:rPr lang="en-US" sz="2400" b="0" i="1" smtClean="0">
                                    <a:latin typeface="Cambria Math" panose="02040503050406030204" pitchFamily="18" charset="0"/>
                                    <a:ea typeface="Cambria Math" panose="02040503050406030204" pitchFamily="18" charset="0"/>
                                  </a:rPr>
                                  <m:t>−</m:t>
                                </m:r>
                                <m:acc>
                                  <m:accPr>
                                    <m:chr m:val="̂"/>
                                    <m:ctrlPr>
                                      <a:rPr lang="en-US" sz="2400" b="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𝑄</m:t>
                                    </m:r>
                                  </m:e>
                                </m:acc>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𝑠</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𝑎</m:t>
                                    </m:r>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𝜃</m:t>
                                        </m:r>
                                      </m:e>
                                      <m:sub>
                                        <m:r>
                                          <a:rPr lang="en-US" sz="2400" b="0" i="1" smtClean="0">
                                            <a:latin typeface="Cambria Math" panose="02040503050406030204" pitchFamily="18" charset="0"/>
                                            <a:ea typeface="Cambria Math" panose="02040503050406030204" pitchFamily="18" charset="0"/>
                                          </a:rPr>
                                          <m:t>𝑖</m:t>
                                        </m:r>
                                      </m:sub>
                                    </m:sSub>
                                  </m:e>
                                </m:d>
                              </m:e>
                            </m:func>
                          </m:e>
                        </m:d>
                        <m:sSub>
                          <m:sSubPr>
                            <m:ctrlPr>
                              <a:rPr lang="en-US" sz="2400" b="0" i="1" smtClean="0">
                                <a:latin typeface="Cambria Math" panose="02040503050406030204" pitchFamily="18" charset="0"/>
                                <a:ea typeface="Cambria Math" panose="02040503050406030204" pitchFamily="18" charset="0"/>
                              </a:rPr>
                            </m:ctrlPr>
                          </m:sSubPr>
                          <m:e>
                            <m:r>
                              <m:rPr>
                                <m:sty m:val="p"/>
                              </m:rPr>
                              <a:rPr lang="en-US" sz="2400" b="0" i="0" smtClean="0">
                                <a:latin typeface="Cambria Math" panose="02040503050406030204" pitchFamily="18" charset="0"/>
                                <a:ea typeface="Cambria Math" panose="02040503050406030204" pitchFamily="18" charset="0"/>
                              </a:rPr>
                              <m:t>∇</m:t>
                            </m:r>
                          </m:e>
                          <m:sub>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𝜃</m:t>
                                </m:r>
                              </m:e>
                              <m:sub>
                                <m:r>
                                  <a:rPr lang="en-US" sz="2400" b="0" i="1" smtClean="0">
                                    <a:latin typeface="Cambria Math" panose="02040503050406030204" pitchFamily="18" charset="0"/>
                                    <a:ea typeface="Cambria Math" panose="02040503050406030204" pitchFamily="18" charset="0"/>
                                  </a:rPr>
                                  <m:t>𝑖</m:t>
                                </m:r>
                              </m:sub>
                            </m:sSub>
                          </m:sub>
                        </m:sSub>
                        <m:acc>
                          <m:accPr>
                            <m:chr m:val="̂"/>
                            <m:ctrlPr>
                              <a:rPr lang="en-US" sz="2400" i="1">
                                <a:latin typeface="Cambria Math" panose="02040503050406030204" pitchFamily="18" charset="0"/>
                                <a:ea typeface="Cambria Math" panose="02040503050406030204" pitchFamily="18" charset="0"/>
                              </a:rPr>
                            </m:ctrlPr>
                          </m:accPr>
                          <m:e>
                            <m:r>
                              <a:rPr lang="en-US" sz="2400" i="1">
                                <a:latin typeface="Cambria Math" panose="02040503050406030204" pitchFamily="18" charset="0"/>
                                <a:ea typeface="Cambria Math" panose="02040503050406030204" pitchFamily="18" charset="0"/>
                              </a:rPr>
                              <m:t>𝑄</m:t>
                            </m:r>
                          </m:e>
                        </m:acc>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𝑠</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𝑎</m:t>
                            </m:r>
                            <m:r>
                              <a:rPr lang="en-US"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𝜃</m:t>
                                </m:r>
                              </m:e>
                              <m:sub>
                                <m:r>
                                  <a:rPr lang="en-US" sz="2400" i="1">
                                    <a:latin typeface="Cambria Math" panose="02040503050406030204" pitchFamily="18" charset="0"/>
                                    <a:ea typeface="Cambria Math" panose="02040503050406030204" pitchFamily="18" charset="0"/>
                                  </a:rPr>
                                  <m:t>𝑖</m:t>
                                </m:r>
                              </m:sub>
                            </m:sSub>
                          </m:e>
                        </m:d>
                      </m:e>
                    </m:d>
                  </m:oMath>
                </a14:m>
                <a:endParaRPr lang="en-US" dirty="0"/>
              </a:p>
            </p:txBody>
          </p:sp>
        </mc:Choice>
        <mc:Fallback xmlns="">
          <p:sp>
            <p:nvSpPr>
              <p:cNvPr id="3" name="Content Placeholder 2">
                <a:extLst>
                  <a:ext uri="{FF2B5EF4-FFF2-40B4-BE49-F238E27FC236}">
                    <a16:creationId xmlns:a16="http://schemas.microsoft.com/office/drawing/2014/main" id="{5C875735-FA3D-6D44-9A9A-F945EF852F54}"/>
                  </a:ext>
                </a:extLst>
              </p:cNvPr>
              <p:cNvSpPr>
                <a:spLocks noGrp="1" noRot="1" noChangeAspect="1" noMove="1" noResize="1" noEditPoints="1" noAdjustHandles="1" noChangeArrowheads="1" noChangeShapeType="1" noTextEdit="1"/>
              </p:cNvSpPr>
              <p:nvPr>
                <p:ph idx="1"/>
              </p:nvPr>
            </p:nvSpPr>
            <p:spPr>
              <a:xfrm>
                <a:off x="838199" y="1825625"/>
                <a:ext cx="11675166" cy="4351338"/>
              </a:xfrm>
              <a:blipFill>
                <a:blip r:embed="rId2"/>
                <a:stretch>
                  <a:fillRect l="-869"/>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503B29E9-FFA1-E049-8766-A65DC03E03EF}"/>
              </a:ext>
            </a:extLst>
          </p:cNvPr>
          <p:cNvSpPr/>
          <p:nvPr/>
        </p:nvSpPr>
        <p:spPr>
          <a:xfrm>
            <a:off x="4055165" y="2047461"/>
            <a:ext cx="407505" cy="4472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7CDDABD-CA82-8D4B-A220-DC38AB7C68B2}"/>
                  </a:ext>
                </a:extLst>
              </p:cNvPr>
              <p:cNvSpPr txBox="1"/>
              <p:nvPr/>
            </p:nvSpPr>
            <p:spPr>
              <a:xfrm>
                <a:off x="7536993" y="1616995"/>
                <a:ext cx="2799314" cy="646331"/>
              </a:xfrm>
              <a:prstGeom prst="rect">
                <a:avLst/>
              </a:prstGeom>
              <a:noFill/>
              <a:ln>
                <a:solidFill>
                  <a:srgbClr val="FF0000"/>
                </a:solidFill>
              </a:ln>
            </p:spPr>
            <p:txBody>
              <a:bodyPr wrap="square" rtlCol="0">
                <a:spAutoFit/>
              </a:bodyPr>
              <a:lstStyle/>
              <a:p>
                <a:pPr algn="ctr"/>
                <a:r>
                  <a:rPr lang="en-US" dirty="0">
                    <a:solidFill>
                      <a:srgbClr val="FF0000"/>
                    </a:solidFill>
                  </a:rPr>
                  <a:t>Independent of </a:t>
                </a:r>
                <a14:m>
                  <m:oMath xmlns:m="http://schemas.openxmlformats.org/officeDocument/2006/math">
                    <m:sSub>
                      <m:sSubPr>
                        <m:ctrlPr>
                          <a:rPr lang="en-US" i="1">
                            <a:solidFill>
                              <a:srgbClr val="FF0000"/>
                            </a:solidFill>
                            <a:latin typeface="Cambria Math" panose="02040503050406030204" pitchFamily="18" charset="0"/>
                            <a:ea typeface="Cambria Math" panose="02040503050406030204" pitchFamily="18" charset="0"/>
                          </a:rPr>
                        </m:ctrlPr>
                      </m:sSubPr>
                      <m:e>
                        <m:r>
                          <a:rPr lang="en-US" i="1">
                            <a:solidFill>
                              <a:srgbClr val="FF0000"/>
                            </a:solidFill>
                            <a:latin typeface="Cambria Math" panose="02040503050406030204" pitchFamily="18" charset="0"/>
                            <a:ea typeface="Cambria Math" panose="02040503050406030204" pitchFamily="18" charset="0"/>
                          </a:rPr>
                          <m:t>𝜃</m:t>
                        </m:r>
                      </m:e>
                      <m:sub>
                        <m:r>
                          <a:rPr lang="en-US" i="1">
                            <a:solidFill>
                              <a:srgbClr val="FF0000"/>
                            </a:solidFill>
                            <a:latin typeface="Cambria Math" panose="02040503050406030204" pitchFamily="18" charset="0"/>
                            <a:ea typeface="Cambria Math" panose="02040503050406030204" pitchFamily="18" charset="0"/>
                          </a:rPr>
                          <m:t>𝑖</m:t>
                        </m:r>
                      </m:sub>
                    </m:sSub>
                  </m:oMath>
                </a14:m>
                <a:r>
                  <a:rPr lang="en-US" dirty="0">
                    <a:solidFill>
                      <a:srgbClr val="FF0000"/>
                    </a:solidFill>
                  </a:rPr>
                  <a:t> (because </a:t>
                </a:r>
                <a14:m>
                  <m:oMath xmlns:m="http://schemas.openxmlformats.org/officeDocument/2006/math">
                    <m:sSub>
                      <m:sSubPr>
                        <m:ctrlPr>
                          <a:rPr lang="en-US" i="1">
                            <a:solidFill>
                              <a:srgbClr val="FF0000"/>
                            </a:solidFill>
                            <a:latin typeface="Cambria Math" panose="02040503050406030204" pitchFamily="18" charset="0"/>
                            <a:ea typeface="Cambria Math" panose="02040503050406030204" pitchFamily="18" charset="0"/>
                          </a:rPr>
                        </m:ctrlPr>
                      </m:sSubPr>
                      <m:e>
                        <m:r>
                          <a:rPr lang="en-US" i="1">
                            <a:solidFill>
                              <a:srgbClr val="FF0000"/>
                            </a:solidFill>
                            <a:latin typeface="Cambria Math" panose="02040503050406030204" pitchFamily="18" charset="0"/>
                            <a:ea typeface="Cambria Math" panose="02040503050406030204" pitchFamily="18" charset="0"/>
                          </a:rPr>
                          <m:t>𝜃</m:t>
                        </m:r>
                      </m:e>
                      <m:sub>
                        <m:r>
                          <a:rPr lang="en-US" i="1">
                            <a:solidFill>
                              <a:srgbClr val="FF0000"/>
                            </a:solidFill>
                            <a:latin typeface="Cambria Math" panose="02040503050406030204" pitchFamily="18" charset="0"/>
                            <a:ea typeface="Cambria Math" panose="02040503050406030204" pitchFamily="18" charset="0"/>
                          </a:rPr>
                          <m:t>𝑖</m:t>
                        </m:r>
                        <m:r>
                          <a:rPr lang="en-US" i="1">
                            <a:solidFill>
                              <a:srgbClr val="FF0000"/>
                            </a:solidFill>
                            <a:latin typeface="Cambria Math" panose="02040503050406030204" pitchFamily="18" charset="0"/>
                            <a:ea typeface="Cambria Math" panose="02040503050406030204" pitchFamily="18" charset="0"/>
                          </a:rPr>
                          <m:t>−1</m:t>
                        </m:r>
                      </m:sub>
                    </m:sSub>
                  </m:oMath>
                </a14:m>
                <a:r>
                  <a:rPr lang="en-US" dirty="0">
                    <a:solidFill>
                      <a:srgbClr val="FF0000"/>
                    </a:solidFill>
                  </a:rPr>
                  <a:t> is considered fix )</a:t>
                </a:r>
              </a:p>
            </p:txBody>
          </p:sp>
        </mc:Choice>
        <mc:Fallback xmlns="">
          <p:sp>
            <p:nvSpPr>
              <p:cNvPr id="5" name="TextBox 4">
                <a:extLst>
                  <a:ext uri="{FF2B5EF4-FFF2-40B4-BE49-F238E27FC236}">
                    <a16:creationId xmlns:a16="http://schemas.microsoft.com/office/drawing/2014/main" id="{77CDDABD-CA82-8D4B-A220-DC38AB7C68B2}"/>
                  </a:ext>
                </a:extLst>
              </p:cNvPr>
              <p:cNvSpPr txBox="1">
                <a:spLocks noRot="1" noChangeAspect="1" noMove="1" noResize="1" noEditPoints="1" noAdjustHandles="1" noChangeArrowheads="1" noChangeShapeType="1" noTextEdit="1"/>
              </p:cNvSpPr>
              <p:nvPr/>
            </p:nvSpPr>
            <p:spPr>
              <a:xfrm>
                <a:off x="7536993" y="1616995"/>
                <a:ext cx="2799314" cy="646331"/>
              </a:xfrm>
              <a:prstGeom prst="rect">
                <a:avLst/>
              </a:prstGeom>
              <a:blipFill>
                <a:blip r:embed="rId3"/>
                <a:stretch>
                  <a:fillRect l="-448" t="-1887" r="-2691" b="-15094"/>
                </a:stretch>
              </a:blipFill>
              <a:ln>
                <a:solidFill>
                  <a:srgbClr val="FF0000"/>
                </a:solidFill>
              </a:ln>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9C96BC28-C422-D74F-8EA0-A66CB8648A50}"/>
              </a:ext>
            </a:extLst>
          </p:cNvPr>
          <p:cNvCxnSpPr>
            <a:cxnSpLocks/>
            <a:stCxn id="5" idx="1"/>
          </p:cNvCxnSpPr>
          <p:nvPr/>
        </p:nvCxnSpPr>
        <p:spPr>
          <a:xfrm flipH="1">
            <a:off x="4507871" y="1940161"/>
            <a:ext cx="3029122" cy="1968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34B309C-7A87-3D4D-9125-3A240B0D569B}"/>
              </a:ext>
            </a:extLst>
          </p:cNvPr>
          <p:cNvPicPr>
            <a:picLocks noChangeAspect="1"/>
          </p:cNvPicPr>
          <p:nvPr/>
        </p:nvPicPr>
        <p:blipFill>
          <a:blip r:embed="rId4"/>
          <a:stretch>
            <a:fillRect/>
          </a:stretch>
        </p:blipFill>
        <p:spPr>
          <a:xfrm>
            <a:off x="3458819" y="3347358"/>
            <a:ext cx="5903842" cy="3463587"/>
          </a:xfrm>
          <a:prstGeom prst="rect">
            <a:avLst/>
          </a:prstGeom>
        </p:spPr>
      </p:pic>
      <p:sp>
        <p:nvSpPr>
          <p:cNvPr id="6" name="Slide Number Placeholder 5">
            <a:extLst>
              <a:ext uri="{FF2B5EF4-FFF2-40B4-BE49-F238E27FC236}">
                <a16:creationId xmlns:a16="http://schemas.microsoft.com/office/drawing/2014/main" id="{0765BBEF-FD5F-4549-A693-131089FB009C}"/>
              </a:ext>
            </a:extLst>
          </p:cNvPr>
          <p:cNvSpPr>
            <a:spLocks noGrp="1"/>
          </p:cNvSpPr>
          <p:nvPr>
            <p:ph type="sldNum" sz="quarter" idx="12"/>
          </p:nvPr>
        </p:nvSpPr>
        <p:spPr/>
        <p:txBody>
          <a:bodyPr/>
          <a:lstStyle/>
          <a:p>
            <a:fld id="{5F07402F-1908-0F43-B844-ECE5D9BD648C}" type="slidenum">
              <a:rPr lang="en-US" smtClean="0"/>
              <a:t>15</a:t>
            </a:fld>
            <a:endParaRPr lang="en-US"/>
          </a:p>
        </p:txBody>
      </p:sp>
    </p:spTree>
    <p:extLst>
      <p:ext uri="{BB962C8B-B14F-4D97-AF65-F5344CB8AC3E}">
        <p14:creationId xmlns:p14="http://schemas.microsoft.com/office/powerpoint/2010/main" val="3328034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64AA4-C492-2145-A03D-FE3EF3974B37}"/>
              </a:ext>
            </a:extLst>
          </p:cNvPr>
          <p:cNvSpPr>
            <a:spLocks noGrp="1"/>
          </p:cNvSpPr>
          <p:nvPr>
            <p:ph type="title"/>
          </p:nvPr>
        </p:nvSpPr>
        <p:spPr>
          <a:xfrm>
            <a:off x="838200" y="186223"/>
            <a:ext cx="10515600" cy="1325563"/>
          </a:xfrm>
        </p:spPr>
        <p:txBody>
          <a:bodyPr>
            <a:normAutofit/>
          </a:bodyPr>
          <a:lstStyle/>
          <a:p>
            <a:r>
              <a:rPr lang="en-US" dirty="0"/>
              <a:t>Q-learning with experience replay</a:t>
            </a:r>
          </a:p>
        </p:txBody>
      </p:sp>
      <p:pic>
        <p:nvPicPr>
          <p:cNvPr id="5" name="Content Placeholder 4">
            <a:extLst>
              <a:ext uri="{FF2B5EF4-FFF2-40B4-BE49-F238E27FC236}">
                <a16:creationId xmlns:a16="http://schemas.microsoft.com/office/drawing/2014/main" id="{83742898-BD5A-204C-9B16-1E1E93627AFB}"/>
              </a:ext>
            </a:extLst>
          </p:cNvPr>
          <p:cNvPicPr>
            <a:picLocks noGrp="1" noChangeAspect="1"/>
          </p:cNvPicPr>
          <p:nvPr>
            <p:ph idx="1"/>
          </p:nvPr>
        </p:nvPicPr>
        <p:blipFill>
          <a:blip r:embed="rId2"/>
          <a:stretch>
            <a:fillRect/>
          </a:stretch>
        </p:blipFill>
        <p:spPr>
          <a:xfrm>
            <a:off x="807308" y="1417638"/>
            <a:ext cx="6737262" cy="5180870"/>
          </a:xfr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66BE50D-BE7F-FE49-ACF6-3388F2FD550E}"/>
                  </a:ext>
                </a:extLst>
              </p:cNvPr>
              <p:cNvSpPr txBox="1"/>
              <p:nvPr/>
            </p:nvSpPr>
            <p:spPr>
              <a:xfrm>
                <a:off x="6280306" y="1410754"/>
                <a:ext cx="5176587" cy="655629"/>
              </a:xfrm>
              <a:prstGeom prst="rect">
                <a:avLst/>
              </a:prstGeom>
              <a:noFill/>
            </p:spPr>
            <p:txBody>
              <a:bodyPr wrap="square" rtlCol="0">
                <a:spAutoFit/>
              </a:bodyPr>
              <a:lstStyle/>
              <a:p>
                <a:r>
                  <a:rPr lang="en-US" dirty="0">
                    <a:solidFill>
                      <a:srgbClr val="0070C0"/>
                    </a:solidFill>
                  </a:rPr>
                  <a:t>Initialize the replay memory and two identical Q approximators (CNN). </a:t>
                </a:r>
                <a14:m>
                  <m:oMath xmlns:m="http://schemas.openxmlformats.org/officeDocument/2006/math">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𝑄</m:t>
                        </m:r>
                      </m:e>
                    </m:acc>
                  </m:oMath>
                </a14:m>
                <a:r>
                  <a:rPr lang="en-US" dirty="0">
                    <a:solidFill>
                      <a:srgbClr val="0070C0"/>
                    </a:solidFill>
                  </a:rPr>
                  <a:t> is our target approximator.</a:t>
                </a:r>
              </a:p>
            </p:txBody>
          </p:sp>
        </mc:Choice>
        <mc:Fallback xmlns="">
          <p:sp>
            <p:nvSpPr>
              <p:cNvPr id="6" name="TextBox 5">
                <a:extLst>
                  <a:ext uri="{FF2B5EF4-FFF2-40B4-BE49-F238E27FC236}">
                    <a16:creationId xmlns:a16="http://schemas.microsoft.com/office/drawing/2014/main" id="{D66BE50D-BE7F-FE49-ACF6-3388F2FD550E}"/>
                  </a:ext>
                </a:extLst>
              </p:cNvPr>
              <p:cNvSpPr txBox="1">
                <a:spLocks noRot="1" noChangeAspect="1" noMove="1" noResize="1" noEditPoints="1" noAdjustHandles="1" noChangeArrowheads="1" noChangeShapeType="1" noTextEdit="1"/>
              </p:cNvSpPr>
              <p:nvPr/>
            </p:nvSpPr>
            <p:spPr>
              <a:xfrm>
                <a:off x="6280306" y="1410754"/>
                <a:ext cx="5176587" cy="655629"/>
              </a:xfrm>
              <a:prstGeom prst="rect">
                <a:avLst/>
              </a:prstGeom>
              <a:blipFill>
                <a:blip r:embed="rId3"/>
                <a:stretch>
                  <a:fillRect l="-980" t="-3774" b="-13208"/>
                </a:stretch>
              </a:blipFill>
            </p:spPr>
            <p:txBody>
              <a:bodyPr/>
              <a:lstStyle/>
              <a:p>
                <a:r>
                  <a:rPr lang="en-US">
                    <a:noFill/>
                  </a:rPr>
                  <a:t> </a:t>
                </a:r>
              </a:p>
            </p:txBody>
          </p:sp>
        </mc:Fallback>
      </mc:AlternateContent>
      <p:sp>
        <p:nvSpPr>
          <p:cNvPr id="4" name="Right Brace 3">
            <a:extLst>
              <a:ext uri="{FF2B5EF4-FFF2-40B4-BE49-F238E27FC236}">
                <a16:creationId xmlns:a16="http://schemas.microsoft.com/office/drawing/2014/main" id="{D2FDF3CB-04C7-694E-AEF8-943DCD0A558C}"/>
              </a:ext>
            </a:extLst>
          </p:cNvPr>
          <p:cNvSpPr/>
          <p:nvPr/>
        </p:nvSpPr>
        <p:spPr>
          <a:xfrm>
            <a:off x="6005387" y="1417638"/>
            <a:ext cx="172995" cy="720081"/>
          </a:xfrm>
          <a:prstGeom prst="rightBrace">
            <a:avLst/>
          </a:prstGeom>
          <a:ln>
            <a:solidFill>
              <a:srgbClr val="0070C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CF3A5E00-9A3A-C14F-92D7-657CE23582D7}"/>
              </a:ext>
            </a:extLst>
          </p:cNvPr>
          <p:cNvSpPr>
            <a:spLocks noGrp="1"/>
          </p:cNvSpPr>
          <p:nvPr>
            <p:ph type="sldNum" sz="quarter" idx="12"/>
          </p:nvPr>
        </p:nvSpPr>
        <p:spPr/>
        <p:txBody>
          <a:bodyPr/>
          <a:lstStyle/>
          <a:p>
            <a:fld id="{5F07402F-1908-0F43-B844-ECE5D9BD648C}" type="slidenum">
              <a:rPr lang="en-US" smtClean="0"/>
              <a:t>16</a:t>
            </a:fld>
            <a:endParaRPr lang="en-US"/>
          </a:p>
        </p:txBody>
      </p:sp>
    </p:spTree>
    <p:extLst>
      <p:ext uri="{BB962C8B-B14F-4D97-AF65-F5344CB8AC3E}">
        <p14:creationId xmlns:p14="http://schemas.microsoft.com/office/powerpoint/2010/main" val="2940203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3742898-BD5A-204C-9B16-1E1E93627AFB}"/>
              </a:ext>
            </a:extLst>
          </p:cNvPr>
          <p:cNvPicPr>
            <a:picLocks noGrp="1" noChangeAspect="1"/>
          </p:cNvPicPr>
          <p:nvPr>
            <p:ph idx="1"/>
          </p:nvPr>
        </p:nvPicPr>
        <p:blipFill>
          <a:blip r:embed="rId2"/>
          <a:stretch>
            <a:fillRect/>
          </a:stretch>
        </p:blipFill>
        <p:spPr>
          <a:xfrm>
            <a:off x="807308" y="1417638"/>
            <a:ext cx="6737262" cy="5180870"/>
          </a:xfrm>
        </p:spPr>
      </p:pic>
      <p:sp>
        <p:nvSpPr>
          <p:cNvPr id="6" name="TextBox 5">
            <a:extLst>
              <a:ext uri="{FF2B5EF4-FFF2-40B4-BE49-F238E27FC236}">
                <a16:creationId xmlns:a16="http://schemas.microsoft.com/office/drawing/2014/main" id="{D66BE50D-BE7F-FE49-ACF6-3388F2FD550E}"/>
              </a:ext>
            </a:extLst>
          </p:cNvPr>
          <p:cNvSpPr txBox="1"/>
          <p:nvPr/>
        </p:nvSpPr>
        <p:spPr>
          <a:xfrm>
            <a:off x="6926735" y="2120985"/>
            <a:ext cx="4037830" cy="369332"/>
          </a:xfrm>
          <a:prstGeom prst="rect">
            <a:avLst/>
          </a:prstGeom>
          <a:noFill/>
        </p:spPr>
        <p:txBody>
          <a:bodyPr wrap="square" rtlCol="0">
            <a:spAutoFit/>
          </a:bodyPr>
          <a:lstStyle/>
          <a:p>
            <a:r>
              <a:rPr lang="en-US" dirty="0">
                <a:solidFill>
                  <a:srgbClr val="0070C0"/>
                </a:solidFill>
              </a:rPr>
              <a:t>Play </a:t>
            </a:r>
            <a:r>
              <a:rPr lang="en-US" i="1" dirty="0">
                <a:solidFill>
                  <a:srgbClr val="0070C0"/>
                </a:solidFill>
              </a:rPr>
              <a:t>m</a:t>
            </a:r>
            <a:r>
              <a:rPr lang="en-US" dirty="0">
                <a:solidFill>
                  <a:srgbClr val="0070C0"/>
                </a:solidFill>
              </a:rPr>
              <a:t> episodes (full games)</a:t>
            </a:r>
          </a:p>
        </p:txBody>
      </p:sp>
      <p:cxnSp>
        <p:nvCxnSpPr>
          <p:cNvPr id="7" name="Straight Arrow Connector 6">
            <a:extLst>
              <a:ext uri="{FF2B5EF4-FFF2-40B4-BE49-F238E27FC236}">
                <a16:creationId xmlns:a16="http://schemas.microsoft.com/office/drawing/2014/main" id="{E078A218-24F7-7E45-B3FC-B3479010990E}"/>
              </a:ext>
            </a:extLst>
          </p:cNvPr>
          <p:cNvCxnSpPr>
            <a:cxnSpLocks/>
          </p:cNvCxnSpPr>
          <p:nvPr/>
        </p:nvCxnSpPr>
        <p:spPr>
          <a:xfrm flipH="1">
            <a:off x="2792627" y="2305651"/>
            <a:ext cx="4134108" cy="17421"/>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595D8B7A-98B5-E448-A0B2-4EEA244F03FC}"/>
              </a:ext>
            </a:extLst>
          </p:cNvPr>
          <p:cNvSpPr>
            <a:spLocks noGrp="1"/>
          </p:cNvSpPr>
          <p:nvPr>
            <p:ph type="title"/>
          </p:nvPr>
        </p:nvSpPr>
        <p:spPr/>
        <p:txBody>
          <a:bodyPr/>
          <a:lstStyle/>
          <a:p>
            <a:endParaRPr lang="en-US"/>
          </a:p>
        </p:txBody>
      </p:sp>
      <p:sp>
        <p:nvSpPr>
          <p:cNvPr id="8" name="Title 1">
            <a:extLst>
              <a:ext uri="{FF2B5EF4-FFF2-40B4-BE49-F238E27FC236}">
                <a16:creationId xmlns:a16="http://schemas.microsoft.com/office/drawing/2014/main" id="{E828A084-9BEC-E840-801D-C952AD60E299}"/>
              </a:ext>
            </a:extLst>
          </p:cNvPr>
          <p:cNvSpPr txBox="1">
            <a:spLocks/>
          </p:cNvSpPr>
          <p:nvPr/>
        </p:nvSpPr>
        <p:spPr>
          <a:xfrm>
            <a:off x="838200" y="1862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Q-learning with experience replay</a:t>
            </a:r>
            <a:endParaRPr lang="en-US" dirty="0"/>
          </a:p>
        </p:txBody>
      </p:sp>
      <p:sp>
        <p:nvSpPr>
          <p:cNvPr id="2" name="Slide Number Placeholder 1">
            <a:extLst>
              <a:ext uri="{FF2B5EF4-FFF2-40B4-BE49-F238E27FC236}">
                <a16:creationId xmlns:a16="http://schemas.microsoft.com/office/drawing/2014/main" id="{C516F160-38AC-1B4F-8867-C35C8BDF72FD}"/>
              </a:ext>
            </a:extLst>
          </p:cNvPr>
          <p:cNvSpPr>
            <a:spLocks noGrp="1"/>
          </p:cNvSpPr>
          <p:nvPr>
            <p:ph type="sldNum" sz="quarter" idx="12"/>
          </p:nvPr>
        </p:nvSpPr>
        <p:spPr/>
        <p:txBody>
          <a:bodyPr/>
          <a:lstStyle/>
          <a:p>
            <a:fld id="{5F07402F-1908-0F43-B844-ECE5D9BD648C}" type="slidenum">
              <a:rPr lang="en-US" smtClean="0"/>
              <a:t>17</a:t>
            </a:fld>
            <a:endParaRPr lang="en-US"/>
          </a:p>
        </p:txBody>
      </p:sp>
    </p:spTree>
    <p:extLst>
      <p:ext uri="{BB962C8B-B14F-4D97-AF65-F5344CB8AC3E}">
        <p14:creationId xmlns:p14="http://schemas.microsoft.com/office/powerpoint/2010/main" val="2828418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3742898-BD5A-204C-9B16-1E1E93627AFB}"/>
              </a:ext>
            </a:extLst>
          </p:cNvPr>
          <p:cNvPicPr>
            <a:picLocks noGrp="1" noChangeAspect="1"/>
          </p:cNvPicPr>
          <p:nvPr>
            <p:ph idx="1"/>
          </p:nvPr>
        </p:nvPicPr>
        <p:blipFill>
          <a:blip r:embed="rId2"/>
          <a:stretch>
            <a:fillRect/>
          </a:stretch>
        </p:blipFill>
        <p:spPr>
          <a:xfrm>
            <a:off x="807308" y="1417638"/>
            <a:ext cx="6737262" cy="5180870"/>
          </a:xfr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848C418-CFE3-7A4A-B147-CAC6AE907FFB}"/>
                  </a:ext>
                </a:extLst>
              </p:cNvPr>
              <p:cNvSpPr txBox="1"/>
              <p:nvPr/>
            </p:nvSpPr>
            <p:spPr>
              <a:xfrm>
                <a:off x="7544570" y="1960473"/>
                <a:ext cx="4506095" cy="1477328"/>
              </a:xfrm>
              <a:prstGeom prst="rect">
                <a:avLst/>
              </a:prstGeom>
              <a:noFill/>
            </p:spPr>
            <p:txBody>
              <a:bodyPr wrap="square" rtlCol="0">
                <a:spAutoFit/>
              </a:bodyPr>
              <a:lstStyle/>
              <a:p>
                <a:r>
                  <a:rPr lang="en-US" dirty="0">
                    <a:solidFill>
                      <a:srgbClr val="0070C0"/>
                    </a:solidFill>
                  </a:rPr>
                  <a:t>Start episode from </a:t>
                </a:r>
                <a14:m>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𝑥</m:t>
                        </m:r>
                      </m:e>
                      <m:sub>
                        <m:r>
                          <a:rPr lang="en-US" b="0" i="1" smtClean="0">
                            <a:solidFill>
                              <a:srgbClr val="0070C0"/>
                            </a:solidFill>
                            <a:latin typeface="Cambria Math" panose="02040503050406030204" pitchFamily="18" charset="0"/>
                          </a:rPr>
                          <m:t>1</m:t>
                        </m:r>
                      </m:sub>
                    </m:sSub>
                  </m:oMath>
                </a14:m>
                <a:r>
                  <a:rPr lang="en-US" dirty="0">
                    <a:solidFill>
                      <a:srgbClr val="0070C0"/>
                    </a:solidFill>
                  </a:rPr>
                  <a:t> (pixels at the starting screen).</a:t>
                </a:r>
              </a:p>
              <a:p>
                <a:r>
                  <a:rPr lang="en-US" dirty="0">
                    <a:solidFill>
                      <a:srgbClr val="0070C0"/>
                    </a:solidFill>
                  </a:rPr>
                  <a:t>Preprocess the state (include 4 last frames, RGB to grayscale conversion, </a:t>
                </a:r>
                <a:r>
                  <a:rPr lang="en-US" dirty="0" err="1">
                    <a:solidFill>
                      <a:srgbClr val="0070C0"/>
                    </a:solidFill>
                  </a:rPr>
                  <a:t>downsampling</a:t>
                </a:r>
                <a:r>
                  <a:rPr lang="en-US" dirty="0">
                    <a:solidFill>
                      <a:srgbClr val="0070C0"/>
                    </a:solidFill>
                  </a:rPr>
                  <a:t>, cropping)</a:t>
                </a:r>
              </a:p>
            </p:txBody>
          </p:sp>
        </mc:Choice>
        <mc:Fallback xmlns="">
          <p:sp>
            <p:nvSpPr>
              <p:cNvPr id="7" name="TextBox 6">
                <a:extLst>
                  <a:ext uri="{FF2B5EF4-FFF2-40B4-BE49-F238E27FC236}">
                    <a16:creationId xmlns:a16="http://schemas.microsoft.com/office/drawing/2014/main" id="{8848C418-CFE3-7A4A-B147-CAC6AE907FFB}"/>
                  </a:ext>
                </a:extLst>
              </p:cNvPr>
              <p:cNvSpPr txBox="1">
                <a:spLocks noRot="1" noChangeAspect="1" noMove="1" noResize="1" noEditPoints="1" noAdjustHandles="1" noChangeArrowheads="1" noChangeShapeType="1" noTextEdit="1"/>
              </p:cNvSpPr>
              <p:nvPr/>
            </p:nvSpPr>
            <p:spPr>
              <a:xfrm>
                <a:off x="7544570" y="1960473"/>
                <a:ext cx="4506095" cy="1477328"/>
              </a:xfrm>
              <a:prstGeom prst="rect">
                <a:avLst/>
              </a:prstGeom>
              <a:blipFill>
                <a:blip r:embed="rId3"/>
                <a:stretch>
                  <a:fillRect l="-1408" t="-1709" b="-5983"/>
                </a:stretch>
              </a:blipFill>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A96751AE-E87B-9D4C-BD63-9A63EF64B5DC}"/>
              </a:ext>
            </a:extLst>
          </p:cNvPr>
          <p:cNvCxnSpPr>
            <a:stCxn id="7" idx="1"/>
          </p:cNvCxnSpPr>
          <p:nvPr/>
        </p:nvCxnSpPr>
        <p:spPr>
          <a:xfrm flipH="1" flipV="1">
            <a:off x="6487298" y="2560638"/>
            <a:ext cx="1057272" cy="138499"/>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2413093D-DFD1-6E4A-A628-CE471281D894}"/>
              </a:ext>
            </a:extLst>
          </p:cNvPr>
          <p:cNvSpPr>
            <a:spLocks noGrp="1"/>
          </p:cNvSpPr>
          <p:nvPr>
            <p:ph type="title"/>
          </p:nvPr>
        </p:nvSpPr>
        <p:spPr/>
        <p:txBody>
          <a:bodyPr/>
          <a:lstStyle/>
          <a:p>
            <a:endParaRPr lang="en-US"/>
          </a:p>
        </p:txBody>
      </p:sp>
      <p:sp>
        <p:nvSpPr>
          <p:cNvPr id="9" name="Title 1">
            <a:extLst>
              <a:ext uri="{FF2B5EF4-FFF2-40B4-BE49-F238E27FC236}">
                <a16:creationId xmlns:a16="http://schemas.microsoft.com/office/drawing/2014/main" id="{AA2948C5-9254-CB48-A633-382579B72600}"/>
              </a:ext>
            </a:extLst>
          </p:cNvPr>
          <p:cNvSpPr txBox="1">
            <a:spLocks/>
          </p:cNvSpPr>
          <p:nvPr/>
        </p:nvSpPr>
        <p:spPr>
          <a:xfrm>
            <a:off x="838200" y="1862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Q-learning with experience replay</a:t>
            </a:r>
            <a:endParaRPr lang="en-US" dirty="0"/>
          </a:p>
        </p:txBody>
      </p:sp>
      <p:sp>
        <p:nvSpPr>
          <p:cNvPr id="2" name="Slide Number Placeholder 1">
            <a:extLst>
              <a:ext uri="{FF2B5EF4-FFF2-40B4-BE49-F238E27FC236}">
                <a16:creationId xmlns:a16="http://schemas.microsoft.com/office/drawing/2014/main" id="{BCA431EF-4E4B-6344-A5DB-8A6EC0A24E40}"/>
              </a:ext>
            </a:extLst>
          </p:cNvPr>
          <p:cNvSpPr>
            <a:spLocks noGrp="1"/>
          </p:cNvSpPr>
          <p:nvPr>
            <p:ph type="sldNum" sz="quarter" idx="12"/>
          </p:nvPr>
        </p:nvSpPr>
        <p:spPr/>
        <p:txBody>
          <a:bodyPr/>
          <a:lstStyle/>
          <a:p>
            <a:fld id="{5F07402F-1908-0F43-B844-ECE5D9BD648C}" type="slidenum">
              <a:rPr lang="en-US" smtClean="0"/>
              <a:t>18</a:t>
            </a:fld>
            <a:endParaRPr lang="en-US"/>
          </a:p>
        </p:txBody>
      </p:sp>
    </p:spTree>
    <p:extLst>
      <p:ext uri="{BB962C8B-B14F-4D97-AF65-F5344CB8AC3E}">
        <p14:creationId xmlns:p14="http://schemas.microsoft.com/office/powerpoint/2010/main" val="1176343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3742898-BD5A-204C-9B16-1E1E93627AFB}"/>
              </a:ext>
            </a:extLst>
          </p:cNvPr>
          <p:cNvPicPr>
            <a:picLocks noGrp="1" noChangeAspect="1"/>
          </p:cNvPicPr>
          <p:nvPr>
            <p:ph idx="1"/>
          </p:nvPr>
        </p:nvPicPr>
        <p:blipFill>
          <a:blip r:embed="rId2"/>
          <a:stretch>
            <a:fillRect/>
          </a:stretch>
        </p:blipFill>
        <p:spPr>
          <a:xfrm>
            <a:off x="807308" y="1417638"/>
            <a:ext cx="6737262" cy="5180870"/>
          </a:xfrm>
        </p:spPr>
      </p:pic>
      <p:sp>
        <p:nvSpPr>
          <p:cNvPr id="7" name="TextBox 6">
            <a:extLst>
              <a:ext uri="{FF2B5EF4-FFF2-40B4-BE49-F238E27FC236}">
                <a16:creationId xmlns:a16="http://schemas.microsoft.com/office/drawing/2014/main" id="{8848C418-CFE3-7A4A-B147-CAC6AE907FFB}"/>
              </a:ext>
            </a:extLst>
          </p:cNvPr>
          <p:cNvSpPr txBox="1"/>
          <p:nvPr/>
        </p:nvSpPr>
        <p:spPr>
          <a:xfrm>
            <a:off x="6746789" y="2622423"/>
            <a:ext cx="4506095" cy="369332"/>
          </a:xfrm>
          <a:prstGeom prst="rect">
            <a:avLst/>
          </a:prstGeom>
          <a:noFill/>
        </p:spPr>
        <p:txBody>
          <a:bodyPr wrap="square" rtlCol="0">
            <a:spAutoFit/>
          </a:bodyPr>
          <a:lstStyle/>
          <a:p>
            <a:r>
              <a:rPr lang="en-US" dirty="0">
                <a:solidFill>
                  <a:srgbClr val="0070C0"/>
                </a:solidFill>
              </a:rPr>
              <a:t>For each time step during the episode</a:t>
            </a:r>
          </a:p>
        </p:txBody>
      </p:sp>
      <p:cxnSp>
        <p:nvCxnSpPr>
          <p:cNvPr id="8" name="Straight Arrow Connector 7">
            <a:extLst>
              <a:ext uri="{FF2B5EF4-FFF2-40B4-BE49-F238E27FC236}">
                <a16:creationId xmlns:a16="http://schemas.microsoft.com/office/drawing/2014/main" id="{A96751AE-E87B-9D4C-BD63-9A63EF64B5DC}"/>
              </a:ext>
            </a:extLst>
          </p:cNvPr>
          <p:cNvCxnSpPr>
            <a:cxnSpLocks/>
          </p:cNvCxnSpPr>
          <p:nvPr/>
        </p:nvCxnSpPr>
        <p:spPr>
          <a:xfrm flipH="1">
            <a:off x="2446638" y="2807773"/>
            <a:ext cx="4300151" cy="0"/>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B965A22C-9C3F-2A4D-B106-77913542184D}"/>
              </a:ext>
            </a:extLst>
          </p:cNvPr>
          <p:cNvSpPr>
            <a:spLocks noGrp="1"/>
          </p:cNvSpPr>
          <p:nvPr>
            <p:ph type="title"/>
          </p:nvPr>
        </p:nvSpPr>
        <p:spPr/>
        <p:txBody>
          <a:bodyPr/>
          <a:lstStyle/>
          <a:p>
            <a:endParaRPr lang="en-US"/>
          </a:p>
        </p:txBody>
      </p:sp>
      <p:sp>
        <p:nvSpPr>
          <p:cNvPr id="9" name="Title 1">
            <a:extLst>
              <a:ext uri="{FF2B5EF4-FFF2-40B4-BE49-F238E27FC236}">
                <a16:creationId xmlns:a16="http://schemas.microsoft.com/office/drawing/2014/main" id="{475657C7-3A54-BC4A-8FEC-3F7FA4BAED0B}"/>
              </a:ext>
            </a:extLst>
          </p:cNvPr>
          <p:cNvSpPr txBox="1">
            <a:spLocks/>
          </p:cNvSpPr>
          <p:nvPr/>
        </p:nvSpPr>
        <p:spPr>
          <a:xfrm>
            <a:off x="838200" y="1862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Q-learning with experience replay</a:t>
            </a:r>
            <a:endParaRPr lang="en-US" dirty="0"/>
          </a:p>
        </p:txBody>
      </p:sp>
      <p:sp>
        <p:nvSpPr>
          <p:cNvPr id="2" name="Slide Number Placeholder 1">
            <a:extLst>
              <a:ext uri="{FF2B5EF4-FFF2-40B4-BE49-F238E27FC236}">
                <a16:creationId xmlns:a16="http://schemas.microsoft.com/office/drawing/2014/main" id="{9F98ECA4-A7D2-4F4E-B4CF-5D66DE79C92A}"/>
              </a:ext>
            </a:extLst>
          </p:cNvPr>
          <p:cNvSpPr>
            <a:spLocks noGrp="1"/>
          </p:cNvSpPr>
          <p:nvPr>
            <p:ph type="sldNum" sz="quarter" idx="12"/>
          </p:nvPr>
        </p:nvSpPr>
        <p:spPr/>
        <p:txBody>
          <a:bodyPr/>
          <a:lstStyle/>
          <a:p>
            <a:fld id="{5F07402F-1908-0F43-B844-ECE5D9BD648C}" type="slidenum">
              <a:rPr lang="en-US" smtClean="0"/>
              <a:t>19</a:t>
            </a:fld>
            <a:endParaRPr lang="en-US"/>
          </a:p>
        </p:txBody>
      </p:sp>
    </p:spTree>
    <p:extLst>
      <p:ext uri="{BB962C8B-B14F-4D97-AF65-F5344CB8AC3E}">
        <p14:creationId xmlns:p14="http://schemas.microsoft.com/office/powerpoint/2010/main" val="36474949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3742898-BD5A-204C-9B16-1E1E93627AFB}"/>
              </a:ext>
            </a:extLst>
          </p:cNvPr>
          <p:cNvPicPr>
            <a:picLocks noGrp="1" noChangeAspect="1"/>
          </p:cNvPicPr>
          <p:nvPr>
            <p:ph idx="1"/>
          </p:nvPr>
        </p:nvPicPr>
        <p:blipFill>
          <a:blip r:embed="rId2"/>
          <a:stretch>
            <a:fillRect/>
          </a:stretch>
        </p:blipFill>
        <p:spPr>
          <a:xfrm>
            <a:off x="807308" y="1417638"/>
            <a:ext cx="6737262" cy="5180870"/>
          </a:xfrm>
        </p:spPr>
      </p:pic>
      <p:sp>
        <p:nvSpPr>
          <p:cNvPr id="7" name="TextBox 6">
            <a:extLst>
              <a:ext uri="{FF2B5EF4-FFF2-40B4-BE49-F238E27FC236}">
                <a16:creationId xmlns:a16="http://schemas.microsoft.com/office/drawing/2014/main" id="{8848C418-CFE3-7A4A-B147-CAC6AE907FFB}"/>
              </a:ext>
            </a:extLst>
          </p:cNvPr>
          <p:cNvSpPr txBox="1"/>
          <p:nvPr/>
        </p:nvSpPr>
        <p:spPr>
          <a:xfrm>
            <a:off x="7310438" y="2771388"/>
            <a:ext cx="4506095" cy="923330"/>
          </a:xfrm>
          <a:prstGeom prst="rect">
            <a:avLst/>
          </a:prstGeom>
          <a:noFill/>
        </p:spPr>
        <p:txBody>
          <a:bodyPr wrap="square" rtlCol="0">
            <a:spAutoFit/>
          </a:bodyPr>
          <a:lstStyle/>
          <a:p>
            <a:r>
              <a:rPr lang="en-US" dirty="0">
                <a:solidFill>
                  <a:srgbClr val="0070C0"/>
                </a:solidFill>
              </a:rPr>
              <a:t>With small probability select a random action (explore), otherwise select the, currently known, best action (exploit).</a:t>
            </a:r>
          </a:p>
        </p:txBody>
      </p:sp>
      <p:cxnSp>
        <p:nvCxnSpPr>
          <p:cNvPr id="8" name="Straight Arrow Connector 7">
            <a:extLst>
              <a:ext uri="{FF2B5EF4-FFF2-40B4-BE49-F238E27FC236}">
                <a16:creationId xmlns:a16="http://schemas.microsoft.com/office/drawing/2014/main" id="{A96751AE-E87B-9D4C-BD63-9A63EF64B5DC}"/>
              </a:ext>
            </a:extLst>
          </p:cNvPr>
          <p:cNvCxnSpPr>
            <a:cxnSpLocks/>
          </p:cNvCxnSpPr>
          <p:nvPr/>
        </p:nvCxnSpPr>
        <p:spPr>
          <a:xfrm flipH="1">
            <a:off x="5382785" y="3233053"/>
            <a:ext cx="1927653" cy="0"/>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sp>
        <p:nvSpPr>
          <p:cNvPr id="9" name="Right Brace 8">
            <a:extLst>
              <a:ext uri="{FF2B5EF4-FFF2-40B4-BE49-F238E27FC236}">
                <a16:creationId xmlns:a16="http://schemas.microsoft.com/office/drawing/2014/main" id="{95EC8BC6-95C9-F34E-8383-9110B2B0654F}"/>
              </a:ext>
            </a:extLst>
          </p:cNvPr>
          <p:cNvSpPr/>
          <p:nvPr/>
        </p:nvSpPr>
        <p:spPr>
          <a:xfrm>
            <a:off x="4975658" y="3015974"/>
            <a:ext cx="172995" cy="434158"/>
          </a:xfrm>
          <a:prstGeom prst="rightBrace">
            <a:avLst/>
          </a:prstGeom>
          <a:ln>
            <a:solidFill>
              <a:srgbClr val="0070C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Title 3">
            <a:extLst>
              <a:ext uri="{FF2B5EF4-FFF2-40B4-BE49-F238E27FC236}">
                <a16:creationId xmlns:a16="http://schemas.microsoft.com/office/drawing/2014/main" id="{69388DB5-D6DC-1249-AE80-2BA6C4F71031}"/>
              </a:ext>
            </a:extLst>
          </p:cNvPr>
          <p:cNvSpPr>
            <a:spLocks noGrp="1"/>
          </p:cNvSpPr>
          <p:nvPr>
            <p:ph type="title"/>
          </p:nvPr>
        </p:nvSpPr>
        <p:spPr/>
        <p:txBody>
          <a:bodyPr/>
          <a:lstStyle/>
          <a:p>
            <a:endParaRPr lang="en-US"/>
          </a:p>
        </p:txBody>
      </p:sp>
      <p:sp>
        <p:nvSpPr>
          <p:cNvPr id="10" name="Title 1">
            <a:extLst>
              <a:ext uri="{FF2B5EF4-FFF2-40B4-BE49-F238E27FC236}">
                <a16:creationId xmlns:a16="http://schemas.microsoft.com/office/drawing/2014/main" id="{52E9F223-94C6-8140-AE71-AB1DEE4F4AF2}"/>
              </a:ext>
            </a:extLst>
          </p:cNvPr>
          <p:cNvSpPr txBox="1">
            <a:spLocks/>
          </p:cNvSpPr>
          <p:nvPr/>
        </p:nvSpPr>
        <p:spPr>
          <a:xfrm>
            <a:off x="838200" y="1862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Q-learning with experience replay</a:t>
            </a:r>
            <a:endParaRPr lang="en-US" dirty="0"/>
          </a:p>
        </p:txBody>
      </p:sp>
      <p:sp>
        <p:nvSpPr>
          <p:cNvPr id="2" name="Slide Number Placeholder 1">
            <a:extLst>
              <a:ext uri="{FF2B5EF4-FFF2-40B4-BE49-F238E27FC236}">
                <a16:creationId xmlns:a16="http://schemas.microsoft.com/office/drawing/2014/main" id="{C5E3B724-56F5-8A4F-9751-56F567EC2350}"/>
              </a:ext>
            </a:extLst>
          </p:cNvPr>
          <p:cNvSpPr>
            <a:spLocks noGrp="1"/>
          </p:cNvSpPr>
          <p:nvPr>
            <p:ph type="sldNum" sz="quarter" idx="12"/>
          </p:nvPr>
        </p:nvSpPr>
        <p:spPr/>
        <p:txBody>
          <a:bodyPr/>
          <a:lstStyle/>
          <a:p>
            <a:fld id="{5F07402F-1908-0F43-B844-ECE5D9BD648C}" type="slidenum">
              <a:rPr lang="en-US" smtClean="0"/>
              <a:t>20</a:t>
            </a:fld>
            <a:endParaRPr lang="en-US"/>
          </a:p>
        </p:txBody>
      </p:sp>
    </p:spTree>
    <p:extLst>
      <p:ext uri="{BB962C8B-B14F-4D97-AF65-F5344CB8AC3E}">
        <p14:creationId xmlns:p14="http://schemas.microsoft.com/office/powerpoint/2010/main" val="510690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3742898-BD5A-204C-9B16-1E1E93627AFB}"/>
              </a:ext>
            </a:extLst>
          </p:cNvPr>
          <p:cNvPicPr>
            <a:picLocks noGrp="1" noChangeAspect="1"/>
          </p:cNvPicPr>
          <p:nvPr>
            <p:ph idx="1"/>
          </p:nvPr>
        </p:nvPicPr>
        <p:blipFill>
          <a:blip r:embed="rId2"/>
          <a:stretch>
            <a:fillRect/>
          </a:stretch>
        </p:blipFill>
        <p:spPr>
          <a:xfrm>
            <a:off x="807308" y="1417638"/>
            <a:ext cx="6737262" cy="5180870"/>
          </a:xfrm>
        </p:spPr>
      </p:pic>
      <p:sp>
        <p:nvSpPr>
          <p:cNvPr id="7" name="TextBox 6">
            <a:extLst>
              <a:ext uri="{FF2B5EF4-FFF2-40B4-BE49-F238E27FC236}">
                <a16:creationId xmlns:a16="http://schemas.microsoft.com/office/drawing/2014/main" id="{8848C418-CFE3-7A4A-B147-CAC6AE907FFB}"/>
              </a:ext>
            </a:extLst>
          </p:cNvPr>
          <p:cNvSpPr txBox="1"/>
          <p:nvPr/>
        </p:nvSpPr>
        <p:spPr>
          <a:xfrm>
            <a:off x="7310438" y="3348188"/>
            <a:ext cx="4506095" cy="923330"/>
          </a:xfrm>
          <a:prstGeom prst="rect">
            <a:avLst/>
          </a:prstGeom>
          <a:noFill/>
        </p:spPr>
        <p:txBody>
          <a:bodyPr wrap="square" rtlCol="0">
            <a:spAutoFit/>
          </a:bodyPr>
          <a:lstStyle/>
          <a:p>
            <a:r>
              <a:rPr lang="en-US" dirty="0">
                <a:solidFill>
                  <a:srgbClr val="0070C0"/>
                </a:solidFill>
              </a:rPr>
              <a:t>Execute the chosen action and store the (processed) observed transition in the replay memory </a:t>
            </a:r>
          </a:p>
        </p:txBody>
      </p:sp>
      <p:sp>
        <p:nvSpPr>
          <p:cNvPr id="9" name="Right Brace 8">
            <a:extLst>
              <a:ext uri="{FF2B5EF4-FFF2-40B4-BE49-F238E27FC236}">
                <a16:creationId xmlns:a16="http://schemas.microsoft.com/office/drawing/2014/main" id="{95EC8BC6-95C9-F34E-8383-9110B2B0654F}"/>
              </a:ext>
            </a:extLst>
          </p:cNvPr>
          <p:cNvSpPr/>
          <p:nvPr/>
        </p:nvSpPr>
        <p:spPr>
          <a:xfrm>
            <a:off x="6928026" y="3480191"/>
            <a:ext cx="189466" cy="659324"/>
          </a:xfrm>
          <a:prstGeom prst="rightBrace">
            <a:avLst/>
          </a:prstGeom>
          <a:ln>
            <a:solidFill>
              <a:srgbClr val="0070C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Title 3">
            <a:extLst>
              <a:ext uri="{FF2B5EF4-FFF2-40B4-BE49-F238E27FC236}">
                <a16:creationId xmlns:a16="http://schemas.microsoft.com/office/drawing/2014/main" id="{31A4A110-C687-644A-88FE-382A7A24463F}"/>
              </a:ext>
            </a:extLst>
          </p:cNvPr>
          <p:cNvSpPr>
            <a:spLocks noGrp="1"/>
          </p:cNvSpPr>
          <p:nvPr>
            <p:ph type="title"/>
          </p:nvPr>
        </p:nvSpPr>
        <p:spPr/>
        <p:txBody>
          <a:bodyPr/>
          <a:lstStyle/>
          <a:p>
            <a:endParaRPr lang="en-US"/>
          </a:p>
        </p:txBody>
      </p:sp>
      <p:sp>
        <p:nvSpPr>
          <p:cNvPr id="8" name="Title 1">
            <a:extLst>
              <a:ext uri="{FF2B5EF4-FFF2-40B4-BE49-F238E27FC236}">
                <a16:creationId xmlns:a16="http://schemas.microsoft.com/office/drawing/2014/main" id="{680D378B-11AA-FD4E-8F3B-F84536E335FF}"/>
              </a:ext>
            </a:extLst>
          </p:cNvPr>
          <p:cNvSpPr txBox="1">
            <a:spLocks/>
          </p:cNvSpPr>
          <p:nvPr/>
        </p:nvSpPr>
        <p:spPr>
          <a:xfrm>
            <a:off x="838200" y="1862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Q-learning with experience replay</a:t>
            </a:r>
            <a:endParaRPr lang="en-US" dirty="0"/>
          </a:p>
        </p:txBody>
      </p:sp>
      <p:sp>
        <p:nvSpPr>
          <p:cNvPr id="2" name="Slide Number Placeholder 1">
            <a:extLst>
              <a:ext uri="{FF2B5EF4-FFF2-40B4-BE49-F238E27FC236}">
                <a16:creationId xmlns:a16="http://schemas.microsoft.com/office/drawing/2014/main" id="{3333D590-5141-0B49-AEFA-B6859A57C697}"/>
              </a:ext>
            </a:extLst>
          </p:cNvPr>
          <p:cNvSpPr>
            <a:spLocks noGrp="1"/>
          </p:cNvSpPr>
          <p:nvPr>
            <p:ph type="sldNum" sz="quarter" idx="12"/>
          </p:nvPr>
        </p:nvSpPr>
        <p:spPr/>
        <p:txBody>
          <a:bodyPr/>
          <a:lstStyle/>
          <a:p>
            <a:fld id="{5F07402F-1908-0F43-B844-ECE5D9BD648C}" type="slidenum">
              <a:rPr lang="en-US" smtClean="0"/>
              <a:t>21</a:t>
            </a:fld>
            <a:endParaRPr lang="en-US"/>
          </a:p>
        </p:txBody>
      </p:sp>
    </p:spTree>
    <p:extLst>
      <p:ext uri="{BB962C8B-B14F-4D97-AF65-F5344CB8AC3E}">
        <p14:creationId xmlns:p14="http://schemas.microsoft.com/office/powerpoint/2010/main" val="3351278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3742898-BD5A-204C-9B16-1E1E93627AFB}"/>
              </a:ext>
            </a:extLst>
          </p:cNvPr>
          <p:cNvPicPr>
            <a:picLocks noGrp="1" noChangeAspect="1"/>
          </p:cNvPicPr>
          <p:nvPr>
            <p:ph idx="1"/>
          </p:nvPr>
        </p:nvPicPr>
        <p:blipFill>
          <a:blip r:embed="rId2"/>
          <a:stretch>
            <a:fillRect/>
          </a:stretch>
        </p:blipFill>
        <p:spPr>
          <a:xfrm>
            <a:off x="807308" y="1417638"/>
            <a:ext cx="6737262" cy="5180870"/>
          </a:xfr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848C418-CFE3-7A4A-B147-CAC6AE907FFB}"/>
                  </a:ext>
                </a:extLst>
              </p:cNvPr>
              <p:cNvSpPr txBox="1"/>
              <p:nvPr/>
            </p:nvSpPr>
            <p:spPr>
              <a:xfrm>
                <a:off x="7742278" y="4361073"/>
                <a:ext cx="3840122" cy="1510478"/>
              </a:xfrm>
              <a:prstGeom prst="rect">
                <a:avLst/>
              </a:prstGeom>
              <a:noFill/>
            </p:spPr>
            <p:txBody>
              <a:bodyPr wrap="square" rtlCol="0">
                <a:spAutoFit/>
              </a:bodyPr>
              <a:lstStyle/>
              <a:p>
                <a:r>
                  <a:rPr lang="en-US" dirty="0">
                    <a:solidFill>
                      <a:srgbClr val="0070C0"/>
                    </a:solidFill>
                  </a:rPr>
                  <a:t>Experience replay: </a:t>
                </a:r>
              </a:p>
              <a:p>
                <a:r>
                  <a:rPr lang="en-US" dirty="0">
                    <a:solidFill>
                      <a:srgbClr val="0070C0"/>
                    </a:solidFill>
                  </a:rPr>
                  <a:t>Sample a random minibatch of transitions from replay memory and perform gradient decent step on </a:t>
                </a:r>
                <a14:m>
                  <m:oMath xmlns:m="http://schemas.openxmlformats.org/officeDocument/2006/math">
                    <m:r>
                      <a:rPr lang="en-US" b="0" i="1" smtClean="0">
                        <a:solidFill>
                          <a:srgbClr val="0070C0"/>
                        </a:solidFill>
                        <a:latin typeface="Cambria Math" panose="02040503050406030204" pitchFamily="18" charset="0"/>
                      </a:rPr>
                      <m:t>𝑄</m:t>
                    </m:r>
                  </m:oMath>
                </a14:m>
                <a:r>
                  <a:rPr lang="en-US" dirty="0">
                    <a:solidFill>
                      <a:srgbClr val="0070C0"/>
                    </a:solidFill>
                  </a:rPr>
                  <a:t> (not on </a:t>
                </a:r>
                <a14:m>
                  <m:oMath xmlns:m="http://schemas.openxmlformats.org/officeDocument/2006/math">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𝑄</m:t>
                        </m:r>
                      </m:e>
                    </m:acc>
                  </m:oMath>
                </a14:m>
                <a:r>
                  <a:rPr lang="en-US" dirty="0">
                    <a:solidFill>
                      <a:srgbClr val="0070C0"/>
                    </a:solidFill>
                  </a:rPr>
                  <a:t>)</a:t>
                </a:r>
              </a:p>
            </p:txBody>
          </p:sp>
        </mc:Choice>
        <mc:Fallback xmlns="">
          <p:sp>
            <p:nvSpPr>
              <p:cNvPr id="7" name="TextBox 6">
                <a:extLst>
                  <a:ext uri="{FF2B5EF4-FFF2-40B4-BE49-F238E27FC236}">
                    <a16:creationId xmlns:a16="http://schemas.microsoft.com/office/drawing/2014/main" id="{8848C418-CFE3-7A4A-B147-CAC6AE907FFB}"/>
                  </a:ext>
                </a:extLst>
              </p:cNvPr>
              <p:cNvSpPr txBox="1">
                <a:spLocks noRot="1" noChangeAspect="1" noMove="1" noResize="1" noEditPoints="1" noAdjustHandles="1" noChangeArrowheads="1" noChangeShapeType="1" noTextEdit="1"/>
              </p:cNvSpPr>
              <p:nvPr/>
            </p:nvSpPr>
            <p:spPr>
              <a:xfrm>
                <a:off x="7742278" y="4361073"/>
                <a:ext cx="3840122" cy="1510478"/>
              </a:xfrm>
              <a:prstGeom prst="rect">
                <a:avLst/>
              </a:prstGeom>
              <a:blipFill>
                <a:blip r:embed="rId3"/>
                <a:stretch>
                  <a:fillRect l="-1320" t="-833" r="-660" b="-4167"/>
                </a:stretch>
              </a:blipFill>
            </p:spPr>
            <p:txBody>
              <a:bodyPr/>
              <a:lstStyle/>
              <a:p>
                <a:r>
                  <a:rPr lang="en-US">
                    <a:noFill/>
                  </a:rPr>
                  <a:t> </a:t>
                </a:r>
              </a:p>
            </p:txBody>
          </p:sp>
        </mc:Fallback>
      </mc:AlternateContent>
      <p:sp>
        <p:nvSpPr>
          <p:cNvPr id="9" name="Right Brace 8">
            <a:extLst>
              <a:ext uri="{FF2B5EF4-FFF2-40B4-BE49-F238E27FC236}">
                <a16:creationId xmlns:a16="http://schemas.microsoft.com/office/drawing/2014/main" id="{95EC8BC6-95C9-F34E-8383-9110B2B0654F}"/>
              </a:ext>
            </a:extLst>
          </p:cNvPr>
          <p:cNvSpPr/>
          <p:nvPr/>
        </p:nvSpPr>
        <p:spPr>
          <a:xfrm>
            <a:off x="7401696" y="4176584"/>
            <a:ext cx="247135" cy="1569308"/>
          </a:xfrm>
          <a:prstGeom prst="rightBrace">
            <a:avLst/>
          </a:prstGeom>
          <a:ln>
            <a:solidFill>
              <a:srgbClr val="0070C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Title 3">
            <a:extLst>
              <a:ext uri="{FF2B5EF4-FFF2-40B4-BE49-F238E27FC236}">
                <a16:creationId xmlns:a16="http://schemas.microsoft.com/office/drawing/2014/main" id="{D0ECFCB9-59EC-264E-807E-E26DF5017CBE}"/>
              </a:ext>
            </a:extLst>
          </p:cNvPr>
          <p:cNvSpPr>
            <a:spLocks noGrp="1"/>
          </p:cNvSpPr>
          <p:nvPr>
            <p:ph type="title"/>
          </p:nvPr>
        </p:nvSpPr>
        <p:spPr/>
        <p:txBody>
          <a:bodyPr/>
          <a:lstStyle/>
          <a:p>
            <a:endParaRPr lang="en-US"/>
          </a:p>
        </p:txBody>
      </p:sp>
      <p:sp>
        <p:nvSpPr>
          <p:cNvPr id="8" name="Title 1">
            <a:extLst>
              <a:ext uri="{FF2B5EF4-FFF2-40B4-BE49-F238E27FC236}">
                <a16:creationId xmlns:a16="http://schemas.microsoft.com/office/drawing/2014/main" id="{31DBC093-A4AC-3046-BC81-C2680A26A866}"/>
              </a:ext>
            </a:extLst>
          </p:cNvPr>
          <p:cNvSpPr txBox="1">
            <a:spLocks/>
          </p:cNvSpPr>
          <p:nvPr/>
        </p:nvSpPr>
        <p:spPr>
          <a:xfrm>
            <a:off x="838200" y="1862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Q-learning with experience replay</a:t>
            </a:r>
            <a:endParaRPr lang="en-US" dirty="0"/>
          </a:p>
        </p:txBody>
      </p:sp>
      <p:sp>
        <p:nvSpPr>
          <p:cNvPr id="2" name="Slide Number Placeholder 1">
            <a:extLst>
              <a:ext uri="{FF2B5EF4-FFF2-40B4-BE49-F238E27FC236}">
                <a16:creationId xmlns:a16="http://schemas.microsoft.com/office/drawing/2014/main" id="{02E5B19A-6F72-7846-849B-1B68F4A4C120}"/>
              </a:ext>
            </a:extLst>
          </p:cNvPr>
          <p:cNvSpPr>
            <a:spLocks noGrp="1"/>
          </p:cNvSpPr>
          <p:nvPr>
            <p:ph type="sldNum" sz="quarter" idx="12"/>
          </p:nvPr>
        </p:nvSpPr>
        <p:spPr/>
        <p:txBody>
          <a:bodyPr/>
          <a:lstStyle/>
          <a:p>
            <a:fld id="{5F07402F-1908-0F43-B844-ECE5D9BD648C}" type="slidenum">
              <a:rPr lang="en-US" smtClean="0"/>
              <a:t>22</a:t>
            </a:fld>
            <a:endParaRPr lang="en-US"/>
          </a:p>
        </p:txBody>
      </p:sp>
    </p:spTree>
    <p:extLst>
      <p:ext uri="{BB962C8B-B14F-4D97-AF65-F5344CB8AC3E}">
        <p14:creationId xmlns:p14="http://schemas.microsoft.com/office/powerpoint/2010/main" val="20820138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3742898-BD5A-204C-9B16-1E1E93627AFB}"/>
              </a:ext>
            </a:extLst>
          </p:cNvPr>
          <p:cNvPicPr>
            <a:picLocks noGrp="1" noChangeAspect="1"/>
          </p:cNvPicPr>
          <p:nvPr>
            <p:ph idx="1"/>
          </p:nvPr>
        </p:nvPicPr>
        <p:blipFill>
          <a:blip r:embed="rId2"/>
          <a:stretch>
            <a:fillRect/>
          </a:stretch>
        </p:blipFill>
        <p:spPr>
          <a:xfrm>
            <a:off x="807308" y="1417638"/>
            <a:ext cx="6737262" cy="5180870"/>
          </a:xfr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848C418-CFE3-7A4A-B147-CAC6AE907FFB}"/>
                  </a:ext>
                </a:extLst>
              </p:cNvPr>
              <p:cNvSpPr txBox="1"/>
              <p:nvPr/>
            </p:nvSpPr>
            <p:spPr>
              <a:xfrm>
                <a:off x="7544570" y="5440362"/>
                <a:ext cx="3840122" cy="679481"/>
              </a:xfrm>
              <a:prstGeom prst="rect">
                <a:avLst/>
              </a:prstGeom>
              <a:noFill/>
            </p:spPr>
            <p:txBody>
              <a:bodyPr wrap="square" rtlCol="0">
                <a:spAutoFit/>
              </a:bodyPr>
              <a:lstStyle/>
              <a:p>
                <a:r>
                  <a:rPr lang="en-US" dirty="0">
                    <a:solidFill>
                      <a:srgbClr val="0070C0"/>
                    </a:solidFill>
                  </a:rPr>
                  <a:t>Once every several steps set the target function, </a:t>
                </a:r>
                <a14:m>
                  <m:oMath xmlns:m="http://schemas.openxmlformats.org/officeDocument/2006/math">
                    <m:acc>
                      <m:accPr>
                        <m:chr m:val="̂"/>
                        <m:ctrlPr>
                          <a:rPr lang="en-US" i="1">
                            <a:solidFill>
                              <a:srgbClr val="0070C0"/>
                            </a:solidFill>
                            <a:latin typeface="Cambria Math" panose="02040503050406030204" pitchFamily="18" charset="0"/>
                          </a:rPr>
                        </m:ctrlPr>
                      </m:accPr>
                      <m:e>
                        <m:r>
                          <a:rPr lang="en-US" i="1">
                            <a:solidFill>
                              <a:srgbClr val="0070C0"/>
                            </a:solidFill>
                            <a:latin typeface="Cambria Math" panose="02040503050406030204" pitchFamily="18" charset="0"/>
                          </a:rPr>
                          <m:t>𝑄</m:t>
                        </m:r>
                      </m:e>
                    </m:acc>
                  </m:oMath>
                </a14:m>
                <a:r>
                  <a:rPr lang="en-US" dirty="0">
                    <a:solidFill>
                      <a:srgbClr val="0070C0"/>
                    </a:solidFill>
                  </a:rPr>
                  <a:t>, to equal </a:t>
                </a:r>
                <a14:m>
                  <m:oMath xmlns:m="http://schemas.openxmlformats.org/officeDocument/2006/math">
                    <m:r>
                      <a:rPr lang="en-US" b="0" i="1" smtClean="0">
                        <a:solidFill>
                          <a:srgbClr val="0070C0"/>
                        </a:solidFill>
                        <a:latin typeface="Cambria Math" panose="02040503050406030204" pitchFamily="18" charset="0"/>
                      </a:rPr>
                      <m:t>𝑄</m:t>
                    </m:r>
                  </m:oMath>
                </a14:m>
                <a:endParaRPr lang="en-US" i="1" dirty="0">
                  <a:solidFill>
                    <a:srgbClr val="0070C0"/>
                  </a:solidFill>
                </a:endParaRPr>
              </a:p>
            </p:txBody>
          </p:sp>
        </mc:Choice>
        <mc:Fallback xmlns="">
          <p:sp>
            <p:nvSpPr>
              <p:cNvPr id="7" name="TextBox 6">
                <a:extLst>
                  <a:ext uri="{FF2B5EF4-FFF2-40B4-BE49-F238E27FC236}">
                    <a16:creationId xmlns:a16="http://schemas.microsoft.com/office/drawing/2014/main" id="{8848C418-CFE3-7A4A-B147-CAC6AE907FFB}"/>
                  </a:ext>
                </a:extLst>
              </p:cNvPr>
              <p:cNvSpPr txBox="1">
                <a:spLocks noRot="1" noChangeAspect="1" noMove="1" noResize="1" noEditPoints="1" noAdjustHandles="1" noChangeArrowheads="1" noChangeShapeType="1" noTextEdit="1"/>
              </p:cNvSpPr>
              <p:nvPr/>
            </p:nvSpPr>
            <p:spPr>
              <a:xfrm>
                <a:off x="7544570" y="5440362"/>
                <a:ext cx="3840122" cy="679481"/>
              </a:xfrm>
              <a:prstGeom prst="rect">
                <a:avLst/>
              </a:prstGeom>
              <a:blipFill>
                <a:blip r:embed="rId3"/>
                <a:stretch>
                  <a:fillRect l="-1320" t="-1818" b="-9091"/>
                </a:stretch>
              </a:blipFill>
            </p:spPr>
            <p:txBody>
              <a:bodyPr/>
              <a:lstStyle/>
              <a:p>
                <a:r>
                  <a:rPr lang="en-US">
                    <a:noFill/>
                  </a:rPr>
                  <a:t> </a:t>
                </a:r>
              </a:p>
            </p:txBody>
          </p:sp>
        </mc:Fallback>
      </mc:AlternateContent>
      <p:cxnSp>
        <p:nvCxnSpPr>
          <p:cNvPr id="6" name="Straight Arrow Connector 5">
            <a:extLst>
              <a:ext uri="{FF2B5EF4-FFF2-40B4-BE49-F238E27FC236}">
                <a16:creationId xmlns:a16="http://schemas.microsoft.com/office/drawing/2014/main" id="{6ADEB35D-CD6F-A841-8E4F-5C2611411818}"/>
              </a:ext>
            </a:extLst>
          </p:cNvPr>
          <p:cNvCxnSpPr>
            <a:cxnSpLocks/>
          </p:cNvCxnSpPr>
          <p:nvPr/>
        </p:nvCxnSpPr>
        <p:spPr>
          <a:xfrm flipH="1">
            <a:off x="3640484" y="5840329"/>
            <a:ext cx="3904086" cy="0"/>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AE6C5179-0574-344D-8162-E64768CE8CE2}"/>
              </a:ext>
            </a:extLst>
          </p:cNvPr>
          <p:cNvSpPr>
            <a:spLocks noGrp="1"/>
          </p:cNvSpPr>
          <p:nvPr>
            <p:ph type="title"/>
          </p:nvPr>
        </p:nvSpPr>
        <p:spPr/>
        <p:txBody>
          <a:bodyPr/>
          <a:lstStyle/>
          <a:p>
            <a:endParaRPr lang="en-US"/>
          </a:p>
        </p:txBody>
      </p:sp>
      <p:sp>
        <p:nvSpPr>
          <p:cNvPr id="8" name="Title 1">
            <a:extLst>
              <a:ext uri="{FF2B5EF4-FFF2-40B4-BE49-F238E27FC236}">
                <a16:creationId xmlns:a16="http://schemas.microsoft.com/office/drawing/2014/main" id="{4249EF54-14D3-3845-83AB-5086F14CC7C2}"/>
              </a:ext>
            </a:extLst>
          </p:cNvPr>
          <p:cNvSpPr txBox="1">
            <a:spLocks/>
          </p:cNvSpPr>
          <p:nvPr/>
        </p:nvSpPr>
        <p:spPr>
          <a:xfrm>
            <a:off x="838200" y="1862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Q-learning with experience replay</a:t>
            </a:r>
            <a:endParaRPr lang="en-US" dirty="0"/>
          </a:p>
        </p:txBody>
      </p:sp>
      <p:sp>
        <p:nvSpPr>
          <p:cNvPr id="2" name="Slide Number Placeholder 1">
            <a:extLst>
              <a:ext uri="{FF2B5EF4-FFF2-40B4-BE49-F238E27FC236}">
                <a16:creationId xmlns:a16="http://schemas.microsoft.com/office/drawing/2014/main" id="{D675801B-860F-0540-AA48-CC0D0EB475C1}"/>
              </a:ext>
            </a:extLst>
          </p:cNvPr>
          <p:cNvSpPr>
            <a:spLocks noGrp="1"/>
          </p:cNvSpPr>
          <p:nvPr>
            <p:ph type="sldNum" sz="quarter" idx="12"/>
          </p:nvPr>
        </p:nvSpPr>
        <p:spPr/>
        <p:txBody>
          <a:bodyPr/>
          <a:lstStyle/>
          <a:p>
            <a:fld id="{5F07402F-1908-0F43-B844-ECE5D9BD648C}" type="slidenum">
              <a:rPr lang="en-US" smtClean="0"/>
              <a:t>23</a:t>
            </a:fld>
            <a:endParaRPr lang="en-US"/>
          </a:p>
        </p:txBody>
      </p:sp>
    </p:spTree>
    <p:extLst>
      <p:ext uri="{BB962C8B-B14F-4D97-AF65-F5344CB8AC3E}">
        <p14:creationId xmlns:p14="http://schemas.microsoft.com/office/powerpoint/2010/main" val="12023074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3742898-BD5A-204C-9B16-1E1E93627AFB}"/>
              </a:ext>
            </a:extLst>
          </p:cNvPr>
          <p:cNvPicPr>
            <a:picLocks noGrp="1" noChangeAspect="1"/>
          </p:cNvPicPr>
          <p:nvPr>
            <p:ph idx="1"/>
          </p:nvPr>
        </p:nvPicPr>
        <p:blipFill>
          <a:blip r:embed="rId3"/>
          <a:stretch>
            <a:fillRect/>
          </a:stretch>
        </p:blipFill>
        <p:spPr>
          <a:xfrm>
            <a:off x="807308" y="1417638"/>
            <a:ext cx="6737262" cy="5180870"/>
          </a:xfr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848C418-CFE3-7A4A-B147-CAC6AE907FFB}"/>
                  </a:ext>
                </a:extLst>
              </p:cNvPr>
              <p:cNvSpPr txBox="1"/>
              <p:nvPr/>
            </p:nvSpPr>
            <p:spPr>
              <a:xfrm>
                <a:off x="7962770" y="1957894"/>
                <a:ext cx="3840122" cy="3900298"/>
              </a:xfrm>
              <a:prstGeom prst="rect">
                <a:avLst/>
              </a:prstGeom>
              <a:noFill/>
            </p:spPr>
            <p:txBody>
              <a:bodyPr wrap="square" rtlCol="0">
                <a:spAutoFit/>
              </a:bodyPr>
              <a:lstStyle/>
              <a:p>
                <a:r>
                  <a:rPr lang="en-US" dirty="0">
                    <a:solidFill>
                      <a:srgbClr val="0070C0"/>
                    </a:solidFill>
                  </a:rPr>
                  <a:t>Such delayed online learning helps in practice: </a:t>
                </a:r>
              </a:p>
              <a:p>
                <a:r>
                  <a:rPr lang="en-US" dirty="0">
                    <a:solidFill>
                      <a:srgbClr val="0070C0"/>
                    </a:solidFill>
                  </a:rPr>
                  <a:t>“This modification makes the</a:t>
                </a:r>
              </a:p>
              <a:p>
                <a:r>
                  <a:rPr lang="en-US" dirty="0">
                    <a:solidFill>
                      <a:srgbClr val="0070C0"/>
                    </a:solidFill>
                  </a:rPr>
                  <a:t>algorithm more stable compared to standard online Q-learning, where an update that increases </a:t>
                </a:r>
                <a14:m>
                  <m:oMath xmlns:m="http://schemas.openxmlformats.org/officeDocument/2006/math">
                    <m:r>
                      <a:rPr lang="en-US" b="0" i="1" smtClean="0">
                        <a:solidFill>
                          <a:srgbClr val="0070C0"/>
                        </a:solidFill>
                        <a:latin typeface="Cambria Math" panose="02040503050406030204" pitchFamily="18" charset="0"/>
                      </a:rPr>
                      <m:t>𝑄</m:t>
                    </m:r>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𝑠</m:t>
                        </m:r>
                      </m:e>
                      <m:sub>
                        <m:r>
                          <a:rPr lang="en-US" b="0" i="1" smtClean="0">
                            <a:solidFill>
                              <a:srgbClr val="0070C0"/>
                            </a:solidFill>
                            <a:latin typeface="Cambria Math" panose="02040503050406030204" pitchFamily="18" charset="0"/>
                          </a:rPr>
                          <m:t>𝑡</m:t>
                        </m:r>
                      </m:sub>
                    </m:sSub>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𝑎</m:t>
                        </m:r>
                      </m:e>
                      <m:sub>
                        <m:r>
                          <a:rPr lang="en-US" b="0" i="1" smtClean="0">
                            <a:solidFill>
                              <a:srgbClr val="0070C0"/>
                            </a:solidFill>
                            <a:latin typeface="Cambria Math" panose="02040503050406030204" pitchFamily="18" charset="0"/>
                          </a:rPr>
                          <m:t>𝑡</m:t>
                        </m:r>
                      </m:sub>
                    </m:sSub>
                    <m:r>
                      <a:rPr lang="en-US" b="0" i="1" smtClean="0">
                        <a:solidFill>
                          <a:srgbClr val="0070C0"/>
                        </a:solidFill>
                        <a:latin typeface="Cambria Math" panose="02040503050406030204" pitchFamily="18" charset="0"/>
                      </a:rPr>
                      <m:t>)</m:t>
                    </m:r>
                  </m:oMath>
                </a14:m>
                <a:r>
                  <a:rPr lang="en-US" dirty="0">
                    <a:solidFill>
                      <a:srgbClr val="0070C0"/>
                    </a:solidFill>
                  </a:rPr>
                  <a:t> often also increases </a:t>
                </a:r>
                <a14:m>
                  <m:oMath xmlns:m="http://schemas.openxmlformats.org/officeDocument/2006/math">
                    <m:r>
                      <a:rPr lang="en-US" i="1">
                        <a:solidFill>
                          <a:srgbClr val="0070C0"/>
                        </a:solidFill>
                        <a:latin typeface="Cambria Math" panose="02040503050406030204" pitchFamily="18" charset="0"/>
                      </a:rPr>
                      <m:t>𝑄</m:t>
                    </m:r>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𝑠</m:t>
                        </m:r>
                      </m:e>
                      <m:sub>
                        <m:r>
                          <a:rPr lang="en-US" i="1">
                            <a:solidFill>
                              <a:srgbClr val="0070C0"/>
                            </a:solidFill>
                            <a:latin typeface="Cambria Math" panose="02040503050406030204" pitchFamily="18" charset="0"/>
                          </a:rPr>
                          <m:t>𝑡</m:t>
                        </m:r>
                        <m:r>
                          <a:rPr lang="en-US" b="0" i="1" smtClean="0">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𝑎</m:t>
                    </m:r>
                    <m:r>
                      <a:rPr lang="en-US" i="1">
                        <a:solidFill>
                          <a:srgbClr val="0070C0"/>
                        </a:solidFill>
                        <a:latin typeface="Cambria Math" panose="02040503050406030204" pitchFamily="18" charset="0"/>
                      </a:rPr>
                      <m:t>)</m:t>
                    </m:r>
                  </m:oMath>
                </a14:m>
                <a:r>
                  <a:rPr lang="en-US" dirty="0">
                    <a:solidFill>
                      <a:srgbClr val="0070C0"/>
                    </a:solidFill>
                  </a:rPr>
                  <a:t> for all </a:t>
                </a:r>
                <a14:m>
                  <m:oMath xmlns:m="http://schemas.openxmlformats.org/officeDocument/2006/math">
                    <m:r>
                      <a:rPr lang="en-US" i="1">
                        <a:solidFill>
                          <a:srgbClr val="0070C0"/>
                        </a:solidFill>
                        <a:latin typeface="Cambria Math" panose="02040503050406030204" pitchFamily="18" charset="0"/>
                      </a:rPr>
                      <m:t>𝑎</m:t>
                    </m:r>
                  </m:oMath>
                </a14:m>
                <a:r>
                  <a:rPr lang="en-US" dirty="0">
                    <a:solidFill>
                      <a:srgbClr val="0070C0"/>
                    </a:solidFill>
                  </a:rPr>
                  <a:t> and hence also increases</a:t>
                </a:r>
              </a:p>
              <a:p>
                <a:r>
                  <a:rPr lang="en-US" dirty="0">
                    <a:solidFill>
                      <a:srgbClr val="0070C0"/>
                    </a:solidFill>
                  </a:rPr>
                  <a:t>the target </a:t>
                </a:r>
                <a14:m>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𝑦</m:t>
                        </m:r>
                      </m:e>
                      <m:sub>
                        <m:r>
                          <a:rPr lang="en-US" b="0" i="1" smtClean="0">
                            <a:solidFill>
                              <a:srgbClr val="0070C0"/>
                            </a:solidFill>
                            <a:latin typeface="Cambria Math" panose="02040503050406030204" pitchFamily="18" charset="0"/>
                          </a:rPr>
                          <m:t>𝑗</m:t>
                        </m:r>
                      </m:sub>
                    </m:sSub>
                  </m:oMath>
                </a14:m>
                <a:r>
                  <a:rPr lang="en-US" dirty="0">
                    <a:solidFill>
                      <a:srgbClr val="0070C0"/>
                    </a:solidFill>
                  </a:rPr>
                  <a:t>, possibly leading to oscillations or divergence of the policy” </a:t>
                </a:r>
                <a:r>
                  <a:rPr lang="en-US" sz="1200" dirty="0">
                    <a:solidFill>
                      <a:srgbClr val="0070C0"/>
                    </a:solidFill>
                  </a:rPr>
                  <a:t>[Human-level control through deep reinforcement learning. Nature 518.7540 (2015): 529.]</a:t>
                </a:r>
              </a:p>
              <a:p>
                <a:endParaRPr lang="en-US" dirty="0">
                  <a:solidFill>
                    <a:srgbClr val="0070C0"/>
                  </a:solidFill>
                </a:endParaRPr>
              </a:p>
              <a:p>
                <a:endParaRPr lang="en-US" dirty="0">
                  <a:solidFill>
                    <a:srgbClr val="0070C0"/>
                  </a:solidFill>
                </a:endParaRPr>
              </a:p>
            </p:txBody>
          </p:sp>
        </mc:Choice>
        <mc:Fallback xmlns="">
          <p:sp>
            <p:nvSpPr>
              <p:cNvPr id="7" name="TextBox 6">
                <a:extLst>
                  <a:ext uri="{FF2B5EF4-FFF2-40B4-BE49-F238E27FC236}">
                    <a16:creationId xmlns:a16="http://schemas.microsoft.com/office/drawing/2014/main" id="{8848C418-CFE3-7A4A-B147-CAC6AE907FFB}"/>
                  </a:ext>
                </a:extLst>
              </p:cNvPr>
              <p:cNvSpPr txBox="1">
                <a:spLocks noRot="1" noChangeAspect="1" noMove="1" noResize="1" noEditPoints="1" noAdjustHandles="1" noChangeArrowheads="1" noChangeShapeType="1" noTextEdit="1"/>
              </p:cNvSpPr>
              <p:nvPr/>
            </p:nvSpPr>
            <p:spPr>
              <a:xfrm>
                <a:off x="7962770" y="1957894"/>
                <a:ext cx="3840122" cy="3900298"/>
              </a:xfrm>
              <a:prstGeom prst="rect">
                <a:avLst/>
              </a:prstGeom>
              <a:blipFill>
                <a:blip r:embed="rId4"/>
                <a:stretch>
                  <a:fillRect l="-990" t="-325"/>
                </a:stretch>
              </a:blipFill>
            </p:spPr>
            <p:txBody>
              <a:bodyPr/>
              <a:lstStyle/>
              <a:p>
                <a:r>
                  <a:rPr lang="en-US">
                    <a:noFill/>
                  </a:rPr>
                  <a:t> </a:t>
                </a:r>
              </a:p>
            </p:txBody>
          </p:sp>
        </mc:Fallback>
      </mc:AlternateContent>
      <p:cxnSp>
        <p:nvCxnSpPr>
          <p:cNvPr id="6" name="Straight Arrow Connector 5">
            <a:extLst>
              <a:ext uri="{FF2B5EF4-FFF2-40B4-BE49-F238E27FC236}">
                <a16:creationId xmlns:a16="http://schemas.microsoft.com/office/drawing/2014/main" id="{6ADEB35D-CD6F-A841-8E4F-5C2611411818}"/>
              </a:ext>
            </a:extLst>
          </p:cNvPr>
          <p:cNvCxnSpPr>
            <a:cxnSpLocks/>
          </p:cNvCxnSpPr>
          <p:nvPr/>
        </p:nvCxnSpPr>
        <p:spPr>
          <a:xfrm flipH="1">
            <a:off x="3373395" y="3527554"/>
            <a:ext cx="4485503" cy="2156554"/>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50646BFF-067F-7B4C-9719-8F28FFD8A218}"/>
              </a:ext>
            </a:extLst>
          </p:cNvPr>
          <p:cNvCxnSpPr>
            <a:cxnSpLocks/>
          </p:cNvCxnSpPr>
          <p:nvPr/>
        </p:nvCxnSpPr>
        <p:spPr>
          <a:xfrm flipH="1">
            <a:off x="3373395" y="3527554"/>
            <a:ext cx="4485503" cy="1341008"/>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812CB600-BF60-EB4D-8C2C-19A6DB4AAAAA}"/>
              </a:ext>
            </a:extLst>
          </p:cNvPr>
          <p:cNvCxnSpPr>
            <a:cxnSpLocks/>
          </p:cNvCxnSpPr>
          <p:nvPr/>
        </p:nvCxnSpPr>
        <p:spPr>
          <a:xfrm flipH="1">
            <a:off x="4856205" y="3527554"/>
            <a:ext cx="3002693" cy="1711711"/>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E8E55601-117B-7049-9BCC-1CEFC8674194}"/>
              </a:ext>
            </a:extLst>
          </p:cNvPr>
          <p:cNvSpPr>
            <a:spLocks noGrp="1"/>
          </p:cNvSpPr>
          <p:nvPr>
            <p:ph type="title"/>
          </p:nvPr>
        </p:nvSpPr>
        <p:spPr/>
        <p:txBody>
          <a:bodyPr/>
          <a:lstStyle/>
          <a:p>
            <a:endParaRPr lang="en-US"/>
          </a:p>
        </p:txBody>
      </p:sp>
      <p:sp>
        <p:nvSpPr>
          <p:cNvPr id="11" name="Title 1">
            <a:extLst>
              <a:ext uri="{FF2B5EF4-FFF2-40B4-BE49-F238E27FC236}">
                <a16:creationId xmlns:a16="http://schemas.microsoft.com/office/drawing/2014/main" id="{2645AE91-13E9-B140-8235-26F75C5BB5C9}"/>
              </a:ext>
            </a:extLst>
          </p:cNvPr>
          <p:cNvSpPr txBox="1">
            <a:spLocks/>
          </p:cNvSpPr>
          <p:nvPr/>
        </p:nvSpPr>
        <p:spPr>
          <a:xfrm>
            <a:off x="838200" y="1862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Q-learning with experience replay</a:t>
            </a:r>
            <a:endParaRPr lang="en-US" dirty="0"/>
          </a:p>
        </p:txBody>
      </p:sp>
      <p:sp>
        <p:nvSpPr>
          <p:cNvPr id="2" name="Slide Number Placeholder 1">
            <a:extLst>
              <a:ext uri="{FF2B5EF4-FFF2-40B4-BE49-F238E27FC236}">
                <a16:creationId xmlns:a16="http://schemas.microsoft.com/office/drawing/2014/main" id="{AFE0969B-CAC8-9A4C-B186-991F26F755E9}"/>
              </a:ext>
            </a:extLst>
          </p:cNvPr>
          <p:cNvSpPr>
            <a:spLocks noGrp="1"/>
          </p:cNvSpPr>
          <p:nvPr>
            <p:ph type="sldNum" sz="quarter" idx="12"/>
          </p:nvPr>
        </p:nvSpPr>
        <p:spPr/>
        <p:txBody>
          <a:bodyPr/>
          <a:lstStyle/>
          <a:p>
            <a:fld id="{5F07402F-1908-0F43-B844-ECE5D9BD648C}" type="slidenum">
              <a:rPr lang="en-US" smtClean="0"/>
              <a:t>24</a:t>
            </a:fld>
            <a:endParaRPr lang="en-US"/>
          </a:p>
        </p:txBody>
      </p:sp>
    </p:spTree>
    <p:extLst>
      <p:ext uri="{BB962C8B-B14F-4D97-AF65-F5344CB8AC3E}">
        <p14:creationId xmlns:p14="http://schemas.microsoft.com/office/powerpoint/2010/main" val="2608615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ED1D1-5DCD-2C41-9E33-FD3EB8341191}"/>
              </a:ext>
            </a:extLst>
          </p:cNvPr>
          <p:cNvSpPr>
            <a:spLocks noGrp="1"/>
          </p:cNvSpPr>
          <p:nvPr>
            <p:ph type="title"/>
          </p:nvPr>
        </p:nvSpPr>
        <p:spPr/>
        <p:txBody>
          <a:bodyPr/>
          <a:lstStyle/>
          <a:p>
            <a:r>
              <a:rPr lang="en-US" dirty="0"/>
              <a:t>Deep Q learning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DAF64E1-743D-684B-9B5C-66CFDE8A63CE}"/>
                  </a:ext>
                </a:extLst>
              </p:cNvPr>
              <p:cNvSpPr>
                <a:spLocks noGrp="1"/>
              </p:cNvSpPr>
              <p:nvPr>
                <p:ph idx="1"/>
              </p:nvPr>
            </p:nvSpPr>
            <p:spPr/>
            <p:txBody>
              <a:bodyPr/>
              <a:lstStyle/>
              <a:p>
                <a:r>
                  <a:rPr lang="en-US" i="1" dirty="0"/>
                  <a:t>model-free</a:t>
                </a:r>
                <a:r>
                  <a:rPr lang="en-US" dirty="0"/>
                  <a:t>: solves the reinforcement learning task directly using samples from the emulator </a:t>
                </a:r>
                <a14:m>
                  <m:oMath xmlns:m="http://schemas.openxmlformats.org/officeDocument/2006/math">
                    <m:r>
                      <a:rPr lang="en-US" i="1">
                        <a:latin typeface="Cambria Math" panose="02040503050406030204" pitchFamily="18" charset="0"/>
                        <a:ea typeface="Cambria Math" panose="02040503050406030204" pitchFamily="18" charset="0"/>
                      </a:rPr>
                      <m:t>ℰ</m:t>
                    </m:r>
                  </m:oMath>
                </a14:m>
                <a:r>
                  <a:rPr lang="en-US" dirty="0"/>
                  <a:t>, without explicitly learning an estimate of </a:t>
                </a:r>
                <a14:m>
                  <m:oMath xmlns:m="http://schemas.openxmlformats.org/officeDocument/2006/math">
                    <m:r>
                      <a:rPr lang="en-US" i="1">
                        <a:latin typeface="Cambria Math" panose="02040503050406030204" pitchFamily="18" charset="0"/>
                        <a:ea typeface="Cambria Math" panose="02040503050406030204" pitchFamily="18" charset="0"/>
                      </a:rPr>
                      <m:t>ℰ</m:t>
                    </m:r>
                  </m:oMath>
                </a14:m>
                <a:endParaRPr lang="en-US" dirty="0"/>
              </a:p>
              <a:p>
                <a:r>
                  <a:rPr lang="en-US" i="1" dirty="0"/>
                  <a:t>off-policy</a:t>
                </a:r>
                <a:r>
                  <a:rPr lang="en-US" dirty="0"/>
                  <a:t>: learns the optimal policy, </a:t>
                </a:r>
                <a14:m>
                  <m:oMath xmlns:m="http://schemas.openxmlformats.org/officeDocument/2006/math">
                    <m:r>
                      <a:rPr lang="en-US" i="1" dirty="0">
                        <a:latin typeface="Cambria Math" panose="02040503050406030204" pitchFamily="18" charset="0"/>
                      </a:rPr>
                      <m:t>𝑎</m:t>
                    </m:r>
                    <m:r>
                      <a:rPr lang="en-US" i="1" dirty="0">
                        <a:latin typeface="Cambria Math" panose="02040503050406030204" pitchFamily="18" charset="0"/>
                      </a:rPr>
                      <m:t>=</m:t>
                    </m:r>
                    <m:limLow>
                      <m:limLowPr>
                        <m:ctrlPr>
                          <a:rPr lang="en-US" i="1" dirty="0">
                            <a:latin typeface="Cambria Math" panose="02040503050406030204" pitchFamily="18" charset="0"/>
                          </a:rPr>
                        </m:ctrlPr>
                      </m:limLowPr>
                      <m:e>
                        <m:r>
                          <a:rPr lang="en-US" b="0" i="1" dirty="0" smtClean="0">
                            <a:latin typeface="Cambria Math" panose="02040503050406030204" pitchFamily="18" charset="0"/>
                          </a:rPr>
                          <m:t>𝑎𝑟𝑔</m:t>
                        </m:r>
                        <m:r>
                          <m:rPr>
                            <m:sty m:val="p"/>
                          </m:rPr>
                          <a:rPr lang="en-US" dirty="0" err="1">
                            <a:latin typeface="Cambria Math" panose="02040503050406030204" pitchFamily="18" charset="0"/>
                          </a:rPr>
                          <m:t>max</m:t>
                        </m:r>
                      </m:e>
                      <m:lim>
                        <m:r>
                          <a:rPr lang="en-US" i="1" dirty="0">
                            <a:latin typeface="Cambria Math" panose="02040503050406030204" pitchFamily="18" charset="0"/>
                          </a:rPr>
                          <m:t>𝑎</m:t>
                        </m:r>
                      </m:lim>
                    </m:limLow>
                    <m:r>
                      <a:rPr lang="en-US" i="1" dirty="0">
                        <a:latin typeface="Cambria Math" panose="02040503050406030204" pitchFamily="18" charset="0"/>
                      </a:rPr>
                      <m:t> </m:t>
                    </m:r>
                    <m:r>
                      <a:rPr lang="en-US" i="1" dirty="0" err="1">
                        <a:latin typeface="Cambria Math" panose="02040503050406030204" pitchFamily="18" charset="0"/>
                      </a:rPr>
                      <m:t>𝑄</m:t>
                    </m:r>
                    <m:r>
                      <a:rPr lang="en-US" i="1" dirty="0">
                        <a:latin typeface="Cambria Math" panose="02040503050406030204" pitchFamily="18" charset="0"/>
                      </a:rPr>
                      <m:t>(</m:t>
                    </m:r>
                    <m:r>
                      <a:rPr lang="en-US" i="1" dirty="0" err="1">
                        <a:latin typeface="Cambria Math" panose="02040503050406030204" pitchFamily="18" charset="0"/>
                      </a:rPr>
                      <m:t>𝑠</m:t>
                    </m:r>
                    <m:r>
                      <a:rPr lang="en-US" i="1" dirty="0" err="1">
                        <a:latin typeface="Cambria Math" panose="02040503050406030204" pitchFamily="18" charset="0"/>
                      </a:rPr>
                      <m:t>,</m:t>
                    </m:r>
                    <m:r>
                      <a:rPr lang="en-US" i="1" dirty="0" err="1">
                        <a:latin typeface="Cambria Math" panose="02040503050406030204" pitchFamily="18" charset="0"/>
                      </a:rPr>
                      <m:t>𝑎</m:t>
                    </m:r>
                    <m:r>
                      <a:rPr lang="en-US" i="1" dirty="0">
                        <a:latin typeface="Cambria Math" panose="02040503050406030204" pitchFamily="18" charset="0"/>
                      </a:rPr>
                      <m:t>;</m:t>
                    </m:r>
                    <m:r>
                      <a:rPr lang="el-GR" i="1" dirty="0">
                        <a:latin typeface="Cambria Math" panose="02040503050406030204" pitchFamily="18" charset="0"/>
                      </a:rPr>
                      <m:t>𝜃</m:t>
                    </m:r>
                    <m:r>
                      <a:rPr lang="el-GR" i="1" dirty="0">
                        <a:latin typeface="Cambria Math" panose="02040503050406030204" pitchFamily="18" charset="0"/>
                      </a:rPr>
                      <m:t>)</m:t>
                    </m:r>
                  </m:oMath>
                </a14:m>
                <a:r>
                  <a:rPr lang="el-GR" dirty="0"/>
                  <a:t>, </a:t>
                </a:r>
                <a:r>
                  <a:rPr lang="en-US" dirty="0"/>
                  <a:t>while following a different behavior policy</a:t>
                </a:r>
              </a:p>
              <a:p>
                <a:pPr lvl="1"/>
                <a:r>
                  <a:rPr lang="en-US" dirty="0"/>
                  <a:t>One that ensures adequate exploration of the state space</a:t>
                </a:r>
              </a:p>
              <a:p>
                <a:endParaRPr lang="en-US" dirty="0"/>
              </a:p>
            </p:txBody>
          </p:sp>
        </mc:Choice>
        <mc:Fallback xmlns="">
          <p:sp>
            <p:nvSpPr>
              <p:cNvPr id="3" name="Content Placeholder 2">
                <a:extLst>
                  <a:ext uri="{FF2B5EF4-FFF2-40B4-BE49-F238E27FC236}">
                    <a16:creationId xmlns:a16="http://schemas.microsoft.com/office/drawing/2014/main" id="{6DAF64E1-743D-684B-9B5C-66CFDE8A63CE}"/>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11D9ECB7-1531-4E4B-8750-1DB471758880}"/>
              </a:ext>
            </a:extLst>
          </p:cNvPr>
          <p:cNvSpPr>
            <a:spLocks noGrp="1"/>
          </p:cNvSpPr>
          <p:nvPr>
            <p:ph type="sldNum" sz="quarter" idx="12"/>
          </p:nvPr>
        </p:nvSpPr>
        <p:spPr/>
        <p:txBody>
          <a:bodyPr/>
          <a:lstStyle/>
          <a:p>
            <a:fld id="{5F07402F-1908-0F43-B844-ECE5D9BD648C}" type="slidenum">
              <a:rPr lang="en-US" smtClean="0"/>
              <a:t>25</a:t>
            </a:fld>
            <a:endParaRPr lang="en-US"/>
          </a:p>
        </p:txBody>
      </p:sp>
    </p:spTree>
    <p:extLst>
      <p:ext uri="{BB962C8B-B14F-4D97-AF65-F5344CB8AC3E}">
        <p14:creationId xmlns:p14="http://schemas.microsoft.com/office/powerpoint/2010/main" val="2677201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1B8A8-7BF5-FD43-993B-A8CA97C119EB}"/>
              </a:ext>
            </a:extLst>
          </p:cNvPr>
          <p:cNvSpPr>
            <a:spLocks noGrp="1"/>
          </p:cNvSpPr>
          <p:nvPr>
            <p:ph type="title"/>
          </p:nvPr>
        </p:nvSpPr>
        <p:spPr/>
        <p:txBody>
          <a:bodyPr/>
          <a:lstStyle/>
          <a:p>
            <a:r>
              <a:rPr lang="en-US" dirty="0"/>
              <a:t>Experience replay </a:t>
            </a:r>
          </a:p>
        </p:txBody>
      </p:sp>
      <p:sp>
        <p:nvSpPr>
          <p:cNvPr id="3" name="Content Placeholder 2">
            <a:extLst>
              <a:ext uri="{FF2B5EF4-FFF2-40B4-BE49-F238E27FC236}">
                <a16:creationId xmlns:a16="http://schemas.microsoft.com/office/drawing/2014/main" id="{540D30C8-F134-B549-9BBC-C0385946FCF8}"/>
              </a:ext>
            </a:extLst>
          </p:cNvPr>
          <p:cNvSpPr>
            <a:spLocks noGrp="1"/>
          </p:cNvSpPr>
          <p:nvPr>
            <p:ph idx="1"/>
          </p:nvPr>
        </p:nvSpPr>
        <p:spPr/>
        <p:txBody>
          <a:bodyPr>
            <a:normAutofit lnSpcReduction="10000"/>
          </a:bodyPr>
          <a:lstStyle/>
          <a:p>
            <a:r>
              <a:rPr lang="en-US" dirty="0"/>
              <a:t>Utilizing experience replay has several advantages</a:t>
            </a:r>
          </a:p>
          <a:p>
            <a:pPr lvl="1"/>
            <a:r>
              <a:rPr lang="en-US" dirty="0"/>
              <a:t>Each step of experience is potentially used in many weight updates, which allows for greater data efficiency</a:t>
            </a:r>
          </a:p>
          <a:p>
            <a:pPr lvl="1"/>
            <a:r>
              <a:rPr lang="en-US" dirty="0"/>
              <a:t>Learning directly from consecutive samples is inefficient, due to the strong correlations between the samples; randomizing the samples breaks these correlations and therefore reduces the variance of the updates</a:t>
            </a:r>
          </a:p>
          <a:p>
            <a:pPr lvl="1"/>
            <a:r>
              <a:rPr lang="en-US" dirty="0"/>
              <a:t>The behavior distribution is averaged over many of its previous states, smoothing out learning and avoiding oscillations or divergence in the parameters</a:t>
            </a:r>
          </a:p>
          <a:p>
            <a:r>
              <a:rPr lang="en-US" dirty="0"/>
              <a:t>Note that when learning by experience replay, it is necessary to learn off-policy (because our current parameters are different to those used to generate the sample), which motivates the choice of Q-learning</a:t>
            </a:r>
          </a:p>
        </p:txBody>
      </p:sp>
      <p:sp>
        <p:nvSpPr>
          <p:cNvPr id="4" name="Slide Number Placeholder 3">
            <a:extLst>
              <a:ext uri="{FF2B5EF4-FFF2-40B4-BE49-F238E27FC236}">
                <a16:creationId xmlns:a16="http://schemas.microsoft.com/office/drawing/2014/main" id="{24685820-AAC0-A14C-B378-8643A1A33F40}"/>
              </a:ext>
            </a:extLst>
          </p:cNvPr>
          <p:cNvSpPr>
            <a:spLocks noGrp="1"/>
          </p:cNvSpPr>
          <p:nvPr>
            <p:ph type="sldNum" sz="quarter" idx="12"/>
          </p:nvPr>
        </p:nvSpPr>
        <p:spPr/>
        <p:txBody>
          <a:bodyPr/>
          <a:lstStyle/>
          <a:p>
            <a:fld id="{5F07402F-1908-0F43-B844-ECE5D9BD648C}" type="slidenum">
              <a:rPr lang="en-US" smtClean="0"/>
              <a:t>26</a:t>
            </a:fld>
            <a:endParaRPr lang="en-US"/>
          </a:p>
        </p:txBody>
      </p:sp>
    </p:spTree>
    <p:extLst>
      <p:ext uri="{BB962C8B-B14F-4D97-AF65-F5344CB8AC3E}">
        <p14:creationId xmlns:p14="http://schemas.microsoft.com/office/powerpoint/2010/main" val="2332963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1B8A8-7BF5-FD43-993B-A8CA97C119EB}"/>
              </a:ext>
            </a:extLst>
          </p:cNvPr>
          <p:cNvSpPr>
            <a:spLocks noGrp="1"/>
          </p:cNvSpPr>
          <p:nvPr>
            <p:ph type="title"/>
          </p:nvPr>
        </p:nvSpPr>
        <p:spPr/>
        <p:txBody>
          <a:bodyPr/>
          <a:lstStyle/>
          <a:p>
            <a:r>
              <a:rPr lang="en-US" dirty="0"/>
              <a:t>Experience replay </a:t>
            </a:r>
          </a:p>
        </p:txBody>
      </p:sp>
      <p:sp>
        <p:nvSpPr>
          <p:cNvPr id="3" name="Content Placeholder 2">
            <a:extLst>
              <a:ext uri="{FF2B5EF4-FFF2-40B4-BE49-F238E27FC236}">
                <a16:creationId xmlns:a16="http://schemas.microsoft.com/office/drawing/2014/main" id="{540D30C8-F134-B549-9BBC-C0385946FCF8}"/>
              </a:ext>
            </a:extLst>
          </p:cNvPr>
          <p:cNvSpPr>
            <a:spLocks noGrp="1"/>
          </p:cNvSpPr>
          <p:nvPr>
            <p:ph idx="1"/>
          </p:nvPr>
        </p:nvSpPr>
        <p:spPr/>
        <p:txBody>
          <a:bodyPr>
            <a:normAutofit/>
          </a:bodyPr>
          <a:lstStyle/>
          <a:p>
            <a:r>
              <a:rPr lang="en-US" dirty="0"/>
              <a:t>DQN only stores the last N experience tuples in the replay memory</a:t>
            </a:r>
          </a:p>
          <a:p>
            <a:pPr lvl="1"/>
            <a:r>
              <a:rPr lang="en-US" dirty="0"/>
              <a:t>Old transitions are overwritten</a:t>
            </a:r>
          </a:p>
          <a:p>
            <a:r>
              <a:rPr lang="en-US" dirty="0"/>
              <a:t>Samples uniformly at random from the buffer when performing updates</a:t>
            </a:r>
          </a:p>
          <a:p>
            <a:r>
              <a:rPr lang="en-US" dirty="0"/>
              <a:t>Is there room for improvement?</a:t>
            </a:r>
          </a:p>
          <a:p>
            <a:pPr lvl="1"/>
            <a:r>
              <a:rPr lang="en-US" dirty="0"/>
              <a:t>Important transitions?</a:t>
            </a:r>
          </a:p>
          <a:p>
            <a:pPr lvl="2"/>
            <a:r>
              <a:rPr lang="en-US" dirty="0"/>
              <a:t>Prioritized replay </a:t>
            </a:r>
          </a:p>
          <a:p>
            <a:pPr lvl="1"/>
            <a:r>
              <a:rPr lang="en-US" dirty="0"/>
              <a:t>Prioritize deletions from the replay memory</a:t>
            </a:r>
          </a:p>
          <a:p>
            <a:pPr lvl="1"/>
            <a:r>
              <a:rPr lang="en-US" dirty="0"/>
              <a:t>see prioritized experience reply, </a:t>
            </a:r>
            <a:r>
              <a:rPr lang="en-US" sz="2000" dirty="0"/>
              <a:t>https://</a:t>
            </a:r>
            <a:r>
              <a:rPr lang="en-US" sz="2000" dirty="0" err="1"/>
              <a:t>arxiv.org</a:t>
            </a:r>
            <a:r>
              <a:rPr lang="en-US" sz="2000" dirty="0"/>
              <a:t>/abs/1511.05952</a:t>
            </a:r>
            <a:endParaRPr lang="en-US" dirty="0"/>
          </a:p>
        </p:txBody>
      </p:sp>
      <p:sp>
        <p:nvSpPr>
          <p:cNvPr id="4" name="Slide Number Placeholder 3">
            <a:extLst>
              <a:ext uri="{FF2B5EF4-FFF2-40B4-BE49-F238E27FC236}">
                <a16:creationId xmlns:a16="http://schemas.microsoft.com/office/drawing/2014/main" id="{519BDDB2-9BAA-D447-AAFD-CA0A70ECB8C5}"/>
              </a:ext>
            </a:extLst>
          </p:cNvPr>
          <p:cNvSpPr>
            <a:spLocks noGrp="1"/>
          </p:cNvSpPr>
          <p:nvPr>
            <p:ph type="sldNum" sz="quarter" idx="12"/>
          </p:nvPr>
        </p:nvSpPr>
        <p:spPr/>
        <p:txBody>
          <a:bodyPr/>
          <a:lstStyle/>
          <a:p>
            <a:fld id="{5F07402F-1908-0F43-B844-ECE5D9BD648C}" type="slidenum">
              <a:rPr lang="en-US" smtClean="0"/>
              <a:t>27</a:t>
            </a:fld>
            <a:endParaRPr lang="en-US"/>
          </a:p>
        </p:txBody>
      </p:sp>
    </p:spTree>
    <p:extLst>
      <p:ext uri="{BB962C8B-B14F-4D97-AF65-F5344CB8AC3E}">
        <p14:creationId xmlns:p14="http://schemas.microsoft.com/office/powerpoint/2010/main" val="11208461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A48EF-8374-184F-8A00-92C7BA344AB2}"/>
              </a:ext>
            </a:extLst>
          </p:cNvPr>
          <p:cNvSpPr>
            <a:spLocks noGrp="1"/>
          </p:cNvSpPr>
          <p:nvPr>
            <p:ph type="title"/>
          </p:nvPr>
        </p:nvSpPr>
        <p:spPr/>
        <p:txBody>
          <a:bodyPr/>
          <a:lstStyle/>
          <a:p>
            <a:endParaRPr lang="en-US"/>
          </a:p>
        </p:txBody>
      </p:sp>
      <p:pic>
        <p:nvPicPr>
          <p:cNvPr id="4" name="Online Media 3" descr="dqn seaquest">
            <a:hlinkClick r:id="" action="ppaction://media"/>
            <a:extLst>
              <a:ext uri="{FF2B5EF4-FFF2-40B4-BE49-F238E27FC236}">
                <a16:creationId xmlns:a16="http://schemas.microsoft.com/office/drawing/2014/main" id="{A7FDCBD3-F28A-534A-A822-AE25D979111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19031" y="0"/>
            <a:ext cx="9144834" cy="6858000"/>
          </a:xfrm>
        </p:spPr>
      </p:pic>
      <p:sp>
        <p:nvSpPr>
          <p:cNvPr id="3" name="Slide Number Placeholder 2">
            <a:extLst>
              <a:ext uri="{FF2B5EF4-FFF2-40B4-BE49-F238E27FC236}">
                <a16:creationId xmlns:a16="http://schemas.microsoft.com/office/drawing/2014/main" id="{55D21909-6116-FF4A-830D-5BA53389FA31}"/>
              </a:ext>
            </a:extLst>
          </p:cNvPr>
          <p:cNvSpPr>
            <a:spLocks noGrp="1"/>
          </p:cNvSpPr>
          <p:nvPr>
            <p:ph type="sldNum" sz="quarter" idx="12"/>
          </p:nvPr>
        </p:nvSpPr>
        <p:spPr/>
        <p:txBody>
          <a:bodyPr/>
          <a:lstStyle/>
          <a:p>
            <a:fld id="{5F07402F-1908-0F43-B844-ECE5D9BD648C}" type="slidenum">
              <a:rPr lang="en-US" smtClean="0"/>
              <a:t>28</a:t>
            </a:fld>
            <a:endParaRPr lang="en-US"/>
          </a:p>
        </p:txBody>
      </p:sp>
    </p:spTree>
    <p:extLst>
      <p:ext uri="{BB962C8B-B14F-4D97-AF65-F5344CB8AC3E}">
        <p14:creationId xmlns:p14="http://schemas.microsoft.com/office/powerpoint/2010/main" val="154916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263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B79B4-55B4-A245-8455-1DE3EE8523F3}"/>
              </a:ext>
            </a:extLst>
          </p:cNvPr>
          <p:cNvSpPr>
            <a:spLocks noGrp="1"/>
          </p:cNvSpPr>
          <p:nvPr>
            <p:ph type="title"/>
          </p:nvPr>
        </p:nvSpPr>
        <p:spPr/>
        <p:txBody>
          <a:bodyPr/>
          <a:lstStyle/>
          <a:p>
            <a:endParaRPr lang="en-US"/>
          </a:p>
        </p:txBody>
      </p:sp>
      <p:pic>
        <p:nvPicPr>
          <p:cNvPr id="4" name="Online Media 3" descr="dqn spaceinviders">
            <a:hlinkClick r:id="" action="ppaction://media"/>
            <a:extLst>
              <a:ext uri="{FF2B5EF4-FFF2-40B4-BE49-F238E27FC236}">
                <a16:creationId xmlns:a16="http://schemas.microsoft.com/office/drawing/2014/main" id="{4E62A474-BAE2-3A44-9B69-6C1B220A2A7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23583" y="0"/>
            <a:ext cx="9144834" cy="6858000"/>
          </a:xfrm>
        </p:spPr>
      </p:pic>
      <p:sp>
        <p:nvSpPr>
          <p:cNvPr id="3" name="Slide Number Placeholder 2">
            <a:extLst>
              <a:ext uri="{FF2B5EF4-FFF2-40B4-BE49-F238E27FC236}">
                <a16:creationId xmlns:a16="http://schemas.microsoft.com/office/drawing/2014/main" id="{5886943B-1A2B-3E4F-8D3D-7BC643DCF022}"/>
              </a:ext>
            </a:extLst>
          </p:cNvPr>
          <p:cNvSpPr>
            <a:spLocks noGrp="1"/>
          </p:cNvSpPr>
          <p:nvPr>
            <p:ph type="sldNum" sz="quarter" idx="12"/>
          </p:nvPr>
        </p:nvSpPr>
        <p:spPr/>
        <p:txBody>
          <a:bodyPr/>
          <a:lstStyle/>
          <a:p>
            <a:fld id="{5F07402F-1908-0F43-B844-ECE5D9BD648C}" type="slidenum">
              <a:rPr lang="en-US" smtClean="0"/>
              <a:t>29</a:t>
            </a:fld>
            <a:endParaRPr lang="en-US"/>
          </a:p>
        </p:txBody>
      </p:sp>
    </p:spTree>
    <p:extLst>
      <p:ext uri="{BB962C8B-B14F-4D97-AF65-F5344CB8AC3E}">
        <p14:creationId xmlns:p14="http://schemas.microsoft.com/office/powerpoint/2010/main" val="46186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5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4D9B-0029-B34B-8118-FE262846D41A}"/>
              </a:ext>
            </a:extLst>
          </p:cNvPr>
          <p:cNvSpPr>
            <a:spLocks noGrp="1"/>
          </p:cNvSpPr>
          <p:nvPr>
            <p:ph type="title"/>
          </p:nvPr>
        </p:nvSpPr>
        <p:spPr/>
        <p:txBody>
          <a:bodyPr/>
          <a:lstStyle/>
          <a:p>
            <a:r>
              <a:rPr lang="en-US" dirty="0"/>
              <a:t>Results: DQN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E917561-9A50-BB40-A5A5-19FFDCCA48F4}"/>
                  </a:ext>
                </a:extLst>
              </p:cNvPr>
              <p:cNvSpPr>
                <a:spLocks noGrp="1"/>
              </p:cNvSpPr>
              <p:nvPr>
                <p:ph idx="1"/>
              </p:nvPr>
            </p:nvSpPr>
            <p:spPr/>
            <p:txBody>
              <a:bodyPr/>
              <a:lstStyle/>
              <a:p>
                <a:r>
                  <a:rPr lang="en-US" dirty="0"/>
                  <a:t>Each point is the average score achieved per episode after the agent is run with an epsilon-greedy policy (</a:t>
                </a:r>
                <a14:m>
                  <m:oMath xmlns:m="http://schemas.openxmlformats.org/officeDocument/2006/math">
                    <m:r>
                      <a:rPr lang="en-US" i="1" dirty="0" smtClean="0">
                        <a:latin typeface="Cambria Math" panose="02040503050406030204" pitchFamily="18" charset="0"/>
                        <a:ea typeface="Cambria Math" panose="02040503050406030204" pitchFamily="18" charset="0"/>
                      </a:rPr>
                      <m:t>𝜀</m:t>
                    </m:r>
                    <m:r>
                      <a:rPr lang="en-US" b="0" i="1" dirty="0" smtClean="0">
                        <a:latin typeface="Cambria Math" panose="02040503050406030204" pitchFamily="18" charset="0"/>
                        <a:ea typeface="Cambria Math" panose="02040503050406030204" pitchFamily="18" charset="0"/>
                      </a:rPr>
                      <m:t>=0.05</m:t>
                    </m:r>
                  </m:oMath>
                </a14:m>
                <a:r>
                  <a:rPr lang="en-US" dirty="0"/>
                  <a:t>) for 520k frames on </a:t>
                </a:r>
                <a:r>
                  <a:rPr lang="en-US" dirty="0" err="1"/>
                  <a:t>SpaceInvaders</a:t>
                </a:r>
                <a:r>
                  <a:rPr lang="en-US" dirty="0"/>
                  <a:t> (a) and </a:t>
                </a:r>
                <a:r>
                  <a:rPr lang="en-US" dirty="0" err="1"/>
                  <a:t>Seaquest</a:t>
                </a:r>
                <a:r>
                  <a:rPr lang="en-US" dirty="0"/>
                  <a:t> (b)</a:t>
                </a:r>
              </a:p>
            </p:txBody>
          </p:sp>
        </mc:Choice>
        <mc:Fallback xmlns="">
          <p:sp>
            <p:nvSpPr>
              <p:cNvPr id="3" name="Content Placeholder 2">
                <a:extLst>
                  <a:ext uri="{FF2B5EF4-FFF2-40B4-BE49-F238E27FC236}">
                    <a16:creationId xmlns:a16="http://schemas.microsoft.com/office/drawing/2014/main" id="{8E917561-9A50-BB40-A5A5-19FFDCCA48F4}"/>
                  </a:ext>
                </a:extLst>
              </p:cNvPr>
              <p:cNvSpPr>
                <a:spLocks noGrp="1" noRot="1" noChangeAspect="1" noMove="1" noResize="1" noEditPoints="1" noAdjustHandles="1" noChangeArrowheads="1" noChangeShapeType="1" noTextEdit="1"/>
              </p:cNvSpPr>
              <p:nvPr>
                <p:ph idx="1"/>
              </p:nvPr>
            </p:nvSpPr>
            <p:spPr>
              <a:blipFill>
                <a:blip r:embed="rId2"/>
                <a:stretch>
                  <a:fillRect l="-965" t="-2632"/>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4C91A1E0-A4FB-BC4D-A887-F237499A75A4}"/>
              </a:ext>
            </a:extLst>
          </p:cNvPr>
          <p:cNvPicPr>
            <a:picLocks noChangeAspect="1"/>
          </p:cNvPicPr>
          <p:nvPr/>
        </p:nvPicPr>
        <p:blipFill>
          <a:blip r:embed="rId3"/>
          <a:stretch>
            <a:fillRect/>
          </a:stretch>
        </p:blipFill>
        <p:spPr>
          <a:xfrm>
            <a:off x="1908313" y="3549804"/>
            <a:ext cx="8375374" cy="2943071"/>
          </a:xfrm>
          <a:prstGeom prst="rect">
            <a:avLst/>
          </a:prstGeom>
        </p:spPr>
      </p:pic>
      <p:sp>
        <p:nvSpPr>
          <p:cNvPr id="5" name="Slide Number Placeholder 4">
            <a:extLst>
              <a:ext uri="{FF2B5EF4-FFF2-40B4-BE49-F238E27FC236}">
                <a16:creationId xmlns:a16="http://schemas.microsoft.com/office/drawing/2014/main" id="{127BBAAD-F398-E14C-8055-BC545699B259}"/>
              </a:ext>
            </a:extLst>
          </p:cNvPr>
          <p:cNvSpPr>
            <a:spLocks noGrp="1"/>
          </p:cNvSpPr>
          <p:nvPr>
            <p:ph type="sldNum" sz="quarter" idx="12"/>
          </p:nvPr>
        </p:nvSpPr>
        <p:spPr/>
        <p:txBody>
          <a:bodyPr/>
          <a:lstStyle/>
          <a:p>
            <a:fld id="{5F07402F-1908-0F43-B844-ECE5D9BD648C}" type="slidenum">
              <a:rPr lang="en-US" smtClean="0"/>
              <a:t>30</a:t>
            </a:fld>
            <a:endParaRPr lang="en-US"/>
          </a:p>
        </p:txBody>
      </p:sp>
    </p:spTree>
    <p:extLst>
      <p:ext uri="{BB962C8B-B14F-4D97-AF65-F5344CB8AC3E}">
        <p14:creationId xmlns:p14="http://schemas.microsoft.com/office/powerpoint/2010/main" val="26547149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8FC07-FBE9-BA41-B513-CB2F45B489E5}"/>
              </a:ext>
            </a:extLst>
          </p:cNvPr>
          <p:cNvSpPr>
            <a:spLocks noGrp="1"/>
          </p:cNvSpPr>
          <p:nvPr>
            <p:ph type="title"/>
          </p:nvPr>
        </p:nvSpPr>
        <p:spPr/>
        <p:txBody>
          <a:bodyPr/>
          <a:lstStyle/>
          <a:p>
            <a:r>
              <a:rPr lang="en-US" dirty="0"/>
              <a:t>Results: DQN</a:t>
            </a:r>
          </a:p>
        </p:txBody>
      </p:sp>
      <p:sp>
        <p:nvSpPr>
          <p:cNvPr id="3" name="Content Placeholder 2">
            <a:extLst>
              <a:ext uri="{FF2B5EF4-FFF2-40B4-BE49-F238E27FC236}">
                <a16:creationId xmlns:a16="http://schemas.microsoft.com/office/drawing/2014/main" id="{2F5B8617-0369-D440-80CC-559747A6D555}"/>
              </a:ext>
            </a:extLst>
          </p:cNvPr>
          <p:cNvSpPr>
            <a:spLocks noGrp="1"/>
          </p:cNvSpPr>
          <p:nvPr>
            <p:ph idx="1"/>
          </p:nvPr>
        </p:nvSpPr>
        <p:spPr/>
        <p:txBody>
          <a:bodyPr/>
          <a:lstStyle/>
          <a:p>
            <a:r>
              <a:rPr lang="en-US" dirty="0"/>
              <a:t>Average predicted action-value on a held-out set of states on Space Invaders (c) and </a:t>
            </a:r>
            <a:r>
              <a:rPr lang="en-US" dirty="0" err="1"/>
              <a:t>Seaquest</a:t>
            </a:r>
            <a:r>
              <a:rPr lang="en-US" dirty="0"/>
              <a:t> (d)</a:t>
            </a:r>
          </a:p>
        </p:txBody>
      </p:sp>
      <p:pic>
        <p:nvPicPr>
          <p:cNvPr id="4" name="Picture 3">
            <a:extLst>
              <a:ext uri="{FF2B5EF4-FFF2-40B4-BE49-F238E27FC236}">
                <a16:creationId xmlns:a16="http://schemas.microsoft.com/office/drawing/2014/main" id="{1FF757DD-9031-034E-B692-4A91113CB4D0}"/>
              </a:ext>
            </a:extLst>
          </p:cNvPr>
          <p:cNvPicPr>
            <a:picLocks noChangeAspect="1"/>
          </p:cNvPicPr>
          <p:nvPr/>
        </p:nvPicPr>
        <p:blipFill>
          <a:blip r:embed="rId2"/>
          <a:stretch>
            <a:fillRect/>
          </a:stretch>
        </p:blipFill>
        <p:spPr>
          <a:xfrm>
            <a:off x="1439517" y="3429000"/>
            <a:ext cx="9312965" cy="3311952"/>
          </a:xfrm>
          <a:prstGeom prst="rect">
            <a:avLst/>
          </a:prstGeom>
        </p:spPr>
      </p:pic>
      <p:sp>
        <p:nvSpPr>
          <p:cNvPr id="5" name="Slide Number Placeholder 4">
            <a:extLst>
              <a:ext uri="{FF2B5EF4-FFF2-40B4-BE49-F238E27FC236}">
                <a16:creationId xmlns:a16="http://schemas.microsoft.com/office/drawing/2014/main" id="{86EB060E-7CA5-F143-BAD3-33DBE6DBD428}"/>
              </a:ext>
            </a:extLst>
          </p:cNvPr>
          <p:cNvSpPr>
            <a:spLocks noGrp="1"/>
          </p:cNvSpPr>
          <p:nvPr>
            <p:ph type="sldNum" sz="quarter" idx="12"/>
          </p:nvPr>
        </p:nvSpPr>
        <p:spPr/>
        <p:txBody>
          <a:bodyPr/>
          <a:lstStyle/>
          <a:p>
            <a:fld id="{5F07402F-1908-0F43-B844-ECE5D9BD648C}" type="slidenum">
              <a:rPr lang="en-US" smtClean="0"/>
              <a:t>31</a:t>
            </a:fld>
            <a:endParaRPr lang="en-US"/>
          </a:p>
        </p:txBody>
      </p:sp>
    </p:spTree>
    <p:extLst>
      <p:ext uri="{BB962C8B-B14F-4D97-AF65-F5344CB8AC3E}">
        <p14:creationId xmlns:p14="http://schemas.microsoft.com/office/powerpoint/2010/main" val="1638668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11A11-DA31-D943-91EB-22AAC515ACE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1F25C41-F3CD-CC4D-9137-826C4B5CB512}"/>
              </a:ext>
            </a:extLst>
          </p:cNvPr>
          <p:cNvSpPr>
            <a:spLocks noGrp="1"/>
          </p:cNvSpPr>
          <p:nvPr>
            <p:ph idx="1"/>
          </p:nvPr>
        </p:nvSpPr>
        <p:spPr>
          <a:xfrm>
            <a:off x="6520070" y="1825625"/>
            <a:ext cx="4833730" cy="4351338"/>
          </a:xfrm>
        </p:spPr>
        <p:txBody>
          <a:bodyPr>
            <a:normAutofit/>
          </a:bodyPr>
          <a:lstStyle/>
          <a:p>
            <a:r>
              <a:rPr lang="en-US" dirty="0"/>
              <a:t>Normalized between a professional human games tester (100%) and random play (0%)</a:t>
            </a:r>
          </a:p>
          <a:p>
            <a:pPr lvl="1"/>
            <a:r>
              <a:rPr lang="en-US" dirty="0"/>
              <a:t>The normalized performance of DQN is: 100x(DQN score-random play score)/(human score-random play score)</a:t>
            </a:r>
          </a:p>
        </p:txBody>
      </p:sp>
      <p:pic>
        <p:nvPicPr>
          <p:cNvPr id="4" name="Picture 3">
            <a:extLst>
              <a:ext uri="{FF2B5EF4-FFF2-40B4-BE49-F238E27FC236}">
                <a16:creationId xmlns:a16="http://schemas.microsoft.com/office/drawing/2014/main" id="{0F47F8FA-3691-344A-8262-FE7A3FF123B1}"/>
              </a:ext>
            </a:extLst>
          </p:cNvPr>
          <p:cNvPicPr>
            <a:picLocks noChangeAspect="1"/>
          </p:cNvPicPr>
          <p:nvPr/>
        </p:nvPicPr>
        <p:blipFill>
          <a:blip r:embed="rId2"/>
          <a:stretch>
            <a:fillRect/>
          </a:stretch>
        </p:blipFill>
        <p:spPr>
          <a:xfrm>
            <a:off x="402527" y="0"/>
            <a:ext cx="5423466" cy="6858000"/>
          </a:xfrm>
          <a:prstGeom prst="rect">
            <a:avLst/>
          </a:prstGeom>
        </p:spPr>
      </p:pic>
      <p:sp>
        <p:nvSpPr>
          <p:cNvPr id="5" name="Slide Number Placeholder 4">
            <a:extLst>
              <a:ext uri="{FF2B5EF4-FFF2-40B4-BE49-F238E27FC236}">
                <a16:creationId xmlns:a16="http://schemas.microsoft.com/office/drawing/2014/main" id="{B7329756-7946-2141-9247-D0BA6FEE2E80}"/>
              </a:ext>
            </a:extLst>
          </p:cNvPr>
          <p:cNvSpPr>
            <a:spLocks noGrp="1"/>
          </p:cNvSpPr>
          <p:nvPr>
            <p:ph type="sldNum" sz="quarter" idx="12"/>
          </p:nvPr>
        </p:nvSpPr>
        <p:spPr/>
        <p:txBody>
          <a:bodyPr/>
          <a:lstStyle/>
          <a:p>
            <a:fld id="{5F07402F-1908-0F43-B844-ECE5D9BD648C}" type="slidenum">
              <a:rPr lang="en-US" smtClean="0"/>
              <a:t>32</a:t>
            </a:fld>
            <a:endParaRPr lang="en-US"/>
          </a:p>
        </p:txBody>
      </p:sp>
      <p:cxnSp>
        <p:nvCxnSpPr>
          <p:cNvPr id="7" name="Straight Connector 6">
            <a:extLst>
              <a:ext uri="{FF2B5EF4-FFF2-40B4-BE49-F238E27FC236}">
                <a16:creationId xmlns:a16="http://schemas.microsoft.com/office/drawing/2014/main" id="{2B36594C-8AAB-C74F-A11E-16BCAC1953B1}"/>
              </a:ext>
            </a:extLst>
          </p:cNvPr>
          <p:cNvCxnSpPr>
            <a:cxnSpLocks/>
          </p:cNvCxnSpPr>
          <p:nvPr/>
        </p:nvCxnSpPr>
        <p:spPr>
          <a:xfrm flipV="1">
            <a:off x="1999129" y="62753"/>
            <a:ext cx="0" cy="65532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D73E37B-4E7E-7B4F-9164-F388339B46F5}"/>
              </a:ext>
            </a:extLst>
          </p:cNvPr>
          <p:cNvCxnSpPr/>
          <p:nvPr/>
        </p:nvCxnSpPr>
        <p:spPr>
          <a:xfrm flipH="1" flipV="1">
            <a:off x="2223247" y="2312894"/>
            <a:ext cx="4401671" cy="19005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Right Arrow 5">
            <a:extLst>
              <a:ext uri="{FF2B5EF4-FFF2-40B4-BE49-F238E27FC236}">
                <a16:creationId xmlns:a16="http://schemas.microsoft.com/office/drawing/2014/main" id="{96003F8E-B1B1-76ED-E3F6-8C33355CAEC1}"/>
              </a:ext>
            </a:extLst>
          </p:cNvPr>
          <p:cNvSpPr/>
          <p:nvPr/>
        </p:nvSpPr>
        <p:spPr>
          <a:xfrm>
            <a:off x="778563" y="2114113"/>
            <a:ext cx="298174" cy="129208"/>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Right Arrow 7">
            <a:extLst>
              <a:ext uri="{FF2B5EF4-FFF2-40B4-BE49-F238E27FC236}">
                <a16:creationId xmlns:a16="http://schemas.microsoft.com/office/drawing/2014/main" id="{8D80B6C3-3DCB-9C6A-6AD3-2EAE49C344F8}"/>
              </a:ext>
            </a:extLst>
          </p:cNvPr>
          <p:cNvSpPr/>
          <p:nvPr/>
        </p:nvSpPr>
        <p:spPr>
          <a:xfrm>
            <a:off x="354493" y="2773409"/>
            <a:ext cx="298174" cy="129208"/>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Right Arrow 8">
            <a:extLst>
              <a:ext uri="{FF2B5EF4-FFF2-40B4-BE49-F238E27FC236}">
                <a16:creationId xmlns:a16="http://schemas.microsoft.com/office/drawing/2014/main" id="{BB86055D-3963-D4D2-8C85-F9DE8EFC6793}"/>
              </a:ext>
            </a:extLst>
          </p:cNvPr>
          <p:cNvSpPr/>
          <p:nvPr/>
        </p:nvSpPr>
        <p:spPr>
          <a:xfrm>
            <a:off x="642729" y="4473000"/>
            <a:ext cx="298174" cy="129208"/>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Right Arrow 9">
            <a:extLst>
              <a:ext uri="{FF2B5EF4-FFF2-40B4-BE49-F238E27FC236}">
                <a16:creationId xmlns:a16="http://schemas.microsoft.com/office/drawing/2014/main" id="{14A22CFC-275A-DB58-DF79-8FB4F5861B4F}"/>
              </a:ext>
            </a:extLst>
          </p:cNvPr>
          <p:cNvSpPr/>
          <p:nvPr/>
        </p:nvSpPr>
        <p:spPr>
          <a:xfrm>
            <a:off x="513520" y="5506663"/>
            <a:ext cx="298174" cy="129208"/>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Right Arrow 11">
            <a:extLst>
              <a:ext uri="{FF2B5EF4-FFF2-40B4-BE49-F238E27FC236}">
                <a16:creationId xmlns:a16="http://schemas.microsoft.com/office/drawing/2014/main" id="{5D9A9D3E-F899-EFCD-9CEF-317FC8286EC9}"/>
              </a:ext>
            </a:extLst>
          </p:cNvPr>
          <p:cNvSpPr/>
          <p:nvPr/>
        </p:nvSpPr>
        <p:spPr>
          <a:xfrm>
            <a:off x="46380" y="6440940"/>
            <a:ext cx="298174" cy="129208"/>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5943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04CD5-230B-C9B7-0A5F-936D336D67C1}"/>
              </a:ext>
            </a:extLst>
          </p:cNvPr>
          <p:cNvSpPr>
            <a:spLocks noGrp="1"/>
          </p:cNvSpPr>
          <p:nvPr>
            <p:ph type="title"/>
          </p:nvPr>
        </p:nvSpPr>
        <p:spPr/>
        <p:txBody>
          <a:bodyPr/>
          <a:lstStyle/>
          <a:p>
            <a:r>
              <a:rPr lang="en-US" dirty="0"/>
              <a:t>Montezuma revenge</a:t>
            </a:r>
          </a:p>
        </p:txBody>
      </p:sp>
      <p:sp>
        <p:nvSpPr>
          <p:cNvPr id="3" name="Content Placeholder 2">
            <a:extLst>
              <a:ext uri="{FF2B5EF4-FFF2-40B4-BE49-F238E27FC236}">
                <a16:creationId xmlns:a16="http://schemas.microsoft.com/office/drawing/2014/main" id="{C561BFC7-C585-677D-6388-6F7FACAA5B76}"/>
              </a:ext>
            </a:extLst>
          </p:cNvPr>
          <p:cNvSpPr>
            <a:spLocks noGrp="1"/>
          </p:cNvSpPr>
          <p:nvPr>
            <p:ph idx="1"/>
          </p:nvPr>
        </p:nvSpPr>
        <p:spPr/>
        <p:txBody>
          <a:bodyPr/>
          <a:lstStyle/>
          <a:p>
            <a:r>
              <a:rPr lang="en-US" dirty="0"/>
              <a:t>Long-term planning</a:t>
            </a:r>
          </a:p>
          <a:p>
            <a:r>
              <a:rPr lang="en-US" dirty="0"/>
              <a:t>Sparse rewards</a:t>
            </a:r>
          </a:p>
        </p:txBody>
      </p:sp>
      <p:sp>
        <p:nvSpPr>
          <p:cNvPr id="4" name="Slide Number Placeholder 3">
            <a:extLst>
              <a:ext uri="{FF2B5EF4-FFF2-40B4-BE49-F238E27FC236}">
                <a16:creationId xmlns:a16="http://schemas.microsoft.com/office/drawing/2014/main" id="{A102DE3A-6674-E4E9-8DE0-F817A1C2183D}"/>
              </a:ext>
            </a:extLst>
          </p:cNvPr>
          <p:cNvSpPr>
            <a:spLocks noGrp="1"/>
          </p:cNvSpPr>
          <p:nvPr>
            <p:ph type="sldNum" sz="quarter" idx="12"/>
          </p:nvPr>
        </p:nvSpPr>
        <p:spPr/>
        <p:txBody>
          <a:bodyPr/>
          <a:lstStyle/>
          <a:p>
            <a:fld id="{5F07402F-1908-0F43-B844-ECE5D9BD648C}" type="slidenum">
              <a:rPr lang="en-US" smtClean="0"/>
              <a:t>33</a:t>
            </a:fld>
            <a:endParaRPr lang="en-US"/>
          </a:p>
        </p:txBody>
      </p:sp>
      <p:pic>
        <p:nvPicPr>
          <p:cNvPr id="1026" name="Picture 2" descr="Atari 400 800 XL XE Montezuma's Revenge : scans, dump, download,  screenshots, ads, videos, catalog, instructions, roms">
            <a:extLst>
              <a:ext uri="{FF2B5EF4-FFF2-40B4-BE49-F238E27FC236}">
                <a16:creationId xmlns:a16="http://schemas.microsoft.com/office/drawing/2014/main" id="{82C5183E-3829-A99E-EEA7-B02CF8DCA6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0458" y="2003988"/>
            <a:ext cx="6604482" cy="4717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3139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8E51C-5A3C-AB46-9393-D99CE66270AC}"/>
              </a:ext>
            </a:extLst>
          </p:cNvPr>
          <p:cNvSpPr>
            <a:spLocks noGrp="1"/>
          </p:cNvSpPr>
          <p:nvPr>
            <p:ph type="title"/>
          </p:nvPr>
        </p:nvSpPr>
        <p:spPr/>
        <p:txBody>
          <a:bodyPr/>
          <a:lstStyle/>
          <a:p>
            <a:r>
              <a:rPr lang="en-US" dirty="0"/>
              <a:t>Maximization bias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139B332-5F51-5849-BB2C-E78964E10E9E}"/>
                  </a:ext>
                </a:extLst>
              </p:cNvPr>
              <p:cNvSpPr>
                <a:spLocks noGrp="1"/>
              </p:cNvSpPr>
              <p:nvPr>
                <p:ph idx="1"/>
              </p:nvPr>
            </p:nvSpPr>
            <p:spPr>
              <a:xfrm>
                <a:off x="838200" y="1825625"/>
                <a:ext cx="10870096" cy="4351338"/>
              </a:xfrm>
            </p:spPr>
            <p:txBody>
              <a:bodyPr>
                <a:normAutofit lnSpcReduction="10000"/>
              </a:bodyPr>
              <a:lstStyle/>
              <a:p>
                <a:r>
                  <a:rPr lang="en-US" dirty="0"/>
                  <a:t>See lecture 5TD_learning.pptx, slide 41</a:t>
                </a:r>
              </a:p>
              <a:p>
                <a:r>
                  <a:rPr lang="en-US" dirty="0"/>
                  <a:t>The max operator in Q-learning uses the same values both to select and to evaluate an action</a:t>
                </a:r>
              </a:p>
              <a:p>
                <a:pPr lvl="1"/>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𝑦</m:t>
                        </m:r>
                      </m:e>
                      <m:sub>
                        <m:r>
                          <a:rPr lang="en-US" i="1">
                            <a:latin typeface="Cambria Math" panose="02040503050406030204" pitchFamily="18" charset="0"/>
                            <a:ea typeface="Cambria Math" panose="02040503050406030204" pitchFamily="18" charset="0"/>
                          </a:rPr>
                          <m:t>𝑖</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𝔼</m:t>
                        </m:r>
                      </m:e>
                      <m:sub>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m:t>
                            </m:r>
                          </m:sup>
                        </m:sSup>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ℰ</m:t>
                        </m:r>
                      </m:sub>
                    </m:sSub>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𝑟</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𝛾</m:t>
                        </m:r>
                        <m:func>
                          <m:funcPr>
                            <m:ctrlPr>
                              <a:rPr lang="en-US" i="1">
                                <a:latin typeface="Cambria Math" panose="02040503050406030204" pitchFamily="18" charset="0"/>
                                <a:ea typeface="Cambria Math" panose="02040503050406030204" pitchFamily="18" charset="0"/>
                              </a:rPr>
                            </m:ctrlPr>
                          </m:funcPr>
                          <m:fName>
                            <m:limLow>
                              <m:limLowPr>
                                <m:ctrlPr>
                                  <a:rPr lang="en-US" i="1">
                                    <a:latin typeface="Cambria Math" panose="02040503050406030204" pitchFamily="18" charset="0"/>
                                    <a:ea typeface="Cambria Math" panose="02040503050406030204" pitchFamily="18" charset="0"/>
                                  </a:rPr>
                                </m:ctrlPr>
                              </m:limLowPr>
                              <m:e>
                                <m:r>
                                  <m:rPr>
                                    <m:sty m:val="p"/>
                                  </m:rPr>
                                  <a:rPr lang="en-US">
                                    <a:latin typeface="Cambria Math" panose="02040503050406030204" pitchFamily="18" charset="0"/>
                                    <a:ea typeface="Cambria Math" panose="02040503050406030204" pitchFamily="18" charset="0"/>
                                  </a:rPr>
                                  <m:t>max</m:t>
                                </m:r>
                              </m:e>
                              <m:lim>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𝑎</m:t>
                                    </m:r>
                                  </m:e>
                                  <m:sup>
                                    <m:r>
                                      <a:rPr lang="en-US" i="1">
                                        <a:latin typeface="Cambria Math" panose="02040503050406030204" pitchFamily="18" charset="0"/>
                                        <a:ea typeface="Cambria Math" panose="02040503050406030204" pitchFamily="18" charset="0"/>
                                      </a:rPr>
                                      <m:t>′</m:t>
                                    </m:r>
                                  </m:sup>
                                </m:sSup>
                              </m:lim>
                            </m:limLow>
                          </m:fName>
                          <m:e>
                            <m:acc>
                              <m:accPr>
                                <m:chr m:val="̂"/>
                                <m:ctrlPr>
                                  <a:rPr lang="en-US" i="1">
                                    <a:latin typeface="Cambria Math" panose="02040503050406030204" pitchFamily="18" charset="0"/>
                                  </a:rPr>
                                </m:ctrlPr>
                              </m:accPr>
                              <m:e>
                                <m:r>
                                  <a:rPr lang="en-US" i="1">
                                    <a:latin typeface="Cambria Math" panose="02040503050406030204" pitchFamily="18" charset="0"/>
                                  </a:rPr>
                                  <m:t>𝑄</m:t>
                                </m:r>
                              </m:e>
                            </m:acc>
                            <m:d>
                              <m:dPr>
                                <m:ctrlPr>
                                  <a:rPr lang="en-US" i="1">
                                    <a:latin typeface="Cambria Math" panose="02040503050406030204" pitchFamily="18" charset="0"/>
                                    <a:ea typeface="Cambria Math" panose="02040503050406030204" pitchFamily="18" charset="0"/>
                                  </a:rPr>
                                </m:ctrlPr>
                              </m:dPr>
                              <m:e>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m:t>
                                    </m:r>
                                  </m:sup>
                                </m:sSup>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𝑎</m:t>
                                    </m:r>
                                  </m:e>
                                  <m:sup>
                                    <m:r>
                                      <a:rPr lang="en-US" i="1">
                                        <a:latin typeface="Cambria Math" panose="02040503050406030204" pitchFamily="18" charset="0"/>
                                        <a:ea typeface="Cambria Math" panose="02040503050406030204" pitchFamily="18" charset="0"/>
                                      </a:rPr>
                                      <m:t>′</m:t>
                                    </m:r>
                                  </m:sup>
                                </m:sSup>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sub>
                                </m:sSub>
                              </m:e>
                            </m:d>
                          </m:e>
                        </m:func>
                      </m:e>
                    </m:d>
                  </m:oMath>
                </a14:m>
                <a:endParaRPr lang="en-US" dirty="0"/>
              </a:p>
              <a:p>
                <a:pPr lvl="1"/>
                <a:r>
                  <a:rPr lang="en-US" dirty="0"/>
                  <a:t>Makes it more likely to select overestimated values, resulting in overoptimistic value estimates</a:t>
                </a:r>
              </a:p>
              <a:p>
                <a:r>
                  <a:rPr lang="en-US" dirty="0"/>
                  <a:t>We can use a technique similar to the previously discussed Double Q-learning (lecture 5TD_learning.pptx, slide 43)</a:t>
                </a:r>
              </a:p>
              <a:p>
                <a:pPr lvl="1"/>
                <a:r>
                  <a:rPr lang="en-US" dirty="0"/>
                  <a:t>Two value functions are trained. Update only one of the two value functions at each step while considering the </a:t>
                </a:r>
                <a14:m>
                  <m:oMath xmlns:m="http://schemas.openxmlformats.org/officeDocument/2006/math">
                    <m:limLow>
                      <m:limLowPr>
                        <m:ctrlPr>
                          <a:rPr lang="en-US" i="1">
                            <a:latin typeface="Cambria Math" panose="02040503050406030204" pitchFamily="18" charset="0"/>
                            <a:ea typeface="Cambria Math" panose="02040503050406030204" pitchFamily="18" charset="0"/>
                          </a:rPr>
                        </m:ctrlPr>
                      </m:limLowPr>
                      <m:e>
                        <m:r>
                          <m:rPr>
                            <m:sty m:val="p"/>
                          </m:rPr>
                          <a:rPr lang="en-US">
                            <a:latin typeface="Cambria Math" panose="02040503050406030204" pitchFamily="18" charset="0"/>
                            <a:ea typeface="Cambria Math" panose="02040503050406030204" pitchFamily="18" charset="0"/>
                          </a:rPr>
                          <m:t>max</m:t>
                        </m:r>
                      </m:e>
                      <m:lim>
                        <m:r>
                          <a:rPr lang="en-US" b="0" i="1" smtClean="0">
                            <a:latin typeface="Cambria Math" panose="02040503050406030204" pitchFamily="18" charset="0"/>
                            <a:ea typeface="Cambria Math" panose="02040503050406030204" pitchFamily="18" charset="0"/>
                          </a:rPr>
                          <m:t>𝑎</m:t>
                        </m:r>
                      </m:lim>
                    </m:limLow>
                  </m:oMath>
                </a14:m>
                <a:r>
                  <a:rPr lang="en-US" dirty="0"/>
                  <a:t> from the other</a:t>
                </a:r>
              </a:p>
              <a:p>
                <a:endParaRPr lang="en-US" dirty="0"/>
              </a:p>
            </p:txBody>
          </p:sp>
        </mc:Choice>
        <mc:Fallback xmlns="">
          <p:sp>
            <p:nvSpPr>
              <p:cNvPr id="3" name="Content Placeholder 2">
                <a:extLst>
                  <a:ext uri="{FF2B5EF4-FFF2-40B4-BE49-F238E27FC236}">
                    <a16:creationId xmlns:a16="http://schemas.microsoft.com/office/drawing/2014/main" id="{E139B332-5F51-5849-BB2C-E78964E10E9E}"/>
                  </a:ext>
                </a:extLst>
              </p:cNvPr>
              <p:cNvSpPr>
                <a:spLocks noGrp="1" noRot="1" noChangeAspect="1" noMove="1" noResize="1" noEditPoints="1" noAdjustHandles="1" noChangeArrowheads="1" noChangeShapeType="1" noTextEdit="1"/>
              </p:cNvSpPr>
              <p:nvPr>
                <p:ph idx="1"/>
              </p:nvPr>
            </p:nvSpPr>
            <p:spPr>
              <a:xfrm>
                <a:off x="838200" y="1825625"/>
                <a:ext cx="10870096" cy="4351338"/>
              </a:xfrm>
              <a:blipFill>
                <a:blip r:embed="rId2"/>
                <a:stretch>
                  <a:fillRect l="-1050" t="-3198" r="-700"/>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C86B4AC0-BAA2-104E-9D65-5471F5E37B6A}"/>
              </a:ext>
            </a:extLst>
          </p:cNvPr>
          <p:cNvSpPr>
            <a:spLocks noGrp="1"/>
          </p:cNvSpPr>
          <p:nvPr>
            <p:ph type="sldNum" sz="quarter" idx="12"/>
          </p:nvPr>
        </p:nvSpPr>
        <p:spPr/>
        <p:txBody>
          <a:bodyPr/>
          <a:lstStyle/>
          <a:p>
            <a:fld id="{5F07402F-1908-0F43-B844-ECE5D9BD648C}" type="slidenum">
              <a:rPr lang="en-US" smtClean="0"/>
              <a:t>34</a:t>
            </a:fld>
            <a:endParaRPr lang="en-US"/>
          </a:p>
        </p:txBody>
      </p:sp>
    </p:spTree>
    <p:extLst>
      <p:ext uri="{BB962C8B-B14F-4D97-AF65-F5344CB8AC3E}">
        <p14:creationId xmlns:p14="http://schemas.microsoft.com/office/powerpoint/2010/main" val="27824753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A141D-FA00-F748-84F7-5920206FEE15}"/>
              </a:ext>
            </a:extLst>
          </p:cNvPr>
          <p:cNvSpPr>
            <a:spLocks noGrp="1"/>
          </p:cNvSpPr>
          <p:nvPr>
            <p:ph type="title"/>
          </p:nvPr>
        </p:nvSpPr>
        <p:spPr/>
        <p:txBody>
          <a:bodyPr/>
          <a:lstStyle/>
          <a:p>
            <a:r>
              <a:rPr lang="en-US" dirty="0"/>
              <a:t>Double Deep Q networks (DDQN)</a:t>
            </a:r>
          </a:p>
        </p:txBody>
      </p:sp>
      <p:sp>
        <p:nvSpPr>
          <p:cNvPr id="3" name="Content Placeholder 2">
            <a:extLst>
              <a:ext uri="{FF2B5EF4-FFF2-40B4-BE49-F238E27FC236}">
                <a16:creationId xmlns:a16="http://schemas.microsoft.com/office/drawing/2014/main" id="{F43ECBAD-C3BD-F543-BF56-A500953E44BE}"/>
              </a:ext>
            </a:extLst>
          </p:cNvPr>
          <p:cNvSpPr>
            <a:spLocks noGrp="1"/>
          </p:cNvSpPr>
          <p:nvPr>
            <p:ph idx="1"/>
          </p:nvPr>
        </p:nvSpPr>
        <p:spPr/>
        <p:txBody>
          <a:bodyPr/>
          <a:lstStyle/>
          <a:p>
            <a:endParaRPr lang="en-US" dirty="0"/>
          </a:p>
        </p:txBody>
      </p:sp>
      <p:pic>
        <p:nvPicPr>
          <p:cNvPr id="4" name="Content Placeholder 4">
            <a:extLst>
              <a:ext uri="{FF2B5EF4-FFF2-40B4-BE49-F238E27FC236}">
                <a16:creationId xmlns:a16="http://schemas.microsoft.com/office/drawing/2014/main" id="{2384EFAE-7E47-6942-BE82-5C66493CA2D8}"/>
              </a:ext>
            </a:extLst>
          </p:cNvPr>
          <p:cNvPicPr>
            <a:picLocks noChangeAspect="1"/>
          </p:cNvPicPr>
          <p:nvPr/>
        </p:nvPicPr>
        <p:blipFill>
          <a:blip r:embed="rId2"/>
          <a:stretch>
            <a:fillRect/>
          </a:stretch>
        </p:blipFill>
        <p:spPr>
          <a:xfrm>
            <a:off x="838200" y="1690688"/>
            <a:ext cx="6409432" cy="4928773"/>
          </a:xfrm>
          <a:prstGeom prst="rect">
            <a:avLst/>
          </a:prstGeom>
        </p:spPr>
      </p:pic>
      <p:sp>
        <p:nvSpPr>
          <p:cNvPr id="6" name="Slide Number Placeholder 5">
            <a:extLst>
              <a:ext uri="{FF2B5EF4-FFF2-40B4-BE49-F238E27FC236}">
                <a16:creationId xmlns:a16="http://schemas.microsoft.com/office/drawing/2014/main" id="{08321F2D-78D5-1344-9141-5C5BD30A6E6A}"/>
              </a:ext>
            </a:extLst>
          </p:cNvPr>
          <p:cNvSpPr>
            <a:spLocks noGrp="1"/>
          </p:cNvSpPr>
          <p:nvPr>
            <p:ph type="sldNum" sz="quarter" idx="12"/>
          </p:nvPr>
        </p:nvSpPr>
        <p:spPr/>
        <p:txBody>
          <a:bodyPr/>
          <a:lstStyle/>
          <a:p>
            <a:fld id="{5F07402F-1908-0F43-B844-ECE5D9BD648C}" type="slidenum">
              <a:rPr lang="en-US" smtClean="0"/>
              <a:t>35</a:t>
            </a:fld>
            <a:endParaRPr lang="en-US"/>
          </a:p>
        </p:txBody>
      </p:sp>
      <p:sp>
        <p:nvSpPr>
          <p:cNvPr id="8" name="TextBox 7">
            <a:extLst>
              <a:ext uri="{FF2B5EF4-FFF2-40B4-BE49-F238E27FC236}">
                <a16:creationId xmlns:a16="http://schemas.microsoft.com/office/drawing/2014/main" id="{89170F4B-60DB-D144-B46E-131C1CFD4468}"/>
              </a:ext>
            </a:extLst>
          </p:cNvPr>
          <p:cNvSpPr txBox="1"/>
          <p:nvPr/>
        </p:nvSpPr>
        <p:spPr>
          <a:xfrm>
            <a:off x="7548166" y="1840576"/>
            <a:ext cx="3505100" cy="646331"/>
          </a:xfrm>
          <a:prstGeom prst="rect">
            <a:avLst/>
          </a:prstGeom>
          <a:noFill/>
        </p:spPr>
        <p:txBody>
          <a:bodyPr wrap="square" rtlCol="0">
            <a:spAutoFit/>
          </a:bodyPr>
          <a:lstStyle/>
          <a:p>
            <a:pPr algn="ctr"/>
            <a:r>
              <a:rPr lang="en-US" dirty="0">
                <a:solidFill>
                  <a:srgbClr val="FF0000"/>
                </a:solidFill>
              </a:rPr>
              <a:t>We have two available Q networks. Let's use them for double learning </a:t>
            </a:r>
          </a:p>
        </p:txBody>
      </p:sp>
      <p:cxnSp>
        <p:nvCxnSpPr>
          <p:cNvPr id="10" name="Straight Arrow Connector 9">
            <a:extLst>
              <a:ext uri="{FF2B5EF4-FFF2-40B4-BE49-F238E27FC236}">
                <a16:creationId xmlns:a16="http://schemas.microsoft.com/office/drawing/2014/main" id="{83D17DFE-DFCA-A748-947A-B61DD490D55E}"/>
              </a:ext>
            </a:extLst>
          </p:cNvPr>
          <p:cNvCxnSpPr>
            <a:stCxn id="8" idx="1"/>
          </p:cNvCxnSpPr>
          <p:nvPr/>
        </p:nvCxnSpPr>
        <p:spPr>
          <a:xfrm flipH="1" flipV="1">
            <a:off x="5459767" y="2056753"/>
            <a:ext cx="2088399" cy="10698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94FDCE1-FBF9-4A40-8930-D06C8FBD6F7C}"/>
              </a:ext>
            </a:extLst>
          </p:cNvPr>
          <p:cNvCxnSpPr>
            <a:stCxn id="8" idx="1"/>
          </p:cNvCxnSpPr>
          <p:nvPr/>
        </p:nvCxnSpPr>
        <p:spPr>
          <a:xfrm flipH="1">
            <a:off x="5619565" y="2163742"/>
            <a:ext cx="1928601" cy="10006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3136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A141D-FA00-F748-84F7-5920206FEE15}"/>
              </a:ext>
            </a:extLst>
          </p:cNvPr>
          <p:cNvSpPr>
            <a:spLocks noGrp="1"/>
          </p:cNvSpPr>
          <p:nvPr>
            <p:ph type="title"/>
          </p:nvPr>
        </p:nvSpPr>
        <p:spPr/>
        <p:txBody>
          <a:bodyPr/>
          <a:lstStyle/>
          <a:p>
            <a:r>
              <a:rPr lang="en-US" dirty="0"/>
              <a:t>Double Deep Q networks (DDQN)</a:t>
            </a:r>
          </a:p>
        </p:txBody>
      </p:sp>
      <p:sp>
        <p:nvSpPr>
          <p:cNvPr id="3" name="Content Placeholder 2">
            <a:extLst>
              <a:ext uri="{FF2B5EF4-FFF2-40B4-BE49-F238E27FC236}">
                <a16:creationId xmlns:a16="http://schemas.microsoft.com/office/drawing/2014/main" id="{F43ECBAD-C3BD-F543-BF56-A500953E44BE}"/>
              </a:ext>
            </a:extLst>
          </p:cNvPr>
          <p:cNvSpPr>
            <a:spLocks noGrp="1"/>
          </p:cNvSpPr>
          <p:nvPr>
            <p:ph idx="1"/>
          </p:nvPr>
        </p:nvSpPr>
        <p:spPr/>
        <p:txBody>
          <a:bodyPr/>
          <a:lstStyle/>
          <a:p>
            <a:endParaRPr lang="en-US" dirty="0"/>
          </a:p>
        </p:txBody>
      </p:sp>
      <p:pic>
        <p:nvPicPr>
          <p:cNvPr id="4" name="Content Placeholder 4">
            <a:extLst>
              <a:ext uri="{FF2B5EF4-FFF2-40B4-BE49-F238E27FC236}">
                <a16:creationId xmlns:a16="http://schemas.microsoft.com/office/drawing/2014/main" id="{2384EFAE-7E47-6942-BE82-5C66493CA2D8}"/>
              </a:ext>
            </a:extLst>
          </p:cNvPr>
          <p:cNvPicPr>
            <a:picLocks noChangeAspect="1"/>
          </p:cNvPicPr>
          <p:nvPr/>
        </p:nvPicPr>
        <p:blipFill>
          <a:blip r:embed="rId2"/>
          <a:stretch>
            <a:fillRect/>
          </a:stretch>
        </p:blipFill>
        <p:spPr>
          <a:xfrm>
            <a:off x="838200" y="1690688"/>
            <a:ext cx="6409432" cy="4928773"/>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7340E29-EA93-CB40-A671-03AAE1E016EA}"/>
                  </a:ext>
                </a:extLst>
              </p:cNvPr>
              <p:cNvSpPr txBox="1"/>
              <p:nvPr/>
            </p:nvSpPr>
            <p:spPr>
              <a:xfrm>
                <a:off x="7837003" y="4801247"/>
                <a:ext cx="4118500" cy="4423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𝑟</m:t>
                          </m:r>
                        </m:e>
                        <m:sub>
                          <m:r>
                            <a:rPr lang="en-US" b="0" i="1" smtClean="0">
                              <a:solidFill>
                                <a:srgbClr val="FF0000"/>
                              </a:solidFill>
                              <a:latin typeface="Cambria Math" panose="02040503050406030204" pitchFamily="18" charset="0"/>
                            </a:rPr>
                            <m:t>𝑗</m:t>
                          </m:r>
                        </m:sub>
                      </m:sSub>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𝛾</m:t>
                      </m:r>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𝑄</m:t>
                          </m:r>
                        </m:e>
                      </m:acc>
                      <m:d>
                        <m:dPr>
                          <m:ctrlPr>
                            <a:rPr lang="en-US" b="0" i="1" smtClean="0">
                              <a:solidFill>
                                <a:srgbClr val="FF0000"/>
                              </a:solidFill>
                              <a:latin typeface="Cambria Math" panose="02040503050406030204" pitchFamily="18" charset="0"/>
                            </a:rPr>
                          </m:ctrlPr>
                        </m:d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𝜙</m:t>
                              </m:r>
                            </m:e>
                            <m:sub>
                              <m:r>
                                <a:rPr lang="en-US" b="0" i="1" smtClean="0">
                                  <a:solidFill>
                                    <a:srgbClr val="FF0000"/>
                                  </a:solidFill>
                                  <a:latin typeface="Cambria Math" panose="02040503050406030204" pitchFamily="18" charset="0"/>
                                </a:rPr>
                                <m:t>𝑗</m:t>
                              </m:r>
                              <m:r>
                                <a:rPr lang="en-US" b="0" i="1" smtClean="0">
                                  <a:solidFill>
                                    <a:srgbClr val="FF0000"/>
                                  </a:solidFill>
                                  <a:latin typeface="Cambria Math" panose="02040503050406030204" pitchFamily="18" charset="0"/>
                                </a:rPr>
                                <m:t>+1</m:t>
                              </m:r>
                            </m:sub>
                          </m:sSub>
                          <m:r>
                            <a:rPr lang="en-US" b="0" i="1" smtClean="0">
                              <a:solidFill>
                                <a:srgbClr val="FF0000"/>
                              </a:solidFill>
                              <a:latin typeface="Cambria Math" panose="02040503050406030204" pitchFamily="18" charset="0"/>
                            </a:rPr>
                            <m:t>,</m:t>
                          </m:r>
                          <m:func>
                            <m:funcPr>
                              <m:ctrlPr>
                                <a:rPr lang="en-US" b="0" i="1" smtClean="0">
                                  <a:solidFill>
                                    <a:srgbClr val="FF0000"/>
                                  </a:solidFill>
                                  <a:latin typeface="Cambria Math" panose="02040503050406030204" pitchFamily="18" charset="0"/>
                                </a:rPr>
                              </m:ctrlPr>
                            </m:funcPr>
                            <m:fName>
                              <m:r>
                                <m:rPr>
                                  <m:sty m:val="p"/>
                                </m:rPr>
                                <a:rPr lang="en-US" b="0" i="0" smtClean="0">
                                  <a:solidFill>
                                    <a:srgbClr val="0070C0"/>
                                  </a:solidFill>
                                  <a:latin typeface="Cambria Math" panose="02040503050406030204" pitchFamily="18" charset="0"/>
                                </a:rPr>
                                <m:t>arg</m:t>
                              </m:r>
                            </m:fName>
                            <m:e>
                              <m:func>
                                <m:funcPr>
                                  <m:ctrlPr>
                                    <a:rPr lang="en-US" b="0" i="1" smtClean="0">
                                      <a:solidFill>
                                        <a:srgbClr val="FF0000"/>
                                      </a:solidFill>
                                      <a:latin typeface="Cambria Math" panose="02040503050406030204" pitchFamily="18" charset="0"/>
                                    </a:rPr>
                                  </m:ctrlPr>
                                </m:funcPr>
                                <m:fName>
                                  <m:limLow>
                                    <m:limLowPr>
                                      <m:ctrlPr>
                                        <a:rPr lang="en-US" b="0" i="1" smtClean="0">
                                          <a:solidFill>
                                            <a:srgbClr val="0070C0"/>
                                          </a:solidFill>
                                          <a:latin typeface="Cambria Math" panose="02040503050406030204" pitchFamily="18" charset="0"/>
                                        </a:rPr>
                                      </m:ctrlPr>
                                    </m:limLowPr>
                                    <m:e>
                                      <m:r>
                                        <m:rPr>
                                          <m:sty m:val="p"/>
                                        </m:rPr>
                                        <a:rPr lang="en-US" b="0" i="0" smtClean="0">
                                          <a:solidFill>
                                            <a:srgbClr val="0070C0"/>
                                          </a:solidFill>
                                          <a:latin typeface="Cambria Math" panose="02040503050406030204" pitchFamily="18" charset="0"/>
                                        </a:rPr>
                                        <m:t>max</m:t>
                                      </m:r>
                                    </m:e>
                                    <m:lim>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𝑎</m:t>
                                          </m:r>
                                        </m:e>
                                        <m:sup>
                                          <m:r>
                                            <a:rPr lang="en-US" b="0" i="1" smtClean="0">
                                              <a:solidFill>
                                                <a:srgbClr val="0070C0"/>
                                              </a:solidFill>
                                              <a:latin typeface="Cambria Math" panose="02040503050406030204" pitchFamily="18" charset="0"/>
                                            </a:rPr>
                                            <m:t>′</m:t>
                                          </m:r>
                                        </m:sup>
                                      </m:sSup>
                                    </m:lim>
                                  </m:limLow>
                                </m:fName>
                                <m:e>
                                  <m:r>
                                    <a:rPr lang="en-US" b="1" i="1" smtClean="0">
                                      <a:solidFill>
                                        <a:srgbClr val="0070C0"/>
                                      </a:solidFill>
                                      <a:latin typeface="Cambria Math" panose="02040503050406030204" pitchFamily="18" charset="0"/>
                                    </a:rPr>
                                    <m:t>𝑸</m:t>
                                  </m:r>
                                  <m:d>
                                    <m:dPr>
                                      <m:ctrlPr>
                                        <a:rPr lang="en-US" b="1" i="1" smtClean="0">
                                          <a:solidFill>
                                            <a:srgbClr val="0070C0"/>
                                          </a:solidFill>
                                          <a:latin typeface="Cambria Math" panose="02040503050406030204" pitchFamily="18" charset="0"/>
                                        </a:rPr>
                                      </m:ctrlPr>
                                    </m:dPr>
                                    <m:e>
                                      <m:sSub>
                                        <m:sSubPr>
                                          <m:ctrlPr>
                                            <a:rPr lang="en-US" b="1" i="1" smtClean="0">
                                              <a:solidFill>
                                                <a:srgbClr val="0070C0"/>
                                              </a:solidFill>
                                              <a:latin typeface="Cambria Math" panose="02040503050406030204" pitchFamily="18" charset="0"/>
                                            </a:rPr>
                                          </m:ctrlPr>
                                        </m:sSubPr>
                                        <m:e>
                                          <m:r>
                                            <a:rPr lang="en-US" b="1" i="1" smtClean="0">
                                              <a:solidFill>
                                                <a:srgbClr val="0070C0"/>
                                              </a:solidFill>
                                              <a:latin typeface="Cambria Math" panose="02040503050406030204" pitchFamily="18" charset="0"/>
                                            </a:rPr>
                                            <m:t>𝝓</m:t>
                                          </m:r>
                                        </m:e>
                                        <m:sub>
                                          <m:r>
                                            <a:rPr lang="en-US" b="1" i="1" smtClean="0">
                                              <a:solidFill>
                                                <a:srgbClr val="0070C0"/>
                                              </a:solidFill>
                                              <a:latin typeface="Cambria Math" panose="02040503050406030204" pitchFamily="18" charset="0"/>
                                            </a:rPr>
                                            <m:t>𝒋</m:t>
                                          </m:r>
                                          <m:r>
                                            <a:rPr lang="en-US" b="1" i="1" smtClean="0">
                                              <a:solidFill>
                                                <a:srgbClr val="0070C0"/>
                                              </a:solidFill>
                                              <a:latin typeface="Cambria Math" panose="02040503050406030204" pitchFamily="18" charset="0"/>
                                            </a:rPr>
                                            <m:t>+</m:t>
                                          </m:r>
                                          <m:r>
                                            <a:rPr lang="en-US" b="1" i="1" smtClean="0">
                                              <a:solidFill>
                                                <a:srgbClr val="0070C0"/>
                                              </a:solidFill>
                                              <a:latin typeface="Cambria Math" panose="02040503050406030204" pitchFamily="18" charset="0"/>
                                            </a:rPr>
                                            <m:t>𝟏</m:t>
                                          </m:r>
                                        </m:sub>
                                      </m:sSub>
                                      <m:r>
                                        <a:rPr lang="en-US" b="1" i="1" smtClean="0">
                                          <a:solidFill>
                                            <a:srgbClr val="0070C0"/>
                                          </a:solidFill>
                                          <a:latin typeface="Cambria Math" panose="02040503050406030204" pitchFamily="18" charset="0"/>
                                        </a:rPr>
                                        <m:t>,</m:t>
                                      </m:r>
                                      <m:sSup>
                                        <m:sSupPr>
                                          <m:ctrlPr>
                                            <a:rPr lang="en-US" b="1" i="1" smtClean="0">
                                              <a:solidFill>
                                                <a:srgbClr val="0070C0"/>
                                              </a:solidFill>
                                              <a:latin typeface="Cambria Math" panose="02040503050406030204" pitchFamily="18" charset="0"/>
                                            </a:rPr>
                                          </m:ctrlPr>
                                        </m:sSupPr>
                                        <m:e>
                                          <m:r>
                                            <a:rPr lang="en-US" b="1" i="1" smtClean="0">
                                              <a:solidFill>
                                                <a:srgbClr val="0070C0"/>
                                              </a:solidFill>
                                              <a:latin typeface="Cambria Math" panose="02040503050406030204" pitchFamily="18" charset="0"/>
                                            </a:rPr>
                                            <m:t>𝒂</m:t>
                                          </m:r>
                                        </m:e>
                                        <m:sup>
                                          <m:r>
                                            <a:rPr lang="en-US" b="1" i="1" smtClean="0">
                                              <a:solidFill>
                                                <a:srgbClr val="0070C0"/>
                                              </a:solidFill>
                                              <a:latin typeface="Cambria Math" panose="02040503050406030204" pitchFamily="18" charset="0"/>
                                            </a:rPr>
                                            <m:t>′</m:t>
                                          </m:r>
                                        </m:sup>
                                      </m:sSup>
                                      <m:r>
                                        <a:rPr lang="en-US" b="1" i="1" smtClean="0">
                                          <a:solidFill>
                                            <a:srgbClr val="0070C0"/>
                                          </a:solidFill>
                                          <a:latin typeface="Cambria Math" panose="02040503050406030204" pitchFamily="18" charset="0"/>
                                        </a:rPr>
                                        <m:t>;</m:t>
                                      </m:r>
                                      <m:r>
                                        <a:rPr lang="en-US" b="1" i="1" smtClean="0">
                                          <a:solidFill>
                                            <a:srgbClr val="0070C0"/>
                                          </a:solidFill>
                                          <a:latin typeface="Cambria Math" panose="02040503050406030204" pitchFamily="18" charset="0"/>
                                        </a:rPr>
                                        <m:t>𝜽</m:t>
                                      </m:r>
                                    </m:e>
                                  </m:d>
                                  <m:r>
                                    <a:rPr lang="en-US" b="0" i="1" smtClean="0">
                                      <a:solidFill>
                                        <a:srgbClr val="FF0000"/>
                                      </a:solidFill>
                                      <a:latin typeface="Cambria Math" panose="02040503050406030204" pitchFamily="18" charset="0"/>
                                    </a:rPr>
                                    <m:t>,</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𝜃</m:t>
                                      </m:r>
                                    </m:e>
                                    <m:sup>
                                      <m:r>
                                        <a:rPr lang="en-US" b="0" i="1" smtClean="0">
                                          <a:solidFill>
                                            <a:srgbClr val="FF0000"/>
                                          </a:solidFill>
                                          <a:latin typeface="Cambria Math" panose="02040503050406030204" pitchFamily="18" charset="0"/>
                                        </a:rPr>
                                        <m:t>−</m:t>
                                      </m:r>
                                    </m:sup>
                                  </m:sSup>
                                </m:e>
                              </m:func>
                            </m:e>
                          </m:func>
                        </m:e>
                      </m:d>
                    </m:oMath>
                  </m:oMathPara>
                </a14:m>
                <a:endParaRPr lang="en-US" dirty="0">
                  <a:solidFill>
                    <a:srgbClr val="FF0000"/>
                  </a:solidFill>
                </a:endParaRPr>
              </a:p>
            </p:txBody>
          </p:sp>
        </mc:Choice>
        <mc:Fallback xmlns="">
          <p:sp>
            <p:nvSpPr>
              <p:cNvPr id="5" name="TextBox 4">
                <a:extLst>
                  <a:ext uri="{FF2B5EF4-FFF2-40B4-BE49-F238E27FC236}">
                    <a16:creationId xmlns:a16="http://schemas.microsoft.com/office/drawing/2014/main" id="{37340E29-EA93-CB40-A671-03AAE1E016EA}"/>
                  </a:ext>
                </a:extLst>
              </p:cNvPr>
              <p:cNvSpPr txBox="1">
                <a:spLocks noRot="1" noChangeAspect="1" noMove="1" noResize="1" noEditPoints="1" noAdjustHandles="1" noChangeArrowheads="1" noChangeShapeType="1" noTextEdit="1"/>
              </p:cNvSpPr>
              <p:nvPr/>
            </p:nvSpPr>
            <p:spPr>
              <a:xfrm>
                <a:off x="7837003" y="4801247"/>
                <a:ext cx="4118500" cy="442365"/>
              </a:xfrm>
              <a:prstGeom prst="rect">
                <a:avLst/>
              </a:prstGeom>
              <a:blipFill>
                <a:blip r:embed="rId3"/>
                <a:stretch>
                  <a:fillRect l="-615" b="-8333"/>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2630F395-4C56-6D4F-A996-5DA0FAE14F45}"/>
              </a:ext>
            </a:extLst>
          </p:cNvPr>
          <p:cNvCxnSpPr>
            <a:cxnSpLocks/>
          </p:cNvCxnSpPr>
          <p:nvPr/>
        </p:nvCxnSpPr>
        <p:spPr>
          <a:xfrm>
            <a:off x="4403035" y="5059017"/>
            <a:ext cx="3319669"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08321F2D-78D5-1344-9141-5C5BD30A6E6A}"/>
              </a:ext>
            </a:extLst>
          </p:cNvPr>
          <p:cNvSpPr>
            <a:spLocks noGrp="1"/>
          </p:cNvSpPr>
          <p:nvPr>
            <p:ph type="sldNum" sz="quarter" idx="12"/>
          </p:nvPr>
        </p:nvSpPr>
        <p:spPr/>
        <p:txBody>
          <a:bodyPr/>
          <a:lstStyle/>
          <a:p>
            <a:fld id="{5F07402F-1908-0F43-B844-ECE5D9BD648C}" type="slidenum">
              <a:rPr lang="en-US" smtClean="0"/>
              <a:t>36</a:t>
            </a:fld>
            <a:endParaRPr lang="en-US"/>
          </a:p>
        </p:txBody>
      </p:sp>
      <p:sp>
        <p:nvSpPr>
          <p:cNvPr id="8" name="TextBox 7">
            <a:extLst>
              <a:ext uri="{FF2B5EF4-FFF2-40B4-BE49-F238E27FC236}">
                <a16:creationId xmlns:a16="http://schemas.microsoft.com/office/drawing/2014/main" id="{89170F4B-60DB-D144-B46E-131C1CFD4468}"/>
              </a:ext>
            </a:extLst>
          </p:cNvPr>
          <p:cNvSpPr txBox="1"/>
          <p:nvPr/>
        </p:nvSpPr>
        <p:spPr>
          <a:xfrm>
            <a:off x="7548166" y="1840576"/>
            <a:ext cx="3505100" cy="646331"/>
          </a:xfrm>
          <a:prstGeom prst="rect">
            <a:avLst/>
          </a:prstGeom>
          <a:noFill/>
        </p:spPr>
        <p:txBody>
          <a:bodyPr wrap="square" rtlCol="0">
            <a:spAutoFit/>
          </a:bodyPr>
          <a:lstStyle/>
          <a:p>
            <a:pPr algn="ctr"/>
            <a:r>
              <a:rPr lang="en-US" dirty="0">
                <a:solidFill>
                  <a:srgbClr val="FF0000"/>
                </a:solidFill>
              </a:rPr>
              <a:t>We have two available Q networks. Let's use them for double learning </a:t>
            </a:r>
          </a:p>
        </p:txBody>
      </p:sp>
      <p:cxnSp>
        <p:nvCxnSpPr>
          <p:cNvPr id="10" name="Straight Arrow Connector 9">
            <a:extLst>
              <a:ext uri="{FF2B5EF4-FFF2-40B4-BE49-F238E27FC236}">
                <a16:creationId xmlns:a16="http://schemas.microsoft.com/office/drawing/2014/main" id="{83D17DFE-DFCA-A748-947A-B61DD490D55E}"/>
              </a:ext>
            </a:extLst>
          </p:cNvPr>
          <p:cNvCxnSpPr>
            <a:stCxn id="8" idx="1"/>
          </p:cNvCxnSpPr>
          <p:nvPr/>
        </p:nvCxnSpPr>
        <p:spPr>
          <a:xfrm flipH="1" flipV="1">
            <a:off x="5459767" y="2056753"/>
            <a:ext cx="2088399" cy="10698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94FDCE1-FBF9-4A40-8930-D06C8FBD6F7C}"/>
              </a:ext>
            </a:extLst>
          </p:cNvPr>
          <p:cNvCxnSpPr>
            <a:stCxn id="8" idx="1"/>
          </p:cNvCxnSpPr>
          <p:nvPr/>
        </p:nvCxnSpPr>
        <p:spPr>
          <a:xfrm flipH="1">
            <a:off x="5619565" y="2163742"/>
            <a:ext cx="1928601" cy="10006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D6E652B-134D-0B41-9475-39350C0318F7}"/>
              </a:ext>
            </a:extLst>
          </p:cNvPr>
          <p:cNvCxnSpPr>
            <a:cxnSpLocks/>
          </p:cNvCxnSpPr>
          <p:nvPr/>
        </p:nvCxnSpPr>
        <p:spPr>
          <a:xfrm>
            <a:off x="9641150" y="2501858"/>
            <a:ext cx="1953087" cy="229938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1A98EDD-072B-D249-85C4-4BF6EDCC736D}"/>
              </a:ext>
            </a:extLst>
          </p:cNvPr>
          <p:cNvCxnSpPr>
            <a:cxnSpLocks/>
          </p:cNvCxnSpPr>
          <p:nvPr/>
        </p:nvCxnSpPr>
        <p:spPr>
          <a:xfrm>
            <a:off x="9641150" y="2501858"/>
            <a:ext cx="1553592" cy="238086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83851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0DBED7-E894-E443-A84E-62220CF3D9F5}"/>
              </a:ext>
            </a:extLst>
          </p:cNvPr>
          <p:cNvPicPr>
            <a:picLocks noChangeAspect="1"/>
          </p:cNvPicPr>
          <p:nvPr/>
        </p:nvPicPr>
        <p:blipFill>
          <a:blip r:embed="rId2"/>
          <a:stretch>
            <a:fillRect/>
          </a:stretch>
        </p:blipFill>
        <p:spPr>
          <a:xfrm>
            <a:off x="3397624" y="324097"/>
            <a:ext cx="8802233" cy="6168778"/>
          </a:xfrm>
          <a:prstGeom prst="rect">
            <a:avLst/>
          </a:prstGeom>
        </p:spPr>
      </p:pic>
      <p:sp>
        <p:nvSpPr>
          <p:cNvPr id="2" name="Title 1">
            <a:extLst>
              <a:ext uri="{FF2B5EF4-FFF2-40B4-BE49-F238E27FC236}">
                <a16:creationId xmlns:a16="http://schemas.microsoft.com/office/drawing/2014/main" id="{2089C245-7086-5E44-8149-5D228064D41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3AFEC8-D5D5-0742-8A59-D4837A1FFD87}"/>
              </a:ext>
            </a:extLst>
          </p:cNvPr>
          <p:cNvSpPr>
            <a:spLocks noGrp="1"/>
          </p:cNvSpPr>
          <p:nvPr>
            <p:ph idx="1"/>
          </p:nvPr>
        </p:nvSpPr>
        <p:spPr>
          <a:xfrm>
            <a:off x="838199" y="1825625"/>
            <a:ext cx="2729753" cy="4351338"/>
          </a:xfrm>
        </p:spPr>
        <p:txBody>
          <a:bodyPr>
            <a:normAutofit fontScale="92500"/>
          </a:bodyPr>
          <a:lstStyle/>
          <a:p>
            <a:r>
              <a:rPr lang="en-US" sz="2600" dirty="0"/>
              <a:t>Hasselt et al. 2015</a:t>
            </a:r>
            <a:endParaRPr lang="en-US" sz="1700" dirty="0"/>
          </a:p>
          <a:p>
            <a:r>
              <a:rPr lang="en-US" sz="1800" dirty="0"/>
              <a:t>The straight horizontal orange (for DQN) and blue (for Double DQN) lines in the top row are computed by running the corresponding agents after learning concluded, and averaging the actual discounted return obtained from each visited state. These straight lines would match the learning curves at the right side of the plots if there is no bias.</a:t>
            </a:r>
          </a:p>
        </p:txBody>
      </p:sp>
      <p:sp>
        <p:nvSpPr>
          <p:cNvPr id="5" name="Slide Number Placeholder 4">
            <a:extLst>
              <a:ext uri="{FF2B5EF4-FFF2-40B4-BE49-F238E27FC236}">
                <a16:creationId xmlns:a16="http://schemas.microsoft.com/office/drawing/2014/main" id="{C060DD48-5BD1-6D4A-9ECC-1E89AA1072DD}"/>
              </a:ext>
            </a:extLst>
          </p:cNvPr>
          <p:cNvSpPr>
            <a:spLocks noGrp="1"/>
          </p:cNvSpPr>
          <p:nvPr>
            <p:ph type="sldNum" sz="quarter" idx="12"/>
          </p:nvPr>
        </p:nvSpPr>
        <p:spPr/>
        <p:txBody>
          <a:bodyPr/>
          <a:lstStyle/>
          <a:p>
            <a:fld id="{5F07402F-1908-0F43-B844-ECE5D9BD648C}" type="slidenum">
              <a:rPr lang="en-US" smtClean="0"/>
              <a:t>37</a:t>
            </a:fld>
            <a:endParaRPr lang="en-US"/>
          </a:p>
        </p:txBody>
      </p:sp>
    </p:spTree>
    <p:extLst>
      <p:ext uri="{BB962C8B-B14F-4D97-AF65-F5344CB8AC3E}">
        <p14:creationId xmlns:p14="http://schemas.microsoft.com/office/powerpoint/2010/main" val="25425931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D7F0-58A4-E347-813A-77BAFF1FE81C}"/>
              </a:ext>
            </a:extLst>
          </p:cNvPr>
          <p:cNvSpPr>
            <a:spLocks noGrp="1"/>
          </p:cNvSpPr>
          <p:nvPr>
            <p:ph type="title"/>
          </p:nvPr>
        </p:nvSpPr>
        <p:spPr/>
        <p:txBody>
          <a:bodyPr/>
          <a:lstStyle/>
          <a:p>
            <a:r>
              <a:rPr lang="en-US" dirty="0"/>
              <a:t>What did we learn?</a:t>
            </a:r>
          </a:p>
        </p:txBody>
      </p:sp>
      <p:sp>
        <p:nvSpPr>
          <p:cNvPr id="3" name="Content Placeholder 2">
            <a:extLst>
              <a:ext uri="{FF2B5EF4-FFF2-40B4-BE49-F238E27FC236}">
                <a16:creationId xmlns:a16="http://schemas.microsoft.com/office/drawing/2014/main" id="{3DC7B1F2-CFAA-0F48-B5F0-8A062DDFAA2F}"/>
              </a:ext>
            </a:extLst>
          </p:cNvPr>
          <p:cNvSpPr>
            <a:spLocks noGrp="1"/>
          </p:cNvSpPr>
          <p:nvPr>
            <p:ph idx="1"/>
          </p:nvPr>
        </p:nvSpPr>
        <p:spPr/>
        <p:txBody>
          <a:bodyPr/>
          <a:lstStyle/>
          <a:p>
            <a:r>
              <a:rPr lang="en-US" dirty="0"/>
              <a:t>Using deep neural networks as function approximators in RL is tricky</a:t>
            </a:r>
          </a:p>
          <a:p>
            <a:pPr lvl="1"/>
            <a:r>
              <a:rPr lang="en-US" dirty="0"/>
              <a:t>Sparse samples</a:t>
            </a:r>
          </a:p>
          <a:p>
            <a:pPr lvl="1"/>
            <a:r>
              <a:rPr lang="en-US" dirty="0"/>
              <a:t>Correlated samples</a:t>
            </a:r>
          </a:p>
          <a:p>
            <a:pPr lvl="1"/>
            <a:r>
              <a:rPr lang="en-US" dirty="0"/>
              <a:t>Evolving policy (nonstationary sample distribution)</a:t>
            </a:r>
          </a:p>
          <a:p>
            <a:r>
              <a:rPr lang="en-US" dirty="0"/>
              <a:t>DQN attempts to address these issues</a:t>
            </a:r>
          </a:p>
          <a:p>
            <a:pPr lvl="1"/>
            <a:r>
              <a:rPr lang="en-US" dirty="0"/>
              <a:t>Reuse previous transitions (reply memory)</a:t>
            </a:r>
          </a:p>
          <a:p>
            <a:pPr lvl="1"/>
            <a:r>
              <a:rPr lang="en-US" dirty="0"/>
              <a:t>Randomly sample previous transitions to break correlation</a:t>
            </a:r>
          </a:p>
          <a:p>
            <a:pPr lvl="1"/>
            <a:r>
              <a:rPr lang="en-US" dirty="0"/>
              <a:t>Use off-policy, TD(0) learning to allow convergence to the true target values (Q*)</a:t>
            </a:r>
          </a:p>
          <a:p>
            <a:pPr lvl="2"/>
            <a:r>
              <a:rPr lang="en-US" dirty="0"/>
              <a:t>No guarantees for non-linear (DNN) approximators</a:t>
            </a:r>
          </a:p>
        </p:txBody>
      </p:sp>
      <p:sp>
        <p:nvSpPr>
          <p:cNvPr id="4" name="Slide Number Placeholder 3">
            <a:extLst>
              <a:ext uri="{FF2B5EF4-FFF2-40B4-BE49-F238E27FC236}">
                <a16:creationId xmlns:a16="http://schemas.microsoft.com/office/drawing/2014/main" id="{EE55AE22-EE91-8943-856B-0C4A3ABEEA65}"/>
              </a:ext>
            </a:extLst>
          </p:cNvPr>
          <p:cNvSpPr>
            <a:spLocks noGrp="1"/>
          </p:cNvSpPr>
          <p:nvPr>
            <p:ph type="sldNum" sz="quarter" idx="12"/>
          </p:nvPr>
        </p:nvSpPr>
        <p:spPr/>
        <p:txBody>
          <a:bodyPr/>
          <a:lstStyle/>
          <a:p>
            <a:fld id="{5F07402F-1908-0F43-B844-ECE5D9BD648C}" type="slidenum">
              <a:rPr lang="en-US" smtClean="0"/>
              <a:t>38</a:t>
            </a:fld>
            <a:endParaRPr lang="en-US"/>
          </a:p>
        </p:txBody>
      </p:sp>
    </p:spTree>
    <p:extLst>
      <p:ext uri="{BB962C8B-B14F-4D97-AF65-F5344CB8AC3E}">
        <p14:creationId xmlns:p14="http://schemas.microsoft.com/office/powerpoint/2010/main" val="24837904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785E-EE09-3646-9160-2C6F696B6405}"/>
              </a:ext>
            </a:extLst>
          </p:cNvPr>
          <p:cNvSpPr>
            <a:spLocks noGrp="1"/>
          </p:cNvSpPr>
          <p:nvPr>
            <p:ph type="title"/>
          </p:nvPr>
        </p:nvSpPr>
        <p:spPr/>
        <p:txBody>
          <a:bodyPr/>
          <a:lstStyle/>
          <a:p>
            <a:r>
              <a:rPr lang="en-US" dirty="0"/>
              <a:t>What next?</a:t>
            </a:r>
          </a:p>
        </p:txBody>
      </p:sp>
      <p:sp>
        <p:nvSpPr>
          <p:cNvPr id="3" name="Content Placeholder 2">
            <a:extLst>
              <a:ext uri="{FF2B5EF4-FFF2-40B4-BE49-F238E27FC236}">
                <a16:creationId xmlns:a16="http://schemas.microsoft.com/office/drawing/2014/main" id="{04D32D77-2D21-BC4C-9641-6763E391925D}"/>
              </a:ext>
            </a:extLst>
          </p:cNvPr>
          <p:cNvSpPr>
            <a:spLocks noGrp="1"/>
          </p:cNvSpPr>
          <p:nvPr>
            <p:ph idx="1"/>
          </p:nvPr>
        </p:nvSpPr>
        <p:spPr/>
        <p:txBody>
          <a:bodyPr>
            <a:normAutofit/>
          </a:bodyPr>
          <a:lstStyle/>
          <a:p>
            <a:r>
              <a:rPr lang="en-US" b="1" dirty="0"/>
              <a:t>Lecture</a:t>
            </a:r>
            <a:r>
              <a:rPr lang="en-US" dirty="0"/>
              <a:t>: Policy Gradient </a:t>
            </a:r>
          </a:p>
          <a:p>
            <a:r>
              <a:rPr lang="en-US" b="1" dirty="0"/>
              <a:t>Assignments</a:t>
            </a:r>
            <a:r>
              <a:rPr lang="en-US" dirty="0"/>
              <a:t>:</a:t>
            </a:r>
          </a:p>
          <a:p>
            <a:pPr lvl="1"/>
            <a:r>
              <a:rPr lang="en-US" dirty="0"/>
              <a:t>Deep Q-Learning, by Monday Nov. 4, EOD</a:t>
            </a:r>
          </a:p>
          <a:p>
            <a:r>
              <a:rPr lang="en-US" b="1" dirty="0"/>
              <a:t>Quiz (on Canvas)</a:t>
            </a:r>
            <a:r>
              <a:rPr lang="en-US" dirty="0"/>
              <a:t>:</a:t>
            </a:r>
          </a:p>
          <a:p>
            <a:pPr lvl="1"/>
            <a:r>
              <a:rPr lang="en-US" dirty="0"/>
              <a:t>Deep Q-Learning, by Oct. 28, EOD</a:t>
            </a:r>
          </a:p>
          <a:p>
            <a:pPr lvl="1"/>
            <a:r>
              <a:rPr lang="en-US" dirty="0"/>
              <a:t>Eligibility Traces, </a:t>
            </a:r>
            <a:r>
              <a:rPr lang="en-US"/>
              <a:t>by Oct. </a:t>
            </a:r>
            <a:r>
              <a:rPr lang="en-US" dirty="0"/>
              <a:t>21, EOD</a:t>
            </a:r>
          </a:p>
          <a:p>
            <a:r>
              <a:rPr lang="en-US" b="1" dirty="0"/>
              <a:t>Project</a:t>
            </a:r>
            <a:r>
              <a:rPr lang="en-US" dirty="0"/>
              <a:t>:</a:t>
            </a:r>
          </a:p>
          <a:p>
            <a:pPr lvl="1"/>
            <a:r>
              <a:rPr lang="en-US" dirty="0"/>
              <a:t>Literature survey, by </a:t>
            </a:r>
            <a:r>
              <a:rPr lang="en-US" b="0" i="0" dirty="0">
                <a:solidFill>
                  <a:srgbClr val="222222"/>
                </a:solidFill>
                <a:effectLst/>
                <a:latin typeface="Arial" panose="020B0604020202020204" pitchFamily="34" charset="0"/>
              </a:rPr>
              <a:t>Monday, November 4 EOD</a:t>
            </a:r>
            <a:r>
              <a:rPr lang="en-US" dirty="0"/>
              <a:t> </a:t>
            </a:r>
          </a:p>
          <a:p>
            <a:pPr marL="457200" lvl="1" indent="0">
              <a:buNone/>
            </a:pPr>
            <a:r>
              <a:rPr lang="en-US" dirty="0"/>
              <a:t> </a:t>
            </a:r>
          </a:p>
        </p:txBody>
      </p:sp>
      <p:sp>
        <p:nvSpPr>
          <p:cNvPr id="4" name="Slide Number Placeholder 3">
            <a:extLst>
              <a:ext uri="{FF2B5EF4-FFF2-40B4-BE49-F238E27FC236}">
                <a16:creationId xmlns:a16="http://schemas.microsoft.com/office/drawing/2014/main" id="{ED219686-F148-2344-8986-272E218B940B}"/>
              </a:ext>
            </a:extLst>
          </p:cNvPr>
          <p:cNvSpPr>
            <a:spLocks noGrp="1"/>
          </p:cNvSpPr>
          <p:nvPr>
            <p:ph type="sldNum" sz="quarter" idx="12"/>
          </p:nvPr>
        </p:nvSpPr>
        <p:spPr/>
        <p:txBody>
          <a:bodyPr/>
          <a:lstStyle/>
          <a:p>
            <a:fld id="{5F07402F-1908-0F43-B844-ECE5D9BD648C}" type="slidenum">
              <a:rPr lang="en-US" smtClean="0"/>
              <a:t>39</a:t>
            </a:fld>
            <a:endParaRPr lang="en-US"/>
          </a:p>
        </p:txBody>
      </p:sp>
    </p:spTree>
    <p:extLst>
      <p:ext uri="{BB962C8B-B14F-4D97-AF65-F5344CB8AC3E}">
        <p14:creationId xmlns:p14="http://schemas.microsoft.com/office/powerpoint/2010/main" val="29594681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796</TotalTime>
  <Words>1668</Words>
  <Application>Microsoft Macintosh PowerPoint</Application>
  <PresentationFormat>Widescreen</PresentationFormat>
  <Paragraphs>203</Paragraphs>
  <Slides>39</Slides>
  <Notes>2</Notes>
  <HiddenSlides>0</HiddenSlides>
  <MMClips>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Calibri Light</vt:lpstr>
      <vt:lpstr>Cambria Math</vt:lpstr>
      <vt:lpstr>Office Theme</vt:lpstr>
      <vt:lpstr>CSCE-642 Reinforcement Learning  Deep Q-learning</vt:lpstr>
      <vt:lpstr>Successfully address the deadly triad</vt:lpstr>
      <vt:lpstr>CSCE-689, Reinforcement Learning</vt:lpstr>
      <vt:lpstr>Mnih et al. 2015</vt:lpstr>
      <vt:lpstr>The age of deep learning</vt:lpstr>
      <vt:lpstr>Example: Pacman</vt:lpstr>
      <vt:lpstr>PowerPoint Presentation</vt:lpstr>
      <vt:lpstr>PowerPoint Presentation</vt:lpstr>
      <vt:lpstr>PowerPoint Presentation</vt:lpstr>
      <vt:lpstr>Generalizing with Deep learning</vt:lpstr>
      <vt:lpstr>Deep Q learning [Mnih et al. 2015]</vt:lpstr>
      <vt:lpstr>Original Q-learning </vt:lpstr>
      <vt:lpstr>Deep Q learning [Mnih et al. 2015]</vt:lpstr>
      <vt:lpstr>Deep Q learning [Mnih et al. 2015]</vt:lpstr>
      <vt:lpstr>Deep Q learning [Mnih et al. 2015]</vt:lpstr>
      <vt:lpstr>Q-learning with experience replay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Deep Q learning</vt:lpstr>
      <vt:lpstr>Experience replay </vt:lpstr>
      <vt:lpstr>Experience replay </vt:lpstr>
      <vt:lpstr>PowerPoint Presentation</vt:lpstr>
      <vt:lpstr>PowerPoint Presentation</vt:lpstr>
      <vt:lpstr>Results: DQN</vt:lpstr>
      <vt:lpstr>Results: DQN</vt:lpstr>
      <vt:lpstr>PowerPoint Presentation</vt:lpstr>
      <vt:lpstr>Montezuma revenge</vt:lpstr>
      <vt:lpstr>Maximization bias </vt:lpstr>
      <vt:lpstr>Double Deep Q networks (DDQN)</vt:lpstr>
      <vt:lpstr>Double Deep Q networks (DDQN)</vt:lpstr>
      <vt:lpstr>PowerPoint Presentation</vt:lpstr>
      <vt:lpstr>What did we learn?</vt:lpstr>
      <vt:lpstr>What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Guni Sharon</dc:creator>
  <cp:lastModifiedBy>Sharon, Guni</cp:lastModifiedBy>
  <cp:revision>57</cp:revision>
  <dcterms:created xsi:type="dcterms:W3CDTF">2019-10-14T16:33:14Z</dcterms:created>
  <dcterms:modified xsi:type="dcterms:W3CDTF">2024-10-24T16:26:40Z</dcterms:modified>
</cp:coreProperties>
</file>