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7" r:id="rId2"/>
    <p:sldId id="948" r:id="rId3"/>
    <p:sldId id="258" r:id="rId4"/>
    <p:sldId id="259" r:id="rId5"/>
    <p:sldId id="261" r:id="rId6"/>
    <p:sldId id="260" r:id="rId7"/>
    <p:sldId id="477" r:id="rId8"/>
    <p:sldId id="262" r:id="rId9"/>
    <p:sldId id="263" r:id="rId10"/>
    <p:sldId id="264" r:id="rId11"/>
    <p:sldId id="452" r:id="rId12"/>
    <p:sldId id="476" r:id="rId13"/>
    <p:sldId id="475" r:id="rId14"/>
    <p:sldId id="453" r:id="rId15"/>
    <p:sldId id="454" r:id="rId16"/>
    <p:sldId id="455" r:id="rId17"/>
    <p:sldId id="456" r:id="rId18"/>
    <p:sldId id="458" r:id="rId19"/>
    <p:sldId id="457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68" r:id="rId30"/>
    <p:sldId id="470" r:id="rId31"/>
    <p:sldId id="471" r:id="rId32"/>
    <p:sldId id="472" r:id="rId33"/>
    <p:sldId id="473" r:id="rId34"/>
    <p:sldId id="469" r:id="rId35"/>
    <p:sldId id="94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14"/>
    <p:restoredTop sz="94694"/>
  </p:normalViewPr>
  <p:slideViewPr>
    <p:cSldViewPr snapToGrid="0" snapToObjects="1">
      <p:cViewPr varScale="1">
        <p:scale>
          <a:sx n="70" d="100"/>
          <a:sy n="70" d="100"/>
        </p:scale>
        <p:origin x="184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gunisharon/Drive/Teaching/RL/Sildes/bias-v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gunisharon/Drive/Teaching/RL/Sildes/bias-v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82055813561144"/>
          <c:y val="0.11155895188470331"/>
          <c:w val="0.80285916080475628"/>
          <c:h val="0.59155915622878541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Bias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Sheet1!$B$2:$B$16</c:f>
              <c:numCache>
                <c:formatCode>General</c:formatCode>
                <c:ptCount val="15"/>
                <c:pt idx="0">
                  <c:v>10</c:v>
                </c:pt>
                <c:pt idx="1">
                  <c:v>5</c:v>
                </c:pt>
                <c:pt idx="2">
                  <c:v>3.3333333333333335</c:v>
                </c:pt>
                <c:pt idx="3">
                  <c:v>2.5</c:v>
                </c:pt>
                <c:pt idx="4">
                  <c:v>2</c:v>
                </c:pt>
                <c:pt idx="5">
                  <c:v>1.6666666666666667</c:v>
                </c:pt>
                <c:pt idx="6">
                  <c:v>1.4285714285714286</c:v>
                </c:pt>
                <c:pt idx="7">
                  <c:v>1.25</c:v>
                </c:pt>
                <c:pt idx="8">
                  <c:v>1.1111111111111112</c:v>
                </c:pt>
                <c:pt idx="9">
                  <c:v>1</c:v>
                </c:pt>
                <c:pt idx="10">
                  <c:v>0.90909090909090906</c:v>
                </c:pt>
                <c:pt idx="11">
                  <c:v>0.83333333333333337</c:v>
                </c:pt>
                <c:pt idx="12">
                  <c:v>0.76923076923076927</c:v>
                </c:pt>
                <c:pt idx="13">
                  <c:v>0.7142857142857143</c:v>
                </c:pt>
                <c:pt idx="14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57-F843-B956-F075218461C6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Variance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Sheet1!$C$2:$C$16</c:f>
              <c:numCache>
                <c:formatCode>General</c:formatCode>
                <c:ptCount val="15"/>
                <c:pt idx="0">
                  <c:v>0.1</c:v>
                </c:pt>
                <c:pt idx="1">
                  <c:v>0.4</c:v>
                </c:pt>
                <c:pt idx="2">
                  <c:v>0.9</c:v>
                </c:pt>
                <c:pt idx="3">
                  <c:v>1.6</c:v>
                </c:pt>
                <c:pt idx="4">
                  <c:v>2.5</c:v>
                </c:pt>
                <c:pt idx="5">
                  <c:v>3.6</c:v>
                </c:pt>
                <c:pt idx="6">
                  <c:v>4.9000000000000004</c:v>
                </c:pt>
                <c:pt idx="7">
                  <c:v>6.4</c:v>
                </c:pt>
                <c:pt idx="8">
                  <c:v>8.1</c:v>
                </c:pt>
                <c:pt idx="9">
                  <c:v>10</c:v>
                </c:pt>
                <c:pt idx="10">
                  <c:v>12.100000000000001</c:v>
                </c:pt>
                <c:pt idx="11">
                  <c:v>14.4</c:v>
                </c:pt>
                <c:pt idx="12">
                  <c:v>16.900000000000002</c:v>
                </c:pt>
                <c:pt idx="13">
                  <c:v>19.600000000000001</c:v>
                </c:pt>
                <c:pt idx="14">
                  <c:v>22.5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57-F843-B956-F07521846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3198880"/>
        <c:axId val="1693200512"/>
      </c:lineChart>
      <c:catAx>
        <c:axId val="1693198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20051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9320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19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1386681775616975"/>
          <c:y val="0.12147783487774656"/>
          <c:w val="0.38433449226588662"/>
          <c:h val="0.247418826079615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70737744225979E-2"/>
          <c:y val="5.4713768886997236E-2"/>
          <c:w val="0.90407453243197256"/>
          <c:h val="0.823139842018952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Sheet1!$B$35</c:f>
              <c:strCache>
                <c:ptCount val="1"/>
                <c:pt idx="0">
                  <c:v>E(G)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Sheet1!$B$36:$B$47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AF-7745-BA54-CAA0D31EB8F6}"/>
            </c:ext>
          </c:extLst>
        </c:ser>
        <c:ser>
          <c:idx val="1"/>
          <c:order val="1"/>
          <c:tx>
            <c:strRef>
              <c:f>Sheet1!$C$35</c:f>
              <c:strCache>
                <c:ptCount val="1"/>
                <c:pt idx="0">
                  <c:v>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Sheet1!$C$36:$C$47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-3</c:v>
                </c:pt>
                <c:pt idx="7">
                  <c:v>4</c:v>
                </c:pt>
                <c:pt idx="8">
                  <c:v>3</c:v>
                </c:pt>
                <c:pt idx="9">
                  <c:v>-5</c:v>
                </c:pt>
                <c:pt idx="10">
                  <c:v>-7</c:v>
                </c:pt>
                <c:pt idx="1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AF-7745-BA54-CAA0D31EB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1004720"/>
        <c:axId val="1711356480"/>
      </c:lineChart>
      <c:catAx>
        <c:axId val="16910047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356480"/>
        <c:crosses val="autoZero"/>
        <c:auto val="1"/>
        <c:lblAlgn val="ctr"/>
        <c:lblOffset val="100"/>
        <c:noMultiLvlLbl val="0"/>
      </c:catAx>
      <c:valAx>
        <c:axId val="171135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100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4634546663985276"/>
          <c:y val="0.67115806867543781"/>
          <c:w val="0.15037332745994164"/>
          <c:h val="0.191865102712717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CF9BF-50BA-F548-B39E-857088469551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ECEC5-4D66-2245-BAEB-72734133F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30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AA598-0047-BE46-A50A-E01AC7C3118B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253EE-8D16-5F45-B64E-ED668A11D5F0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FC8-28EE-144F-9FE3-6CDC509E053B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471-0390-3E47-815D-4A1BB415E08A}" type="datetime1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93FB-B49E-BC47-AC9B-3C89389C0E0C}" type="datetime1">
              <a:rPr lang="en-US" smtClean="0"/>
              <a:t>10/10/24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413B-0880-6441-91E1-A2502D73A44D}" type="datetime1">
              <a:rPr lang="en-US" smtClean="0"/>
              <a:t>10/10/24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41AE-31AD-834D-8CEA-E65513C3B910}" type="datetime1">
              <a:rPr lang="en-US" smtClean="0"/>
              <a:t>10/10/24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EDED-4520-264A-B078-7A7C001D70EF}" type="datetime1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8CBF-B57E-3945-951A-261A9482177E}" type="datetime1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D7D5-62EE-864C-98AB-5A32C8F2AF6B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F5143-83F6-7542-98CB-D0FE5F3EDDD2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A436F-629B-B346-B608-CB4AF2136065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11" Type="http://schemas.openxmlformats.org/officeDocument/2006/relationships/image" Target="../media/image17.png"/><Relationship Id="rId5" Type="http://schemas.openxmlformats.org/officeDocument/2006/relationships/chart" Target="../charts/chart1.xml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2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9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7.png"/><Relationship Id="rId3" Type="http://schemas.openxmlformats.org/officeDocument/2006/relationships/image" Target="../media/image321.png"/><Relationship Id="rId7" Type="http://schemas.openxmlformats.org/officeDocument/2006/relationships/image" Target="../media/image9.png"/><Relationship Id="rId12" Type="http://schemas.openxmlformats.org/officeDocument/2006/relationships/image" Target="../media/image36.png"/><Relationship Id="rId2" Type="http://schemas.openxmlformats.org/officeDocument/2006/relationships/image" Target="../media/image310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35.png"/><Relationship Id="rId5" Type="http://schemas.openxmlformats.org/officeDocument/2006/relationships/image" Target="../media/image7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6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23469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4900" dirty="0"/>
              <a:t>Ch 12: Eligibility Traces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pic>
        <p:nvPicPr>
          <p:cNvPr id="1026" name="Picture 2" descr="Image result for score">
            <a:extLst>
              <a:ext uri="{FF2B5EF4-FFF2-40B4-BE49-F238E27FC236}">
                <a16:creationId xmlns:a16="http://schemas.microsoft.com/office/drawing/2014/main" id="{8B35F628-F6E5-C841-8FD2-F79D3AEAC4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64"/>
          <a:stretch/>
        </p:blipFill>
        <p:spPr bwMode="auto">
          <a:xfrm>
            <a:off x="2930152" y="2565262"/>
            <a:ext cx="6757504" cy="3000651"/>
          </a:xfrm>
          <a:prstGeom prst="snip2SameRect">
            <a:avLst>
              <a:gd name="adj1" fmla="val 29774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53E4B-3DD3-9449-9FF3-CF41D8E78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8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100D34A-82E8-774B-A0AA-3C3CFD951DEA}"/>
              </a:ext>
            </a:extLst>
          </p:cNvPr>
          <p:cNvCxnSpPr>
            <a:cxnSpLocks/>
          </p:cNvCxnSpPr>
          <p:nvPr/>
        </p:nvCxnSpPr>
        <p:spPr>
          <a:xfrm>
            <a:off x="5751231" y="3239569"/>
            <a:ext cx="973415" cy="676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8320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7247-07D3-4D41-B971-E570F237F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0E9B1-EF1F-644C-9C88-9E00C3589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67411" cy="4351338"/>
          </a:xfrm>
        </p:spPr>
        <p:txBody>
          <a:bodyPr/>
          <a:lstStyle/>
          <a:p>
            <a:r>
              <a:rPr lang="en-US" dirty="0"/>
              <a:t>TD(0) – propagate state/action values from immediate neighbor/s</a:t>
            </a:r>
          </a:p>
          <a:p>
            <a:pPr lvl="1"/>
            <a:r>
              <a:rPr lang="en-US" dirty="0"/>
              <a:t>Q-learning, SARSA</a:t>
            </a:r>
          </a:p>
          <a:p>
            <a:pPr lvl="1"/>
            <a:r>
              <a:rPr lang="en-US" dirty="0"/>
              <a:t>Biased samples</a:t>
            </a:r>
          </a:p>
          <a:p>
            <a:r>
              <a:rPr lang="en-US" dirty="0"/>
              <a:t>Monte Carlo TD(1) - update state/action value according to return from a full episode </a:t>
            </a:r>
          </a:p>
          <a:p>
            <a:pPr lvl="1"/>
            <a:r>
              <a:rPr lang="en-US" dirty="0"/>
              <a:t>High variance samples</a:t>
            </a:r>
          </a:p>
          <a:p>
            <a:pPr lvl="1"/>
            <a:r>
              <a:rPr lang="en-US" dirty="0"/>
              <a:t>On policy</a:t>
            </a:r>
          </a:p>
          <a:p>
            <a:r>
              <a:rPr lang="en-US" dirty="0"/>
              <a:t>Combine the two to balance bias and variance</a:t>
            </a:r>
          </a:p>
          <a:p>
            <a:pPr lvl="1"/>
            <a:r>
              <a:rPr lang="en-US" dirty="0"/>
              <a:t>n-step return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4723E9-E3C8-DF4E-8D31-B85D15FD745C}"/>
              </a:ext>
            </a:extLst>
          </p:cNvPr>
          <p:cNvGrpSpPr/>
          <p:nvPr/>
        </p:nvGrpSpPr>
        <p:grpSpPr>
          <a:xfrm>
            <a:off x="9434875" y="2141546"/>
            <a:ext cx="1699704" cy="548640"/>
            <a:chOff x="8984202" y="2281562"/>
            <a:chExt cx="1699704" cy="54864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748149B-B9F4-6B49-A5EA-EA4871A7BF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84202" y="228156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044B7D2-F5D9-5446-BBD7-5F4D5958F3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5266" y="228156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S’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E5C89A2-4AD8-0F46-B3C4-263058E0C262}"/>
                </a:ext>
              </a:extLst>
            </p:cNvPr>
            <p:cNvCxnSpPr>
              <a:cxnSpLocks/>
              <a:stCxn id="5" idx="6"/>
              <a:endCxn id="6" idx="2"/>
            </p:cNvCxnSpPr>
            <p:nvPr/>
          </p:nvCxnSpPr>
          <p:spPr>
            <a:xfrm>
              <a:off x="9532842" y="2555882"/>
              <a:ext cx="60242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B1A2485-A6F3-8E4F-99C9-4ACA94176631}"/>
              </a:ext>
            </a:extLst>
          </p:cNvPr>
          <p:cNvGrpSpPr/>
          <p:nvPr/>
        </p:nvGrpSpPr>
        <p:grpSpPr>
          <a:xfrm>
            <a:off x="9509648" y="3739123"/>
            <a:ext cx="1724043" cy="548640"/>
            <a:chOff x="8831507" y="4121842"/>
            <a:chExt cx="1724043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AC87D6B-7878-394C-A19F-26CD4D46A4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31507" y="412184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3B4282F-E3BE-6A4F-9755-AED058EF9467}"/>
                </a:ext>
              </a:extLst>
            </p:cNvPr>
            <p:cNvSpPr/>
            <p:nvPr/>
          </p:nvSpPr>
          <p:spPr>
            <a:xfrm>
              <a:off x="9392575" y="4184245"/>
              <a:ext cx="1162975" cy="416483"/>
            </a:xfrm>
            <a:custGeom>
              <a:avLst/>
              <a:gdLst>
                <a:gd name="connsiteX0" fmla="*/ 0 w 1162975"/>
                <a:gd name="connsiteY0" fmla="*/ 193648 h 416483"/>
                <a:gd name="connsiteX1" fmla="*/ 186432 w 1162975"/>
                <a:gd name="connsiteY1" fmla="*/ 7217 h 416483"/>
                <a:gd name="connsiteX2" fmla="*/ 399496 w 1162975"/>
                <a:gd name="connsiteY2" fmla="*/ 415590 h 416483"/>
                <a:gd name="connsiteX3" fmla="*/ 648070 w 1162975"/>
                <a:gd name="connsiteY3" fmla="*/ 122627 h 416483"/>
                <a:gd name="connsiteX4" fmla="*/ 834501 w 1162975"/>
                <a:gd name="connsiteY4" fmla="*/ 326813 h 416483"/>
                <a:gd name="connsiteX5" fmla="*/ 976544 w 1162975"/>
                <a:gd name="connsiteY5" fmla="*/ 184771 h 416483"/>
                <a:gd name="connsiteX6" fmla="*/ 1038688 w 1162975"/>
                <a:gd name="connsiteY6" fmla="*/ 255792 h 416483"/>
                <a:gd name="connsiteX7" fmla="*/ 1162975 w 1162975"/>
                <a:gd name="connsiteY7" fmla="*/ 246914 h 41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975" h="416483">
                  <a:moveTo>
                    <a:pt x="0" y="193648"/>
                  </a:moveTo>
                  <a:cubicBezTo>
                    <a:pt x="59924" y="81937"/>
                    <a:pt x="119849" y="-29773"/>
                    <a:pt x="186432" y="7217"/>
                  </a:cubicBezTo>
                  <a:cubicBezTo>
                    <a:pt x="253015" y="44207"/>
                    <a:pt x="322556" y="396355"/>
                    <a:pt x="399496" y="415590"/>
                  </a:cubicBezTo>
                  <a:cubicBezTo>
                    <a:pt x="476436" y="434825"/>
                    <a:pt x="575569" y="137423"/>
                    <a:pt x="648070" y="122627"/>
                  </a:cubicBezTo>
                  <a:cubicBezTo>
                    <a:pt x="720571" y="107831"/>
                    <a:pt x="779755" y="316456"/>
                    <a:pt x="834501" y="326813"/>
                  </a:cubicBezTo>
                  <a:cubicBezTo>
                    <a:pt x="889247" y="337170"/>
                    <a:pt x="942513" y="196608"/>
                    <a:pt x="976544" y="184771"/>
                  </a:cubicBezTo>
                  <a:cubicBezTo>
                    <a:pt x="1010575" y="172934"/>
                    <a:pt x="1007616" y="245435"/>
                    <a:pt x="1038688" y="255792"/>
                  </a:cubicBezTo>
                  <a:cubicBezTo>
                    <a:pt x="1069760" y="266149"/>
                    <a:pt x="1116367" y="256531"/>
                    <a:pt x="1162975" y="246914"/>
                  </a:cubicBezTo>
                </a:path>
              </a:pathLst>
            </a:custGeom>
            <a:noFill/>
            <a:ln w="28575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45D4BB-0492-4241-8CEC-FAB7A1A1B1FE}"/>
                  </a:ext>
                </a:extLst>
              </p:cNvPr>
              <p:cNvSpPr txBox="1"/>
              <p:nvPr/>
            </p:nvSpPr>
            <p:spPr>
              <a:xfrm>
                <a:off x="8918038" y="1690688"/>
                <a:ext cx="2455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target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45D4BB-0492-4241-8CEC-FAB7A1A1B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8038" y="1690688"/>
                <a:ext cx="2455993" cy="276999"/>
              </a:xfrm>
              <a:prstGeom prst="rect">
                <a:avLst/>
              </a:prstGeom>
              <a:blipFill>
                <a:blip r:embed="rId2"/>
                <a:stretch>
                  <a:fillRect l="-1031" t="-8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7B5222-A50F-F64B-9330-6AD8AB107D02}"/>
                  </a:ext>
                </a:extLst>
              </p:cNvPr>
              <p:cNvSpPr txBox="1"/>
              <p:nvPr/>
            </p:nvSpPr>
            <p:spPr>
              <a:xfrm>
                <a:off x="9196334" y="3138081"/>
                <a:ext cx="2006703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target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7B5222-A50F-F64B-9330-6AD8AB107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334" y="3138081"/>
                <a:ext cx="2006703" cy="672172"/>
              </a:xfrm>
              <a:prstGeom prst="rect">
                <a:avLst/>
              </a:prstGeom>
              <a:blipFill>
                <a:blip r:embed="rId3"/>
                <a:stretch>
                  <a:fillRect l="-3145" t="-149057" r="-12579" b="-20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900C313C-BD6E-7B48-8108-9F0CFC77C17F}"/>
              </a:ext>
            </a:extLst>
          </p:cNvPr>
          <p:cNvGrpSpPr/>
          <p:nvPr/>
        </p:nvGrpSpPr>
        <p:grpSpPr>
          <a:xfrm>
            <a:off x="9509648" y="5429093"/>
            <a:ext cx="1724043" cy="548640"/>
            <a:chOff x="8831507" y="4121842"/>
            <a:chExt cx="1724043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B29AFF8-3B4E-214B-A6C4-FF7F589721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31507" y="412184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239414-5474-5A45-97CE-52076CBBCFB9}"/>
                </a:ext>
              </a:extLst>
            </p:cNvPr>
            <p:cNvSpPr/>
            <p:nvPr/>
          </p:nvSpPr>
          <p:spPr>
            <a:xfrm>
              <a:off x="9392575" y="4184245"/>
              <a:ext cx="1162975" cy="416483"/>
            </a:xfrm>
            <a:custGeom>
              <a:avLst/>
              <a:gdLst>
                <a:gd name="connsiteX0" fmla="*/ 0 w 1162975"/>
                <a:gd name="connsiteY0" fmla="*/ 193648 h 416483"/>
                <a:gd name="connsiteX1" fmla="*/ 186432 w 1162975"/>
                <a:gd name="connsiteY1" fmla="*/ 7217 h 416483"/>
                <a:gd name="connsiteX2" fmla="*/ 399496 w 1162975"/>
                <a:gd name="connsiteY2" fmla="*/ 415590 h 416483"/>
                <a:gd name="connsiteX3" fmla="*/ 648070 w 1162975"/>
                <a:gd name="connsiteY3" fmla="*/ 122627 h 416483"/>
                <a:gd name="connsiteX4" fmla="*/ 834501 w 1162975"/>
                <a:gd name="connsiteY4" fmla="*/ 326813 h 416483"/>
                <a:gd name="connsiteX5" fmla="*/ 976544 w 1162975"/>
                <a:gd name="connsiteY5" fmla="*/ 184771 h 416483"/>
                <a:gd name="connsiteX6" fmla="*/ 1038688 w 1162975"/>
                <a:gd name="connsiteY6" fmla="*/ 255792 h 416483"/>
                <a:gd name="connsiteX7" fmla="*/ 1162975 w 1162975"/>
                <a:gd name="connsiteY7" fmla="*/ 246914 h 41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975" h="416483">
                  <a:moveTo>
                    <a:pt x="0" y="193648"/>
                  </a:moveTo>
                  <a:cubicBezTo>
                    <a:pt x="59924" y="81937"/>
                    <a:pt x="119849" y="-29773"/>
                    <a:pt x="186432" y="7217"/>
                  </a:cubicBezTo>
                  <a:cubicBezTo>
                    <a:pt x="253015" y="44207"/>
                    <a:pt x="322556" y="396355"/>
                    <a:pt x="399496" y="415590"/>
                  </a:cubicBezTo>
                  <a:cubicBezTo>
                    <a:pt x="476436" y="434825"/>
                    <a:pt x="575569" y="137423"/>
                    <a:pt x="648070" y="122627"/>
                  </a:cubicBezTo>
                  <a:cubicBezTo>
                    <a:pt x="720571" y="107831"/>
                    <a:pt x="779755" y="316456"/>
                    <a:pt x="834501" y="326813"/>
                  </a:cubicBezTo>
                  <a:cubicBezTo>
                    <a:pt x="889247" y="337170"/>
                    <a:pt x="942513" y="196608"/>
                    <a:pt x="976544" y="184771"/>
                  </a:cubicBezTo>
                  <a:cubicBezTo>
                    <a:pt x="1010575" y="172934"/>
                    <a:pt x="1007616" y="245435"/>
                    <a:pt x="1038688" y="255792"/>
                  </a:cubicBezTo>
                  <a:cubicBezTo>
                    <a:pt x="1069760" y="266149"/>
                    <a:pt x="1116367" y="256531"/>
                    <a:pt x="1162975" y="246914"/>
                  </a:cubicBezTo>
                </a:path>
              </a:pathLst>
            </a:custGeom>
            <a:noFill/>
            <a:ln w="28575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E487DC-254E-2649-A85A-D8CF85000EF7}"/>
                  </a:ext>
                </a:extLst>
              </p:cNvPr>
              <p:cNvSpPr txBox="1"/>
              <p:nvPr/>
            </p:nvSpPr>
            <p:spPr>
              <a:xfrm>
                <a:off x="8918038" y="4615122"/>
                <a:ext cx="2877519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target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E487DC-254E-2649-A85A-D8CF85000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8038" y="4615122"/>
                <a:ext cx="2877519" cy="672172"/>
              </a:xfrm>
              <a:prstGeom prst="rect">
                <a:avLst/>
              </a:prstGeom>
              <a:blipFill>
                <a:blip r:embed="rId4"/>
                <a:stretch>
                  <a:fillRect l="-441" t="-144444" r="-7489" b="-19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>
            <a:extLst>
              <a:ext uri="{FF2B5EF4-FFF2-40B4-BE49-F238E27FC236}">
                <a16:creationId xmlns:a16="http://schemas.microsoft.com/office/drawing/2014/main" id="{129B040F-5117-1E48-A412-1481801D2FCA}"/>
              </a:ext>
            </a:extLst>
          </p:cNvPr>
          <p:cNvSpPr>
            <a:spLocks noChangeAspect="1"/>
          </p:cNvSpPr>
          <p:nvPr/>
        </p:nvSpPr>
        <p:spPr>
          <a:xfrm>
            <a:off x="11233691" y="5425417"/>
            <a:ext cx="548640" cy="548640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S’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CCF4F0B-9429-3E4F-BF94-00A2A3C3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84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C4465-42C3-4144-9ED3-38BA2A347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return intuition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E45C29-EC60-7E45-8E5B-E236872DB0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60223" cy="435133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Goal</a:t>
                </a:r>
                <a:r>
                  <a:rPr lang="en-US" dirty="0"/>
                  <a:t>: estimate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while balancing bias and variance</a:t>
                </a:r>
              </a:p>
              <a:p>
                <a:r>
                  <a:rPr lang="en-US" dirty="0"/>
                  <a:t>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based on 1-step TD,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High bias, low variance</a:t>
                </a:r>
              </a:p>
              <a:p>
                <a:r>
                  <a:rPr lang="en-US" dirty="0"/>
                  <a:t>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based on 2-step TD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Lower bias (we observe the true rewards), higher variance (the probability of reaching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lower than that of reaching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based on n-step TD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Even lower bias (we observe the true rewards), even higher variance (the probability of following this exact trajectory diminishes (exponentially) with </a:t>
                </a:r>
                <a:r>
                  <a:rPr lang="en-US" i="1" dirty="0"/>
                  <a:t>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E45C29-EC60-7E45-8E5B-E236872DB0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60223" cy="4351338"/>
              </a:xfrm>
              <a:blipFill>
                <a:blip r:embed="rId2"/>
                <a:stretch>
                  <a:fillRect l="-2894" t="-2326" b="-4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6273F024-FF65-5945-8ED7-5936ACA5A192}"/>
              </a:ext>
            </a:extLst>
          </p:cNvPr>
          <p:cNvGrpSpPr/>
          <p:nvPr/>
        </p:nvGrpSpPr>
        <p:grpSpPr>
          <a:xfrm>
            <a:off x="7258206" y="980247"/>
            <a:ext cx="3452254" cy="552416"/>
            <a:chOff x="6224536" y="1024130"/>
            <a:chExt cx="3452254" cy="5524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CFD074FA-DB01-1142-BCBC-A37F7BD5D6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CFD074FA-DB01-1142-BCBC-A37F7BD5D6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1521ED95-15B6-E34F-8F4E-62A57C795C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1521ED95-15B6-E34F-8F4E-62A57C795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CD77E17-4518-6048-AC7F-D9268ED2C5C6}"/>
                </a:ext>
              </a:extLst>
            </p:cNvPr>
            <p:cNvCxnSpPr>
              <a:cxnSpLocks/>
              <a:stCxn id="5" idx="6"/>
              <a:endCxn id="6" idx="2"/>
            </p:cNvCxnSpPr>
            <p:nvPr/>
          </p:nvCxnSpPr>
          <p:spPr>
            <a:xfrm>
              <a:off x="6773176" y="1302226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3434A62-B6BD-A84B-93EB-3602379F2CC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3434A62-B6BD-A84B-93EB-3602379F2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A168EFF-F923-CD4E-8A1F-727C081510DF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>
              <a:off x="7649920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2FC3AE6-7AEE-AB41-BB84-1F77EBC66A1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2FC3AE6-7AEE-AB41-BB84-1F77EBC66A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90674C2-A9D0-B64C-AE71-6A0F0B9647A0}"/>
                </a:ext>
              </a:extLst>
            </p:cNvPr>
            <p:cNvCxnSpPr>
              <a:cxnSpLocks/>
              <a:endCxn id="14" idx="2"/>
            </p:cNvCxnSpPr>
            <p:nvPr/>
          </p:nvCxnSpPr>
          <p:spPr>
            <a:xfrm>
              <a:off x="8800046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57A117D-576D-FE44-B5DB-A0AB799B4BAE}"/>
                </a:ext>
              </a:extLst>
            </p:cNvPr>
            <p:cNvCxnSpPr>
              <a:cxnSpLocks/>
            </p:cNvCxnSpPr>
            <p:nvPr/>
          </p:nvCxnSpPr>
          <p:spPr>
            <a:xfrm>
              <a:off x="8561393" y="1298450"/>
              <a:ext cx="328104" cy="0"/>
            </a:xfrm>
            <a:prstGeom prst="straightConnector1">
              <a:avLst/>
            </a:prstGeom>
            <a:ln w="28575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47B1C-3A44-FD4C-BA09-340932C4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4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C4465-42C3-4144-9ED3-38BA2A347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return intuition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E45C29-EC60-7E45-8E5B-E236872DB0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6296"/>
                <a:ext cx="10515600" cy="4351338"/>
              </a:xfrm>
              <a:ln>
                <a:noFill/>
              </a:ln>
            </p:spPr>
            <p:txBody>
              <a:bodyPr/>
              <a:lstStyle/>
              <a:p>
                <a:r>
                  <a:rPr lang="en-US" dirty="0"/>
                  <a:t>Assume that every state, action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) pair leads to one of two outcomes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/>
                  <a:t>) with equal probabilities</a:t>
                </a:r>
              </a:p>
              <a:p>
                <a:pPr lvl="1"/>
                <a:r>
                  <a:rPr lang="en-US" dirty="0"/>
                  <a:t>What is the probability of sampling a specific 2 step trajectory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)? </a:t>
                </a:r>
              </a:p>
              <a:p>
                <a:pPr lvl="1"/>
                <a:r>
                  <a:rPr lang="en-US" dirty="0"/>
                  <a:t>What is the probability of sampling a specific n step trajectory?</a:t>
                </a:r>
              </a:p>
              <a:p>
                <a:pPr lvl="1"/>
                <a:r>
                  <a:rPr lang="en-US" dirty="0"/>
                  <a:t>Trajectory probability diminishes exponentially with n</a:t>
                </a:r>
              </a:p>
              <a:p>
                <a:r>
                  <a:rPr lang="en-US" dirty="0"/>
                  <a:t>Goal: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that optimizes some combination 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bias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7030A0"/>
                    </a:solidFill>
                  </a:rPr>
                  <a:t>variance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E45C29-EC60-7E45-8E5B-E236872DB0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6296"/>
                <a:ext cx="10515600" cy="4351338"/>
              </a:xfrm>
              <a:blipFill>
                <a:blip r:embed="rId2"/>
                <a:stretch>
                  <a:fillRect l="-1086" t="-23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FD074FA-DB01-1142-BCBC-A37F7BD5D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83551" y="820300"/>
                <a:ext cx="548640" cy="548640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FD074FA-DB01-1142-BCBC-A37F7BD5D6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3551" y="820300"/>
                <a:ext cx="548640" cy="54864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521ED95-15B6-E34F-8F4E-62A57C795C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10600" y="820300"/>
                <a:ext cx="548640" cy="548640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521ED95-15B6-E34F-8F4E-62A57C795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820300"/>
                <a:ext cx="548640" cy="54864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D77E17-4518-6048-AC7F-D9268ED2C5C6}"/>
              </a:ext>
            </a:extLst>
          </p:cNvPr>
          <p:cNvCxnSpPr>
            <a:cxnSpLocks/>
          </p:cNvCxnSpPr>
          <p:nvPr/>
        </p:nvCxnSpPr>
        <p:spPr>
          <a:xfrm>
            <a:off x="8336917" y="1020679"/>
            <a:ext cx="281094" cy="73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53EDDD3-9CB7-474F-B728-38D98A5E915D}"/>
              </a:ext>
            </a:extLst>
          </p:cNvPr>
          <p:cNvGrpSpPr/>
          <p:nvPr/>
        </p:nvGrpSpPr>
        <p:grpSpPr>
          <a:xfrm>
            <a:off x="1729408" y="4346583"/>
            <a:ext cx="8587397" cy="2484783"/>
            <a:chOff x="1729408" y="4373217"/>
            <a:chExt cx="8587397" cy="2484783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07A4D928-C4E9-AD42-8339-ED7BE7D8C2E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38789117"/>
                </p:ext>
              </p:extLst>
            </p:nvPr>
          </p:nvGraphicFramePr>
          <p:xfrm>
            <a:off x="6607034" y="4373217"/>
            <a:ext cx="3709771" cy="24847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6" name="Chart 15">
              <a:extLst>
                <a:ext uri="{FF2B5EF4-FFF2-40B4-BE49-F238E27FC236}">
                  <a16:creationId xmlns:a16="http://schemas.microsoft.com/office/drawing/2014/main" id="{8DC2D6F8-4C6D-964F-A6A7-372221E1521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07919210"/>
                </p:ext>
              </p:extLst>
            </p:nvPr>
          </p:nvGraphicFramePr>
          <p:xfrm>
            <a:off x="1729408" y="4373217"/>
            <a:ext cx="4496627" cy="24292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2741BBC-3486-A148-8640-890F644923D4}"/>
                </a:ext>
              </a:extLst>
            </p:cNvPr>
            <p:cNvCxnSpPr>
              <a:cxnSpLocks/>
            </p:cNvCxnSpPr>
            <p:nvPr/>
          </p:nvCxnSpPr>
          <p:spPr>
            <a:xfrm>
              <a:off x="2372552" y="4830423"/>
              <a:ext cx="0" cy="29241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39DB8D9-9377-0948-838E-0B9D86B0277E}"/>
                </a:ext>
              </a:extLst>
            </p:cNvPr>
            <p:cNvCxnSpPr>
              <a:cxnSpLocks/>
            </p:cNvCxnSpPr>
            <p:nvPr/>
          </p:nvCxnSpPr>
          <p:spPr>
            <a:xfrm>
              <a:off x="2723735" y="4873261"/>
              <a:ext cx="0" cy="49914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FF4451-EFAB-E245-8C4C-EA114D2CE134}"/>
                </a:ext>
              </a:extLst>
            </p:cNvPr>
            <p:cNvCxnSpPr>
              <a:cxnSpLocks/>
            </p:cNvCxnSpPr>
            <p:nvPr/>
          </p:nvCxnSpPr>
          <p:spPr>
            <a:xfrm>
              <a:off x="3035161" y="5009322"/>
              <a:ext cx="0" cy="73877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7E701A6-4971-C348-882A-45E4273837BF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5" y="4706484"/>
              <a:ext cx="0" cy="1162879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1E6F9E-B0FA-094B-A7CC-C61BCA58F565}"/>
                </a:ext>
              </a:extLst>
            </p:cNvPr>
            <p:cNvCxnSpPr>
              <a:cxnSpLocks/>
            </p:cNvCxnSpPr>
            <p:nvPr/>
          </p:nvCxnSpPr>
          <p:spPr>
            <a:xfrm>
              <a:off x="3694458" y="4373217"/>
              <a:ext cx="0" cy="1559321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5AD991-B7A3-7943-871E-EF084393BC12}"/>
                </a:ext>
              </a:extLst>
            </p:cNvPr>
            <p:cNvCxnSpPr>
              <a:cxnSpLocks/>
            </p:cNvCxnSpPr>
            <p:nvPr/>
          </p:nvCxnSpPr>
          <p:spPr>
            <a:xfrm>
              <a:off x="4075457" y="4373217"/>
              <a:ext cx="0" cy="2035951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27098E4-F81F-DD4B-8196-17381C6212FE}"/>
                </a:ext>
              </a:extLst>
            </p:cNvPr>
            <p:cNvCxnSpPr>
              <a:cxnSpLocks/>
            </p:cNvCxnSpPr>
            <p:nvPr/>
          </p:nvCxnSpPr>
          <p:spPr>
            <a:xfrm>
              <a:off x="4367005" y="4562061"/>
              <a:ext cx="0" cy="210709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3FEA341-C987-954C-B1EA-22A9897A39D9}"/>
                </a:ext>
              </a:extLst>
            </p:cNvPr>
            <p:cNvCxnSpPr>
              <a:cxnSpLocks/>
            </p:cNvCxnSpPr>
            <p:nvPr/>
          </p:nvCxnSpPr>
          <p:spPr>
            <a:xfrm>
              <a:off x="4718188" y="4373217"/>
              <a:ext cx="0" cy="2186609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1A411A-3AF1-0E4A-94E9-AB8F3AC2D86C}"/>
                </a:ext>
              </a:extLst>
            </p:cNvPr>
            <p:cNvCxnSpPr>
              <a:cxnSpLocks/>
            </p:cNvCxnSpPr>
            <p:nvPr/>
          </p:nvCxnSpPr>
          <p:spPr>
            <a:xfrm>
              <a:off x="5039553" y="4378599"/>
              <a:ext cx="0" cy="242390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82C8A7B-6809-3B4F-9FFE-61D1F8339500}"/>
                </a:ext>
              </a:extLst>
            </p:cNvPr>
            <p:cNvCxnSpPr>
              <a:cxnSpLocks/>
            </p:cNvCxnSpPr>
            <p:nvPr/>
          </p:nvCxnSpPr>
          <p:spPr>
            <a:xfrm>
              <a:off x="5367544" y="4373217"/>
              <a:ext cx="0" cy="242928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8CD1BD-8ABB-C147-860B-0E3FA5D4A4C9}"/>
                </a:ext>
              </a:extLst>
            </p:cNvPr>
            <p:cNvCxnSpPr>
              <a:cxnSpLocks/>
            </p:cNvCxnSpPr>
            <p:nvPr/>
          </p:nvCxnSpPr>
          <p:spPr>
            <a:xfrm>
              <a:off x="5718727" y="4373217"/>
              <a:ext cx="0" cy="242928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F8A5419-A8A6-1D42-B3D3-68BFC8EA89DC}"/>
                </a:ext>
              </a:extLst>
            </p:cNvPr>
            <p:cNvCxnSpPr>
              <a:cxnSpLocks/>
            </p:cNvCxnSpPr>
            <p:nvPr/>
          </p:nvCxnSpPr>
          <p:spPr>
            <a:xfrm>
              <a:off x="6066183" y="4373217"/>
              <a:ext cx="0" cy="242928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BF4450-8137-2244-9FE8-3341F61C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2ED0EB2-DD59-F445-BFDA-5EDA2CF4336F}"/>
              </a:ext>
            </a:extLst>
          </p:cNvPr>
          <p:cNvSpPr/>
          <p:nvPr/>
        </p:nvSpPr>
        <p:spPr>
          <a:xfrm>
            <a:off x="7770955" y="408656"/>
            <a:ext cx="537731" cy="427226"/>
          </a:xfrm>
          <a:custGeom>
            <a:avLst/>
            <a:gdLst>
              <a:gd name="connsiteX0" fmla="*/ 165784 w 537731"/>
              <a:gd name="connsiteY0" fmla="*/ 427226 h 427226"/>
              <a:gd name="connsiteX1" fmla="*/ 16697 w 537731"/>
              <a:gd name="connsiteY1" fmla="*/ 69417 h 427226"/>
              <a:gd name="connsiteX2" fmla="*/ 513653 w 537731"/>
              <a:gd name="connsiteY2" fmla="*/ 29661 h 427226"/>
              <a:gd name="connsiteX3" fmla="*/ 414262 w 537731"/>
              <a:gd name="connsiteY3" fmla="*/ 407347 h 42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731" h="427226">
                <a:moveTo>
                  <a:pt x="165784" y="427226"/>
                </a:moveTo>
                <a:cubicBezTo>
                  <a:pt x="62251" y="281452"/>
                  <a:pt x="-41281" y="135678"/>
                  <a:pt x="16697" y="69417"/>
                </a:cubicBezTo>
                <a:cubicBezTo>
                  <a:pt x="74675" y="3156"/>
                  <a:pt x="447392" y="-26661"/>
                  <a:pt x="513653" y="29661"/>
                </a:cubicBezTo>
                <a:cubicBezTo>
                  <a:pt x="579914" y="85983"/>
                  <a:pt x="497088" y="246665"/>
                  <a:pt x="414262" y="407347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A35E5164-9017-3E40-9635-478310CF2772}"/>
              </a:ext>
            </a:extLst>
          </p:cNvPr>
          <p:cNvSpPr/>
          <p:nvPr/>
        </p:nvSpPr>
        <p:spPr>
          <a:xfrm>
            <a:off x="8605464" y="423676"/>
            <a:ext cx="537731" cy="427226"/>
          </a:xfrm>
          <a:custGeom>
            <a:avLst/>
            <a:gdLst>
              <a:gd name="connsiteX0" fmla="*/ 165784 w 537731"/>
              <a:gd name="connsiteY0" fmla="*/ 427226 h 427226"/>
              <a:gd name="connsiteX1" fmla="*/ 16697 w 537731"/>
              <a:gd name="connsiteY1" fmla="*/ 69417 h 427226"/>
              <a:gd name="connsiteX2" fmla="*/ 513653 w 537731"/>
              <a:gd name="connsiteY2" fmla="*/ 29661 h 427226"/>
              <a:gd name="connsiteX3" fmla="*/ 414262 w 537731"/>
              <a:gd name="connsiteY3" fmla="*/ 407347 h 42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731" h="427226">
                <a:moveTo>
                  <a:pt x="165784" y="427226"/>
                </a:moveTo>
                <a:cubicBezTo>
                  <a:pt x="62251" y="281452"/>
                  <a:pt x="-41281" y="135678"/>
                  <a:pt x="16697" y="69417"/>
                </a:cubicBezTo>
                <a:cubicBezTo>
                  <a:pt x="74675" y="3156"/>
                  <a:pt x="447392" y="-26661"/>
                  <a:pt x="513653" y="29661"/>
                </a:cubicBezTo>
                <a:cubicBezTo>
                  <a:pt x="579914" y="85983"/>
                  <a:pt x="497088" y="246665"/>
                  <a:pt x="414262" y="407347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44B028-728B-1643-A8D6-6C16B29DE7E2}"/>
              </a:ext>
            </a:extLst>
          </p:cNvPr>
          <p:cNvCxnSpPr>
            <a:cxnSpLocks/>
          </p:cNvCxnSpPr>
          <p:nvPr/>
        </p:nvCxnSpPr>
        <p:spPr>
          <a:xfrm flipH="1">
            <a:off x="8332191" y="1163835"/>
            <a:ext cx="281093" cy="22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E2E79E2-B96B-384A-85B3-CCA0C04E3B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78031" y="1305288"/>
                <a:ext cx="391775" cy="391775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E2E79E2-B96B-384A-85B3-CCA0C04E3B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8031" y="1305288"/>
                <a:ext cx="391775" cy="391775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14C64E7-398E-7A41-920A-810B810A93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139433" y="1322190"/>
                <a:ext cx="374873" cy="374873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14C64E7-398E-7A41-920A-810B810A93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9433" y="1322190"/>
                <a:ext cx="374873" cy="374873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E5E9A37-980D-3941-9DEC-EB8FFB887C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866269" y="219073"/>
                <a:ext cx="391775" cy="391775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E5E9A37-980D-3941-9DEC-EB8FFB887C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269" y="219073"/>
                <a:ext cx="391775" cy="391775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946CF9B-A510-934C-B0E2-8FF0E1132E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34033" y="722353"/>
                <a:ext cx="391775" cy="391775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946CF9B-A510-934C-B0E2-8FF0E1132E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4033" y="722353"/>
                <a:ext cx="391775" cy="391775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83C1AE1-3E8E-7D47-9E3F-63FC124B3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266546" y="722352"/>
                <a:ext cx="391775" cy="391775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83C1AE1-3E8E-7D47-9E3F-63FC124B38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546" y="722352"/>
                <a:ext cx="391775" cy="391775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78627596-FD1E-B545-AFF6-6DDE864AD9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658732" y="1322190"/>
                <a:ext cx="391775" cy="391775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78627596-FD1E-B545-AFF6-6DDE864AD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732" y="1322190"/>
                <a:ext cx="391775" cy="391775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1A2C733-A1B0-534F-8A13-7CF5B022B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58321" y="1322189"/>
                <a:ext cx="391775" cy="391775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1A2C733-A1B0-534F-8A13-7CF5B022B5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8321" y="1322189"/>
                <a:ext cx="391775" cy="391775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DD2AC72-AFB1-1A42-96B3-CB44224931B1}"/>
              </a:ext>
            </a:extLst>
          </p:cNvPr>
          <p:cNvCxnSpPr>
            <a:cxnSpLocks/>
            <a:stCxn id="50" idx="4"/>
            <a:endCxn id="51" idx="7"/>
          </p:cNvCxnSpPr>
          <p:nvPr/>
        </p:nvCxnSpPr>
        <p:spPr>
          <a:xfrm flipH="1">
            <a:off x="10868434" y="610848"/>
            <a:ext cx="193723" cy="1688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D6102F1-FDBA-214F-A048-901447DB69EB}"/>
              </a:ext>
            </a:extLst>
          </p:cNvPr>
          <p:cNvCxnSpPr>
            <a:cxnSpLocks/>
            <a:stCxn id="50" idx="4"/>
            <a:endCxn id="52" idx="1"/>
          </p:cNvCxnSpPr>
          <p:nvPr/>
        </p:nvCxnSpPr>
        <p:spPr>
          <a:xfrm>
            <a:off x="11062157" y="610848"/>
            <a:ext cx="261763" cy="168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C3B905-E742-E845-BE4D-92FBBDEA655E}"/>
              </a:ext>
            </a:extLst>
          </p:cNvPr>
          <p:cNvCxnSpPr>
            <a:cxnSpLocks/>
            <a:stCxn id="51" idx="3"/>
            <a:endCxn id="48" idx="0"/>
          </p:cNvCxnSpPr>
          <p:nvPr/>
        </p:nvCxnSpPr>
        <p:spPr>
          <a:xfrm flipH="1">
            <a:off x="10373919" y="1056754"/>
            <a:ext cx="217488" cy="2485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EFCA662-A3D8-3247-B8B3-3FD2C80B9486}"/>
              </a:ext>
            </a:extLst>
          </p:cNvPr>
          <p:cNvCxnSpPr>
            <a:cxnSpLocks/>
            <a:stCxn id="51" idx="4"/>
            <a:endCxn id="53" idx="0"/>
          </p:cNvCxnSpPr>
          <p:nvPr/>
        </p:nvCxnSpPr>
        <p:spPr>
          <a:xfrm>
            <a:off x="10729921" y="1114128"/>
            <a:ext cx="124699" cy="2080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E0A4755-3B06-964F-BFA5-7D152FEE7D55}"/>
              </a:ext>
            </a:extLst>
          </p:cNvPr>
          <p:cNvCxnSpPr>
            <a:cxnSpLocks/>
            <a:stCxn id="52" idx="3"/>
            <a:endCxn id="49" idx="0"/>
          </p:cNvCxnSpPr>
          <p:nvPr/>
        </p:nvCxnSpPr>
        <p:spPr>
          <a:xfrm>
            <a:off x="11323920" y="1056753"/>
            <a:ext cx="2950" cy="2654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36D42D7-09EE-C643-B60E-7F457FEA50C7}"/>
              </a:ext>
            </a:extLst>
          </p:cNvPr>
          <p:cNvCxnSpPr>
            <a:cxnSpLocks/>
            <a:stCxn id="52" idx="5"/>
            <a:endCxn id="54" idx="0"/>
          </p:cNvCxnSpPr>
          <p:nvPr/>
        </p:nvCxnSpPr>
        <p:spPr>
          <a:xfrm>
            <a:off x="11600947" y="1056753"/>
            <a:ext cx="253262" cy="2654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599C2C5-1363-BB4C-87B9-8C51125F7C8B}"/>
              </a:ext>
            </a:extLst>
          </p:cNvPr>
          <p:cNvCxnSpPr>
            <a:cxnSpLocks/>
          </p:cNvCxnSpPr>
          <p:nvPr/>
        </p:nvCxnSpPr>
        <p:spPr>
          <a:xfrm>
            <a:off x="11139433" y="1829154"/>
            <a:ext cx="11649" cy="2979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66D5116-729C-3A45-BE90-E31DC36DFA2B}"/>
                  </a:ext>
                </a:extLst>
              </p:cNvPr>
              <p:cNvSpPr/>
              <p:nvPr/>
            </p:nvSpPr>
            <p:spPr>
              <a:xfrm>
                <a:off x="11139433" y="1776836"/>
                <a:ext cx="42819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66D5116-729C-3A45-BE90-E31DC36DFA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9433" y="1776836"/>
                <a:ext cx="428195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F5447E-E5D3-3036-19BD-07FCF9C7E699}"/>
              </a:ext>
            </a:extLst>
          </p:cNvPr>
          <p:cNvCxnSpPr>
            <a:cxnSpLocks/>
          </p:cNvCxnSpPr>
          <p:nvPr/>
        </p:nvCxnSpPr>
        <p:spPr>
          <a:xfrm>
            <a:off x="2266122" y="4982688"/>
            <a:ext cx="0" cy="36308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1DC263-3894-8651-7BF8-A20B02D2CA34}"/>
              </a:ext>
            </a:extLst>
          </p:cNvPr>
          <p:cNvCxnSpPr>
            <a:cxnSpLocks/>
          </p:cNvCxnSpPr>
          <p:nvPr/>
        </p:nvCxnSpPr>
        <p:spPr>
          <a:xfrm>
            <a:off x="4625009" y="4353885"/>
            <a:ext cx="0" cy="2179307"/>
          </a:xfrm>
          <a:prstGeom prst="straightConnector1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62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5EBBFB-C7C1-9C45-A55C-37C0A060E8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return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5EBBFB-C7C1-9C45-A55C-37C0A060E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D4E99A-A2BA-5145-9793-18E2757560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n-step return for every possible value of 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Assign an exponentially decaying (with n) weight for each such return </a:t>
                </a:r>
              </a:p>
              <a:p>
                <a:pPr lvl="1"/>
                <a:r>
                  <a:rPr lang="en-US" dirty="0"/>
                  <a:t>Representing the decaying likelihood of the sampled trajectory </a:t>
                </a:r>
              </a:p>
              <a:p>
                <a:pPr lvl="1"/>
                <a:r>
                  <a:rPr lang="en-US" dirty="0"/>
                  <a:t>Weight(n)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=(1−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 is a hyper-parameter</a:t>
                </a:r>
              </a:p>
              <a:p>
                <a:r>
                  <a:rPr lang="en-US" b="0" dirty="0"/>
                  <a:t>Adjusted return: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All weights sum to one,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Gives a weighted average over all n-step returns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D4E99A-A2BA-5145-9793-18E2757560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955A8C68-6BC9-D94E-89D5-DC57F4ED3B80}"/>
              </a:ext>
            </a:extLst>
          </p:cNvPr>
          <p:cNvGrpSpPr/>
          <p:nvPr/>
        </p:nvGrpSpPr>
        <p:grpSpPr>
          <a:xfrm>
            <a:off x="7258206" y="980247"/>
            <a:ext cx="3452254" cy="552416"/>
            <a:chOff x="6224536" y="1024130"/>
            <a:chExt cx="3452254" cy="5524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2F120E20-5623-2447-99D4-6369945E7E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CFD074FA-DB01-1142-BCBC-A37F7BD5D6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A36F8DEA-ACB1-8243-A49D-B95DA7DF9D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1521ED95-15B6-E34F-8F4E-62A57C795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8F1BFA6-E7C5-094D-95AD-AD018F7F91D7}"/>
                </a:ext>
              </a:extLst>
            </p:cNvPr>
            <p:cNvCxnSpPr>
              <a:cxnSpLocks/>
              <a:stCxn id="5" idx="6"/>
              <a:endCxn id="6" idx="2"/>
            </p:cNvCxnSpPr>
            <p:nvPr/>
          </p:nvCxnSpPr>
          <p:spPr>
            <a:xfrm>
              <a:off x="6773176" y="1302226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64E918F-EC4F-B94D-B62F-F6BEC4517C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3434A62-B6BD-A84B-93EB-3602379F2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3CC1B77-6D1D-744A-999C-FEF7A0F9D814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>
              <a:off x="7649920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53540F45-22E8-BB48-8C26-1CB1C9138E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2FC3AE6-7AEE-AB41-BB84-1F77EBC66A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765E32F-FC97-A545-AC5B-CB3BEB975F50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>
              <a:off x="8800046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44C7A3E-D14B-E748-AA03-A52AC75A6A09}"/>
                </a:ext>
              </a:extLst>
            </p:cNvPr>
            <p:cNvCxnSpPr>
              <a:cxnSpLocks/>
            </p:cNvCxnSpPr>
            <p:nvPr/>
          </p:nvCxnSpPr>
          <p:spPr>
            <a:xfrm>
              <a:off x="8561393" y="1298450"/>
              <a:ext cx="328104" cy="0"/>
            </a:xfrm>
            <a:prstGeom prst="straightConnector1">
              <a:avLst/>
            </a:prstGeom>
            <a:ln w="28575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B99A03B-2AF5-964B-B6C2-978F80086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691A-1046-C446-BC24-92EEAA59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Bounded horizon (T) adjustments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0BAD2-45C8-C945-8A6B-27F73DDB46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nary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All weights sum to 1: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Recall that: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So: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0BAD2-45C8-C945-8A6B-27F73DDB46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A9CD464-61EF-C848-BB4A-E8D362A34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086" y="3429000"/>
            <a:ext cx="6456914" cy="254762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3C8C6-4132-0146-8F79-F7CBD9F40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3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C63811B-D5EA-724E-9BE9-4E46858505B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return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C63811B-D5EA-724E-9BE9-4E46858505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4F1284-C6BA-9B42-8E1D-869D96B4D7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32608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one-step return is given the largest weight,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l-GR" dirty="0"/>
                  <a:t>; </a:t>
                </a:r>
                <a:r>
                  <a:rPr lang="en-US" dirty="0"/>
                  <a:t>the two-step return is given the next largest weight,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l-GR" dirty="0"/>
                  <a:t>; </a:t>
                </a:r>
                <a:r>
                  <a:rPr lang="en-US" dirty="0"/>
                  <a:t>the three-step return is given the weight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l-GR" dirty="0"/>
                  <a:t>; </a:t>
                </a:r>
                <a:r>
                  <a:rPr lang="en-US" dirty="0"/>
                  <a:t>and so on…</a:t>
                </a:r>
              </a:p>
              <a:p>
                <a:r>
                  <a:rPr lang="en-US" dirty="0"/>
                  <a:t>What do we get if we set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One-step return: TD(0)</a:t>
                </a:r>
              </a:p>
              <a:p>
                <a:r>
                  <a:rPr lang="en-US" dirty="0"/>
                  <a:t>What do we get if we set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Monte Carlo: TD(1)</a:t>
                </a:r>
              </a:p>
              <a:p>
                <a:pPr lvl="1"/>
                <a:r>
                  <a:rPr lang="en-US" dirty="0"/>
                  <a:t>(For the bounded horizon version)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4F1284-C6BA-9B42-8E1D-869D96B4D7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326080" cy="4351338"/>
              </a:xfrm>
              <a:blipFill>
                <a:blip r:embed="rId3"/>
                <a:stretch>
                  <a:fillRect l="-1807" t="-2326" r="-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9C6EBB0-F997-FE40-AAFA-E096AE99F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322" y="1618379"/>
            <a:ext cx="4757691" cy="435439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36360-5041-C84C-A8C1-48CF8A33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2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D8A1355-229C-5246-901B-EBFB29B25B6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return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D8A1355-229C-5246-901B-EBFB29B25B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46185D-E5C0-2945-8F4F-7B0CD811C9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</a:t>
                </a:r>
                <a:r>
                  <a:rPr lang="el-GR" dirty="0"/>
                  <a:t>λ-</a:t>
                </a:r>
                <a:r>
                  <a:rPr lang="en-US" dirty="0"/>
                  <a:t>return gives us an alternative way of moving smoothly between Monte Carlo and one-step TD methods that can be compared with the n-step TD (both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b="0" dirty="0"/>
                  <a:t>For approximation methods: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For each visited state, we look into the future to determine the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return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46185D-E5C0-2945-8F4F-7B0CD811C9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 r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9BFF7B5-69F1-9D44-9729-7A96DDC54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184" y="4531706"/>
            <a:ext cx="7227498" cy="20482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F35156-EA42-5C46-8B78-C68EE2E8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A97E1E-AF7D-9745-B2FB-5EEEED1C31E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TD(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A97E1E-AF7D-9745-B2FB-5EEEED1C3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C530DD-0375-6E4F-A7CA-8B7EBBB625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45723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Looking into the future requires post-mortem updates</a:t>
                </a:r>
              </a:p>
              <a:p>
                <a:r>
                  <a:rPr lang="en-US" dirty="0"/>
                  <a:t>We would like to use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return online: </a:t>
                </a:r>
              </a:p>
              <a:p>
                <a:pPr lvl="1"/>
                <a:r>
                  <a:rPr lang="en-US" dirty="0"/>
                  <a:t>Update the weights on every step of an episode rather than only at the end</a:t>
                </a:r>
              </a:p>
              <a:p>
                <a:pPr lvl="1"/>
                <a:r>
                  <a:rPr lang="en-US" dirty="0"/>
                  <a:t>Equally distributed computation time rather that all at the end of the episode </a:t>
                </a:r>
              </a:p>
              <a:p>
                <a:pPr lvl="1"/>
                <a:r>
                  <a:rPr lang="en-US" dirty="0"/>
                  <a:t>Applicable to continues control problems rather than just episodic problems</a:t>
                </a:r>
              </a:p>
              <a:p>
                <a:r>
                  <a:rPr lang="en-US" dirty="0"/>
                  <a:t>Update the past: once reached step </a:t>
                </a:r>
                <a:r>
                  <a:rPr lang="en-US" i="1" dirty="0"/>
                  <a:t>n</a:t>
                </a:r>
                <a:r>
                  <a:rPr lang="en-US" dirty="0"/>
                  <a:t> compute the impact on previous states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C530DD-0375-6E4F-A7CA-8B7EBBB625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45723"/>
                <a:ext cx="10515600" cy="4351338"/>
              </a:xfrm>
              <a:blipFill>
                <a:blip r:embed="rId3"/>
                <a:stretch>
                  <a:fillRect l="-1086" t="-2326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F5BC384-DD2E-7447-98FD-DD1A98844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432" y="4459147"/>
            <a:ext cx="4864963" cy="239885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E9691F-45A1-5141-B531-C1EB7D2AF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381DA-8FB3-A94F-B3BC-436027CD75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Tabular TD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dirty="0"/>
                  <a:t> for 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381DA-8FB3-A94F-B3BC-436027CD75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9BA31-B374-C94F-B0D7-13F61250AC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Episode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𝑤h𝑖𝑙𝑒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h𝑜𝑟𝑖𝑧𝑜𝑛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𝑛𝑜𝑡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𝑓𝑖𝑛𝑎𝑙𝑒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lvl="2">
                  <a:buFont typeface="Wingdings" pitchFamily="2" charset="2"/>
                  <a:buChar char="§"/>
                </a:pPr>
                <a:r>
                  <a:rPr lang="en-US" b="0" dirty="0"/>
                  <a:t>Perform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0" dirty="0"/>
                  <a:t> and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9BA31-B374-C94F-B0D7-13F61250AC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ADBC61D-028A-8F45-9269-08B9C7B5099B}"/>
              </a:ext>
            </a:extLst>
          </p:cNvPr>
          <p:cNvSpPr txBox="1"/>
          <p:nvPr/>
        </p:nvSpPr>
        <p:spPr>
          <a:xfrm>
            <a:off x="7605866" y="2421101"/>
            <a:ext cx="1890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eligibility to learn from the last action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21D639-BAB0-EE4B-8988-30E81669E4C7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695550" y="2882766"/>
            <a:ext cx="4910316" cy="1330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BC5CA41-C8C0-D54C-92D7-8AD37F6FF45E}"/>
              </a:ext>
            </a:extLst>
          </p:cNvPr>
          <p:cNvSpPr txBox="1"/>
          <p:nvPr/>
        </p:nvSpPr>
        <p:spPr>
          <a:xfrm>
            <a:off x="7921820" y="4001294"/>
            <a:ext cx="35303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many implementations this will be replaced with 1: no problem as this is a constant that can be seen as part of the learning rate 𝛼 (the weights won’t sum to 1 though)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3709AB2-7D56-3847-B380-58DDB6CF4147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640580" y="4354830"/>
            <a:ext cx="3281240" cy="385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F3E14-77C7-6643-81B3-6AE084B3B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28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381DA-8FB3-A94F-B3BC-436027CD75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Tabular TD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dirty="0"/>
                  <a:t> for 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381DA-8FB3-A94F-B3BC-436027CD75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9BA31-B374-C94F-B0D7-13F61250AC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Episode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𝑤h𝑖𝑙𝑒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h𝑜𝑟𝑖𝑧𝑜𝑛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𝑛𝑜𝑡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𝑓𝑖𝑛𝑎𝑙𝑒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:r>
                  <a:rPr lang="en-US" dirty="0"/>
                  <a:t>Perform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9BA31-B374-C94F-B0D7-13F61250AC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ADBC61D-028A-8F45-9269-08B9C7B5099B}"/>
              </a:ext>
            </a:extLst>
          </p:cNvPr>
          <p:cNvSpPr txBox="1"/>
          <p:nvPr/>
        </p:nvSpPr>
        <p:spPr>
          <a:xfrm>
            <a:off x="7605866" y="2421101"/>
            <a:ext cx="1890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eligibility to learn from the last action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21D639-BAB0-EE4B-8988-30E81669E4C7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695550" y="2882766"/>
            <a:ext cx="4910316" cy="1330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9F946D-29D1-914C-8B42-50C8AE928CF3}"/>
                  </a:ext>
                </a:extLst>
              </p:cNvPr>
              <p:cNvSpPr txBox="1"/>
              <p:nvPr/>
            </p:nvSpPr>
            <p:spPr>
              <a:xfrm>
                <a:off x="4657402" y="5982109"/>
                <a:ext cx="17192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 TD error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9F946D-29D1-914C-8B42-50C8AE928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402" y="5982109"/>
                <a:ext cx="1719278" cy="369332"/>
              </a:xfrm>
              <a:prstGeom prst="rect">
                <a:avLst/>
              </a:prstGeom>
              <a:blipFill>
                <a:blip r:embed="rId4"/>
                <a:stretch>
                  <a:fillRect l="-2941" t="-6667" r="-735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51453F-C1FB-2441-A91F-BA6BF1022CAB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578243" y="5113302"/>
            <a:ext cx="938798" cy="8688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89989415-521E-704C-B7E9-3C1A01782140}"/>
              </a:ext>
            </a:extLst>
          </p:cNvPr>
          <p:cNvSpPr/>
          <p:nvPr/>
        </p:nvSpPr>
        <p:spPr>
          <a:xfrm rot="16200000">
            <a:off x="4324131" y="3780039"/>
            <a:ext cx="256695" cy="231556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8501C2-EDE9-D245-977D-39BAC6CEE6F9}"/>
              </a:ext>
            </a:extLst>
          </p:cNvPr>
          <p:cNvSpPr txBox="1"/>
          <p:nvPr/>
        </p:nvSpPr>
        <p:spPr>
          <a:xfrm>
            <a:off x="7776670" y="5854830"/>
            <a:ext cx="2645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eligibility vector for this update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233B926-E979-E845-8AC5-B50B514DF79F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5832995" y="5113302"/>
            <a:ext cx="1943675" cy="10646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Left Brace 21">
            <a:extLst>
              <a:ext uri="{FF2B5EF4-FFF2-40B4-BE49-F238E27FC236}">
                <a16:creationId xmlns:a16="http://schemas.microsoft.com/office/drawing/2014/main" id="{8767212F-44D3-C84C-A5F8-523CADF2D6EE}"/>
              </a:ext>
            </a:extLst>
          </p:cNvPr>
          <p:cNvSpPr/>
          <p:nvPr/>
        </p:nvSpPr>
        <p:spPr>
          <a:xfrm rot="16200000">
            <a:off x="5710694" y="4783054"/>
            <a:ext cx="244603" cy="2871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C5CA41-C8C0-D54C-92D7-8AD37F6FF45E}"/>
              </a:ext>
            </a:extLst>
          </p:cNvPr>
          <p:cNvSpPr txBox="1"/>
          <p:nvPr/>
        </p:nvSpPr>
        <p:spPr>
          <a:xfrm>
            <a:off x="7921820" y="4001294"/>
            <a:ext cx="35111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many implementations this will be replaced with 1: no problem as this is a constant that can be seen as part of the learning rate 𝛼 (the weights won’t sum to 1 though)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3709AB2-7D56-3847-B380-58DDB6CF4147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657404" y="4467832"/>
            <a:ext cx="3264416" cy="272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eft Brace 29">
            <a:extLst>
              <a:ext uri="{FF2B5EF4-FFF2-40B4-BE49-F238E27FC236}">
                <a16:creationId xmlns:a16="http://schemas.microsoft.com/office/drawing/2014/main" id="{50A21DFF-0751-6A45-89BC-4ECCC6E5A862}"/>
              </a:ext>
            </a:extLst>
          </p:cNvPr>
          <p:cNvSpPr/>
          <p:nvPr/>
        </p:nvSpPr>
        <p:spPr>
          <a:xfrm rot="16200000">
            <a:off x="4145285" y="4031464"/>
            <a:ext cx="238903" cy="78533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611742-336D-B743-AAA7-9E8E39B2E53D}"/>
              </a:ext>
            </a:extLst>
          </p:cNvPr>
          <p:cNvSpPr txBox="1"/>
          <p:nvPr/>
        </p:nvSpPr>
        <p:spPr>
          <a:xfrm>
            <a:off x="3901912" y="1867891"/>
            <a:ext cx="2664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Update all states based on their current eligibility (vector notation) 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04E1D98B-BEF6-6144-AF97-7D7E1AF118A6}"/>
              </a:ext>
            </a:extLst>
          </p:cNvPr>
          <p:cNvSpPr/>
          <p:nvPr/>
        </p:nvSpPr>
        <p:spPr>
          <a:xfrm rot="16200000">
            <a:off x="2008590" y="4679355"/>
            <a:ext cx="244603" cy="2871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E4464-D7CF-2E4B-919E-DC7F896B5708}"/>
              </a:ext>
            </a:extLst>
          </p:cNvPr>
          <p:cNvCxnSpPr>
            <a:cxnSpLocks/>
          </p:cNvCxnSpPr>
          <p:nvPr/>
        </p:nvCxnSpPr>
        <p:spPr>
          <a:xfrm flipH="1">
            <a:off x="2130891" y="2811984"/>
            <a:ext cx="2133383" cy="17988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BEF08-6956-A745-849D-A9F9115D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381DA-8FB3-A94F-B3BC-436027CD75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Tabular TD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dirty="0"/>
                  <a:t> for 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381DA-8FB3-A94F-B3BC-436027CD75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9BA31-B374-C94F-B0D7-13F61250AC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Episode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𝑤h𝑖𝑙𝑒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h𝑜𝑟𝑖𝑧𝑜𝑛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𝑛𝑜𝑡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𝑓𝑖𝑛𝑎𝑙𝑒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:r>
                  <a:rPr lang="en-US" dirty="0"/>
                  <a:t>Perform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  <a:p>
                <a:pPr lvl="2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9BA31-B374-C94F-B0D7-13F61250AC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ADBC61D-028A-8F45-9269-08B9C7B5099B}"/>
              </a:ext>
            </a:extLst>
          </p:cNvPr>
          <p:cNvSpPr txBox="1"/>
          <p:nvPr/>
        </p:nvSpPr>
        <p:spPr>
          <a:xfrm>
            <a:off x="7605866" y="2421101"/>
            <a:ext cx="1890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eligibility to learn from the last action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21D639-BAB0-EE4B-8988-30E81669E4C7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695550" y="2882766"/>
            <a:ext cx="4910316" cy="1330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9F946D-29D1-914C-8B42-50C8AE928CF3}"/>
                  </a:ext>
                </a:extLst>
              </p:cNvPr>
              <p:cNvSpPr txBox="1"/>
              <p:nvPr/>
            </p:nvSpPr>
            <p:spPr>
              <a:xfrm>
                <a:off x="4657402" y="5982109"/>
                <a:ext cx="17192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 TD error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9F946D-29D1-914C-8B42-50C8AE928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402" y="5982109"/>
                <a:ext cx="1719278" cy="369332"/>
              </a:xfrm>
              <a:prstGeom prst="rect">
                <a:avLst/>
              </a:prstGeom>
              <a:blipFill>
                <a:blip r:embed="rId4"/>
                <a:stretch>
                  <a:fillRect l="-2941" t="-6667" r="-735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A8501C2-EDE9-D245-977D-39BAC6CEE6F9}"/>
              </a:ext>
            </a:extLst>
          </p:cNvPr>
          <p:cNvSpPr txBox="1"/>
          <p:nvPr/>
        </p:nvSpPr>
        <p:spPr>
          <a:xfrm>
            <a:off x="7776670" y="5854830"/>
            <a:ext cx="2645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eligibility vector for this update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BA6FAC-7056-C547-B9FF-8F0F12C62F54}"/>
                  </a:ext>
                </a:extLst>
              </p:cNvPr>
              <p:cNvSpPr txBox="1"/>
              <p:nvPr/>
            </p:nvSpPr>
            <p:spPr>
              <a:xfrm>
                <a:off x="1014049" y="5763072"/>
                <a:ext cx="28384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Decay the learning impact of future reward.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BA6FAC-7056-C547-B9FF-8F0F12C62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049" y="5763072"/>
                <a:ext cx="2838474" cy="646331"/>
              </a:xfrm>
              <a:prstGeom prst="rect">
                <a:avLst/>
              </a:prstGeom>
              <a:blipFill>
                <a:blip r:embed="rId5"/>
                <a:stretch>
                  <a:fillRect l="-1778"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64B4BA-0529-C043-BEFF-443F4705E673}"/>
              </a:ext>
            </a:extLst>
          </p:cNvPr>
          <p:cNvCxnSpPr>
            <a:cxnSpLocks/>
          </p:cNvCxnSpPr>
          <p:nvPr/>
        </p:nvCxnSpPr>
        <p:spPr>
          <a:xfrm flipV="1">
            <a:off x="2376862" y="5113302"/>
            <a:ext cx="217251" cy="6487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BC5CA41-C8C0-D54C-92D7-8AD37F6FF45E}"/>
              </a:ext>
            </a:extLst>
          </p:cNvPr>
          <p:cNvSpPr txBox="1"/>
          <p:nvPr/>
        </p:nvSpPr>
        <p:spPr>
          <a:xfrm>
            <a:off x="7921820" y="4001294"/>
            <a:ext cx="35111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many implementations this will be replaced with 1: no problem as this is a constant that can be seen as part of the learning rate 𝛼 (the weights won’t sum to 1 though)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3709AB2-7D56-3847-B380-58DDB6CF4147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657404" y="4467832"/>
            <a:ext cx="3264416" cy="272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eft Brace 29">
            <a:extLst>
              <a:ext uri="{FF2B5EF4-FFF2-40B4-BE49-F238E27FC236}">
                <a16:creationId xmlns:a16="http://schemas.microsoft.com/office/drawing/2014/main" id="{50A21DFF-0751-6A45-89BC-4ECCC6E5A862}"/>
              </a:ext>
            </a:extLst>
          </p:cNvPr>
          <p:cNvSpPr/>
          <p:nvPr/>
        </p:nvSpPr>
        <p:spPr>
          <a:xfrm rot="16200000">
            <a:off x="4145285" y="4031464"/>
            <a:ext cx="238903" cy="78533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79EDBF-3702-4342-B7BE-A970963D54F0}"/>
              </a:ext>
            </a:extLst>
          </p:cNvPr>
          <p:cNvSpPr txBox="1"/>
          <p:nvPr/>
        </p:nvSpPr>
        <p:spPr>
          <a:xfrm>
            <a:off x="3901912" y="1867891"/>
            <a:ext cx="2664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Update all states based on their current eligibility (vector notation)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BE24B62-6C77-A844-B086-B964AEB3FC34}"/>
              </a:ext>
            </a:extLst>
          </p:cNvPr>
          <p:cNvCxnSpPr>
            <a:cxnSpLocks/>
          </p:cNvCxnSpPr>
          <p:nvPr/>
        </p:nvCxnSpPr>
        <p:spPr>
          <a:xfrm flipH="1">
            <a:off x="2130891" y="2811984"/>
            <a:ext cx="2133383" cy="17988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Left Brace 19">
            <a:extLst>
              <a:ext uri="{FF2B5EF4-FFF2-40B4-BE49-F238E27FC236}">
                <a16:creationId xmlns:a16="http://schemas.microsoft.com/office/drawing/2014/main" id="{E637F2A2-EE4C-DC4A-8C2F-ACA7509E6B48}"/>
              </a:ext>
            </a:extLst>
          </p:cNvPr>
          <p:cNvSpPr/>
          <p:nvPr/>
        </p:nvSpPr>
        <p:spPr>
          <a:xfrm rot="16200000">
            <a:off x="2008590" y="4679355"/>
            <a:ext cx="244603" cy="2871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44651-BA7F-454E-89AF-0744AAEC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0F91B2B-837D-8240-ADDB-180B2394E88E}"/>
              </a:ext>
            </a:extLst>
          </p:cNvPr>
          <p:cNvCxnSpPr>
            <a:cxnSpLocks/>
          </p:cNvCxnSpPr>
          <p:nvPr/>
        </p:nvCxnSpPr>
        <p:spPr>
          <a:xfrm flipH="1" flipV="1">
            <a:off x="4578243" y="5113302"/>
            <a:ext cx="938798" cy="8688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eft Brace 23">
            <a:extLst>
              <a:ext uri="{FF2B5EF4-FFF2-40B4-BE49-F238E27FC236}">
                <a16:creationId xmlns:a16="http://schemas.microsoft.com/office/drawing/2014/main" id="{93ED1CDC-C60F-6D45-B0CE-10C8D391CF07}"/>
              </a:ext>
            </a:extLst>
          </p:cNvPr>
          <p:cNvSpPr/>
          <p:nvPr/>
        </p:nvSpPr>
        <p:spPr>
          <a:xfrm rot="16200000">
            <a:off x="4324131" y="3780039"/>
            <a:ext cx="256695" cy="231556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8B1F8D6-9C3C-FA45-BEAA-FB263926CFF2}"/>
              </a:ext>
            </a:extLst>
          </p:cNvPr>
          <p:cNvCxnSpPr>
            <a:cxnSpLocks/>
          </p:cNvCxnSpPr>
          <p:nvPr/>
        </p:nvCxnSpPr>
        <p:spPr>
          <a:xfrm flipH="1" flipV="1">
            <a:off x="5832995" y="5113302"/>
            <a:ext cx="1943675" cy="10646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Left Brace 25">
            <a:extLst>
              <a:ext uri="{FF2B5EF4-FFF2-40B4-BE49-F238E27FC236}">
                <a16:creationId xmlns:a16="http://schemas.microsoft.com/office/drawing/2014/main" id="{9763B667-B53E-FB48-933D-5BE72F89661B}"/>
              </a:ext>
            </a:extLst>
          </p:cNvPr>
          <p:cNvSpPr/>
          <p:nvPr/>
        </p:nvSpPr>
        <p:spPr>
          <a:xfrm rot="16200000">
            <a:off x="5710694" y="4783054"/>
            <a:ext cx="244603" cy="2871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F002FD-B140-B244-B3A5-28EF4AFDB39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TD(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F002FD-B140-B244-B3A5-28EF4AFDB3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050C76-328B-3049-BDA2-76F11D55E9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1102267" cy="4351338"/>
              </a:xfrm>
            </p:spPr>
            <p:txBody>
              <a:bodyPr/>
              <a:lstStyle/>
              <a:p>
                <a:r>
                  <a:rPr lang="en-US" dirty="0"/>
                  <a:t>First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updated (right after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visited at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will continue to be updated at each future step with diminishing eligibility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…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After visiting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, 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050C76-328B-3049-BDA2-76F11D55E9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1102267" cy="4351338"/>
              </a:xfrm>
              <a:blipFill>
                <a:blip r:embed="rId3"/>
                <a:stretch>
                  <a:fillRect l="-913" t="-2326" r="-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6841080-F826-9543-B316-0CD8C983ADF8}"/>
              </a:ext>
            </a:extLst>
          </p:cNvPr>
          <p:cNvGrpSpPr/>
          <p:nvPr/>
        </p:nvGrpSpPr>
        <p:grpSpPr>
          <a:xfrm>
            <a:off x="7400250" y="5759484"/>
            <a:ext cx="3452254" cy="552416"/>
            <a:chOff x="6224536" y="1024130"/>
            <a:chExt cx="3452254" cy="5524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3026796C-CC75-A549-90F4-6627B0049E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CFD074FA-DB01-1142-BCBC-A37F7BD5D6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FDF148FD-F86D-1546-BC1C-F5A0DB7882A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1521ED95-15B6-E34F-8F4E-62A57C795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58C7407-F1B2-4C42-9EB9-852E7ADE70DE}"/>
                </a:ext>
              </a:extLst>
            </p:cNvPr>
            <p:cNvCxnSpPr>
              <a:cxnSpLocks/>
              <a:stCxn id="5" idx="6"/>
              <a:endCxn id="6" idx="2"/>
            </p:cNvCxnSpPr>
            <p:nvPr/>
          </p:nvCxnSpPr>
          <p:spPr>
            <a:xfrm>
              <a:off x="6773176" y="1302226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3E6C69AF-751A-1343-A6B1-1C32E6D965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3434A62-B6BD-A84B-93EB-3602379F2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5B652C9-6619-4448-B685-9451A6E839B0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>
              <a:off x="7649920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93CF0B42-EC85-8D4F-8F28-D8E7FA804C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2FC3AE6-7AEE-AB41-BB84-1F77EBC66A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8CEE149-BE76-A745-BC98-346475467EF6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>
              <a:off x="8800046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8DFBF62-5585-DC45-8EA9-A672C45196F7}"/>
                </a:ext>
              </a:extLst>
            </p:cNvPr>
            <p:cNvCxnSpPr>
              <a:cxnSpLocks/>
            </p:cNvCxnSpPr>
            <p:nvPr/>
          </p:nvCxnSpPr>
          <p:spPr>
            <a:xfrm>
              <a:off x="8561393" y="1298450"/>
              <a:ext cx="328104" cy="0"/>
            </a:xfrm>
            <a:prstGeom prst="straightConnector1">
              <a:avLst/>
            </a:prstGeom>
            <a:ln w="28575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6953F96-076A-4543-B77E-ADDEF8909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89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39A651-421B-054D-AE06-9486F182A58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TD(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function approximation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39A651-421B-054D-AE06-9486F182A5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5BEC16-04A4-C142-843E-38739103DB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With function approximation, the eligibility trace is a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the same number of components as the tunable parameters vector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Whereas the tunable parameters vector is a long-term memory, accumulating over the lifetime of the system, the eligibility trace is a short-term memory, typically lasting less time than the length of an episode</a:t>
                </a:r>
              </a:p>
              <a:p>
                <a:r>
                  <a:rPr lang="en-US" dirty="0"/>
                  <a:t>At each time step the eligibility vector is updated with the addition of the gradient of the approximation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Keeps track of which tunable parameter contributed, positively or  negatively, to recent state valuations, where “recent” is defined in terms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5BEC16-04A4-C142-843E-38739103DB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4" t="-2047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E1B30-5B57-FA4D-A307-D13E81820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6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10ABE6-91BB-3740-9945-638CDFBF812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TD(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+ approximation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10ABE6-91BB-3740-9945-638CDFBF81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784E1D-F946-254F-8525-2E9034D9FB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trace indicates the eligibility of each component of the weight vector for undergoing learning changes should a reinforcing event occur</a:t>
                </a:r>
              </a:p>
              <a:p>
                <a:r>
                  <a:rPr lang="en-US" dirty="0"/>
                  <a:t>The reinforcing events we are concerned with are the moment-by-moment one-step TD errors: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tunable parameters vector is updated on each step proportional to the scalar TD error and the vector of eligibility traces: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784E1D-F946-254F-8525-2E9034D9FB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91D12-C6A4-F345-B0D1-10EE3AA2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78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7EB74-B557-D247-9D87-41791FCB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63622-64AE-C74C-BFE7-759A64189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DDBDE-81C2-2043-ADF7-ED861A873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12" y="771355"/>
            <a:ext cx="11526175" cy="55451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EE329C-4534-0C49-9BF8-2C7150045B84}"/>
              </a:ext>
            </a:extLst>
          </p:cNvPr>
          <p:cNvSpPr/>
          <p:nvPr/>
        </p:nvSpPr>
        <p:spPr>
          <a:xfrm>
            <a:off x="2696902" y="4467829"/>
            <a:ext cx="1018571" cy="3240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C5FCFB-2120-4E47-9E6B-8CE9C3D16C96}"/>
                  </a:ext>
                </a:extLst>
              </p:cNvPr>
              <p:cNvSpPr txBox="1"/>
              <p:nvPr/>
            </p:nvSpPr>
            <p:spPr>
              <a:xfrm>
                <a:off x="7111593" y="4467829"/>
                <a:ext cx="30741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Eligibility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is determined by the partial derivative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 </a:t>
                </a:r>
                <a:r>
                  <a:rPr lang="en-US" dirty="0">
                    <a:solidFill>
                      <a:srgbClr val="FF0000"/>
                    </a:solidFill>
                  </a:rPr>
                  <a:t>(can be positive or negative) and decays exponentially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C5FCFB-2120-4E47-9E6B-8CE9C3D16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593" y="4467829"/>
                <a:ext cx="3074128" cy="1200329"/>
              </a:xfrm>
              <a:prstGeom prst="rect">
                <a:avLst/>
              </a:prstGeom>
              <a:blipFill>
                <a:blip r:embed="rId3"/>
                <a:stretch>
                  <a:fillRect l="-1646" t="-2105"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A40C3-D0CC-434C-AD70-C910D595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2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F002FD-B140-B244-B3A5-28EF4AFDB39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Semi-gradient TD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F002FD-B140-B244-B3A5-28EF4AFDB3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050C76-328B-3049-BDA2-76F11D55E9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62569" cy="4351338"/>
              </a:xfrm>
            </p:spPr>
            <p:txBody>
              <a:bodyPr/>
              <a:lstStyle/>
              <a:p>
                <a:r>
                  <a:rPr lang="en-US" dirty="0"/>
                  <a:t>First update based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(right after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visited at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Next updates based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will have diminishing eligibility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…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𝜆𝛾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eligibility of the gradient decays exponentially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050C76-328B-3049-BDA2-76F11D55E9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62569" cy="4351338"/>
              </a:xfrm>
              <a:blipFill>
                <a:blip r:embed="rId3"/>
                <a:stretch>
                  <a:fillRect l="-93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6841080-F826-9543-B316-0CD8C983ADF8}"/>
              </a:ext>
            </a:extLst>
          </p:cNvPr>
          <p:cNvGrpSpPr/>
          <p:nvPr/>
        </p:nvGrpSpPr>
        <p:grpSpPr>
          <a:xfrm>
            <a:off x="7411825" y="5878668"/>
            <a:ext cx="3452254" cy="552416"/>
            <a:chOff x="6224536" y="1024130"/>
            <a:chExt cx="3452254" cy="5524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3026796C-CC75-A549-90F4-6627B0049E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CFD074FA-DB01-1142-BCBC-A37F7BD5D6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4536" y="1027906"/>
                  <a:ext cx="548640" cy="54864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FDF148FD-F86D-1546-BC1C-F5A0DB7882A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1521ED95-15B6-E34F-8F4E-62A57C795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280" y="1027906"/>
                  <a:ext cx="548640" cy="54864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58C7407-F1B2-4C42-9EB9-852E7ADE70DE}"/>
                </a:ext>
              </a:extLst>
            </p:cNvPr>
            <p:cNvCxnSpPr>
              <a:cxnSpLocks/>
              <a:stCxn id="5" idx="6"/>
              <a:endCxn id="6" idx="2"/>
            </p:cNvCxnSpPr>
            <p:nvPr/>
          </p:nvCxnSpPr>
          <p:spPr>
            <a:xfrm>
              <a:off x="6773176" y="1302226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3E6C69AF-751A-1343-A6B1-1C32E6D965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3434A62-B6BD-A84B-93EB-3602379F2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024" y="1024130"/>
                  <a:ext cx="548640" cy="54864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5B652C9-6619-4448-B685-9451A6E839B0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>
              <a:off x="7649920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93CF0B42-EC85-8D4F-8F28-D8E7FA804C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2FC3AE6-7AEE-AB41-BB84-1F77EBC66A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150" y="1024130"/>
                  <a:ext cx="548640" cy="54864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8CEE149-BE76-A745-BC98-346475467EF6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>
              <a:off x="8800046" y="1298450"/>
              <a:ext cx="3281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8DFBF62-5585-DC45-8EA9-A672C45196F7}"/>
                </a:ext>
              </a:extLst>
            </p:cNvPr>
            <p:cNvCxnSpPr>
              <a:cxnSpLocks/>
            </p:cNvCxnSpPr>
            <p:nvPr/>
          </p:nvCxnSpPr>
          <p:spPr>
            <a:xfrm>
              <a:off x="8561393" y="1298450"/>
              <a:ext cx="328104" cy="0"/>
            </a:xfrm>
            <a:prstGeom prst="straightConnector1">
              <a:avLst/>
            </a:prstGeom>
            <a:ln w="28575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8E95807-9C9D-B64C-94AA-EAD6777D2475}"/>
              </a:ext>
            </a:extLst>
          </p:cNvPr>
          <p:cNvCxnSpPr>
            <a:cxnSpLocks/>
          </p:cNvCxnSpPr>
          <p:nvPr/>
        </p:nvCxnSpPr>
        <p:spPr>
          <a:xfrm flipV="1">
            <a:off x="1024334" y="5924862"/>
            <a:ext cx="607174" cy="45625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2CDE8D-6F82-2A46-95DD-5D6CDC7DEC3C}"/>
              </a:ext>
            </a:extLst>
          </p:cNvPr>
          <p:cNvCxnSpPr>
            <a:cxnSpLocks/>
          </p:cNvCxnSpPr>
          <p:nvPr/>
        </p:nvCxnSpPr>
        <p:spPr>
          <a:xfrm>
            <a:off x="1962758" y="6341330"/>
            <a:ext cx="61357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FBB01C-6C5E-5541-B25E-53071232DBF0}"/>
              </a:ext>
            </a:extLst>
          </p:cNvPr>
          <p:cNvCxnSpPr>
            <a:cxnSpLocks/>
          </p:cNvCxnSpPr>
          <p:nvPr/>
        </p:nvCxnSpPr>
        <p:spPr>
          <a:xfrm flipV="1">
            <a:off x="3189734" y="6031021"/>
            <a:ext cx="85901" cy="3038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A9D4384-F634-9C46-A024-51765EC63877}"/>
              </a:ext>
            </a:extLst>
          </p:cNvPr>
          <p:cNvCxnSpPr>
            <a:cxnSpLocks/>
          </p:cNvCxnSpPr>
          <p:nvPr/>
        </p:nvCxnSpPr>
        <p:spPr>
          <a:xfrm flipV="1">
            <a:off x="3798688" y="6152988"/>
            <a:ext cx="1035173" cy="189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853DE47-28E3-7B4B-B7F4-B7318C63D3EF}"/>
                  </a:ext>
                </a:extLst>
              </p:cNvPr>
              <p:cNvSpPr/>
              <p:nvPr/>
            </p:nvSpPr>
            <p:spPr>
              <a:xfrm>
                <a:off x="813613" y="5789925"/>
                <a:ext cx="5143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853DE47-28E3-7B4B-B7F4-B7318C63D3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13" y="5789925"/>
                <a:ext cx="514308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FB8DAE-C076-ED41-A9A0-027C246A2758}"/>
                  </a:ext>
                </a:extLst>
              </p:cNvPr>
              <p:cNvSpPr/>
              <p:nvPr/>
            </p:nvSpPr>
            <p:spPr>
              <a:xfrm>
                <a:off x="1995398" y="5830966"/>
                <a:ext cx="5143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FB8DAE-C076-ED41-A9A0-027C246A27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398" y="5830966"/>
                <a:ext cx="514307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A184BBC-51E6-DE46-820E-70F12C902EE7}"/>
                  </a:ext>
                </a:extLst>
              </p:cNvPr>
              <p:cNvSpPr/>
              <p:nvPr/>
            </p:nvSpPr>
            <p:spPr>
              <a:xfrm>
                <a:off x="2801191" y="5783389"/>
                <a:ext cx="5143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A184BBC-51E6-DE46-820E-70F12C902E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191" y="5783389"/>
                <a:ext cx="51430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5352C6D-87A4-A64F-93BE-01A64AE1B3EB}"/>
                  </a:ext>
                </a:extLst>
              </p:cNvPr>
              <p:cNvSpPr/>
              <p:nvPr/>
            </p:nvSpPr>
            <p:spPr>
              <a:xfrm>
                <a:off x="3972610" y="5739806"/>
                <a:ext cx="5143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5352C6D-87A4-A64F-93BE-01A64AE1B3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610" y="5739806"/>
                <a:ext cx="514308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FF4A02A-ED34-A24C-9B5C-63569C92ED70}"/>
                  </a:ext>
                </a:extLst>
              </p:cNvPr>
              <p:cNvSpPr/>
              <p:nvPr/>
            </p:nvSpPr>
            <p:spPr>
              <a:xfrm>
                <a:off x="5352380" y="5872588"/>
                <a:ext cx="5377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FF4A02A-ED34-A24C-9B5C-63569C92E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380" y="5872588"/>
                <a:ext cx="537775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83FA1BF-9F1C-604F-8C36-52836DBB9130}"/>
                  </a:ext>
                </a:extLst>
              </p:cNvPr>
              <p:cNvSpPr/>
              <p:nvPr/>
            </p:nvSpPr>
            <p:spPr>
              <a:xfrm>
                <a:off x="1619407" y="5998833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83FA1BF-9F1C-604F-8C36-52836DBB9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407" y="5998833"/>
                <a:ext cx="41069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8944A92-E7BB-EC4C-881E-E95DFA6F06F0}"/>
                  </a:ext>
                </a:extLst>
              </p:cNvPr>
              <p:cNvSpPr/>
              <p:nvPr/>
            </p:nvSpPr>
            <p:spPr>
              <a:xfrm>
                <a:off x="2580229" y="6019354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8944A92-E7BB-EC4C-881E-E95DFA6F06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229" y="6019354"/>
                <a:ext cx="410690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EE6A9A3-C237-A946-8171-93C60F8CFEB1}"/>
                  </a:ext>
                </a:extLst>
              </p:cNvPr>
              <p:cNvSpPr/>
              <p:nvPr/>
            </p:nvSpPr>
            <p:spPr>
              <a:xfrm>
                <a:off x="3364849" y="6076496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EE6A9A3-C237-A946-8171-93C60F8CFE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849" y="6076496"/>
                <a:ext cx="41069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3A8FC65-B1B9-C147-9693-C6BCDA60BB85}"/>
                  </a:ext>
                </a:extLst>
              </p:cNvPr>
              <p:cNvSpPr/>
              <p:nvPr/>
            </p:nvSpPr>
            <p:spPr>
              <a:xfrm>
                <a:off x="4940128" y="6009828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3A8FC65-B1B9-C147-9693-C6BCDA60BB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128" y="6009828"/>
                <a:ext cx="41069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9747982-7D19-DD47-BC3D-622A0E646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4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4DFD-27C9-A646-94F4-E7771382C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properties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203CD2-559D-F945-87E5-1A9CB72C11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Linear approximation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𝑇𝐷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is proven to converge in the on-policy case if the step-size parameter is reduced over time according to the usual conditions (slide 18 in 2.Multi-armed_bandits)</a:t>
                </a:r>
              </a:p>
              <a:p>
                <a:r>
                  <a:rPr lang="en-US" dirty="0"/>
                  <a:t>Convergence is not to the minimum-error weight vector, but to a nearby weight vector that depends on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error is bounded: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𝑉𝐸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𝑉𝐸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That is, the asymptotic error is no more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𝛾𝜆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US" dirty="0"/>
                  <a:t> times the smallest possible error under the current approximation</a:t>
                </a:r>
              </a:p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approaches 1, the bound approaches the minimum error (full episode return is unbiased), and it is loosest at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l-GR" dirty="0"/>
                  <a:t>= 0</a:t>
                </a:r>
                <a:endParaRPr lang="en-US" dirty="0"/>
              </a:p>
              <a:p>
                <a:r>
                  <a:rPr lang="en-US" dirty="0"/>
                  <a:t>In practice,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dirty="0"/>
                  <a:t>is often the poorest choice due to training instabilities (high var return)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203CD2-559D-F945-87E5-1A9CB72C11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 t="-2907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17014-C312-A548-9542-B31F355CD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9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7A0B-63CF-4147-9BAF-FFC68166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action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2B5314-14D5-EA49-B6F0-63C6E27B78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Very few changes are required in order to extend eligibility-traces to action-value methods</a:t>
                </a:r>
              </a:p>
              <a:p>
                <a:r>
                  <a:rPr lang="en-US" dirty="0"/>
                  <a:t>Learn approximate action values,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rather than approximate state values,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 Use the action-value form of the n-step return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=(1−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For control problems learn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dirty="0"/>
                  <a:t> instead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That’s it, TD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will now converge* on action values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2B5314-14D5-EA49-B6F0-63C6E27B78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F0C94-9ADC-EF48-9B63-2B1BBA5A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3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FD91E4B-C943-3342-9BF9-EC9C11ABA0D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Sarsa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FD91E4B-C943-3342-9BF9-EC9C11ABA0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1E7AB-9F1E-4141-9333-407C364E8F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TD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action value variant is known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SARSA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b="0" dirty="0"/>
              </a:p>
              <a:p>
                <a:endParaRPr lang="en-US" i="1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1E7AB-9F1E-4141-9333-407C364E8F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75162-7E5A-7946-963F-E4E43932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28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4EB8-3B49-054C-B1A3-3CA3BFF9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SARSA with Linear approximator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0CBB8-7B1F-5743-ABE0-9E3AF7CBD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6D1E7-C6F8-3545-ADC5-BD2B6CEFF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44716"/>
            <a:ext cx="7427655" cy="517834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F834C-6E4F-144A-9A7F-92074379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FB9EEC-CF54-7B45-96D4-B6DB78DFA89A}"/>
              </a:ext>
            </a:extLst>
          </p:cNvPr>
          <p:cNvSpPr/>
          <p:nvPr/>
        </p:nvSpPr>
        <p:spPr>
          <a:xfrm>
            <a:off x="3399183" y="5317435"/>
            <a:ext cx="159026" cy="1987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3DA9B-E195-3742-AF90-DF5746207359}"/>
              </a:ext>
            </a:extLst>
          </p:cNvPr>
          <p:cNvSpPr/>
          <p:nvPr/>
        </p:nvSpPr>
        <p:spPr>
          <a:xfrm>
            <a:off x="4571904" y="5516217"/>
            <a:ext cx="159026" cy="1987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06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C854-3A2E-C942-B5D5-584180027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learning with eligibility traces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6D2BE-3A4D-894E-9C3A-77311E55E3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Off policy Q learning attempts to learn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which is unknown</a:t>
                </a:r>
              </a:p>
              <a:p>
                <a:r>
                  <a:rPr lang="en-US" dirty="0"/>
                  <a:t>In order to avoid convergence to local optimum, Q learning must act randomly e.g., through an epsilon greedy approach</a:t>
                </a:r>
              </a:p>
              <a:p>
                <a:r>
                  <a:rPr lang="en-US" dirty="0"/>
                  <a:t>Eligibility traces assume that the underlying trajectory is sampled from the evaluated policy (on policy)</a:t>
                </a:r>
              </a:p>
              <a:p>
                <a:r>
                  <a:rPr lang="en-US" dirty="0"/>
                  <a:t>How should we update eligibilities for Q learning once a non-greedy action is taken?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6D2BE-3A4D-894E-9C3A-77311E55E3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20F24-4473-AF4E-8D59-4334E056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3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496B21-C15C-5947-B396-4D078B75801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Watkins’s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496B21-C15C-5947-B396-4D078B7580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B061B1-C938-854D-AED0-870FEF806B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Zero out eligibility trace after a non-greedy action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𝛾𝜆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𝛾𝜆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 b="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r>
                                      <m:rPr>
                                        <m:sty m:val="p"/>
                                      </m:rPr>
                                      <a:rPr lang="en-US" sz="2400" b="0" i="0" smtClean="0">
                                        <a:latin typeface="Cambria Math" panose="02040503050406030204" pitchFamily="18" charset="0"/>
                                      </a:rPr>
                                      <m:t>a</m:t>
                                    </m:r>
                                  </m:lim>
                                </m:limLow>
                              </m:fName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func>
                          </m:e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a</m:t>
                                    </m:r>
                                  </m:lim>
                                </m:limLow>
                              </m:fNam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func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𝑒𝑙𝑠𝑒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was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not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visitied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at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and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greedy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action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B061B1-C938-854D-AED0-870FEF806B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29E06-E8D5-EB43-BCF5-9477C3FB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42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B3A9A85-8488-F14F-9FDB-970FF0722D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Watkins’s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– tabular version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B3A9A85-8488-F14F-9FDB-970FF0722D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EBEBC-9021-9A42-AE56-4926A013F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857124-DC19-D440-A810-76272A63E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48" y="1896647"/>
            <a:ext cx="5551586" cy="451294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B29B1-24E3-6948-8B80-1E6CEC492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87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A919A36-C804-5E4A-B2A4-8728CD43A72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Peng’s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A919A36-C804-5E4A-B2A4-8728CD43A7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0B394-1172-5147-B720-6AC628446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10670" cy="4351338"/>
          </a:xfrm>
        </p:spPr>
        <p:txBody>
          <a:bodyPr/>
          <a:lstStyle/>
          <a:p>
            <a:r>
              <a:rPr lang="en-US" dirty="0"/>
              <a:t>Disadvantage of Watkins’s method</a:t>
            </a:r>
          </a:p>
          <a:p>
            <a:pPr lvl="1"/>
            <a:r>
              <a:rPr lang="en-US" dirty="0"/>
              <a:t>The eligibility trace will be “cut” (zeroed out) frequently resulting in little advantage to traces</a:t>
            </a:r>
          </a:p>
          <a:p>
            <a:r>
              <a:rPr lang="en-US" dirty="0"/>
              <a:t>Peng:</a:t>
            </a:r>
          </a:p>
          <a:p>
            <a:pPr lvl="1"/>
            <a:r>
              <a:rPr lang="en-US" dirty="0"/>
              <a:t>Backup max action except at end</a:t>
            </a:r>
          </a:p>
          <a:p>
            <a:pPr lvl="1"/>
            <a:r>
              <a:rPr lang="en-US" dirty="0"/>
              <a:t>Never cut traces</a:t>
            </a:r>
          </a:p>
          <a:p>
            <a:pPr lvl="1"/>
            <a:r>
              <a:rPr lang="en-US" dirty="0"/>
              <a:t>Disadvantage: Complicated to implement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18080-F2BD-2349-A89C-7583F4B8C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254" y="1222311"/>
            <a:ext cx="4463632" cy="46373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8515B-2329-BC4D-B261-3D688545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86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0664AA-3317-984E-AE64-41A0F826D1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Naïve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0664AA-3317-984E-AE64-41A0F826D1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E14361-3467-554A-9324-6BB2D162AF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Never zero traces</a:t>
                </a:r>
              </a:p>
              <a:p>
                <a:r>
                  <a:rPr lang="en-US" dirty="0"/>
                  <a:t>Always backup values at current action (even if not maximizing q value)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𝛾𝜆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𝛾𝜆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𝑒𝑙𝑠𝑒</m:t>
                                  </m:r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E14361-3467-554A-9324-6BB2D162AF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18713" b="-26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57CCA-891B-9441-8779-086FA8D4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11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89DC7-237C-074A-8878-19933230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the three approaches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4E1521-8FB1-154A-A2E9-460476084F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Compared Watkins’s, Peng’s, and Naïve (called McGovern’s here)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Deterministic grid world with obstacles</a:t>
                </a:r>
              </a:p>
              <a:p>
                <a:pPr lvl="1"/>
                <a:r>
                  <a:rPr lang="en-US" dirty="0"/>
                  <a:t>10x10 </a:t>
                </a:r>
                <a:r>
                  <a:rPr lang="en-US" dirty="0" err="1"/>
                  <a:t>gridworld</a:t>
                </a:r>
                <a:endParaRPr lang="en-US" dirty="0"/>
              </a:p>
              <a:p>
                <a:pPr lvl="1"/>
                <a:r>
                  <a:rPr lang="en-US" dirty="0"/>
                  <a:t>25 randomly generated obstacles</a:t>
                </a:r>
              </a:p>
              <a:p>
                <a:pPr lvl="1"/>
                <a:r>
                  <a:rPr lang="en-US" dirty="0"/>
                  <a:t>30 runs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l-GR" i="1" dirty="0" smtClean="0">
                        <a:latin typeface="Cambria Math" panose="02040503050406030204" pitchFamily="18" charset="0"/>
                      </a:rPr>
                      <m:t> = 0.05,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= 0.9,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= 0.9,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= 0.05</m:t>
                    </m:r>
                  </m:oMath>
                </a14:m>
                <a:r>
                  <a:rPr lang="el-GR" dirty="0"/>
                  <a:t>, </a:t>
                </a:r>
                <a:r>
                  <a:rPr lang="en-US" dirty="0"/>
                  <a:t>accumulating traces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4E1521-8FB1-154A-A2E9-460476084F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5E422-DA6D-ED47-BDFA-8A697FF46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E1FAC2-A9C3-45BD-181E-D645C6EB4F05}"/>
                  </a:ext>
                </a:extLst>
              </p:cNvPr>
              <p:cNvSpPr txBox="1"/>
              <p:nvPr/>
            </p:nvSpPr>
            <p:spPr>
              <a:xfrm>
                <a:off x="605116" y="5710019"/>
                <a:ext cx="763344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US" dirty="0"/>
                  <a:t>*See McGovern and Sutton (1997). Towards a Better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for other tasks and results (stochastic tasks, continuing tasks, </a:t>
                </a:r>
                <a:r>
                  <a:rPr lang="en-US" dirty="0" err="1"/>
                  <a:t>etc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E1FAC2-A9C3-45BD-181E-D645C6EB4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16" y="5710019"/>
                <a:ext cx="7633447" cy="646331"/>
              </a:xfrm>
              <a:prstGeom prst="rect">
                <a:avLst/>
              </a:prstGeom>
              <a:blipFill>
                <a:blip r:embed="rId3"/>
                <a:stretch>
                  <a:fillRect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2665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27EA6-25BB-3740-8265-32301F5D1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7540C-6D2D-914A-9923-E00CA8288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D5110A-B4D9-4042-B237-6408C728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61" y="475959"/>
            <a:ext cx="6800242" cy="610909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12BF1-0F9D-7248-AF61-2216B1819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90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9447944-191D-F945-9867-F245582EDA4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Convergence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9447944-191D-F945-9867-F245582EDA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0A9C47-CCBB-F646-8253-D386CB41AB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None of the methods are proven to converge</a:t>
                </a:r>
              </a:p>
              <a:p>
                <a:r>
                  <a:rPr lang="en-US" dirty="0"/>
                  <a:t>Watkins’s is thought to converge to Q*</a:t>
                </a:r>
              </a:p>
              <a:p>
                <a:r>
                  <a:rPr lang="en-US" dirty="0"/>
                  <a:t>Peng’s is thought to converge to a mixture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0A9C47-CCBB-F646-8253-D386CB41AB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B6D46-CFD7-7F4C-A853-252E305A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73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FAC3-7F02-F949-9CFD-196E68FB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Replacing traces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1C068-228C-E543-BD38-93E33C04D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accumulating traces, frequently visited states can have eligibilities greater than 1</a:t>
            </a:r>
          </a:p>
          <a:p>
            <a:r>
              <a:rPr lang="en-US" dirty="0"/>
              <a:t>This can be a problem for convergence</a:t>
            </a:r>
          </a:p>
          <a:p>
            <a:r>
              <a:rPr lang="en-US" dirty="0"/>
              <a:t>Replacing traces: Instead of adding 1 when you visit a state, set that trace to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75BB1F-43B0-9847-B97C-A6C7623F1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4188503"/>
            <a:ext cx="10116312" cy="25566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C7704-2523-1F43-9467-28F567D19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3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98F49-049F-A34F-A1E3-D515239D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Replacing traces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E4E160-1120-9248-A663-1A230637B7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02771" cy="4351338"/>
              </a:xfrm>
            </p:spPr>
            <p:txBody>
              <a:bodyPr/>
              <a:lstStyle/>
              <a:p>
                <a:r>
                  <a:rPr lang="en-US" dirty="0"/>
                  <a:t>Replacing traces perform better than accumulating traces over more values of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E4E160-1120-9248-A663-1A230637B7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02771" cy="4351338"/>
              </a:xfrm>
              <a:blipFill>
                <a:blip r:embed="rId2"/>
                <a:stretch>
                  <a:fillRect l="-948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8632224-54C7-EF4E-803C-DD6116CBE1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221"/>
          <a:stretch/>
        </p:blipFill>
        <p:spPr>
          <a:xfrm>
            <a:off x="3027286" y="3013499"/>
            <a:ext cx="9016224" cy="356815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B7822C-801E-C24A-940A-E529176B3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06DD73-17AF-FC4D-A334-BFA3C0C9A66D}"/>
              </a:ext>
            </a:extLst>
          </p:cNvPr>
          <p:cNvSpPr txBox="1"/>
          <p:nvPr/>
        </p:nvSpPr>
        <p:spPr>
          <a:xfrm>
            <a:off x="10315268" y="4949687"/>
            <a:ext cx="1876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root-mean-square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915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2328-148F-9D43-9D52-B7031459A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Replacing Traces?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90D3E-4A7E-3947-821A-9AADF7079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will happen in the following domain if accumulated traces is used?</a:t>
            </a:r>
          </a:p>
          <a:p>
            <a:r>
              <a:rPr lang="en-US" dirty="0"/>
              <a:t>Will the learning be meaningful?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3F866-20E6-0A44-9A24-95FE8DD91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310" y="4001294"/>
            <a:ext cx="8463379" cy="18695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9161A-C978-1340-B5AD-28168E63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97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E4A04-B054-DB47-8E0E-668EC097F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DC9C7-46F3-5847-BAB0-9F75ABD4E3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𝑇𝐷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Provides efficient, incremental way to combine MC and TD(0)</a:t>
                </a:r>
              </a:p>
              <a:p>
                <a:r>
                  <a:rPr lang="en-US" dirty="0"/>
                  <a:t>Advantages of MC (lower bias)</a:t>
                </a:r>
              </a:p>
              <a:p>
                <a:r>
                  <a:rPr lang="en-US" dirty="0"/>
                  <a:t>Advantages of TD (low variance)</a:t>
                </a:r>
              </a:p>
              <a:p>
                <a:r>
                  <a:rPr lang="en-US" dirty="0"/>
                  <a:t>Can significantly speed up learning</a:t>
                </a:r>
              </a:p>
              <a:p>
                <a:r>
                  <a:rPr lang="en-US" dirty="0"/>
                  <a:t>Does have a cost in computation</a:t>
                </a:r>
              </a:p>
              <a:p>
                <a:r>
                  <a:rPr lang="en-US" dirty="0"/>
                  <a:t>Results in on policy learning</a:t>
                </a:r>
              </a:p>
              <a:p>
                <a:r>
                  <a:rPr lang="en-US" dirty="0"/>
                  <a:t>Can extend to off policy </a:t>
                </a:r>
              </a:p>
              <a:p>
                <a:pPr lvl="1"/>
                <a:r>
                  <a:rPr lang="en-US" dirty="0"/>
                  <a:t>Watkins’s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At the cost of less efficient learning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DC9C7-46F3-5847-BAB0-9F75ABD4E3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5B0E45E-1F30-B946-BEA9-6CC7CBB96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3606487"/>
            <a:ext cx="5352288" cy="298888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F0B34C-359B-5D4D-9149-CC3D6D8C7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90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Deep Q-Learning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Q-Learning with Approximation, Oct. 14, EOD 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Eligibility traces, Oct 21,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Literature survey, by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Monday, November 4 EOD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5457</TotalTime>
  <Words>2335</Words>
  <Application>Microsoft Macintosh PowerPoint</Application>
  <PresentationFormat>Widescreen</PresentationFormat>
  <Paragraphs>315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Wingdings</vt:lpstr>
      <vt:lpstr>Office Theme</vt:lpstr>
      <vt:lpstr>CSCE-642 Reinforcement Learning  Ch 12: Eligibility Traces</vt:lpstr>
      <vt:lpstr>CSCE-689, Reinforcement Learning</vt:lpstr>
      <vt:lpstr>So far…</vt:lpstr>
      <vt:lpstr>n-step return intuition </vt:lpstr>
      <vt:lpstr>n-step return intuition </vt:lpstr>
      <vt:lpstr>λ return</vt:lpstr>
      <vt:lpstr>Bounded horizon (T) adjustments </vt:lpstr>
      <vt:lpstr>λ return</vt:lpstr>
      <vt:lpstr>λ return</vt:lpstr>
      <vt:lpstr>TD(λ)</vt:lpstr>
      <vt:lpstr>Tabular TD(λ) for estimating v_π</vt:lpstr>
      <vt:lpstr>Tabular TD(λ) for estimating v_π</vt:lpstr>
      <vt:lpstr>Tabular TD(λ) for estimating v_π</vt:lpstr>
      <vt:lpstr>TD(λ)</vt:lpstr>
      <vt:lpstr>TD(λ) with function approximation </vt:lpstr>
      <vt:lpstr>TD(λ) + approximation </vt:lpstr>
      <vt:lpstr>PowerPoint Presentation</vt:lpstr>
      <vt:lpstr>Semi-gradient TD(λ)</vt:lpstr>
      <vt:lpstr>Theoretical properties </vt:lpstr>
      <vt:lpstr>Learning action values</vt:lpstr>
      <vt:lpstr>Sarsa(λ)</vt:lpstr>
      <vt:lpstr>Online SARSA with Linear approximator</vt:lpstr>
      <vt:lpstr>Q learning with eligibility traces </vt:lpstr>
      <vt:lpstr>Watkins’s Q(λ) </vt:lpstr>
      <vt:lpstr>Watkins’s Q(λ) – tabular version </vt:lpstr>
      <vt:lpstr>Peng’s Q(λ) </vt:lpstr>
      <vt:lpstr>Naïve Q(λ) </vt:lpstr>
      <vt:lpstr>Comparing the three approaches</vt:lpstr>
      <vt:lpstr>PowerPoint Presentation</vt:lpstr>
      <vt:lpstr>Convergence for Q(λ) </vt:lpstr>
      <vt:lpstr>Replacing traces</vt:lpstr>
      <vt:lpstr>Replacing traces</vt:lpstr>
      <vt:lpstr>Why Replacing Traces?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89</cp:revision>
  <dcterms:created xsi:type="dcterms:W3CDTF">2019-10-14T16:33:14Z</dcterms:created>
  <dcterms:modified xsi:type="dcterms:W3CDTF">2024-10-10T15:36:11Z</dcterms:modified>
</cp:coreProperties>
</file>