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7" r:id="rId2"/>
    <p:sldId id="94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83" r:id="rId15"/>
    <p:sldId id="284" r:id="rId16"/>
    <p:sldId id="285" r:id="rId17"/>
    <p:sldId id="286" r:id="rId18"/>
    <p:sldId id="287" r:id="rId19"/>
    <p:sldId id="272" r:id="rId20"/>
    <p:sldId id="275" r:id="rId21"/>
    <p:sldId id="276" r:id="rId22"/>
    <p:sldId id="277" r:id="rId23"/>
    <p:sldId id="288" r:id="rId24"/>
    <p:sldId id="289" r:id="rId25"/>
    <p:sldId id="278" r:id="rId26"/>
    <p:sldId id="279" r:id="rId27"/>
    <p:sldId id="280" r:id="rId28"/>
    <p:sldId id="281" r:id="rId29"/>
    <p:sldId id="282" r:id="rId30"/>
    <p:sldId id="291" r:id="rId31"/>
    <p:sldId id="290" r:id="rId32"/>
    <p:sldId id="443" r:id="rId33"/>
    <p:sldId id="292" r:id="rId34"/>
    <p:sldId id="94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06"/>
    <p:restoredTop sz="94694"/>
  </p:normalViewPr>
  <p:slideViewPr>
    <p:cSldViewPr snapToGrid="0" snapToObjects="1">
      <p:cViewPr varScale="1">
        <p:scale>
          <a:sx n="141" d="100"/>
          <a:sy n="141" d="100"/>
        </p:scale>
        <p:origin x="42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BF6A5-B472-AD49-B5AD-6481D3D7CE1A}" type="datetimeFigureOut">
              <a:rPr lang="en-US" smtClean="0"/>
              <a:t>10/10/24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D08D3-6960-4744-B532-89C3B41A9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538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FF88F-B7CC-FE43-99F2-9946E5B81E10}" type="datetime1">
              <a:rPr lang="en-US" smtClean="0"/>
              <a:t>10/10/24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42592-5242-6C47-B5F3-FA609314C7BA}" type="datetime1">
              <a:rPr lang="en-US" smtClean="0"/>
              <a:t>10/10/24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C183A-5D3A-6D46-B425-EF34B2859965}" type="datetime1">
              <a:rPr lang="en-US" smtClean="0"/>
              <a:t>10/10/24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EFD6C-5BF5-B64E-9A4F-5E4199CBEE0E}" type="datetime1">
              <a:rPr lang="en-US" smtClean="0"/>
              <a:t>10/10/24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AF21C-01B8-5B46-B929-6A85C7CB4240}" type="datetime1">
              <a:rPr lang="en-US" smtClean="0"/>
              <a:t>10/10/24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00763-0BA4-EF4B-ADDB-B68340F1E23C}" type="datetime1">
              <a:rPr lang="en-US" smtClean="0"/>
              <a:t>10/10/24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B0B04-8517-9A4E-A0E5-5C55EA7F7297}" type="datetime1">
              <a:rPr lang="en-US" smtClean="0"/>
              <a:t>10/10/24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9AEBB-8C07-0F41-90E3-2009E75A7831}" type="datetime1">
              <a:rPr lang="en-US" smtClean="0"/>
              <a:t>10/10/24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2D88-416E-F34D-A25D-69548161CF64}" type="datetime1">
              <a:rPr lang="en-US" smtClean="0"/>
              <a:t>10/10/24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63AE5-84E0-424E-B954-AA4A73D35AD0}" type="datetime1">
              <a:rPr lang="en-US" smtClean="0"/>
              <a:t>10/10/24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7558-0549-5449-90FF-C525529C39F1}" type="datetime1">
              <a:rPr lang="en-US" smtClean="0"/>
              <a:t>10/10/24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A4612-56BC-3442-A805-2EBACB217C8D}" type="datetime1">
              <a:rPr lang="en-US" smtClean="0"/>
              <a:t>10/10/24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people.engr.tamu.edu/guni/csce689/slides/4Monte-carlo.pptx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89881"/>
            <a:ext cx="956981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CSCE-642 Reinforcement Learning </a:t>
            </a:r>
            <a:br>
              <a:rPr lang="en-US" dirty="0"/>
            </a:br>
            <a:r>
              <a:rPr lang="en-US" sz="4900" dirty="0"/>
              <a:t>Ch10,11: Control with Approximation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936696"/>
            <a:ext cx="9144000" cy="731423"/>
          </a:xfrm>
        </p:spPr>
        <p:txBody>
          <a:bodyPr>
            <a:normAutofit/>
          </a:bodyPr>
          <a:lstStyle/>
          <a:p>
            <a:r>
              <a:rPr lang="en-US" sz="2800" dirty="0"/>
              <a:t>Instructor: </a:t>
            </a:r>
            <a:r>
              <a:rPr lang="en-US" sz="2800" dirty="0" err="1"/>
              <a:t>Guni</a:t>
            </a:r>
            <a:r>
              <a:rPr lang="en-US" sz="2800" dirty="0"/>
              <a:t> Sharon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446CC2A-55DF-294B-9DC8-54961DD5C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04231" y="2417622"/>
            <a:ext cx="3983537" cy="3350069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79A85-6FE1-4D44-AB2B-7DFC88D86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486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957AE-E36C-4145-8051-C27BD8A6F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CSCE-689, Reinforcement Learning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429E4F4-9133-E247-B8D1-F34BB09FF4EC}"/>
              </a:ext>
            </a:extLst>
          </p:cNvPr>
          <p:cNvSpPr/>
          <p:nvPr/>
        </p:nvSpPr>
        <p:spPr>
          <a:xfrm>
            <a:off x="514348" y="2343525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Stateless decision process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3814ADE-4315-C24C-9061-B448B6D04024}"/>
              </a:ext>
            </a:extLst>
          </p:cNvPr>
          <p:cNvSpPr/>
          <p:nvPr/>
        </p:nvSpPr>
        <p:spPr>
          <a:xfrm>
            <a:off x="514347" y="3874051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Markov decision process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F298306-2F29-5945-9A49-0A2975B03DC7}"/>
              </a:ext>
            </a:extLst>
          </p:cNvPr>
          <p:cNvSpPr/>
          <p:nvPr/>
        </p:nvSpPr>
        <p:spPr>
          <a:xfrm>
            <a:off x="514346" y="5404577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Solving MDPs (offline)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A5C3BC4-B51A-564C-B38E-86BF7F7371F2}"/>
              </a:ext>
            </a:extLst>
          </p:cNvPr>
          <p:cNvSpPr/>
          <p:nvPr/>
        </p:nvSpPr>
        <p:spPr>
          <a:xfrm>
            <a:off x="3619497" y="5404577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Dynamic programming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85E7B59-374E-C94A-A121-77A7CD9CEE14}"/>
              </a:ext>
            </a:extLst>
          </p:cNvPr>
          <p:cNvSpPr/>
          <p:nvPr/>
        </p:nvSpPr>
        <p:spPr>
          <a:xfrm>
            <a:off x="3619497" y="2343525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Monte-Carlo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FD9E7EB-36B2-324A-AFEA-A3D2DA31B2E5}"/>
              </a:ext>
            </a:extLst>
          </p:cNvPr>
          <p:cNvSpPr/>
          <p:nvPr/>
        </p:nvSpPr>
        <p:spPr>
          <a:xfrm>
            <a:off x="3619497" y="3874051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Temporal difference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EDA3562-89A7-154F-B93F-C5927C781B7C}"/>
              </a:ext>
            </a:extLst>
          </p:cNvPr>
          <p:cNvSpPr/>
          <p:nvPr/>
        </p:nvSpPr>
        <p:spPr>
          <a:xfrm>
            <a:off x="6724646" y="5398433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Tabular methods 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D1AE173-0AAA-5147-89F9-FAA5E402B84F}"/>
              </a:ext>
            </a:extLst>
          </p:cNvPr>
          <p:cNvSpPr/>
          <p:nvPr/>
        </p:nvSpPr>
        <p:spPr>
          <a:xfrm>
            <a:off x="6724646" y="3874051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Function approximators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1CA370F-82A1-A540-B8F6-A78C0EBEBE0F}"/>
              </a:ext>
            </a:extLst>
          </p:cNvPr>
          <p:cNvSpPr/>
          <p:nvPr/>
        </p:nvSpPr>
        <p:spPr>
          <a:xfrm>
            <a:off x="6724646" y="2325169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Policy gradient 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A99A7FE-3CCE-5641-960A-8E81B6D88619}"/>
              </a:ext>
            </a:extLst>
          </p:cNvPr>
          <p:cNvSpPr/>
          <p:nvPr/>
        </p:nvSpPr>
        <p:spPr>
          <a:xfrm>
            <a:off x="9750281" y="5410682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RL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B4E68BE-B27B-4040-A5EF-C354D9D3A40D}"/>
              </a:ext>
            </a:extLst>
          </p:cNvPr>
          <p:cNvCxnSpPr>
            <a:stCxn id="4" idx="2"/>
            <a:endCxn id="5" idx="0"/>
          </p:cNvCxnSpPr>
          <p:nvPr/>
        </p:nvCxnSpPr>
        <p:spPr>
          <a:xfrm flipH="1">
            <a:off x="1607652" y="3257925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E3CBF30-7155-A044-9257-418FC64D174D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 flipH="1">
            <a:off x="1607651" y="4788451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619F0A-F4E7-664F-A6C0-B632B9117E79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2700955" y="5861777"/>
            <a:ext cx="91854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2115C9B-4F6A-184D-BAB4-9589D1ECC671}"/>
              </a:ext>
            </a:extLst>
          </p:cNvPr>
          <p:cNvCxnSpPr>
            <a:cxnSpLocks/>
          </p:cNvCxnSpPr>
          <p:nvPr/>
        </p:nvCxnSpPr>
        <p:spPr>
          <a:xfrm flipV="1">
            <a:off x="2661199" y="4788452"/>
            <a:ext cx="958296" cy="6711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E606FF2-0369-D448-ADD4-D965C92E0CD6}"/>
              </a:ext>
            </a:extLst>
          </p:cNvPr>
          <p:cNvCxnSpPr>
            <a:cxnSpLocks/>
          </p:cNvCxnSpPr>
          <p:nvPr/>
        </p:nvCxnSpPr>
        <p:spPr>
          <a:xfrm flipV="1">
            <a:off x="2613575" y="3239569"/>
            <a:ext cx="1038429" cy="22200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BF15F40-4BC7-2E49-9C66-5CEC502B585D}"/>
              </a:ext>
            </a:extLst>
          </p:cNvPr>
          <p:cNvSpPr/>
          <p:nvPr/>
        </p:nvSpPr>
        <p:spPr>
          <a:xfrm>
            <a:off x="9750281" y="2325169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Actor-critic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038802B-19BC-9E4D-819B-657ECBB72969}"/>
              </a:ext>
            </a:extLst>
          </p:cNvPr>
          <p:cNvCxnSpPr>
            <a:cxnSpLocks/>
            <a:stCxn id="8" idx="3"/>
            <a:endCxn id="13" idx="1"/>
          </p:cNvCxnSpPr>
          <p:nvPr/>
        </p:nvCxnSpPr>
        <p:spPr>
          <a:xfrm flipV="1">
            <a:off x="5806106" y="2782369"/>
            <a:ext cx="918540" cy="183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07B9803-A6AE-194B-A669-F4C8B623834F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5806106" y="4331251"/>
            <a:ext cx="950952" cy="11283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27F9E11-B1FA-9142-A5A5-D608AFA62D0D}"/>
              </a:ext>
            </a:extLst>
          </p:cNvPr>
          <p:cNvCxnSpPr>
            <a:cxnSpLocks/>
            <a:stCxn id="7" idx="0"/>
            <a:endCxn id="9" idx="2"/>
          </p:cNvCxnSpPr>
          <p:nvPr/>
        </p:nvCxnSpPr>
        <p:spPr>
          <a:xfrm flipV="1">
            <a:off x="4712802" y="4788451"/>
            <a:ext cx="0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C5FCCE9-66B7-7348-A83F-339F1F8274DD}"/>
              </a:ext>
            </a:extLst>
          </p:cNvPr>
          <p:cNvCxnSpPr>
            <a:cxnSpLocks/>
            <a:stCxn id="13" idx="3"/>
            <a:endCxn id="31" idx="1"/>
          </p:cNvCxnSpPr>
          <p:nvPr/>
        </p:nvCxnSpPr>
        <p:spPr>
          <a:xfrm>
            <a:off x="8911255" y="2782369"/>
            <a:ext cx="83902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E4C164B-F12B-C045-8CFC-D2C33B4B8727}"/>
              </a:ext>
            </a:extLst>
          </p:cNvPr>
          <p:cNvCxnSpPr>
            <a:cxnSpLocks/>
          </p:cNvCxnSpPr>
          <p:nvPr/>
        </p:nvCxnSpPr>
        <p:spPr>
          <a:xfrm flipV="1">
            <a:off x="8856286" y="3239570"/>
            <a:ext cx="928583" cy="6767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6424206-A2F4-9F4A-A302-2AD9EEDDB650}"/>
              </a:ext>
            </a:extLst>
          </p:cNvPr>
          <p:cNvCxnSpPr>
            <a:cxnSpLocks/>
            <a:stCxn id="13" idx="2"/>
            <a:endCxn id="12" idx="0"/>
          </p:cNvCxnSpPr>
          <p:nvPr/>
        </p:nvCxnSpPr>
        <p:spPr>
          <a:xfrm>
            <a:off x="7817951" y="3239569"/>
            <a:ext cx="0" cy="634482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244AD30-0FE0-124C-A32B-A877D10EF162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 flipV="1">
            <a:off x="5806106" y="5855633"/>
            <a:ext cx="918540" cy="61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99EFD29-E996-CF48-930E-F156A4824067}"/>
              </a:ext>
            </a:extLst>
          </p:cNvPr>
          <p:cNvCxnSpPr>
            <a:cxnSpLocks/>
          </p:cNvCxnSpPr>
          <p:nvPr/>
        </p:nvCxnSpPr>
        <p:spPr>
          <a:xfrm>
            <a:off x="5751231" y="3257925"/>
            <a:ext cx="1115673" cy="21282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F8DCC76-985F-2142-8D8E-D7B9CC0D5077}"/>
              </a:ext>
            </a:extLst>
          </p:cNvPr>
          <p:cNvCxnSpPr>
            <a:cxnSpLocks/>
            <a:stCxn id="11" idx="0"/>
            <a:endCxn id="12" idx="2"/>
          </p:cNvCxnSpPr>
          <p:nvPr/>
        </p:nvCxnSpPr>
        <p:spPr>
          <a:xfrm flipV="1">
            <a:off x="7817951" y="4788451"/>
            <a:ext cx="0" cy="6099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793B3AB-A462-0B41-9314-46A30DEF68EC}"/>
              </a:ext>
            </a:extLst>
          </p:cNvPr>
          <p:cNvCxnSpPr>
            <a:cxnSpLocks/>
          </p:cNvCxnSpPr>
          <p:nvPr/>
        </p:nvCxnSpPr>
        <p:spPr>
          <a:xfrm>
            <a:off x="8911160" y="4733980"/>
            <a:ext cx="918635" cy="7256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A570836-386E-F640-B124-027E1C962603}"/>
              </a:ext>
            </a:extLst>
          </p:cNvPr>
          <p:cNvCxnSpPr>
            <a:cxnSpLocks/>
            <a:stCxn id="31" idx="2"/>
            <a:endCxn id="14" idx="0"/>
          </p:cNvCxnSpPr>
          <p:nvPr/>
        </p:nvCxnSpPr>
        <p:spPr>
          <a:xfrm>
            <a:off x="10843586" y="3239569"/>
            <a:ext cx="0" cy="21711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F4C90BD-3E31-2548-AD13-58E07258DE8B}"/>
              </a:ext>
            </a:extLst>
          </p:cNvPr>
          <p:cNvCxnSpPr>
            <a:cxnSpLocks/>
          </p:cNvCxnSpPr>
          <p:nvPr/>
        </p:nvCxnSpPr>
        <p:spPr>
          <a:xfrm>
            <a:off x="5806106" y="4331251"/>
            <a:ext cx="9185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95662A-DD47-D444-9C32-471EA410B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100D34A-82E8-774B-A0AA-3C3CFD951DEA}"/>
              </a:ext>
            </a:extLst>
          </p:cNvPr>
          <p:cNvCxnSpPr>
            <a:cxnSpLocks/>
          </p:cNvCxnSpPr>
          <p:nvPr/>
        </p:nvCxnSpPr>
        <p:spPr>
          <a:xfrm>
            <a:off x="5751231" y="3239569"/>
            <a:ext cx="973415" cy="6767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583205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4AD88-86D3-0346-9529-011D3A291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Approximation in RL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2E0319-3F06-C646-AA03-5AF0F6A763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So far:</a:t>
                </a:r>
              </a:p>
              <a:p>
                <a:pPr lvl="1"/>
                <a:r>
                  <a:rPr lang="en-US" dirty="0"/>
                  <a:t>Approximate state (or action) values for a given policy (on policy)</a:t>
                </a:r>
              </a:p>
              <a:p>
                <a:pPr lvl="1"/>
                <a:r>
                  <a:rPr lang="en-US" dirty="0"/>
                  <a:t>Deep neural nets as function approximators </a:t>
                </a:r>
              </a:p>
              <a:p>
                <a:r>
                  <a:rPr lang="en-US" dirty="0"/>
                  <a:t>Today:</a:t>
                </a:r>
              </a:p>
              <a:p>
                <a:pPr lvl="1"/>
                <a:r>
                  <a:rPr lang="en-US" dirty="0"/>
                  <a:t>Approximate state (or action) values for a given policy then use approximation to adjust the policy</a:t>
                </a:r>
              </a:p>
              <a:p>
                <a:pPr lvl="2"/>
                <a:r>
                  <a:rPr lang="en-US" dirty="0"/>
                  <a:t>On-policy control with approximation</a:t>
                </a:r>
              </a:p>
              <a:p>
                <a:pPr lvl="1"/>
                <a:r>
                  <a:rPr lang="en-US" dirty="0"/>
                  <a:t>Approximate a value function for a target policy,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l-GR" dirty="0"/>
                  <a:t>, </a:t>
                </a:r>
                <a:r>
                  <a:rPr lang="en-US" dirty="0"/>
                  <a:t>while learning and acting on a different policy </a:t>
                </a:r>
              </a:p>
              <a:p>
                <a:pPr lvl="2"/>
                <a:r>
                  <a:rPr lang="en-US" dirty="0"/>
                  <a:t>Off-policy control with approximation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2E0319-3F06-C646-AA03-5AF0F6A763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r="-1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974AB1-2419-6F44-BB0A-4418B87EB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138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4259F-BFB5-7A47-83A9-74A2E6BBD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policy, episodic Semi-gradient control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02984F-8EE4-4E42-B272-C8EC2FD67E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Simple extension over the the semi-gradient prediction method from Ch9 (“on-policy prediction with approximation”)</a:t>
                </a:r>
              </a:p>
              <a:p>
                <a:r>
                  <a:rPr lang="en-US" dirty="0"/>
                  <a:t>We want to use an approximation function to derive a policy</a:t>
                </a:r>
              </a:p>
              <a:p>
                <a:pPr lvl="1"/>
                <a:r>
                  <a:rPr lang="en-US" dirty="0"/>
                  <a:t>Approximate Q-values instead of state values</a:t>
                </a:r>
              </a:p>
              <a:p>
                <a:pPr lvl="1"/>
                <a:r>
                  <a:rPr lang="en-US" dirty="0"/>
                  <a:t>Choose actions for state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as a function of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,⋅;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 e.g.,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𝑔𝑟𝑒𝑒𝑑𝑦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softmax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02984F-8EE4-4E42-B272-C8EC2FD67E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r="-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598FF-93E8-B540-BF85-9707052ED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 dirty="0"/>
          </a:p>
        </p:txBody>
      </p:sp>
      <p:pic>
        <p:nvPicPr>
          <p:cNvPr id="1026" name="Picture 2" descr="Decision Making | Psych 256: Cognitive Psychology SU16 – 2">
            <a:extLst>
              <a:ext uri="{FF2B5EF4-FFF2-40B4-BE49-F238E27FC236}">
                <a16:creationId xmlns:a16="http://schemas.microsoft.com/office/drawing/2014/main" id="{9044FCF4-09A3-F385-3BC3-1E819B56C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592" y="4455353"/>
            <a:ext cx="2846816" cy="2266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751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529F0-FFDE-9C4E-8320-C1CF9BC83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96A46-FAF5-794D-A711-CF7DB9692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0674B0-1350-274C-93F9-A7CEC34D8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2786"/>
            <a:ext cx="12192000" cy="557008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291A3B6-1EF9-CC43-A264-84D76FD669CD}"/>
              </a:ext>
            </a:extLst>
          </p:cNvPr>
          <p:cNvSpPr/>
          <p:nvPr/>
        </p:nvSpPr>
        <p:spPr>
          <a:xfrm>
            <a:off x="1182756" y="4840357"/>
            <a:ext cx="6261653" cy="3379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CC0E9-A67B-3F4E-8F72-A61029836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DB158D-4683-A9A5-4310-681047845384}"/>
              </a:ext>
            </a:extLst>
          </p:cNvPr>
          <p:cNvSpPr/>
          <p:nvPr/>
        </p:nvSpPr>
        <p:spPr>
          <a:xfrm>
            <a:off x="8610600" y="4913700"/>
            <a:ext cx="2895600" cy="914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Gradient assuming squared loss of the TD-error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4B28A3F-D557-21CC-B89F-4ED9A756BE17}"/>
              </a:ext>
            </a:extLst>
          </p:cNvPr>
          <p:cNvCxnSpPr/>
          <p:nvPr/>
        </p:nvCxnSpPr>
        <p:spPr>
          <a:xfrm flipH="1">
            <a:off x="7788965" y="5358384"/>
            <a:ext cx="82163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8919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51582-543A-F64A-AB17-73D3DEDA5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Mountain car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1094E-8668-214B-8F24-1BCB9C8FF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16348" cy="4351338"/>
          </a:xfrm>
        </p:spPr>
        <p:txBody>
          <a:bodyPr>
            <a:noAutofit/>
          </a:bodyPr>
          <a:lstStyle/>
          <a:p>
            <a:r>
              <a:rPr lang="en-US" sz="2400" dirty="0"/>
              <a:t>Gravity is stronger than the car’s engine</a:t>
            </a:r>
          </a:p>
          <a:p>
            <a:pPr lvl="1"/>
            <a:r>
              <a:rPr lang="en-US" sz="2000" dirty="0"/>
              <a:t>Even at full throttle the car cannot accelerate up the steep slope</a:t>
            </a:r>
          </a:p>
          <a:p>
            <a:r>
              <a:rPr lang="en-US" sz="2400" dirty="0"/>
              <a:t>Solution: first move away from the goal and up the opposite slope on the left</a:t>
            </a:r>
          </a:p>
          <a:p>
            <a:pPr lvl="1"/>
            <a:r>
              <a:rPr lang="en-US" sz="2000" dirty="0"/>
              <a:t>Then, by applying full throttle the car can build up enough inertia to carry it up the steep slope</a:t>
            </a:r>
          </a:p>
          <a:p>
            <a:r>
              <a:rPr lang="en-US" sz="2400" dirty="0"/>
              <a:t>Things have to get worse in a sense (further from the goal) before they can get better</a:t>
            </a:r>
          </a:p>
          <a:p>
            <a:r>
              <a:rPr lang="en-US" sz="2400" dirty="0"/>
              <a:t>Reward: −1 on all time steps until the car moves past its goal position</a:t>
            </a:r>
          </a:p>
          <a:p>
            <a:r>
              <a:rPr lang="en-US" sz="2400" dirty="0"/>
              <a:t>Actions: full throttle forward, full throttle reverse, and zero throttle</a:t>
            </a:r>
          </a:p>
        </p:txBody>
      </p:sp>
      <p:pic>
        <p:nvPicPr>
          <p:cNvPr id="5" name="Online Media 4" descr="Gym">
            <a:hlinkClick r:id="" action="ppaction://media"/>
            <a:extLst>
              <a:ext uri="{FF2B5EF4-FFF2-40B4-BE49-F238E27FC236}">
                <a16:creationId xmlns:a16="http://schemas.microsoft.com/office/drawing/2014/main" id="{041ED2A1-18D9-9545-B40C-CF75934DD7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65097" y="2963760"/>
            <a:ext cx="3077816" cy="205187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C6A471-E20A-D840-B1D5-7C768F6D8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7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919F0-C79E-3A4A-BB19-783C794DB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 –gradient SARSA with coarse coding approximation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BC9D36-6EE6-2A4A-B2B5-6F69F26DCD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4604568" cy="4351338"/>
              </a:xfrm>
            </p:spPr>
            <p:txBody>
              <a:bodyPr/>
              <a:lstStyle/>
              <a:p>
                <a:r>
                  <a:rPr lang="en-US" dirty="0"/>
                  <a:t>Plots report negative of the approximated state value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Q-values were initialized to 0</a:t>
                </a:r>
              </a:p>
              <a:p>
                <a:r>
                  <a:rPr lang="en-US" dirty="0"/>
                  <a:t>First episode takes many steps to complete</a:t>
                </a:r>
              </a:p>
              <a:p>
                <a:r>
                  <a:rPr lang="en-US" dirty="0"/>
                  <a:t>Throttle actions = {left, right, none}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BC9D36-6EE6-2A4A-B2B5-6F69F26DCD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4604568" cy="4351338"/>
              </a:xfrm>
              <a:blipFill>
                <a:blip r:embed="rId2"/>
                <a:stretch>
                  <a:fillRect l="-2198" t="-2632" r="-2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4D551F8-BE64-6B44-AB8A-84FCDDF14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768" y="1987826"/>
            <a:ext cx="6667378" cy="418913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065CD4-2346-E74E-ADB9-70926A3EF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156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2A2DF-9727-4840-99A9-0E794A418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 –gradient SARSA with approximation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1C31E-3472-E64C-887E-6364DED0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902148" cy="4351338"/>
          </a:xfrm>
        </p:spPr>
        <p:txBody>
          <a:bodyPr/>
          <a:lstStyle/>
          <a:p>
            <a:r>
              <a:rPr lang="en-US" dirty="0"/>
              <a:t>The policy converges faster than the Q-values</a:t>
            </a:r>
          </a:p>
          <a:p>
            <a:r>
              <a:rPr lang="en-US" dirty="0"/>
              <a:t>How can we speed up the Q-values propagation?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ACA38A4-B559-4046-B2E2-10B50C8677E5}"/>
              </a:ext>
            </a:extLst>
          </p:cNvPr>
          <p:cNvGrpSpPr/>
          <p:nvPr/>
        </p:nvGrpSpPr>
        <p:grpSpPr>
          <a:xfrm>
            <a:off x="2650768" y="3138315"/>
            <a:ext cx="6890464" cy="3252546"/>
            <a:chOff x="2650768" y="3138315"/>
            <a:chExt cx="6890464" cy="325254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ECFD243-AAEE-754F-AA20-D479A2320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50768" y="3138315"/>
              <a:ext cx="6890464" cy="3252546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507D724-E1D1-164B-ACD3-0FAB82EDB784}"/>
                </a:ext>
              </a:extLst>
            </p:cNvPr>
            <p:cNvSpPr/>
            <p:nvPr/>
          </p:nvSpPr>
          <p:spPr>
            <a:xfrm>
              <a:off x="5983357" y="4373217"/>
              <a:ext cx="347869" cy="3677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7BD3FFE-F4D2-B242-8CC1-C160D0296F16}"/>
                </a:ext>
              </a:extLst>
            </p:cNvPr>
            <p:cNvSpPr/>
            <p:nvPr/>
          </p:nvSpPr>
          <p:spPr>
            <a:xfrm>
              <a:off x="6702287" y="4606786"/>
              <a:ext cx="347869" cy="3677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1625DF4-1923-4541-9030-9B7E3D477D4D}"/>
                </a:ext>
              </a:extLst>
            </p:cNvPr>
            <p:cNvSpPr/>
            <p:nvPr/>
          </p:nvSpPr>
          <p:spPr>
            <a:xfrm>
              <a:off x="5779605" y="5459896"/>
              <a:ext cx="347869" cy="3677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633154-1CEC-D148-BA1D-D760D7412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182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61FF5-A2C9-F043-9EC2-4A438674B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Semi-gradient n-step SARSA with approximation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0A146-435E-834D-9F7B-54C498E9E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550822" cy="4351338"/>
          </a:xfrm>
        </p:spPr>
        <p:txBody>
          <a:bodyPr/>
          <a:lstStyle/>
          <a:p>
            <a:r>
              <a:rPr lang="en-US" dirty="0"/>
              <a:t>We can use the n-step return as the target value to speed up on-policy Q learning propagation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86479B-9131-044F-990E-867E2A4BA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022" y="1621114"/>
            <a:ext cx="7454280" cy="51673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6F72DCD-1D4F-B14C-AA0C-86F5F8FFB169}"/>
              </a:ext>
            </a:extLst>
          </p:cNvPr>
          <p:cNvSpPr/>
          <p:nvPr/>
        </p:nvSpPr>
        <p:spPr>
          <a:xfrm>
            <a:off x="5317435" y="6176963"/>
            <a:ext cx="3260035" cy="2138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A241B-385E-204F-8227-2629D209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114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65246-53D4-4747-952F-F28AAD9B9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 with approximation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D0A0B-B3CA-E14D-AE5B-8956170C8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30800" cy="4351338"/>
          </a:xfrm>
        </p:spPr>
        <p:txBody>
          <a:bodyPr/>
          <a:lstStyle/>
          <a:p>
            <a:r>
              <a:rPr lang="en-US" dirty="0"/>
              <a:t>One-step vs multi-step performance of n-step semi-gradient </a:t>
            </a:r>
            <a:r>
              <a:rPr lang="en-US" dirty="0" err="1"/>
              <a:t>Sarsa</a:t>
            </a:r>
            <a:r>
              <a:rPr lang="en-US" dirty="0"/>
              <a:t> on the Mountain Car task</a:t>
            </a:r>
          </a:p>
          <a:p>
            <a:r>
              <a:rPr lang="en-US" dirty="0"/>
              <a:t>Effect of </a:t>
            </a:r>
            <a:r>
              <a:rPr lang="el-GR" dirty="0"/>
              <a:t>α</a:t>
            </a:r>
            <a:r>
              <a:rPr lang="en-US" dirty="0"/>
              <a:t> and n on early performance of n-step semi-gradient </a:t>
            </a:r>
            <a:r>
              <a:rPr lang="en-US" dirty="0" err="1"/>
              <a:t>Sarsa</a:t>
            </a:r>
            <a:endParaRPr lang="en-US" dirty="0"/>
          </a:p>
          <a:p>
            <a:r>
              <a:rPr lang="en-US" dirty="0"/>
              <a:t>An intermediate level of bootstrapping (n= 4) performed best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19B41A-2208-354E-A738-41C63FF65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25625"/>
            <a:ext cx="5130800" cy="24003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CA32BE4-5B50-2F4D-BFE9-17231822CE59}"/>
              </a:ext>
            </a:extLst>
          </p:cNvPr>
          <p:cNvGrpSpPr/>
          <p:nvPr/>
        </p:nvGrpSpPr>
        <p:grpSpPr>
          <a:xfrm>
            <a:off x="6013450" y="4225925"/>
            <a:ext cx="5295900" cy="2489200"/>
            <a:chOff x="6096000" y="4225925"/>
            <a:chExt cx="5295900" cy="24892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AA09B77-6006-744F-B189-516C15583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0" y="4225925"/>
              <a:ext cx="5295900" cy="24892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C680666-4149-C74A-AD8D-688F51BF6700}"/>
                </a:ext>
              </a:extLst>
            </p:cNvPr>
            <p:cNvSpPr/>
            <p:nvPr/>
          </p:nvSpPr>
          <p:spPr>
            <a:xfrm>
              <a:off x="8915400" y="6460435"/>
              <a:ext cx="1888435" cy="2546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59168A1-FD6F-884D-AFE9-601B49411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97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13FE3-1B28-F241-AADF-B213CE2C3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Off-policy control with approximation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0E1A-23AD-5E48-9A83-ABD629A672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In off-policy learning we seek to learn a value function for a target policy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l-GR" dirty="0"/>
                  <a:t>, </a:t>
                </a:r>
                <a:r>
                  <a:rPr lang="en-US" dirty="0"/>
                  <a:t>given transitions sampled from a different, behavior policy,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 the prediction case, both policies are static and given, and we seek to learn either state values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i="1" dirty="0" err="1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l-GR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lang="en-US" dirty="0"/>
                  <a:t> or action values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en-US" i="1" dirty="0" err="1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In the control case, action values are learned, and both policies typically change during learning</a:t>
                </a:r>
              </a:p>
              <a:p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being the greedy policy with respect </a:t>
                </a:r>
                <a:r>
                  <a:rPr lang="en-US" dirty="0" err="1"/>
                  <a:t>to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being more exploratory such as the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l-GR" dirty="0"/>
                  <a:t>-</a:t>
                </a:r>
                <a:r>
                  <a:rPr lang="en-US" dirty="0"/>
                  <a:t>greedy policy with respect to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0E1A-23AD-5E48-9A83-ABD629A672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r="-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015BB3-E453-5E40-8E68-997802B41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90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1C84E-FCCC-7A49-BCD7-ADC4C8B25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sampling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561D64-03E9-D54D-91FB-BF0145A39A0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1120718" cy="4351338"/>
              </a:xfrm>
            </p:spPr>
            <p:txBody>
              <a:bodyPr/>
              <a:lstStyle/>
              <a:p>
                <a:r>
                  <a:rPr lang="en-US" dirty="0"/>
                  <a:t>Importance sampling (see "</a:t>
                </a:r>
                <a:r>
                  <a:rPr lang="en-US" dirty="0">
                    <a:hlinkClick r:id="rId2"/>
                  </a:rPr>
                  <a:t>Monte-Carlo.pptx</a:t>
                </a:r>
                <a:r>
                  <a:rPr lang="en-US" dirty="0"/>
                  <a:t>" slide 28)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∏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Easily extended to the approximation case</a:t>
                </a:r>
              </a:p>
              <a:p>
                <a:pPr lvl="1"/>
                <a:r>
                  <a:rPr lang="en-US" b="1" dirty="0"/>
                  <a:t>Monte Carlo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b="1" dirty="0"/>
                  <a:t>TD(0) + </a:t>
                </a:r>
                <a:r>
                  <a:rPr lang="en-US" b="1" dirty="0" err="1"/>
                  <a:t>Approx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b="1" dirty="0"/>
                  <a:t>n-step + </a:t>
                </a:r>
                <a:r>
                  <a:rPr lang="en-US" b="1" dirty="0" err="1"/>
                  <a:t>Approx</a:t>
                </a:r>
                <a:r>
                  <a:rPr lang="en-US" b="1" dirty="0"/>
                  <a:t> 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561D64-03E9-D54D-91FB-BF0145A39A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1120718" cy="4351338"/>
              </a:xfrm>
              <a:blipFill>
                <a:blip r:embed="rId3"/>
                <a:stretch>
                  <a:fillRect l="-1027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3B8ACE-1AB5-2C42-8C15-A70F5F9D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66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D3FD0-7B3C-694F-A07F-7E47ED551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Off-policy divergence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AF894-1DE4-CE4C-8E53-66C5F2AB1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function approximation, the distribution of updates does not match the on-policy distribution</a:t>
            </a:r>
          </a:p>
          <a:p>
            <a:pPr lvl="1"/>
            <a:r>
              <a:rPr lang="en-US" dirty="0"/>
              <a:t>Updating one state might affect the value of many others</a:t>
            </a:r>
          </a:p>
          <a:p>
            <a:pPr lvl="1"/>
            <a:r>
              <a:rPr lang="en-US" dirty="0"/>
              <a:t>Semi-gradient and other simple algorithms are unstable and often diverge</a:t>
            </a:r>
          </a:p>
          <a:p>
            <a:r>
              <a:rPr lang="en-US" dirty="0"/>
              <a:t>E.g., consider two states and a value approximator with one tunable parameter</a:t>
            </a:r>
          </a:p>
          <a:p>
            <a:endParaRPr lang="en-US" dirty="0"/>
          </a:p>
          <a:p>
            <a:r>
              <a:rPr lang="en-US" dirty="0"/>
              <a:t>Updating the value for the left state would also increase the value of the right state, which will increase the value in the left state…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B3693B-61E5-E340-B7CC-C4BDB8E09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6825" y="4001294"/>
            <a:ext cx="2358349" cy="79930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0DF9F1-E57A-6D48-9515-1CC794225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96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87422-857D-4D41-AFFB-C0E42D609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Baird’s counterexample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4247B8-1608-3246-966F-1AAC808C5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192372"/>
            <a:ext cx="5820504" cy="36178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905C11CB-3F4C-7F4D-A14E-BF8F80CEE14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5145157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A scenario where the values of the function approximator won’t converge</a:t>
                </a:r>
              </a:p>
              <a:p>
                <a:r>
                  <a:rPr lang="en-US" dirty="0"/>
                  <a:t>Linear value approximator for each state</a:t>
                </a:r>
              </a:p>
              <a:p>
                <a:r>
                  <a:rPr lang="en-US" dirty="0"/>
                  <a:t>E.g., the estimated value of the leftmost state corresponds to the inner product of the tunable parameters vector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2,0,0,0,0,0,1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905C11CB-3F4C-7F4D-A14E-BF8F80CEE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5145157" cy="4351338"/>
              </a:xfrm>
              <a:prstGeom prst="rect">
                <a:avLst/>
              </a:prstGeom>
              <a:blipFill>
                <a:blip r:embed="rId3"/>
                <a:stretch>
                  <a:fillRect l="-2217" t="-3198" r="-3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024048-607C-504A-9E51-1CDAE1EC9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280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D6E4C-CA5E-3C49-94A4-46E7D102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Baird’s counterexample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96BD85C-7882-D14B-9FDA-F6119F87282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5145157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Reward=0 on all transitions, so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for all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, which can be exactly approximated if, for instance,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0,…,0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However, semi-gradient TD(0) causes weights to diverge to infinity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96BD85C-7882-D14B-9FDA-F6119F8728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5145157" cy="4351338"/>
              </a:xfrm>
              <a:prstGeom prst="rect">
                <a:avLst/>
              </a:prstGeom>
              <a:blipFill>
                <a:blip r:embed="rId2"/>
                <a:stretch>
                  <a:fillRect l="-2217" t="-2326" r="-2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BCC6B47C-6B05-4D48-925A-ECAE1615CE5C}"/>
              </a:ext>
            </a:extLst>
          </p:cNvPr>
          <p:cNvSpPr/>
          <p:nvPr/>
        </p:nvSpPr>
        <p:spPr>
          <a:xfrm>
            <a:off x="10694504" y="4353339"/>
            <a:ext cx="1212574" cy="407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3F06FE-40E4-0E4F-9B96-2CEA28FB8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92372"/>
            <a:ext cx="5820504" cy="361784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B300A7-3862-0945-81C8-7B6FE768D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68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D6E4C-CA5E-3C49-94A4-46E7D102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Baird’s counterexample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96BD85C-7882-D14B-9FDA-F6119F87282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451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1620F51A-A9A1-1E4F-A867-116C85F501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41294"/>
                <a:ext cx="5145157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Init: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1,1,1,1,1,10,1</m:t>
                        </m:r>
                      </m:e>
                    </m:d>
                  </m:oMath>
                </a14:m>
                <a:r>
                  <a:rPr lang="en-US" dirty="0"/>
                  <a:t>, assume: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99</m:t>
                    </m:r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𝑏𝑜𝑡𝑡𝑜𝑚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=2⋅1+10=12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𝑏𝑜𝑡𝑡𝑜𝑚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2⋅1=3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𝑙𝑒𝑓𝑡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=0,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𝑏𝑜𝑡𝑡𝑜𝑚</m:t>
                    </m:r>
                  </m:oMath>
                </a14:m>
                <a:r>
                  <a:rPr lang="en-US" dirty="0"/>
                  <a:t>, 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𝑏𝑜𝑡𝑡𝑜𝑚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𝑙𝑒𝑓𝑡</m:t>
                            </m:r>
                          </m:e>
                        </m:d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</m:sSub>
                      </m:sub>
                    </m:sSub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𝑙𝑒𝑓𝑡</m:t>
                        </m:r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=1+0.89⋅1=1.89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=1+0.89⋅2=2.78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1620F51A-A9A1-1E4F-A867-116C85F50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41294"/>
                <a:ext cx="5145157" cy="4351338"/>
              </a:xfrm>
              <a:prstGeom prst="rect">
                <a:avLst/>
              </a:prstGeom>
              <a:blipFill>
                <a:blip r:embed="rId2"/>
                <a:stretch>
                  <a:fillRect l="-1970" t="-2616" r="-1970" b="-20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03D37E92-2ABA-344F-B66A-AF213EE25EAE}"/>
              </a:ext>
            </a:extLst>
          </p:cNvPr>
          <p:cNvSpPr/>
          <p:nvPr/>
        </p:nvSpPr>
        <p:spPr>
          <a:xfrm>
            <a:off x="10747513" y="4078424"/>
            <a:ext cx="1212574" cy="407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E0596F-7EFB-B042-8186-A530BF1B6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92372"/>
            <a:ext cx="5820504" cy="361784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8A042B-B91E-8949-8ECF-BE78AA007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74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D6E4C-CA5E-3C49-94A4-46E7D102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Baird’s counterexample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96BD85C-7882-D14B-9FDA-F6119F87282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451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1620F51A-A9A1-1E4F-A867-116C85F501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41294"/>
                <a:ext cx="5145157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1,1,1,1,1,10,1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2.78,1,1,1,1,10,1.89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𝑏𝑜𝑡𝑡𝑜𝑚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=2⋅1.89+10=</m:t>
                    </m:r>
                    <m:r>
                      <a:rPr lang="en-US" b="0" i="1" strike="sngStrike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13.78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𝑙𝑒𝑓𝑡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1.89+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2.78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trike="sngStrike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7.45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𝑏𝑜𝑡𝑡𝑜𝑚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𝑙𝑒𝑓𝑡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trike="sngStrike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.89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1620F51A-A9A1-1E4F-A867-116C85F50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41294"/>
                <a:ext cx="5145157" cy="4351338"/>
              </a:xfrm>
              <a:prstGeom prst="rect">
                <a:avLst/>
              </a:prstGeom>
              <a:blipFill>
                <a:blip r:embed="rId2"/>
                <a:stretch>
                  <a:fillRect l="-2217" t="-1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03D37E92-2ABA-344F-B66A-AF213EE25EAE}"/>
              </a:ext>
            </a:extLst>
          </p:cNvPr>
          <p:cNvSpPr/>
          <p:nvPr/>
        </p:nvSpPr>
        <p:spPr>
          <a:xfrm>
            <a:off x="10747513" y="4078424"/>
            <a:ext cx="1212574" cy="407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E0596F-7EFB-B042-8186-A530BF1B6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92372"/>
            <a:ext cx="5820504" cy="361784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756D4C-93C7-D949-93F6-EA5E261FA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5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0A29F-1961-2B44-B6C1-49FE7519E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Baird’s counterexample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ECBF9-A7A4-2541-B285-5ACF9E0BC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49C15B-9D95-D946-8C33-65CBA6706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142" y="2039523"/>
            <a:ext cx="8031716" cy="427559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A47C24-D49F-2048-8D13-427D5EAD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694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D6E4C-CA5E-3C49-94A4-46E7D102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Baird’s counterexample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5ACF28-A141-0241-B01D-81CA7B1774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913105"/>
              </a:xfrm>
            </p:spPr>
            <p:txBody>
              <a:bodyPr/>
              <a:lstStyle/>
              <a:p>
                <a:r>
                  <a:rPr lang="en-US" dirty="0"/>
                  <a:t>Init: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1,1,1,1,1,1,10,1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, assume: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Updating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dirty="0"/>
                  <a:t> increases the value estimation of all states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5ACF28-A141-0241-B01D-81CA7B1774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913105"/>
              </a:xfrm>
              <a:blipFill>
                <a:blip r:embed="rId2"/>
                <a:stretch>
                  <a:fillRect l="-965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96BD85C-7882-D14B-9FDA-F6119F87282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451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34B41F-33A8-4B41-BDEC-8A62D76FB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357" y="2552452"/>
            <a:ext cx="6096000" cy="30950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1620F51A-A9A1-1E4F-A867-116C85F501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41294"/>
                <a:ext cx="5145157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=10+2⋅1=12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≠7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=2⋅1+1=3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=0,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∇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=1+0.89⋅1=1.89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=1+0.89⋅2=2.78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1620F51A-A9A1-1E4F-A867-116C85F50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41294"/>
                <a:ext cx="5145157" cy="4351338"/>
              </a:xfrm>
              <a:prstGeom prst="rect">
                <a:avLst/>
              </a:prstGeom>
              <a:blipFill>
                <a:blip r:embed="rId4"/>
                <a:stretch>
                  <a:fillRect l="-1970" b="-2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03D37E92-2ABA-344F-B66A-AF213EE25EAE}"/>
              </a:ext>
            </a:extLst>
          </p:cNvPr>
          <p:cNvSpPr/>
          <p:nvPr/>
        </p:nvSpPr>
        <p:spPr>
          <a:xfrm>
            <a:off x="10747513" y="4078424"/>
            <a:ext cx="1212574" cy="407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D86D51-3B9B-F04D-9E5F-893A44BFF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74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D6E4C-CA5E-3C49-94A4-46E7D102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Baird’s counterexample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5ACF28-A141-0241-B01D-81CA7B1774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2.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78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,1,1,1,1,1,10,1.89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, assume: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5ACF28-A141-0241-B01D-81CA7B1774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96BD85C-7882-D14B-9FDA-F6119F87282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451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34B41F-33A8-4B41-BDEC-8A62D76FB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854" y="2900322"/>
            <a:ext cx="6096000" cy="30950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1620F51A-A9A1-1E4F-A867-116C85F501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960562"/>
                <a:ext cx="5145157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=7.45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13.78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=0,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∇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=10−0.64⋅1=9.36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=1.89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−0.6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⋅2=0.61</m:t>
                    </m:r>
                  </m:oMath>
                </a14:m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1620F51A-A9A1-1E4F-A867-116C85F50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60562"/>
                <a:ext cx="5145157" cy="4351338"/>
              </a:xfrm>
              <a:prstGeom prst="rect">
                <a:avLst/>
              </a:prstGeom>
              <a:blipFill>
                <a:blip r:embed="rId4"/>
                <a:stretch>
                  <a:fillRect l="-1970" b="-2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03D37E92-2ABA-344F-B66A-AF213EE25EAE}"/>
              </a:ext>
            </a:extLst>
          </p:cNvPr>
          <p:cNvSpPr/>
          <p:nvPr/>
        </p:nvSpPr>
        <p:spPr>
          <a:xfrm>
            <a:off x="10694504" y="4353339"/>
            <a:ext cx="1212574" cy="407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A9725A-9B0E-0941-918E-36696B255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26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D6E4C-CA5E-3C49-94A4-46E7D102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Baird’s counterexample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5ACF28-A141-0241-B01D-81CA7B1774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2.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78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,1,1,1,1,1,9.39,0.61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, assume: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5ACF28-A141-0241-B01D-81CA7B1774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96BD85C-7882-D14B-9FDA-F6119F87282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451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34B41F-33A8-4B41-BDEC-8A62D76FB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854" y="2900322"/>
            <a:ext cx="6096000" cy="30950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1620F51A-A9A1-1E4F-A867-116C85F501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960562"/>
                <a:ext cx="5145157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=6.17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10.61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=0,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∇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=0.61+0.43⋅1=1.04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=2.78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0.43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⋅2=3.64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1620F51A-A9A1-1E4F-A867-116C85F50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60562"/>
                <a:ext cx="5145157" cy="4351338"/>
              </a:xfrm>
              <a:prstGeom prst="rect">
                <a:avLst/>
              </a:prstGeom>
              <a:blipFill>
                <a:blip r:embed="rId4"/>
                <a:stretch>
                  <a:fillRect l="-1970" b="-2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03D37E92-2ABA-344F-B66A-AF213EE25EAE}"/>
              </a:ext>
            </a:extLst>
          </p:cNvPr>
          <p:cNvSpPr/>
          <p:nvPr/>
        </p:nvSpPr>
        <p:spPr>
          <a:xfrm>
            <a:off x="10694504" y="4353339"/>
            <a:ext cx="1212574" cy="407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6B5EA5-4432-5544-B22C-CEC56E63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69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D6E4C-CA5E-3C49-94A4-46E7D102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Baird’s counterexample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96BD85C-7882-D14B-9FDA-F6119F87282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451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34B41F-33A8-4B41-BDEC-8A62D76FB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753" y="3223152"/>
            <a:ext cx="4984473" cy="25307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EBE935-A0C6-9546-8677-EEA16EECC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50" y="2727190"/>
            <a:ext cx="6384209" cy="35226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D7348BA6-9029-B440-A3F6-BBFA11D0CD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US" dirty="0"/>
                  <a:t>Init: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1,1,1,1,1,1,10,1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=0.01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D7348BA6-9029-B440-A3F6-BBFA11D0CD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4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A98577-939B-EF49-BC0D-3611306D7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873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43BFD-61F4-1A4B-B04C-67E5D2D86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Convergence guarantees - prediction </a:t>
            </a:r>
          </a:p>
        </p:txBody>
      </p:sp>
      <p:pic>
        <p:nvPicPr>
          <p:cNvPr id="5" name="Content Placeholder 4" descr="A picture containing clock, hanging&#10;&#10;Description automatically generated">
            <a:extLst>
              <a:ext uri="{FF2B5EF4-FFF2-40B4-BE49-F238E27FC236}">
                <a16:creationId xmlns:a16="http://schemas.microsoft.com/office/drawing/2014/main" id="{8518F8BC-1475-C34E-9C93-BE9F4FB07C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152250"/>
            <a:ext cx="10515600" cy="361506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521E25-8717-6145-BF21-0DDD351885E4}"/>
              </a:ext>
            </a:extLst>
          </p:cNvPr>
          <p:cNvSpPr txBox="1"/>
          <p:nvPr/>
        </p:nvSpPr>
        <p:spPr>
          <a:xfrm>
            <a:off x="5262281" y="5905715"/>
            <a:ext cx="2079813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For now think of this as n-step TD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228CE84-761C-754E-8197-EFA4B3F3FB2B}"/>
              </a:ext>
            </a:extLst>
          </p:cNvPr>
          <p:cNvCxnSpPr/>
          <p:nvPr/>
        </p:nvCxnSpPr>
        <p:spPr>
          <a:xfrm flipH="1" flipV="1">
            <a:off x="4858871" y="5576047"/>
            <a:ext cx="394447" cy="3406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1E8D46-0EAF-704F-8FE9-2DBBAEBF8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906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0E989-5258-BE4F-885D-A3BE9EF6B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Convergence guarantees - control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7F32BC-2941-6D40-B2F8-36E6C31B8997}"/>
              </a:ext>
            </a:extLst>
          </p:cNvPr>
          <p:cNvSpPr txBox="1"/>
          <p:nvPr/>
        </p:nvSpPr>
        <p:spPr>
          <a:xfrm>
            <a:off x="1056861" y="4691193"/>
            <a:ext cx="6151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2400" dirty="0"/>
              <a:t>(✔️) chatters around the optimal value function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6896C63-504A-9949-B359-A452ED9FDB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427799"/>
              </p:ext>
            </p:extLst>
          </p:nvPr>
        </p:nvGraphicFramePr>
        <p:xfrm>
          <a:off x="1056861" y="2196370"/>
          <a:ext cx="9745871" cy="2219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5261">
                  <a:extLst>
                    <a:ext uri="{9D8B030D-6E8A-4147-A177-3AD203B41FA5}">
                      <a16:colId xmlns:a16="http://schemas.microsoft.com/office/drawing/2014/main" val="2340626993"/>
                    </a:ext>
                  </a:extLst>
                </a:gridCol>
                <a:gridCol w="2295939">
                  <a:extLst>
                    <a:ext uri="{9D8B030D-6E8A-4147-A177-3AD203B41FA5}">
                      <a16:colId xmlns:a16="http://schemas.microsoft.com/office/drawing/2014/main" val="1383794948"/>
                    </a:ext>
                  </a:extLst>
                </a:gridCol>
                <a:gridCol w="2033304">
                  <a:extLst>
                    <a:ext uri="{9D8B030D-6E8A-4147-A177-3AD203B41FA5}">
                      <a16:colId xmlns:a16="http://schemas.microsoft.com/office/drawing/2014/main" val="1487851157"/>
                    </a:ext>
                  </a:extLst>
                </a:gridCol>
                <a:gridCol w="1921367">
                  <a:extLst>
                    <a:ext uri="{9D8B030D-6E8A-4147-A177-3AD203B41FA5}">
                      <a16:colId xmlns:a16="http://schemas.microsoft.com/office/drawing/2014/main" val="1175247203"/>
                    </a:ext>
                  </a:extLst>
                </a:gridCol>
              </a:tblGrid>
              <a:tr h="57664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Algorithm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Table Lookup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Linear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Non-Linear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940098"/>
                  </a:ext>
                </a:extLst>
              </a:tr>
              <a:tr h="566046">
                <a:tc>
                  <a:txBody>
                    <a:bodyPr/>
                    <a:lstStyle/>
                    <a:p>
                      <a:r>
                        <a:rPr lang="en-US" sz="2800" dirty="0"/>
                        <a:t>Monte-Carlo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B050"/>
                          </a:solidFill>
                        </a:rPr>
                        <a:t>✔️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(✔️)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✖️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228923"/>
                  </a:ext>
                </a:extLst>
              </a:tr>
              <a:tr h="538640">
                <a:tc>
                  <a:txBody>
                    <a:bodyPr/>
                    <a:lstStyle/>
                    <a:p>
                      <a:r>
                        <a:rPr lang="en-US" sz="2800" dirty="0" err="1"/>
                        <a:t>Sarsa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B050"/>
                          </a:solidFill>
                        </a:rPr>
                        <a:t>✔️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(✔️)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✖️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326419"/>
                  </a:ext>
                </a:extLst>
              </a:tr>
              <a:tr h="538640">
                <a:tc>
                  <a:txBody>
                    <a:bodyPr/>
                    <a:lstStyle/>
                    <a:p>
                      <a:r>
                        <a:rPr lang="en-US" sz="2800" dirty="0"/>
                        <a:t>Q-learning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B050"/>
                          </a:solidFill>
                        </a:rPr>
                        <a:t>✔️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✖️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✖️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45493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576510-5242-E54F-9DFF-5B921B80E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7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88E94-E189-7A48-ABFC-7988C9DEF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deadly triad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1C3C5-2B94-4645-B62D-96DE75A50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5347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Danger of instability and divergence arises whenever we combine all of the following three elements</a:t>
            </a:r>
          </a:p>
          <a:p>
            <a:r>
              <a:rPr lang="en-US" b="1" dirty="0"/>
              <a:t>Function approximation</a:t>
            </a:r>
            <a:r>
              <a:rPr lang="en-US" dirty="0"/>
              <a:t>: A powerful, scalable way of generalizing from a state space much larger than the memory and computational resources </a:t>
            </a:r>
          </a:p>
          <a:p>
            <a:r>
              <a:rPr lang="en-US" b="1" dirty="0"/>
              <a:t>Bootstrapping</a:t>
            </a:r>
            <a:r>
              <a:rPr lang="en-US" dirty="0"/>
              <a:t>: Update targets that include existing estimates (as in dynamic programming or TD methods) rather than relying exclusively on actual rewards and complete returns (as in MC methods)</a:t>
            </a:r>
          </a:p>
          <a:p>
            <a:r>
              <a:rPr lang="en-US" b="1" dirty="0"/>
              <a:t>Off-policy</a:t>
            </a:r>
            <a:r>
              <a:rPr lang="en-US" dirty="0"/>
              <a:t> </a:t>
            </a:r>
            <a:r>
              <a:rPr lang="en-US" b="1" dirty="0"/>
              <a:t>training</a:t>
            </a:r>
            <a:r>
              <a:rPr lang="en-US" dirty="0"/>
              <a:t>: Training on a distribution of transitions other than that produced by the target policy.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900" dirty="0"/>
              <a:t>* Divergence can always occur if the learning rate is set too high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A0000E-C5EB-B548-B7AD-296219EE4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088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2CF9-35FB-634D-95D9-CC77A3C84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Avoiding instability and divergence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9C872-FE3F-2E49-A242-3C2839F73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Avoid the use of a function approximator</a:t>
            </a:r>
          </a:p>
          <a:p>
            <a:r>
              <a:rPr lang="en-US" dirty="0"/>
              <a:t>We need methods that scale to large problems and to great expressive power</a:t>
            </a:r>
          </a:p>
          <a:p>
            <a:r>
              <a:rPr lang="en-US" dirty="0"/>
              <a:t>State aggregation or nonparametric methods whose complexity grows with data are too weak or too expensive </a:t>
            </a:r>
          </a:p>
          <a:p>
            <a:r>
              <a:rPr lang="en-US" dirty="0"/>
              <a:t>Least-squares methods such as LSTD are of quadratic complexity and are therefore too expensive for large problems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BE08A-8F6A-DB42-98ED-DD816ACB2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6564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2CF9-35FB-634D-95D9-CC77A3C84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Avoiding instability and divergence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9C872-FE3F-2E49-A242-3C2839F73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Avoid bootstrapping </a:t>
            </a:r>
          </a:p>
          <a:p>
            <a:r>
              <a:rPr lang="en-US" dirty="0"/>
              <a:t>Monte Carlo (non-bootstrapping) methods require storing all transitions leading to the final return and weights are updated only once the final return is obtained</a:t>
            </a:r>
          </a:p>
          <a:p>
            <a:r>
              <a:rPr lang="en-US" dirty="0"/>
              <a:t>With bootstrapping, data can be dealt with when and where it is generated, then need never be used again </a:t>
            </a:r>
          </a:p>
          <a:p>
            <a:r>
              <a:rPr lang="en-US" dirty="0"/>
              <a:t>The savings in communication and memory made possible by bootstrapping are great</a:t>
            </a:r>
          </a:p>
          <a:p>
            <a:r>
              <a:rPr lang="en-US" dirty="0"/>
              <a:t>Bootstrapping often results in faster learning because it allows learning to take advantage of the state property</a:t>
            </a:r>
          </a:p>
          <a:p>
            <a:r>
              <a:rPr lang="en-US" dirty="0"/>
              <a:t>Often bootstrapping greatly increases efficiency. It is an ability that we would very much like to keep in our toolkit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3C769E-DF64-724E-B7B9-DD1543C4F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013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2CF9-35FB-634D-95D9-CC77A3C84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Avoiding instability and divergence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9C872-FE3F-2E49-A242-3C2839F73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Avoid off-policy learning </a:t>
            </a:r>
          </a:p>
          <a:p>
            <a:r>
              <a:rPr lang="en-US" dirty="0"/>
              <a:t>On-policy methods are often adequate. For model-free reinforcement learning, one can simply use SARSA rather than Q-learning </a:t>
            </a:r>
          </a:p>
          <a:p>
            <a:r>
              <a:rPr lang="en-US" dirty="0"/>
              <a:t>Off-policy methods free behavior from the target policy. This could be considered an appealing convenience but not a necessity </a:t>
            </a:r>
          </a:p>
          <a:p>
            <a:r>
              <a:rPr lang="en-US" dirty="0"/>
              <a:t>However, off-policy learning is essential to other anticipated use cases, cases that we have not yet mentioned but are important to the larger goal of creating a powerful intelligent agent</a:t>
            </a:r>
          </a:p>
          <a:p>
            <a:r>
              <a:rPr lang="en-US" dirty="0"/>
              <a:t>In these use cases, the agent learns not just a single value function and single policy, but large numbers of them in parallel</a:t>
            </a:r>
          </a:p>
          <a:p>
            <a:r>
              <a:rPr lang="en-US" dirty="0"/>
              <a:t>Moreover, in many control problems, the policy (actor) evolves over time. Once the policy changes, all our previous experience becomes off-policy.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362FFA-C972-3046-8B0F-8677474AC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3692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8149A-ACB1-FF48-A5DB-720DCF0F8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the approximation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2BC8A8-6FF5-7542-94F3-3E69797FE6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Usually, the merits of off-policy bootstrapping with function approximation outweigh the dangers of instability and divergence</a:t>
                </a:r>
              </a:p>
              <a:p>
                <a:r>
                  <a:rPr lang="en-US" dirty="0"/>
                  <a:t>Such methods will be the focus of the rest of this course</a:t>
                </a:r>
              </a:p>
              <a:p>
                <a:pPr lvl="1"/>
                <a:r>
                  <a:rPr lang="en-US" dirty="0"/>
                  <a:t>They are the state-of-the-art</a:t>
                </a:r>
              </a:p>
              <a:p>
                <a:r>
                  <a:rPr lang="en-US" dirty="0"/>
                  <a:t>We will concentrate on avoiding instability and divergence</a:t>
                </a:r>
              </a:p>
              <a:p>
                <a:r>
                  <a:rPr lang="en-US" dirty="0"/>
                  <a:t>How can we improve approximation that is updated through interactions with the environment? That is,</a:t>
                </a:r>
              </a:p>
              <a:p>
                <a:pPr lvl="1"/>
                <a:r>
                  <a:rPr lang="en-US" dirty="0"/>
                  <a:t>Sample transitions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Estimate state or action value</a:t>
                </a:r>
              </a:p>
              <a:p>
                <a:pPr lvl="1"/>
                <a:r>
                  <a:rPr lang="en-US" dirty="0"/>
                  <a:t>Update approximation function towards the new estimation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2BC8A8-6FF5-7542-94F3-3E69797FE6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b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AAADA0-FF50-7049-8A2C-CDE89D0BB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4960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553B6-019B-2048-B817-3D1D2EE09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the approximation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F8B22A-4CD0-1649-8FBB-904A522702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4"/>
                <a:ext cx="10818181" cy="5032375"/>
              </a:xfrm>
            </p:spPr>
            <p:txBody>
              <a:bodyPr/>
              <a:lstStyle/>
              <a:p>
                <a:r>
                  <a:rPr lang="en-US" dirty="0"/>
                  <a:t>SGD based on sampled TD error in approximated value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𝑠𝑎𝑚𝑝𝑙𝑒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Stop at fixed point, i.e.,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𝑠𝑎𝑚𝑝𝑙𝑒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What can go wrong?</a:t>
                </a:r>
              </a:p>
              <a:p>
                <a:pPr lvl="1"/>
                <a:r>
                  <a:rPr lang="en-US" dirty="0"/>
                  <a:t>Bias in sampled value</a:t>
                </a:r>
              </a:p>
              <a:p>
                <a:pPr lvl="1"/>
                <a:r>
                  <a:rPr lang="en-US" dirty="0"/>
                  <a:t>High variance of sampled value</a:t>
                </a:r>
                <a:endParaRPr lang="en-US" b="0" dirty="0"/>
              </a:p>
              <a:p>
                <a:r>
                  <a:rPr lang="en-US" dirty="0"/>
                  <a:t>Bias: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𝑠𝑎𝑚𝑝𝑙𝑒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What’s the problem with bias?</a:t>
                </a:r>
              </a:p>
              <a:p>
                <a:r>
                  <a:rPr lang="en-US" dirty="0"/>
                  <a:t>What’s the problem with high variance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𝑠𝑎𝑚𝑝𝑙𝑒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/>
                  <a:t>?</a:t>
                </a:r>
              </a:p>
              <a:p>
                <a:pPr lvl="1"/>
                <a:r>
                  <a:rPr lang="en-US" dirty="0"/>
                  <a:t>Noisy gradients, advancing in the wrong direction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F8B22A-4CD0-1649-8FBB-904A522702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4"/>
                <a:ext cx="10818181" cy="5032375"/>
              </a:xfrm>
              <a:blipFill>
                <a:blip r:embed="rId2"/>
                <a:stretch>
                  <a:fillRect l="-938" t="-20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9211BF-7370-A54A-BB1B-624C4E5C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70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553B6-019B-2048-B817-3D1D2EE09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the approximation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F8B22A-4CD0-1649-8FBB-904A522702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80867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What can go wrong?</a:t>
                </a:r>
              </a:p>
              <a:p>
                <a:pPr lvl="1"/>
                <a:r>
                  <a:rPr lang="en-US" dirty="0"/>
                  <a:t>Bias in sampled value</a:t>
                </a:r>
              </a:p>
              <a:p>
                <a:pPr lvl="1"/>
                <a:r>
                  <a:rPr lang="en-US" dirty="0"/>
                  <a:t>High variance of sampled value</a:t>
                </a:r>
              </a:p>
              <a:p>
                <a:r>
                  <a:rPr lang="en-US" dirty="0"/>
                  <a:t>Consider the sampling rules of TD(0) and MC</a:t>
                </a:r>
              </a:p>
              <a:p>
                <a:r>
                  <a:rPr lang="en-US" dirty="0"/>
                  <a:t>Which approach introduces higher bias and which higher variance?</a:t>
                </a:r>
              </a:p>
              <a:p>
                <a:pPr lvl="1"/>
                <a:r>
                  <a:rPr lang="en-US" dirty="0"/>
                  <a:t>TD(0) adds bias to the sampled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dirty="0"/>
                  <a:t> that stems from the error of the approximation function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MC suffers no bias yet usually suffers from high variance due to the high variance in the sampled trajectory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F8B22A-4CD0-1649-8FBB-904A522702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808670" cy="4351338"/>
              </a:xfrm>
              <a:blipFill>
                <a:blip r:embed="rId2"/>
                <a:stretch>
                  <a:fillRect l="-1463" t="-2326" r="-2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D749C24D-7D2E-854A-B3F0-C59C9DE7CE0E}"/>
              </a:ext>
            </a:extLst>
          </p:cNvPr>
          <p:cNvGrpSpPr/>
          <p:nvPr/>
        </p:nvGrpSpPr>
        <p:grpSpPr>
          <a:xfrm>
            <a:off x="9523289" y="2465589"/>
            <a:ext cx="1699704" cy="548640"/>
            <a:chOff x="8984202" y="2281562"/>
            <a:chExt cx="1699704" cy="54864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6EE3760-DAF4-6C49-BDB8-759292495B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84202" y="2281562"/>
              <a:ext cx="548640" cy="54864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8238B20-532C-6F46-BAA5-6D8A1FAABD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35266" y="2281562"/>
              <a:ext cx="548640" cy="54864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S’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521CB80A-E3DB-8543-A077-4E67E08BC1C0}"/>
                </a:ext>
              </a:extLst>
            </p:cNvPr>
            <p:cNvCxnSpPr>
              <a:cxnSpLocks/>
              <a:stCxn id="4" idx="6"/>
              <a:endCxn id="5" idx="2"/>
            </p:cNvCxnSpPr>
            <p:nvPr/>
          </p:nvCxnSpPr>
          <p:spPr>
            <a:xfrm>
              <a:off x="9532842" y="2555882"/>
              <a:ext cx="60242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C485975-51A1-8548-99CE-A220C76153F4}"/>
              </a:ext>
            </a:extLst>
          </p:cNvPr>
          <p:cNvGrpSpPr/>
          <p:nvPr/>
        </p:nvGrpSpPr>
        <p:grpSpPr>
          <a:xfrm>
            <a:off x="9499109" y="4218993"/>
            <a:ext cx="1724043" cy="548640"/>
            <a:chOff x="8831507" y="4121842"/>
            <a:chExt cx="1724043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402EFBB-6C54-A64E-87CA-2F40C985E7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31507" y="4121842"/>
              <a:ext cx="548640" cy="54864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</a:t>
              </a: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075FC9A-73CC-4F41-B5EF-EB6761C494B0}"/>
                </a:ext>
              </a:extLst>
            </p:cNvPr>
            <p:cNvSpPr/>
            <p:nvPr/>
          </p:nvSpPr>
          <p:spPr>
            <a:xfrm>
              <a:off x="9392575" y="4184245"/>
              <a:ext cx="1162975" cy="416483"/>
            </a:xfrm>
            <a:custGeom>
              <a:avLst/>
              <a:gdLst>
                <a:gd name="connsiteX0" fmla="*/ 0 w 1162975"/>
                <a:gd name="connsiteY0" fmla="*/ 193648 h 416483"/>
                <a:gd name="connsiteX1" fmla="*/ 186432 w 1162975"/>
                <a:gd name="connsiteY1" fmla="*/ 7217 h 416483"/>
                <a:gd name="connsiteX2" fmla="*/ 399496 w 1162975"/>
                <a:gd name="connsiteY2" fmla="*/ 415590 h 416483"/>
                <a:gd name="connsiteX3" fmla="*/ 648070 w 1162975"/>
                <a:gd name="connsiteY3" fmla="*/ 122627 h 416483"/>
                <a:gd name="connsiteX4" fmla="*/ 834501 w 1162975"/>
                <a:gd name="connsiteY4" fmla="*/ 326813 h 416483"/>
                <a:gd name="connsiteX5" fmla="*/ 976544 w 1162975"/>
                <a:gd name="connsiteY5" fmla="*/ 184771 h 416483"/>
                <a:gd name="connsiteX6" fmla="*/ 1038688 w 1162975"/>
                <a:gd name="connsiteY6" fmla="*/ 255792 h 416483"/>
                <a:gd name="connsiteX7" fmla="*/ 1162975 w 1162975"/>
                <a:gd name="connsiteY7" fmla="*/ 246914 h 41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2975" h="416483">
                  <a:moveTo>
                    <a:pt x="0" y="193648"/>
                  </a:moveTo>
                  <a:cubicBezTo>
                    <a:pt x="59924" y="81937"/>
                    <a:pt x="119849" y="-29773"/>
                    <a:pt x="186432" y="7217"/>
                  </a:cubicBezTo>
                  <a:cubicBezTo>
                    <a:pt x="253015" y="44207"/>
                    <a:pt x="322556" y="396355"/>
                    <a:pt x="399496" y="415590"/>
                  </a:cubicBezTo>
                  <a:cubicBezTo>
                    <a:pt x="476436" y="434825"/>
                    <a:pt x="575569" y="137423"/>
                    <a:pt x="648070" y="122627"/>
                  </a:cubicBezTo>
                  <a:cubicBezTo>
                    <a:pt x="720571" y="107831"/>
                    <a:pt x="779755" y="316456"/>
                    <a:pt x="834501" y="326813"/>
                  </a:cubicBezTo>
                  <a:cubicBezTo>
                    <a:pt x="889247" y="337170"/>
                    <a:pt x="942513" y="196608"/>
                    <a:pt x="976544" y="184771"/>
                  </a:cubicBezTo>
                  <a:cubicBezTo>
                    <a:pt x="1010575" y="172934"/>
                    <a:pt x="1007616" y="245435"/>
                    <a:pt x="1038688" y="255792"/>
                  </a:cubicBezTo>
                  <a:cubicBezTo>
                    <a:pt x="1069760" y="266149"/>
                    <a:pt x="1116367" y="256531"/>
                    <a:pt x="1162975" y="246914"/>
                  </a:cubicBezTo>
                </a:path>
              </a:pathLst>
            </a:custGeom>
            <a:noFill/>
            <a:ln w="28575"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A661211-CB7A-6D46-BFFB-661020B3D1C8}"/>
                  </a:ext>
                </a:extLst>
              </p:cNvPr>
              <p:cNvSpPr txBox="1"/>
              <p:nvPr/>
            </p:nvSpPr>
            <p:spPr>
              <a:xfrm>
                <a:off x="9006452" y="2014731"/>
                <a:ext cx="2699265" cy="2844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𝑠𝑎𝑚𝑝𝑙𝑒𝑑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A661211-CB7A-6D46-BFFB-661020B3D1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6452" y="2014731"/>
                <a:ext cx="2699265" cy="284437"/>
              </a:xfrm>
              <a:prstGeom prst="rect">
                <a:avLst/>
              </a:prstGeom>
              <a:blipFill>
                <a:blip r:embed="rId3"/>
                <a:stretch>
                  <a:fillRect l="-2336" t="-17391" b="-4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0D82E7C-022A-314C-86CA-79BE42066BCB}"/>
                  </a:ext>
                </a:extLst>
              </p:cNvPr>
              <p:cNvSpPr txBox="1"/>
              <p:nvPr/>
            </p:nvSpPr>
            <p:spPr>
              <a:xfrm>
                <a:off x="9185795" y="3617951"/>
                <a:ext cx="2320764" cy="672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𝑠𝑎𝑚𝑝𝑙𝑒𝑑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0D82E7C-022A-314C-86CA-79BE42066B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5795" y="3617951"/>
                <a:ext cx="2320764" cy="672172"/>
              </a:xfrm>
              <a:prstGeom prst="rect">
                <a:avLst/>
              </a:prstGeom>
              <a:blipFill>
                <a:blip r:embed="rId4"/>
                <a:stretch>
                  <a:fillRect l="-3261" t="-144444" r="-10870" b="-198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07E68-D876-AE4C-9F03-A00D9D963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16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9F15E-CD97-E44F-8F4D-F052BBF7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the approximation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0C25E6-0B40-C740-AF39-B8BA392A34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TD(0) adds bias to the estimated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dirty="0"/>
                  <a:t> that stems from the error of the approximation function 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dirty="0"/>
              </a:p>
              <a:p>
                <a:r>
                  <a:rPr lang="en-US" dirty="0"/>
                  <a:t>MC suffers no bias yet usually suffers from high variance due to the high variance in the sampled trajectory</a:t>
                </a:r>
              </a:p>
              <a:p>
                <a:r>
                  <a:rPr lang="en-US" dirty="0"/>
                  <a:t>Can we rely on future reward (reduce bias) while weighing them according to their probability?</a:t>
                </a:r>
              </a:p>
              <a:p>
                <a:r>
                  <a:rPr lang="en-US" dirty="0"/>
                  <a:t>Far future reward are less likely as a result we should rely less on them and reduce variance</a:t>
                </a:r>
              </a:p>
              <a:p>
                <a:r>
                  <a:rPr lang="en-US" dirty="0"/>
                  <a:t>We will discuss eligibility traces in the next class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0C25E6-0B40-C740-AF39-B8BA392A34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F15A6D-0FC2-134C-B9D4-E0A4A64F3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994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AEBDE-24C4-E646-9A81-68EF4458E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119B3-3139-4C40-B3B2-2377F88C7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7752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We can rely on an approximation function for estimating both state/action values and for defining a policy (control with approximation)</a:t>
            </a:r>
          </a:p>
          <a:p>
            <a:r>
              <a:rPr lang="en-US" dirty="0"/>
              <a:t>No convergence guarantees (as opposed to the tabular setting)</a:t>
            </a:r>
          </a:p>
          <a:p>
            <a:r>
              <a:rPr lang="en-US" dirty="0"/>
              <a:t>Some guarantees are available for on-policy learning with linear approximator </a:t>
            </a:r>
          </a:p>
          <a:p>
            <a:r>
              <a:rPr lang="en-US" dirty="0"/>
              <a:t>Once we use bootstrapping approaches for off-policy learning with non-linear approximation no guarantees can be given regarding stability and divergence</a:t>
            </a:r>
          </a:p>
          <a:p>
            <a:r>
              <a:rPr lang="en-US" dirty="0"/>
              <a:t>So, should we forgo such methods? </a:t>
            </a:r>
          </a:p>
          <a:p>
            <a:pPr lvl="1"/>
            <a:r>
              <a:rPr lang="en-US" dirty="0"/>
              <a:t>No! in practice they work best </a:t>
            </a:r>
          </a:p>
          <a:p>
            <a:pPr lvl="1"/>
            <a:r>
              <a:rPr lang="en-US" dirty="0"/>
              <a:t>* requires hyperparameter tuning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4F040D-70DF-AC4E-8704-274AC35A6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228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Lecture</a:t>
            </a:r>
            <a:r>
              <a:rPr lang="en-US" dirty="0"/>
              <a:t>: Ch 12-Eligibility Traces</a:t>
            </a:r>
          </a:p>
          <a:p>
            <a:r>
              <a:rPr lang="en-US" b="1" dirty="0"/>
              <a:t>Assignments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Tabular Q-Learning, by Oct. 9, EOD</a:t>
            </a:r>
          </a:p>
          <a:p>
            <a:pPr lvl="1"/>
            <a:r>
              <a:rPr lang="en-US" dirty="0"/>
              <a:t>SARSA, by Monday Oct. </a:t>
            </a:r>
            <a:r>
              <a:rPr lang="en-US"/>
              <a:t>9, </a:t>
            </a:r>
            <a:r>
              <a:rPr lang="en-US" dirty="0"/>
              <a:t>EOD</a:t>
            </a:r>
          </a:p>
          <a:p>
            <a:pPr lvl="1"/>
            <a:r>
              <a:rPr lang="en-US" dirty="0"/>
              <a:t>Q-Learning with Approximation, by Oct. 14, EOD </a:t>
            </a:r>
          </a:p>
          <a:p>
            <a:r>
              <a:rPr lang="en-US" b="1" dirty="0"/>
              <a:t>Quiz (on Canvas)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Deep Neural Nets, by Tuesday Oct. 9, EOD</a:t>
            </a:r>
          </a:p>
          <a:p>
            <a:r>
              <a:rPr lang="en-US" b="1" dirty="0"/>
              <a:t>Project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Literature survey, by 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Monday, November 4 EOD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68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1497</TotalTime>
  <Words>2008</Words>
  <Application>Microsoft Macintosh PowerPoint</Application>
  <PresentationFormat>Widescreen</PresentationFormat>
  <Paragraphs>276</Paragraphs>
  <Slides>34</Slides>
  <Notes>0</Notes>
  <HiddenSlides>4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Cambria Math</vt:lpstr>
      <vt:lpstr>Office Theme</vt:lpstr>
      <vt:lpstr>CSCE-642 Reinforcement Learning  Ch10,11: Control with Approximation</vt:lpstr>
      <vt:lpstr>CSCE-689, Reinforcement Learning</vt:lpstr>
      <vt:lpstr>Function Approximation in RL</vt:lpstr>
      <vt:lpstr>On policy, episodic Semi-gradient control</vt:lpstr>
      <vt:lpstr>PowerPoint Presentation</vt:lpstr>
      <vt:lpstr>Mountain car example</vt:lpstr>
      <vt:lpstr>Semi –gradient SARSA with coarse coding approximation</vt:lpstr>
      <vt:lpstr>Semi –gradient SARSA with approximation</vt:lpstr>
      <vt:lpstr>Semi-gradient n-step SARSA with approximation</vt:lpstr>
      <vt:lpstr>n-step SARSA with approximation</vt:lpstr>
      <vt:lpstr>Off-policy control with approximation</vt:lpstr>
      <vt:lpstr>Importance sampling </vt:lpstr>
      <vt:lpstr>Off-policy divergence </vt:lpstr>
      <vt:lpstr>Baird’s counterexample </vt:lpstr>
      <vt:lpstr>Baird’s counterexample </vt:lpstr>
      <vt:lpstr>Baird’s counterexample </vt:lpstr>
      <vt:lpstr>Baird’s counterexample </vt:lpstr>
      <vt:lpstr>Baird’s counterexample </vt:lpstr>
      <vt:lpstr>Baird’s counterexample </vt:lpstr>
      <vt:lpstr>Baird’s counterexample </vt:lpstr>
      <vt:lpstr>Baird’s counterexample </vt:lpstr>
      <vt:lpstr>Baird’s counterexample </vt:lpstr>
      <vt:lpstr>Convergence guarantees - prediction </vt:lpstr>
      <vt:lpstr>Convergence guarantees - control </vt:lpstr>
      <vt:lpstr>The deadly triad</vt:lpstr>
      <vt:lpstr>Avoiding instability and divergence </vt:lpstr>
      <vt:lpstr>Avoiding instability and divergence </vt:lpstr>
      <vt:lpstr>Avoiding instability and divergence </vt:lpstr>
      <vt:lpstr>Improving the approximation</vt:lpstr>
      <vt:lpstr>Improving the approximation</vt:lpstr>
      <vt:lpstr>Improving the approximation</vt:lpstr>
      <vt:lpstr>Improving the approximation</vt:lpstr>
      <vt:lpstr>What did we learn?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87</cp:revision>
  <dcterms:created xsi:type="dcterms:W3CDTF">2019-10-14T16:33:14Z</dcterms:created>
  <dcterms:modified xsi:type="dcterms:W3CDTF">2024-10-10T15:34:54Z</dcterms:modified>
</cp:coreProperties>
</file>