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5"/>
  </p:notesMasterIdLst>
  <p:sldIdLst>
    <p:sldId id="863" r:id="rId2"/>
    <p:sldId id="2066" r:id="rId3"/>
    <p:sldId id="2056" r:id="rId4"/>
    <p:sldId id="2057" r:id="rId5"/>
    <p:sldId id="2058" r:id="rId6"/>
    <p:sldId id="2059" r:id="rId7"/>
    <p:sldId id="2060" r:id="rId8"/>
    <p:sldId id="2061" r:id="rId9"/>
    <p:sldId id="2062" r:id="rId10"/>
    <p:sldId id="2063" r:id="rId11"/>
    <p:sldId id="2064" r:id="rId12"/>
    <p:sldId id="489" r:id="rId13"/>
    <p:sldId id="205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2D26AD-8133-2940-B60A-86EEAA2291EB}" v="333" dt="2021-10-12T19:46:00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8"/>
    <p:restoredTop sz="89660"/>
  </p:normalViewPr>
  <p:slideViewPr>
    <p:cSldViewPr snapToGrid="0" snapToObjects="1">
      <p:cViewPr varScale="1">
        <p:scale>
          <a:sx n="102" d="100"/>
          <a:sy n="102" d="100"/>
        </p:scale>
        <p:origin x="2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9:48:24.678" v="2405"/>
      <pc:docMkLst>
        <pc:docMk/>
      </pc:docMkLst>
      <pc:sldChg chg="modSp mod">
        <pc:chgData name="Sharon, Guni" userId="fad1fcbc-a203-42a6-b6e2-a56343780ca6" providerId="ADAL" clId="{6440DA26-3F97-7C46-B44E-DDF90D3E1287}" dt="2021-08-20T19:48:24.678" v="2405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9:48:24.678" v="2405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ED2D26AD-8133-2940-B60A-86EEAA2291EB}"/>
    <pc:docChg chg="custSel addSld modSld">
      <pc:chgData name="Sharon, Guni" userId="fad1fcbc-a203-42a6-b6e2-a56343780ca6" providerId="ADAL" clId="{ED2D26AD-8133-2940-B60A-86EEAA2291EB}" dt="2021-10-12T19:46:00.193" v="517"/>
      <pc:docMkLst>
        <pc:docMk/>
      </pc:docMkLst>
      <pc:sldChg chg="addSp modSp">
        <pc:chgData name="Sharon, Guni" userId="fad1fcbc-a203-42a6-b6e2-a56343780ca6" providerId="ADAL" clId="{ED2D26AD-8133-2940-B60A-86EEAA2291EB}" dt="2021-10-12T19:46:00.193" v="517"/>
        <pc:sldMkLst>
          <pc:docMk/>
          <pc:sldMk cId="3158064701" sldId="489"/>
        </pc:sldMkLst>
        <pc:spChg chg="add mod">
          <ac:chgData name="Sharon, Guni" userId="fad1fcbc-a203-42a6-b6e2-a56343780ca6" providerId="ADAL" clId="{ED2D26AD-8133-2940-B60A-86EEAA2291EB}" dt="2021-10-12T19:46:00.193" v="517"/>
          <ac:spMkLst>
            <pc:docMk/>
            <pc:sldMk cId="3158064701" sldId="489"/>
            <ac:spMk id="4" creationId="{B8A5387E-D685-FC4B-90C8-EEC38EFAE993}"/>
          </ac:spMkLst>
        </pc:spChg>
      </pc:sldChg>
      <pc:sldChg chg="addSp modSp mod">
        <pc:chgData name="Sharon, Guni" userId="fad1fcbc-a203-42a6-b6e2-a56343780ca6" providerId="ADAL" clId="{ED2D26AD-8133-2940-B60A-86EEAA2291EB}" dt="2021-10-12T19:13:47.715" v="385" actId="1076"/>
        <pc:sldMkLst>
          <pc:docMk/>
          <pc:sldMk cId="2191271544" sldId="863"/>
        </pc:sldMkLst>
        <pc:spChg chg="mod">
          <ac:chgData name="Sharon, Guni" userId="fad1fcbc-a203-42a6-b6e2-a56343780ca6" providerId="ADAL" clId="{ED2D26AD-8133-2940-B60A-86EEAA2291EB}" dt="2021-10-12T19:12:43.684" v="380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ED2D26AD-8133-2940-B60A-86EEAA2291EB}" dt="2021-10-12T19:13:47.715" v="385" actId="1076"/>
          <ac:picMkLst>
            <pc:docMk/>
            <pc:sldMk cId="2191271544" sldId="863"/>
            <ac:picMk id="1026" creationId="{2F21FAC1-B4CE-9E44-9D8C-13D1797D9DF3}"/>
          </ac:picMkLst>
        </pc:picChg>
      </pc:sldChg>
      <pc:sldChg chg="modSp modAnim">
        <pc:chgData name="Sharon, Guni" userId="fad1fcbc-a203-42a6-b6e2-a56343780ca6" providerId="ADAL" clId="{ED2D26AD-8133-2940-B60A-86EEAA2291EB}" dt="2021-10-12T19:45:43.862" v="516"/>
        <pc:sldMkLst>
          <pc:docMk/>
          <pc:sldMk cId="2973428121" sldId="2055"/>
        </pc:sldMkLst>
        <pc:spChg chg="mod">
          <ac:chgData name="Sharon, Guni" userId="fad1fcbc-a203-42a6-b6e2-a56343780ca6" providerId="ADAL" clId="{ED2D26AD-8133-2940-B60A-86EEAA2291EB}" dt="2021-10-12T19:45:33.835" v="514"/>
          <ac:spMkLst>
            <pc:docMk/>
            <pc:sldMk cId="2973428121" sldId="2055"/>
            <ac:spMk id="3" creationId="{04D32D77-2D21-BC4C-9641-6763E391925D}"/>
          </ac:spMkLst>
        </pc:spChg>
      </pc:sldChg>
      <pc:sldChg chg="modSp mod">
        <pc:chgData name="Sharon, Guni" userId="fad1fcbc-a203-42a6-b6e2-a56343780ca6" providerId="ADAL" clId="{ED2D26AD-8133-2940-B60A-86EEAA2291EB}" dt="2021-10-12T19:12:34.054" v="379" actId="20577"/>
        <pc:sldMkLst>
          <pc:docMk/>
          <pc:sldMk cId="1060139685" sldId="2056"/>
        </pc:sldMkLst>
        <pc:spChg chg="mod">
          <ac:chgData name="Sharon, Guni" userId="fad1fcbc-a203-42a6-b6e2-a56343780ca6" providerId="ADAL" clId="{ED2D26AD-8133-2940-B60A-86EEAA2291EB}" dt="2021-10-12T19:11:59.078" v="377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ED2D26AD-8133-2940-B60A-86EEAA2291EB}" dt="2021-10-12T19:12:34.054" v="379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modAnim">
        <pc:chgData name="Sharon, Guni" userId="fad1fcbc-a203-42a6-b6e2-a56343780ca6" providerId="ADAL" clId="{ED2D26AD-8133-2940-B60A-86EEAA2291EB}" dt="2021-10-12T19:26:05.587" v="407"/>
        <pc:sldMkLst>
          <pc:docMk/>
          <pc:sldMk cId="699438738" sldId="2060"/>
        </pc:sldMkLst>
      </pc:sldChg>
      <pc:sldChg chg="modSp mod">
        <pc:chgData name="Sharon, Guni" userId="fad1fcbc-a203-42a6-b6e2-a56343780ca6" providerId="ADAL" clId="{ED2D26AD-8133-2940-B60A-86EEAA2291EB}" dt="2021-10-12T19:33:48.092" v="437" actId="20577"/>
        <pc:sldMkLst>
          <pc:docMk/>
          <pc:sldMk cId="2421843226" sldId="2061"/>
        </pc:sldMkLst>
        <pc:spChg chg="mod">
          <ac:chgData name="Sharon, Guni" userId="fad1fcbc-a203-42a6-b6e2-a56343780ca6" providerId="ADAL" clId="{ED2D26AD-8133-2940-B60A-86EEAA2291EB}" dt="2021-10-12T19:33:48.092" v="437" actId="20577"/>
          <ac:spMkLst>
            <pc:docMk/>
            <pc:sldMk cId="2421843226" sldId="2061"/>
            <ac:spMk id="3" creationId="{B396EEFD-D4C3-354A-8C36-3DE32AD2E9FF}"/>
          </ac:spMkLst>
        </pc:spChg>
      </pc:sldChg>
      <pc:sldChg chg="modSp mod modAnim">
        <pc:chgData name="Sharon, Guni" userId="fad1fcbc-a203-42a6-b6e2-a56343780ca6" providerId="ADAL" clId="{ED2D26AD-8133-2940-B60A-86EEAA2291EB}" dt="2021-10-12T19:43:03.321" v="483"/>
        <pc:sldMkLst>
          <pc:docMk/>
          <pc:sldMk cId="3104384899" sldId="2063"/>
        </pc:sldMkLst>
        <pc:spChg chg="mod">
          <ac:chgData name="Sharon, Guni" userId="fad1fcbc-a203-42a6-b6e2-a56343780ca6" providerId="ADAL" clId="{ED2D26AD-8133-2940-B60A-86EEAA2291EB}" dt="2021-10-12T19:36:26.459" v="439" actId="20577"/>
          <ac:spMkLst>
            <pc:docMk/>
            <pc:sldMk cId="3104384899" sldId="2063"/>
            <ac:spMk id="3" creationId="{F1CE8B7C-6ED0-A448-8D54-033FA5C5061F}"/>
          </ac:spMkLst>
        </pc:spChg>
        <pc:spChg chg="mod">
          <ac:chgData name="Sharon, Guni" userId="fad1fcbc-a203-42a6-b6e2-a56343780ca6" providerId="ADAL" clId="{ED2D26AD-8133-2940-B60A-86EEAA2291EB}" dt="2021-10-12T19:39:57.158" v="478" actId="1076"/>
          <ac:spMkLst>
            <pc:docMk/>
            <pc:sldMk cId="3104384899" sldId="2063"/>
            <ac:spMk id="5" creationId="{3ED8140C-DD58-5448-B841-5B0E8B4030DB}"/>
          </ac:spMkLst>
        </pc:spChg>
        <pc:spChg chg="mod">
          <ac:chgData name="Sharon, Guni" userId="fad1fcbc-a203-42a6-b6e2-a56343780ca6" providerId="ADAL" clId="{ED2D26AD-8133-2940-B60A-86EEAA2291EB}" dt="2021-10-12T19:38:41.522" v="447" actId="14100"/>
          <ac:spMkLst>
            <pc:docMk/>
            <pc:sldMk cId="3104384899" sldId="2063"/>
            <ac:spMk id="6" creationId="{A0B742D0-7EB1-4745-A14E-5D61F5C3B415}"/>
          </ac:spMkLst>
        </pc:spChg>
      </pc:sldChg>
      <pc:sldChg chg="modSp mod">
        <pc:chgData name="Sharon, Guni" userId="fad1fcbc-a203-42a6-b6e2-a56343780ca6" providerId="ADAL" clId="{ED2D26AD-8133-2940-B60A-86EEAA2291EB}" dt="2021-10-12T19:43:39.509" v="488" actId="1076"/>
        <pc:sldMkLst>
          <pc:docMk/>
          <pc:sldMk cId="1522507001" sldId="2064"/>
        </pc:sldMkLst>
        <pc:spChg chg="mod">
          <ac:chgData name="Sharon, Guni" userId="fad1fcbc-a203-42a6-b6e2-a56343780ca6" providerId="ADAL" clId="{ED2D26AD-8133-2940-B60A-86EEAA2291EB}" dt="2021-10-12T19:43:37.223" v="487" actId="20577"/>
          <ac:spMkLst>
            <pc:docMk/>
            <pc:sldMk cId="1522507001" sldId="2064"/>
            <ac:spMk id="3" creationId="{FE16FD82-1348-F548-9DA6-AD96AA9763B2}"/>
          </ac:spMkLst>
        </pc:spChg>
        <pc:spChg chg="mod">
          <ac:chgData name="Sharon, Guni" userId="fad1fcbc-a203-42a6-b6e2-a56343780ca6" providerId="ADAL" clId="{ED2D26AD-8133-2940-B60A-86EEAA2291EB}" dt="2021-10-12T19:43:39.509" v="488" actId="1076"/>
          <ac:spMkLst>
            <pc:docMk/>
            <pc:sldMk cId="1522507001" sldId="2064"/>
            <ac:spMk id="5" creationId="{053B8832-2814-8949-9A65-F277A1F70617}"/>
          </ac:spMkLst>
        </pc:spChg>
      </pc:sldChg>
      <pc:sldChg chg="modSp new mod">
        <pc:chgData name="Sharon, Guni" userId="fad1fcbc-a203-42a6-b6e2-a56343780ca6" providerId="ADAL" clId="{ED2D26AD-8133-2940-B60A-86EEAA2291EB}" dt="2021-10-12T16:32:30.671" v="222" actId="20577"/>
        <pc:sldMkLst>
          <pc:docMk/>
          <pc:sldMk cId="3611790982" sldId="2065"/>
        </pc:sldMkLst>
        <pc:spChg chg="mod">
          <ac:chgData name="Sharon, Guni" userId="fad1fcbc-a203-42a6-b6e2-a56343780ca6" providerId="ADAL" clId="{ED2D26AD-8133-2940-B60A-86EEAA2291EB}" dt="2021-10-12T16:23:22.297" v="59" actId="5793"/>
          <ac:spMkLst>
            <pc:docMk/>
            <pc:sldMk cId="3611790982" sldId="2065"/>
            <ac:spMk id="2" creationId="{FA66A228-F336-3645-90ED-E4CC00C7E566}"/>
          </ac:spMkLst>
        </pc:spChg>
        <pc:spChg chg="mod">
          <ac:chgData name="Sharon, Guni" userId="fad1fcbc-a203-42a6-b6e2-a56343780ca6" providerId="ADAL" clId="{ED2D26AD-8133-2940-B60A-86EEAA2291EB}" dt="2021-10-12T16:32:30.671" v="222" actId="20577"/>
          <ac:spMkLst>
            <pc:docMk/>
            <pc:sldMk cId="3611790982" sldId="2065"/>
            <ac:spMk id="3" creationId="{02346AE7-8E11-7249-A957-0094683B7C41}"/>
          </ac:spMkLst>
        </pc:spChg>
      </pc:sldChg>
      <pc:sldChg chg="modSp add mod">
        <pc:chgData name="Sharon, Guni" userId="fad1fcbc-a203-42a6-b6e2-a56343780ca6" providerId="ADAL" clId="{ED2D26AD-8133-2940-B60A-86EEAA2291EB}" dt="2021-10-12T16:21:40.009" v="44" actId="20577"/>
        <pc:sldMkLst>
          <pc:docMk/>
          <pc:sldMk cId="1185392346" sldId="2066"/>
        </pc:sldMkLst>
        <pc:spChg chg="mod">
          <ac:chgData name="Sharon, Guni" userId="fad1fcbc-a203-42a6-b6e2-a56343780ca6" providerId="ADAL" clId="{ED2D26AD-8133-2940-B60A-86EEAA2291EB}" dt="2021-10-12T16:21:40.009" v="44" actId="20577"/>
          <ac:spMkLst>
            <pc:docMk/>
            <pc:sldMk cId="1185392346" sldId="2066"/>
            <ac:spMk id="3" creationId="{DD652E4A-78E5-4044-82E4-8D3400510058}"/>
          </ac:spMkLst>
        </pc:spChg>
      </pc:sldChg>
      <pc:sldChg chg="modSp add mod">
        <pc:chgData name="Sharon, Guni" userId="fad1fcbc-a203-42a6-b6e2-a56343780ca6" providerId="ADAL" clId="{ED2D26AD-8133-2940-B60A-86EEAA2291EB}" dt="2021-10-12T19:14:29.669" v="398" actId="20577"/>
        <pc:sldMkLst>
          <pc:docMk/>
          <pc:sldMk cId="3340342553" sldId="2067"/>
        </pc:sldMkLst>
        <pc:spChg chg="mod">
          <ac:chgData name="Sharon, Guni" userId="fad1fcbc-a203-42a6-b6e2-a56343780ca6" providerId="ADAL" clId="{ED2D26AD-8133-2940-B60A-86EEAA2291EB}" dt="2021-10-12T19:14:29.669" v="398" actId="20577"/>
          <ac:spMkLst>
            <pc:docMk/>
            <pc:sldMk cId="3340342553" sldId="2067"/>
            <ac:spMk id="3" creationId="{02346AE7-8E11-7249-A957-0094683B7C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onecompiler.com</a:t>
            </a:r>
            <a:r>
              <a:rPr lang="en-US" dirty="0"/>
              <a:t>/python</a:t>
            </a:r>
          </a:p>
          <a:p>
            <a:endParaRPr lang="en-US" dirty="0"/>
          </a:p>
          <a:p>
            <a:r>
              <a:rPr lang="en-US" dirty="0"/>
              <a:t>import </a:t>
            </a:r>
            <a:r>
              <a:rPr lang="en-US" dirty="0" err="1"/>
              <a:t>numpy</a:t>
            </a:r>
            <a:r>
              <a:rPr lang="en-US" dirty="0"/>
              <a:t> as np</a:t>
            </a:r>
          </a:p>
          <a:p>
            <a:r>
              <a:rPr lang="en-US" dirty="0"/>
              <a:t>import pandas as pd</a:t>
            </a:r>
          </a:p>
          <a:p>
            <a:r>
              <a:rPr lang="en-US" dirty="0"/>
              <a:t>from </a:t>
            </a:r>
            <a:r>
              <a:rPr lang="en-US" dirty="0" err="1"/>
              <a:t>numpy.linalg</a:t>
            </a:r>
            <a:r>
              <a:rPr lang="en-US" dirty="0"/>
              <a:t> import inv</a:t>
            </a:r>
          </a:p>
          <a:p>
            <a:r>
              <a:rPr lang="en-US" dirty="0"/>
              <a:t>from </a:t>
            </a:r>
            <a:r>
              <a:rPr lang="en-US" dirty="0" err="1"/>
              <a:t>sklearn.datasets</a:t>
            </a:r>
            <a:r>
              <a:rPr lang="en-US" dirty="0"/>
              <a:t> import </a:t>
            </a:r>
            <a:r>
              <a:rPr lang="en-US" dirty="0" err="1"/>
              <a:t>load_boston</a:t>
            </a:r>
            <a:endParaRPr lang="en-US" dirty="0"/>
          </a:p>
          <a:p>
            <a:endParaRPr lang="en-US" dirty="0"/>
          </a:p>
          <a:p>
            <a:r>
              <a:rPr lang="en-US" dirty="0"/>
              <a:t># A Dataset derived from information collected by the U.S. Census Service concerning housing in the area of Boston Mass.</a:t>
            </a:r>
          </a:p>
          <a:p>
            <a:r>
              <a:rPr lang="en-US" dirty="0"/>
              <a:t># Predict house price based on 14 attributes:</a:t>
            </a:r>
          </a:p>
          <a:p>
            <a:r>
              <a:rPr lang="en-US" dirty="0"/>
              <a:t>#     CRIM - per capita crime rate by town</a:t>
            </a:r>
          </a:p>
          <a:p>
            <a:r>
              <a:rPr lang="en-US" dirty="0"/>
              <a:t>#     ZN - proportion of residential land zoned for lots over 25,000 </a:t>
            </a:r>
            <a:r>
              <a:rPr lang="en-US" dirty="0" err="1"/>
              <a:t>sq.ft</a:t>
            </a:r>
            <a:r>
              <a:rPr lang="en-US" dirty="0"/>
              <a:t>.</a:t>
            </a:r>
          </a:p>
          <a:p>
            <a:r>
              <a:rPr lang="en-US" dirty="0"/>
              <a:t>#     INDUS - proportion of non-retail business acres per town.</a:t>
            </a:r>
          </a:p>
          <a:p>
            <a:r>
              <a:rPr lang="en-US" dirty="0"/>
              <a:t>#     CHAS - Charles River dummy variable (1 if tract bounds river; 0 otherwise)</a:t>
            </a:r>
          </a:p>
          <a:p>
            <a:r>
              <a:rPr lang="en-US" dirty="0"/>
              <a:t>#     NOX - nitric oxides concentration (parts per 10 million)</a:t>
            </a:r>
          </a:p>
          <a:p>
            <a:r>
              <a:rPr lang="en-US" dirty="0"/>
              <a:t>#     RM - average number of rooms per dwelling</a:t>
            </a:r>
          </a:p>
          <a:p>
            <a:r>
              <a:rPr lang="en-US" dirty="0"/>
              <a:t>#     AGE - proportion of owner-occupied units built prior to 1940</a:t>
            </a:r>
          </a:p>
          <a:p>
            <a:r>
              <a:rPr lang="en-US" dirty="0"/>
              <a:t>#     DIS - weighted distances to five Boston employment </a:t>
            </a:r>
            <a:r>
              <a:rPr lang="en-US" dirty="0" err="1"/>
              <a:t>centres</a:t>
            </a:r>
            <a:endParaRPr lang="en-US" dirty="0"/>
          </a:p>
          <a:p>
            <a:r>
              <a:rPr lang="en-US" dirty="0"/>
              <a:t>#     RAD - index of accessibility to radial highways</a:t>
            </a:r>
          </a:p>
          <a:p>
            <a:r>
              <a:rPr lang="en-US" dirty="0"/>
              <a:t>#     TAX - full-value property-tax rate per $10,000</a:t>
            </a:r>
          </a:p>
          <a:p>
            <a:r>
              <a:rPr lang="en-US" dirty="0"/>
              <a:t>#     PTRATIO - pupil-teacher ratio by town</a:t>
            </a:r>
          </a:p>
          <a:p>
            <a:r>
              <a:rPr lang="en-US" dirty="0"/>
              <a:t>#     B - 1000(Bk - 0.63)^2 where Bk is the proportion of blacks by town</a:t>
            </a:r>
          </a:p>
          <a:p>
            <a:r>
              <a:rPr lang="en-US" dirty="0"/>
              <a:t>#     LSTAT - % lower status of the population</a:t>
            </a:r>
          </a:p>
          <a:p>
            <a:r>
              <a:rPr lang="en-US" dirty="0"/>
              <a:t>#     MEDV - Median value of owner-occupied homes in $1000's</a:t>
            </a:r>
          </a:p>
          <a:p>
            <a:endParaRPr lang="en-US" dirty="0"/>
          </a:p>
          <a:p>
            <a:r>
              <a:rPr lang="en-US" dirty="0"/>
              <a:t># load the </a:t>
            </a:r>
            <a:r>
              <a:rPr lang="en-US" dirty="0" err="1"/>
              <a:t>boston</a:t>
            </a:r>
            <a:r>
              <a:rPr lang="en-US" dirty="0"/>
              <a:t> data set</a:t>
            </a:r>
          </a:p>
          <a:p>
            <a:r>
              <a:rPr lang="en-US" dirty="0" err="1"/>
              <a:t>boston</a:t>
            </a:r>
            <a:r>
              <a:rPr lang="en-US" dirty="0"/>
              <a:t> = </a:t>
            </a:r>
            <a:r>
              <a:rPr lang="en-US" dirty="0" err="1"/>
              <a:t>load_boston</a:t>
            </a:r>
            <a:r>
              <a:rPr lang="en-US" dirty="0"/>
              <a:t>()</a:t>
            </a:r>
          </a:p>
          <a:p>
            <a:endParaRPr lang="en-US" dirty="0"/>
          </a:p>
          <a:p>
            <a:r>
              <a:rPr lang="en-US" dirty="0"/>
              <a:t># obtain the feature matrix as a </a:t>
            </a:r>
            <a:r>
              <a:rPr lang="en-US" dirty="0" err="1"/>
              <a:t>numpy</a:t>
            </a:r>
            <a:r>
              <a:rPr lang="en-US" dirty="0"/>
              <a:t> array</a:t>
            </a:r>
          </a:p>
          <a:p>
            <a:r>
              <a:rPr lang="en-US" dirty="0"/>
              <a:t>X = </a:t>
            </a:r>
            <a:r>
              <a:rPr lang="en-US" dirty="0" err="1"/>
              <a:t>boston.data</a:t>
            </a:r>
            <a:endParaRPr lang="en-US" dirty="0"/>
          </a:p>
          <a:p>
            <a:endParaRPr lang="en-US" dirty="0"/>
          </a:p>
          <a:p>
            <a:r>
              <a:rPr lang="en-US" dirty="0"/>
              <a:t># obtain the target variable as a </a:t>
            </a:r>
            <a:r>
              <a:rPr lang="en-US" dirty="0" err="1"/>
              <a:t>numpy</a:t>
            </a:r>
            <a:r>
              <a:rPr lang="en-US" dirty="0"/>
              <a:t> array</a:t>
            </a:r>
          </a:p>
          <a:p>
            <a:r>
              <a:rPr lang="en-US" dirty="0"/>
              <a:t>y = </a:t>
            </a:r>
            <a:r>
              <a:rPr lang="en-US" dirty="0" err="1"/>
              <a:t>boston.target</a:t>
            </a:r>
            <a:endParaRPr lang="en-US" dirty="0"/>
          </a:p>
          <a:p>
            <a:endParaRPr lang="en-US" dirty="0"/>
          </a:p>
          <a:p>
            <a:r>
              <a:rPr lang="en-US" dirty="0"/>
              <a:t># create vector of ones...</a:t>
            </a:r>
          </a:p>
          <a:p>
            <a:r>
              <a:rPr lang="en-US" dirty="0"/>
              <a:t>bias = </a:t>
            </a:r>
            <a:r>
              <a:rPr lang="en-US" dirty="0" err="1"/>
              <a:t>np.ones</a:t>
            </a:r>
            <a:r>
              <a:rPr lang="en-US" dirty="0"/>
              <a:t>(shape=</a:t>
            </a:r>
            <a:r>
              <a:rPr lang="en-US" dirty="0" err="1"/>
              <a:t>y.shape</a:t>
            </a:r>
            <a:r>
              <a:rPr lang="en-US" dirty="0"/>
              <a:t>)[..., None]</a:t>
            </a:r>
          </a:p>
          <a:p>
            <a:endParaRPr lang="en-US" dirty="0"/>
          </a:p>
          <a:p>
            <a:r>
              <a:rPr lang="en-US" dirty="0"/>
              <a:t>#...and add to feature matrix (uniform bias)</a:t>
            </a:r>
          </a:p>
          <a:p>
            <a:r>
              <a:rPr lang="en-US" dirty="0"/>
              <a:t>X = </a:t>
            </a:r>
            <a:r>
              <a:rPr lang="en-US" dirty="0" err="1"/>
              <a:t>np.concatenate</a:t>
            </a:r>
            <a:r>
              <a:rPr lang="en-US" dirty="0"/>
              <a:t>((bias, X), 1)</a:t>
            </a:r>
          </a:p>
          <a:p>
            <a:endParaRPr lang="en-US" dirty="0"/>
          </a:p>
          <a:p>
            <a:r>
              <a:rPr lang="en-US" dirty="0"/>
              <a:t># calculate coefficients using closed-form solution</a:t>
            </a:r>
          </a:p>
          <a:p>
            <a:r>
              <a:rPr lang="en-US" dirty="0" err="1"/>
              <a:t>coeffs</a:t>
            </a:r>
            <a:r>
              <a:rPr lang="en-US" dirty="0"/>
              <a:t> = inv(</a:t>
            </a:r>
            <a:r>
              <a:rPr lang="en-US" dirty="0" err="1"/>
              <a:t>X.transpose</a:t>
            </a:r>
            <a:r>
              <a:rPr lang="en-US" dirty="0"/>
              <a:t>().dot(X)).dot(</a:t>
            </a:r>
            <a:r>
              <a:rPr lang="en-US" dirty="0" err="1"/>
              <a:t>X.transpose</a:t>
            </a:r>
            <a:r>
              <a:rPr lang="en-US" dirty="0"/>
              <a:t>()).dot(y)</a:t>
            </a:r>
          </a:p>
          <a:p>
            <a:endParaRPr lang="en-US" dirty="0"/>
          </a:p>
          <a:p>
            <a:r>
              <a:rPr lang="en-US" dirty="0"/>
              <a:t># extract the feature names of the </a:t>
            </a:r>
            <a:r>
              <a:rPr lang="en-US" dirty="0" err="1"/>
              <a:t>boston</a:t>
            </a:r>
            <a:r>
              <a:rPr lang="en-US" dirty="0"/>
              <a:t> data set and prepend the intercept</a:t>
            </a:r>
          </a:p>
          <a:p>
            <a:r>
              <a:rPr lang="en-US" dirty="0" err="1"/>
              <a:t>feature_names</a:t>
            </a:r>
            <a:r>
              <a:rPr lang="en-US" dirty="0"/>
              <a:t> = </a:t>
            </a:r>
            <a:r>
              <a:rPr lang="en-US" dirty="0" err="1"/>
              <a:t>np.insert</a:t>
            </a:r>
            <a:r>
              <a:rPr lang="en-US" dirty="0"/>
              <a:t>(</a:t>
            </a:r>
            <a:r>
              <a:rPr lang="en-US" dirty="0" err="1"/>
              <a:t>boston.feature_names</a:t>
            </a:r>
            <a:r>
              <a:rPr lang="en-US" dirty="0"/>
              <a:t>, 0, ‘BIAS')</a:t>
            </a:r>
          </a:p>
          <a:p>
            <a:endParaRPr lang="en-US" dirty="0"/>
          </a:p>
          <a:p>
            <a:r>
              <a:rPr lang="en-US" dirty="0"/>
              <a:t># collect results into a </a:t>
            </a:r>
            <a:r>
              <a:rPr lang="en-US" dirty="0" err="1"/>
              <a:t>DataFrame</a:t>
            </a:r>
            <a:r>
              <a:rPr lang="en-US" dirty="0"/>
              <a:t> for pretty printing</a:t>
            </a:r>
          </a:p>
          <a:p>
            <a:r>
              <a:rPr lang="en-US" dirty="0"/>
              <a:t>results = </a:t>
            </a:r>
            <a:r>
              <a:rPr lang="en-US" dirty="0" err="1"/>
              <a:t>pd.DataFrame</a:t>
            </a:r>
            <a:r>
              <a:rPr lang="en-US" dirty="0"/>
              <a:t>({'</a:t>
            </a:r>
            <a:r>
              <a:rPr lang="en-US" dirty="0" err="1"/>
              <a:t>coeffs</a:t>
            </a:r>
            <a:r>
              <a:rPr lang="en-US" dirty="0"/>
              <a:t>':</a:t>
            </a:r>
            <a:r>
              <a:rPr lang="en-US" dirty="0" err="1"/>
              <a:t>coeffs</a:t>
            </a:r>
            <a:r>
              <a:rPr lang="en-US" dirty="0"/>
              <a:t>}, index=</a:t>
            </a:r>
            <a:r>
              <a:rPr lang="en-US" dirty="0" err="1"/>
              <a:t>feature_names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print(</a:t>
            </a:r>
            <a:r>
              <a:rPr lang="en-US" dirty="0" err="1"/>
              <a:t>results.round</a:t>
            </a:r>
            <a:r>
              <a:rPr lang="en-US" dirty="0"/>
              <a:t>(2))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84573-E5EE-6E4F-B099-4471428472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1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onecompiler.com</a:t>
            </a:r>
            <a:r>
              <a:rPr lang="en-US" dirty="0"/>
              <a:t>/python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numpy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pandas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numpy.linalg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sklearn.datasets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load_boston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A Dataset derived from information collected by the U.S. Census Service concerning housing in the area of Boston Mass.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Predict house price based on 14 attributes: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CRIM - per capita crime rate by town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ZN - proportion of residential land zoned for lots over 25,000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sq.ft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INDUS - proportion of non-retail business acres per town.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CHAS - Charles River dummy variable (1 if tract bounds river; 0 otherwise)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NOX - nitric oxides concentration (parts per 10 million)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RM - average number of rooms per dwelling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AGE - proportion of owner-occupied units built prior to 1940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DIS - weighted distances to five Boston employment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centres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RAD - index of accessibility to radial highways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TAX - full-value property-tax rate per $10,000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PTRATIO - pupil-teacher ratio by town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B - 1000(Bk - 0.63)^2 where Bk is the proportion of blacks by town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LSTAT - % lower status of the population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    MEDV - Median value of owner-occupied homes in $1000's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load the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set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load_boston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obtain the feature matrix as 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numpy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array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boston.data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obtain the target variable as 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numpy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array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boston.target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create vector of ones...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bias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np.ones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(shape=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y.shape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)[...,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#...and add to feature matrix (uniform bias)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np.concatenate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((bias, X), 1)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calculate coefficients using closed-form solution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coeffs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inv(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X.transpose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().dot(X)).dot(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X.transpose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()).dot(y)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n,m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X.shape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np.identity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lambd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0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coeffs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inv(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X.transpose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().dot(X) +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lambd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* I).dot(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X.transpose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()).dot(y)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extract the feature names of the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set and prepend the intercept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feature_names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np.insert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boston.feature_names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0,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'INT'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collect results into 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DataFrame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pretty printing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 =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pd.DataFrame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({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coeffs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coeffs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}, index=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feature_names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results.round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84573-E5EE-6E4F-B099-4471428472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5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1E4F-755C-4E42-8A5A-2077A6627883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79D-35C1-4D42-A43C-311E73D90A91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C7C47-6C09-4441-A6A2-3776FE3BE4AE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0578-205C-5649-B7B4-4449AAFFE687}" type="datetime1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75A7-7922-6E44-980F-8A1B150E67DB}" type="datetime1">
              <a:rPr lang="en-US" smtClean="0"/>
              <a:t>2/28/22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6C26D-747D-D641-BF1E-5D75AB96AC50}" type="datetime1">
              <a:rPr lang="en-US" smtClean="0"/>
              <a:t>2/28/22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C00F-7118-3B4A-BC0B-3E4360AE968A}" type="datetime1">
              <a:rPr lang="en-US" smtClean="0"/>
              <a:t>2/28/22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6B06-1C7A-3E48-B080-D70A4F2C8087}" type="datetime1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1A6E-CC25-A44D-A88B-25EF15FBC189}" type="datetime1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C1B2-36AD-4446-A323-3F4F464463BB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3D3-549F-2844-B955-814F1E9D700A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37BCF-1418-EB4C-94CD-AF5260ABEB3B}" type="datetime1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8. Linear regression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1026" name="Picture 2" descr="What to do when a linear regression gives negative estimates which are not  possible - Cross Validated">
            <a:extLst>
              <a:ext uri="{FF2B5EF4-FFF2-40B4-BE49-F238E27FC236}">
                <a16:creationId xmlns:a16="http://schemas.microsoft.com/office/drawing/2014/main" id="{2F21FAC1-B4CE-9E44-9D8C-13D1797D9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44" y="2419521"/>
            <a:ext cx="4631510" cy="349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April 12 during class </a:t>
            </a:r>
          </a:p>
          <a:p>
            <a:pPr lvl="1"/>
            <a:r>
              <a:rPr lang="en-US" dirty="0"/>
              <a:t>Tuesday April 19 , 5 p.m., Last day drop courses with no penalty (Q-drop)</a:t>
            </a:r>
          </a:p>
          <a:p>
            <a:r>
              <a:rPr lang="en-US" dirty="0"/>
              <a:t>Overdue: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AE02-07E4-2A48-BDB2-1C3C5A14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Classifiers vs regression models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 far, train a classification model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∈{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Logistic regression is a classification model assuming continuous (Normally distributed) feature values</a:t>
                </a:r>
              </a:p>
              <a:p>
                <a:r>
                  <a:rPr lang="en-US" dirty="0"/>
                  <a:t>Today we will discuss a regression model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most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likely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predict height given weight and gender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6A78ED-7311-214F-A7E7-A0DD92870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65ABF-5F29-BA45-8965-344DD9A9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3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812D-392A-CA4A-8B81-06C690BD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002B6-A49C-A040-814C-CABC815EC0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516757" cy="4351338"/>
              </a:xfrm>
            </p:spPr>
            <p:txBody>
              <a:bodyPr/>
              <a:lstStyle/>
              <a:p>
                <a:r>
                  <a:rPr lang="en-US" dirty="0"/>
                  <a:t>Predict a dependent variable,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based on the independent variable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b="1" dirty="0"/>
                  <a:t>Data Assumption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Model Assumption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about the bias term,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As we said before, we can simply add it as another dimension in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e.g.,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and in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.,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002B6-A49C-A040-814C-CABC815EC0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516757" cy="4351338"/>
              </a:xfrm>
              <a:blipFill>
                <a:blip r:embed="rId2"/>
                <a:stretch>
                  <a:fillRect l="-1751" t="-2326" r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D1A06-5018-4E49-8A57-B935A60C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pic>
        <p:nvPicPr>
          <p:cNvPr id="1028" name="Picture 4" descr="Regression Analysis – linear regression, SSE , Assumption of linear  regression Error term and best Fit line « Madhuresh Kumar">
            <a:extLst>
              <a:ext uri="{FF2B5EF4-FFF2-40B4-BE49-F238E27FC236}">
                <a16:creationId xmlns:a16="http://schemas.microsoft.com/office/drawing/2014/main" id="{812A6F0E-359C-3247-8C1C-5D513485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68" y="1909350"/>
            <a:ext cx="5078931" cy="283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20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9CEFB-36B8-1E49-A670-A84F0D58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E7C22-338A-814B-A881-F903673DDB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Alternatively, we can write: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How do we train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?</a:t>
                </a:r>
              </a:p>
              <a:p>
                <a:pPr lvl="1"/>
                <a:r>
                  <a:rPr lang="en-US" sz="2800" dirty="0"/>
                  <a:t>Find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that best explain the training data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800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800" dirty="0"/>
              </a:p>
              <a:p>
                <a:pPr lvl="1"/>
                <a:r>
                  <a:rPr lang="en-US" sz="2800" dirty="0"/>
                  <a:t>Define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E7C22-338A-814B-A881-F903673DD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47000-0E9A-E94D-BD7C-B1ED1CFF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0EA9BE6B-6E46-4846-8C3F-BCEDC4E71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330" y="4896815"/>
            <a:ext cx="2598807" cy="7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4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10FD9E-0CA9-4946-A85A-2D11A0CC40E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Optimal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10FD9E-0CA9-4946-A85A-2D11A0CC40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9176C-6EB7-004A-B3B9-626F2F4FAC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 − 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⊤</m:t>
                                                </m:r>
                                              </m:sup>
                                            </m:sSup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We previously discussed two approaches </a:t>
                </a:r>
              </a:p>
              <a:p>
                <a:pPr lvl="1"/>
                <a:r>
                  <a:rPr lang="en-US" dirty="0"/>
                  <a:t>Maximum Likelihood Estimation (MLE)</a:t>
                </a:r>
              </a:p>
              <a:p>
                <a:pPr lvl="1"/>
                <a:r>
                  <a:rPr lang="en-US" dirty="0"/>
                  <a:t>Maximum A posteriori Probability (MAP)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9176C-6EB7-004A-B3B9-626F2F4FAC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DEF37-2725-1042-BB61-AD596D9B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48B2-AB37-DA4D-92C1-32665093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 (MLE)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EC6FFA-E024-7B49-B12F-D78BAE77FD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∏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⊤</m:t>
                                                </m:r>
                                              </m:sup>
                                            </m:sSup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 err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sup>
                            </m:sSup>
                          </m:e>
                        </m:nary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𝑦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</m:t>
                                                    </m:r>
                                                    <m:sSup>
                                                      <m:sSup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𝑤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⊤</m:t>
                                                        </m:r>
                                                      </m:sup>
                                                    </m:sSup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 err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</m:e>
                            </m:func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 err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sup>
                                </m:sSup>
                              </m:e>
                            </m:func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Let’s add a constant factor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 err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EC6FFA-E024-7B49-B12F-D78BAE77FD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8430" b="-18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17F8F-136D-E04D-8AD5-2470BEAF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8B9701B-64AD-CA47-B9E8-1BC9E9191D25}"/>
              </a:ext>
            </a:extLst>
          </p:cNvPr>
          <p:cNvSpPr/>
          <p:nvPr/>
        </p:nvSpPr>
        <p:spPr>
          <a:xfrm rot="16200000">
            <a:off x="3679172" y="3020595"/>
            <a:ext cx="369332" cy="1416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745208-9BA5-8F43-B320-50071D026FAA}"/>
                  </a:ext>
                </a:extLst>
              </p:cNvPr>
              <p:cNvSpPr txBox="1"/>
              <p:nvPr/>
            </p:nvSpPr>
            <p:spPr>
              <a:xfrm>
                <a:off x="2988629" y="3863695"/>
                <a:ext cx="1750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Constant </a:t>
                </a:r>
                <a:r>
                  <a:rPr lang="en-US" dirty="0" err="1"/>
                  <a:t>w.r.t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745208-9BA5-8F43-B320-50071D026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629" y="3863695"/>
                <a:ext cx="1750416" cy="369332"/>
              </a:xfrm>
              <a:prstGeom prst="rect">
                <a:avLst/>
              </a:prstGeom>
              <a:blipFill>
                <a:blip r:embed="rId3"/>
                <a:stretch>
                  <a:fillRect l="-289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BFB05BC6-00CC-514C-AF72-E0F0E6585DD4}"/>
              </a:ext>
            </a:extLst>
          </p:cNvPr>
          <p:cNvSpPr/>
          <p:nvPr/>
        </p:nvSpPr>
        <p:spPr>
          <a:xfrm rot="16200000">
            <a:off x="2743651" y="4792971"/>
            <a:ext cx="369332" cy="4547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8EECD8-C1AF-4F40-A8D5-AF47B1B1F8B2}"/>
                  </a:ext>
                </a:extLst>
              </p:cNvPr>
              <p:cNvSpPr txBox="1"/>
              <p:nvPr/>
            </p:nvSpPr>
            <p:spPr>
              <a:xfrm>
                <a:off x="2163118" y="5110023"/>
                <a:ext cx="1750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Constant </a:t>
                </a:r>
                <a:r>
                  <a:rPr lang="en-US" dirty="0" err="1"/>
                  <a:t>w.r.t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8EECD8-C1AF-4F40-A8D5-AF47B1B1F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18" y="5110023"/>
                <a:ext cx="1750416" cy="369332"/>
              </a:xfrm>
              <a:prstGeom prst="rect">
                <a:avLst/>
              </a:prstGeom>
              <a:blipFill>
                <a:blip r:embed="rId4"/>
                <a:stretch>
                  <a:fillRect l="-2878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CD1AF8B-E1A2-734F-9273-A167AB05122F}"/>
              </a:ext>
            </a:extLst>
          </p:cNvPr>
          <p:cNvSpPr txBox="1"/>
          <p:nvPr/>
        </p:nvSpPr>
        <p:spPr>
          <a:xfrm>
            <a:off x="9904141" y="5479355"/>
            <a:ext cx="2156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Squared Error!</a:t>
            </a:r>
          </a:p>
        </p:txBody>
      </p:sp>
    </p:spTree>
    <p:extLst>
      <p:ext uri="{BB962C8B-B14F-4D97-AF65-F5344CB8AC3E}">
        <p14:creationId xmlns:p14="http://schemas.microsoft.com/office/powerpoint/2010/main" val="69943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8937-15FB-8543-A6BD-1931E81E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Ordinary Least Square Linear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96EEFD-D4C3-354A-8C36-3DE32AD2E9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30247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𝑥𝑤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i="1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We can use gradient decent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also find the optimal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a closed form solution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96EEFD-D4C3-354A-8C36-3DE32AD2E9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30247" cy="4351338"/>
              </a:xfrm>
              <a:blipFill>
                <a:blip r:embed="rId3"/>
                <a:stretch>
                  <a:fillRect l="-928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4BE0F-DC0A-D34A-A7BC-46488215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2DE8C9-0462-E045-8D72-D2C03BBC5FFC}"/>
              </a:ext>
            </a:extLst>
          </p:cNvPr>
          <p:cNvSpPr txBox="1"/>
          <p:nvPr/>
        </p:nvSpPr>
        <p:spPr>
          <a:xfrm>
            <a:off x="5153891" y="6176963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DF72F9-0FEF-7F48-A720-767041BCA3DC}"/>
                  </a:ext>
                </a:extLst>
              </p:cNvPr>
              <p:cNvSpPr txBox="1"/>
              <p:nvPr/>
            </p:nvSpPr>
            <p:spPr>
              <a:xfrm>
                <a:off x="6075938" y="4930469"/>
                <a:ext cx="609391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𝑥𝑤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𝑥𝑤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800" b="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DF72F9-0FEF-7F48-A720-767041BCA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938" y="4930469"/>
                <a:ext cx="6093912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AC36225-24E3-8542-B958-B3BFFD9FCB71}"/>
              </a:ext>
            </a:extLst>
          </p:cNvPr>
          <p:cNvSpPr/>
          <p:nvPr/>
        </p:nvSpPr>
        <p:spPr>
          <a:xfrm>
            <a:off x="4120493" y="4501927"/>
            <a:ext cx="2066795" cy="6764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A8F8B-9142-1F44-B207-979780B187B4}"/>
              </a:ext>
            </a:extLst>
          </p:cNvPr>
          <p:cNvSpPr/>
          <p:nvPr/>
        </p:nvSpPr>
        <p:spPr>
          <a:xfrm>
            <a:off x="6303322" y="4845301"/>
            <a:ext cx="5598320" cy="1124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6E9B97-2A87-2A44-8889-FC87B972F2FA}"/>
                  </a:ext>
                </a:extLst>
              </p:cNvPr>
              <p:cNvSpPr txBox="1"/>
              <p:nvPr/>
            </p:nvSpPr>
            <p:spPr>
              <a:xfrm>
                <a:off x="2106934" y="4609296"/>
                <a:ext cx="60939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𝑦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6E9B97-2A87-2A44-8889-FC87B972F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934" y="4609296"/>
                <a:ext cx="6093912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184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56A33-95F7-1544-A7A5-D62D0861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A posteriori Probability (MAP)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59CD4-2B25-004C-B026-B250916BAE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Instead of maximizing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(MLE), maximize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: we know how to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maximizes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Same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𝑥𝑤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/>
                  <a:t> : we don’t care about the normalizing factor (it is not dependent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now considered a random variable. We need to assume an underlying distribution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59CD4-2B25-004C-B026-B250916BAE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FD4DA-2E53-E946-9F58-8E12CAA4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8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4C363-2564-2C48-9D90-13F7FC56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Ridge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E8B7C-6ED0-A448-8D54-033FA5C506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</m:nary>
                          </m:e>
                        </m:func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</m:nary>
                              </m:e>
                            </m:fun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fName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</m:func>
                              </m:e>
                            </m:fun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 err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nary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E8B7C-6ED0-A448-8D54-033FA5C506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2"/>
                <a:stretch>
                  <a:fillRect l="-1086" t="-1809" b="-13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E3573-CA1B-3B4C-BD1F-0A549569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8140C-DD58-5448-B841-5B0E8B4030DB}"/>
                  </a:ext>
                </a:extLst>
              </p:cNvPr>
              <p:cNvSpPr/>
              <p:nvPr/>
            </p:nvSpPr>
            <p:spPr>
              <a:xfrm>
                <a:off x="7035888" y="2912113"/>
                <a:ext cx="4945095" cy="1436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|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;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⊤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 err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8140C-DD58-5448-B841-5B0E8B403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888" y="2912113"/>
                <a:ext cx="4945095" cy="1436804"/>
              </a:xfrm>
              <a:prstGeom prst="rect">
                <a:avLst/>
              </a:prstGeom>
              <a:blipFill>
                <a:blip r:embed="rId3"/>
                <a:stretch>
                  <a:fillRect t="-65789" b="-90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0B742D0-7EB1-4745-A14E-5D61F5C3B415}"/>
              </a:ext>
            </a:extLst>
          </p:cNvPr>
          <p:cNvSpPr/>
          <p:nvPr/>
        </p:nvSpPr>
        <p:spPr>
          <a:xfrm>
            <a:off x="4449604" y="3006035"/>
            <a:ext cx="2338821" cy="6187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918CB7-2E9C-A147-A6F8-365A7A8D58A6}"/>
              </a:ext>
            </a:extLst>
          </p:cNvPr>
          <p:cNvCxnSpPr/>
          <p:nvPr/>
        </p:nvCxnSpPr>
        <p:spPr>
          <a:xfrm>
            <a:off x="6828183" y="3242490"/>
            <a:ext cx="834887" cy="186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6005ACE-D955-2E43-91CE-3BD4ED3324A7}"/>
              </a:ext>
            </a:extLst>
          </p:cNvPr>
          <p:cNvSpPr/>
          <p:nvPr/>
        </p:nvSpPr>
        <p:spPr>
          <a:xfrm>
            <a:off x="2726635" y="2988876"/>
            <a:ext cx="1337712" cy="6187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AD00DA50-E890-004C-A282-526209086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890" y="4364005"/>
            <a:ext cx="2598807" cy="72800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D7FE2C-23F4-4044-BBD5-ACFADA76F4E8}"/>
              </a:ext>
            </a:extLst>
          </p:cNvPr>
          <p:cNvCxnSpPr>
            <a:cxnSpLocks/>
          </p:cNvCxnSpPr>
          <p:nvPr/>
        </p:nvCxnSpPr>
        <p:spPr>
          <a:xfrm>
            <a:off x="3896139" y="3607616"/>
            <a:ext cx="4399724" cy="1001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895EE7-F01D-F344-9C02-900FC721048B}"/>
                  </a:ext>
                </a:extLst>
              </p:cNvPr>
              <p:cNvSpPr txBox="1"/>
              <p:nvPr/>
            </p:nvSpPr>
            <p:spPr>
              <a:xfrm>
                <a:off x="11073813" y="4543341"/>
                <a:ext cx="800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895EE7-F01D-F344-9C02-900FC7210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3813" y="4543341"/>
                <a:ext cx="800027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7F16AE-5586-E848-9CF8-C45B2BF482EF}"/>
                  </a:ext>
                </a:extLst>
              </p:cNvPr>
              <p:cNvSpPr/>
              <p:nvPr/>
            </p:nvSpPr>
            <p:spPr>
              <a:xfrm>
                <a:off x="7563203" y="5629990"/>
                <a:ext cx="1179041" cy="9056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7F16AE-5586-E848-9CF8-C45B2BF482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3203" y="5629990"/>
                <a:ext cx="1179041" cy="9056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1974D1-D4C7-CF48-83EF-9E0BB1701F83}"/>
              </a:ext>
            </a:extLst>
          </p:cNvPr>
          <p:cNvCxnSpPr>
            <a:cxnSpLocks/>
          </p:cNvCxnSpPr>
          <p:nvPr/>
        </p:nvCxnSpPr>
        <p:spPr>
          <a:xfrm flipH="1">
            <a:off x="2899317" y="3006035"/>
            <a:ext cx="4763753" cy="339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161BC30-C8A6-9244-823E-275E02FB9896}"/>
              </a:ext>
            </a:extLst>
          </p:cNvPr>
          <p:cNvSpPr/>
          <p:nvPr/>
        </p:nvSpPr>
        <p:spPr>
          <a:xfrm>
            <a:off x="7663071" y="2378164"/>
            <a:ext cx="455018" cy="6187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8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7" grpId="0"/>
      <p:bldP spid="12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5078-FFB2-B84F-990F-DEEB412A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Ridge Regression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FD82-1348-F548-9DA6-AD96AA976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𝑥𝑤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can find the optimal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a closed form solution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FD82-1348-F548-9DA6-AD96AA976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629F6-EDDB-EC4A-857E-4FD37E9E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B8832-2814-8949-9A65-F277A1F70617}"/>
                  </a:ext>
                </a:extLst>
              </p:cNvPr>
              <p:cNvSpPr/>
              <p:nvPr/>
            </p:nvSpPr>
            <p:spPr>
              <a:xfrm>
                <a:off x="1755636" y="2523303"/>
                <a:ext cx="1179041" cy="9056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B8832-2814-8949-9A65-F277A1F706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636" y="2523303"/>
                <a:ext cx="1179041" cy="9056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BB25EBF-65F0-CA46-A6D5-DE649E053B07}"/>
              </a:ext>
            </a:extLst>
          </p:cNvPr>
          <p:cNvSpPr txBox="1"/>
          <p:nvPr/>
        </p:nvSpPr>
        <p:spPr>
          <a:xfrm>
            <a:off x="5153891" y="6176963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Demo…</a:t>
            </a:r>
          </a:p>
        </p:txBody>
      </p:sp>
    </p:spTree>
    <p:extLst>
      <p:ext uri="{BB962C8B-B14F-4D97-AF65-F5344CB8AC3E}">
        <p14:creationId xmlns:p14="http://schemas.microsoft.com/office/powerpoint/2010/main" val="152250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Ordinary Least Squares: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arg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0.5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𝑥𝑤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Squared loss</a:t>
                </a:r>
              </a:p>
              <a:p>
                <a:pPr lvl="1"/>
                <a:r>
                  <a:rPr lang="en-US" dirty="0"/>
                  <a:t>No regularization </a:t>
                </a:r>
              </a:p>
              <a:p>
                <a:pPr lvl="1"/>
                <a:r>
                  <a:rPr lang="en-US" dirty="0"/>
                  <a:t>Closed form: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Ridge Regression:</a:t>
                </a:r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arg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0.5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𝑥𝑤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Squared loss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-regularization</a:t>
                </a:r>
              </a:p>
              <a:p>
                <a:pPr lvl="1"/>
                <a:r>
                  <a:rPr lang="en-US" dirty="0"/>
                  <a:t>Closed form: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Why not always use the closed form solution?</a:t>
                </a:r>
              </a:p>
              <a:p>
                <a:pPr lvl="1"/>
                <a:r>
                  <a:rPr lang="en-US" dirty="0"/>
                  <a:t>Matrix inversion is expensive,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5387E-D685-FC4B-90C8-EEC38EFA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Support Vector Machines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5272</TotalTime>
  <Words>1561</Words>
  <Application>Microsoft Macintosh PowerPoint</Application>
  <PresentationFormat>Widescreen</PresentationFormat>
  <Paragraphs>170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CSCE-633 Machine Learning  8. Linear regression</vt:lpstr>
      <vt:lpstr>Announcements </vt:lpstr>
      <vt:lpstr>Classifiers vs regression models</vt:lpstr>
      <vt:lpstr>Linear regression </vt:lpstr>
      <vt:lpstr>Linear regression </vt:lpstr>
      <vt:lpstr>Optimal w </vt:lpstr>
      <vt:lpstr>Maximum Likelihood Estimation (MLE)</vt:lpstr>
      <vt:lpstr>Ordinary Least Square Linear Regression</vt:lpstr>
      <vt:lpstr>Maximum A posteriori Probability (MAP)</vt:lpstr>
      <vt:lpstr>Ridge Regression</vt:lpstr>
      <vt:lpstr>Ridge Regression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217</cp:revision>
  <dcterms:created xsi:type="dcterms:W3CDTF">2019-10-14T16:33:14Z</dcterms:created>
  <dcterms:modified xsi:type="dcterms:W3CDTF">2022-03-01T00:16:41Z</dcterms:modified>
</cp:coreProperties>
</file>