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9" r:id="rId2"/>
    <p:sldId id="2065" r:id="rId3"/>
    <p:sldId id="2072" r:id="rId4"/>
    <p:sldId id="464" r:id="rId5"/>
    <p:sldId id="448" r:id="rId6"/>
    <p:sldId id="449" r:id="rId7"/>
    <p:sldId id="435" r:id="rId8"/>
    <p:sldId id="469" r:id="rId9"/>
    <p:sldId id="471" r:id="rId10"/>
    <p:sldId id="299" r:id="rId11"/>
    <p:sldId id="2071" r:id="rId12"/>
    <p:sldId id="440" r:id="rId13"/>
    <p:sldId id="407" r:id="rId14"/>
    <p:sldId id="408" r:id="rId15"/>
    <p:sldId id="409" r:id="rId16"/>
    <p:sldId id="441" r:id="rId17"/>
    <p:sldId id="411" r:id="rId18"/>
    <p:sldId id="439" r:id="rId19"/>
    <p:sldId id="415" r:id="rId20"/>
    <p:sldId id="451" r:id="rId21"/>
    <p:sldId id="417" r:id="rId22"/>
    <p:sldId id="473" r:id="rId23"/>
    <p:sldId id="450" r:id="rId24"/>
    <p:sldId id="472" r:id="rId25"/>
    <p:sldId id="454" r:id="rId26"/>
    <p:sldId id="446" r:id="rId27"/>
    <p:sldId id="416" r:id="rId28"/>
    <p:sldId id="422" r:id="rId29"/>
    <p:sldId id="423" r:id="rId30"/>
    <p:sldId id="467" r:id="rId31"/>
    <p:sldId id="424" r:id="rId32"/>
    <p:sldId id="468" r:id="rId33"/>
    <p:sldId id="432" r:id="rId34"/>
    <p:sldId id="428" r:id="rId35"/>
    <p:sldId id="433" r:id="rId36"/>
    <p:sldId id="207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F522B-E6EC-824A-BC7F-7421C4F514B3}" v="117" dt="2021-09-30T19:26:44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04A8A-9C30-3A4E-AC64-27F0B28C4B0E}" type="datetimeFigureOut">
              <a:rPr lang="en-US" smtClean="0"/>
              <a:t>2/21/22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17047-D61E-BB41-81BB-C36ACAD1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8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9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EE81-6B9E-7244-9BD2-336527A6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7E6E-821C-6F43-93BB-9DC7C630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7F0DC-D6FC-E84A-9260-37C05251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9A1-7DDB-D840-ACD3-BCB478E4BEE3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444F-3E0D-E042-85B7-BB843BBA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E83CF-1F90-374A-9153-DB3CF7AA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2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A464-09A3-0948-A5F1-EB192F17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734C4-61A3-1F47-BCAC-29429647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1F51-50B5-F940-90F2-89A99F30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BFA8-5263-A340-8E34-6756D5AFBEA0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8FE0-24AD-5D48-8BD1-17136E4F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E029-5A3B-BD4B-9709-1421F7AD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7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E86-E4A2-B041-AE22-337331AE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2B7DB-0F27-5F48-AA66-5091204C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9D62-8CF3-6344-8D85-F3B1F2E6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EE24-2D27-AC43-9DD7-2A5C8B83EF3B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EE7E-0C98-C24E-BFEA-438D928A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7E05A-4F11-E141-AE79-F91AA8B1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3E62-EB4C-F542-945F-509E721A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3959-AF78-EB44-AE3F-90149ECA5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6E6EE-74A3-3A44-AA15-48E893CFE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ED773-5C39-7F4C-B42B-4D80DF62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D065-94C5-3E44-B989-A51C774E9AE2}" type="datetime1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84FE5-2D05-3C4A-9855-122394E7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A9EA6-D8A5-964C-8163-D7FDED153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094-B311-7541-8E5E-E87D895D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2F0C-2B49-374C-83F8-16C3F005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5B345-5786-7846-8842-175A6E5E6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7E53F-FFD5-4742-813C-C71BCFD4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552C-342E-CB48-B1F5-203B85B90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48F71-5673-814C-8237-D05B839B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31AA-4AC6-D141-8DB7-274FA0EB57D2}" type="datetime1">
              <a:rPr lang="en-US" smtClean="0"/>
              <a:t>2/21/22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2B523-0617-5849-98DB-9D9D94CC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3C183-2614-9C46-91D3-4053A867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23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470B-FEC5-E845-B494-DA49EB61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09E39-1922-8449-83D8-29B44BAF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CCF2-722F-B640-98E4-DBB74BA4B739}" type="datetime1">
              <a:rPr lang="en-US" smtClean="0"/>
              <a:t>2/21/22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A38CC-F5C4-6D43-AE2D-59203F70F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B8565-6539-9F47-9883-BA9D10E2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6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BED12-B4B0-E346-A525-3D68257B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535C7-F4E5-3447-95E8-85A34667D4AA}" type="datetime1">
              <a:rPr lang="en-US" smtClean="0"/>
              <a:t>2/21/22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34A6E-92EA-6D41-8B89-D8B76C4B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08EE-7B76-3447-99B8-97A9A023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2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86CF-7930-474B-AD00-FC976D1D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BA76-B8BE-E74F-8457-78C4F228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0F731-7898-B143-8AB8-7CB8A1419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0EC8C-B415-0B4E-A739-3E95095A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C2A-16AE-5445-A7EE-2A58822AAC90}" type="datetime1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02235-86BA-9C4C-B568-45A28CD3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9F1BB-F07F-8547-A654-D37909E2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1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E0B5-BD3D-F646-B7BF-72C370D1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F4166-AA69-D848-94EA-6FB498FC3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476-AD3D-A84A-8226-9ACB284AD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AF198-6A20-E448-B741-4E38E52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CDFB7-33D1-3740-97BF-41A20803D60D}" type="datetime1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A2DFE-A91C-5049-9C89-65A8DB41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026F7-98C4-E047-B572-AA2BAD56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5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BC8A-8202-D041-BC5E-DC714604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ECFAE-2297-9C4B-8A62-3C7072DC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2D5E2-46DD-174D-AA72-04E63506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25D89-9B5D-EB43-933E-1A09959D626B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D84E-1317-FB48-B414-3162D6C3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A1055-79E4-7A4C-AED8-7C2CD86E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067E5-0A53-9F43-9429-430D32652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527BB-48C2-A246-9A08-DB9C7B4FF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5CA1-2A0D-4046-8693-965B197DA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A5D5-E292-9D4B-83C3-5307A9840E54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E245-34E3-FE4E-9978-02ADF5AE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4228-16EE-8046-AB30-E2444F48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3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367696-9D1B-7C48-9C1F-64B98ED4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78CBD-5FC6-274A-BB94-BF059CD9E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7B9D-4E7D-4840-9A20-7C434EB87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0773-0CE8-C048-B0F3-DB669B847248}" type="datetime1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0214-0362-554C-8394-798921AB7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E5E4-897E-A244-9DE2-6E5DC3A9D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forms.gle/QZwLxuWn3TD4utPw8__;!!KwNVnqRv!TE2t-E4R4Dh3EDrWzsJvwBzcQAExsxtASj5dFraLipUXNx-3C7hFIDNqH0WBT9WwAw$" TargetMode="External"/><Relationship Id="rId2" Type="http://schemas.openxmlformats.org/officeDocument/2006/relationships/hyperlink" Target="https://tamids.tamu.edu/2022/01/23/2022-dscomp-cal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.xml"/><Relationship Id="rId7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9.xml"/><Relationship Id="rId7" Type="http://schemas.openxmlformats.org/officeDocument/2006/relationships/image" Target="../media/image17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5" Type="http://schemas.openxmlformats.org/officeDocument/2006/relationships/tags" Target="../tags/tag11.xml"/><Relationship Id="rId10" Type="http://schemas.openxmlformats.org/officeDocument/2006/relationships/image" Target="../media/image20.png"/><Relationship Id="rId4" Type="http://schemas.openxmlformats.org/officeDocument/2006/relationships/tags" Target="../tags/tag10.xm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8.xml"/><Relationship Id="rId7" Type="http://schemas.openxmlformats.org/officeDocument/2006/relationships/image" Target="../media/image2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1.png"/><Relationship Id="rId26" Type="http://schemas.openxmlformats.org/officeDocument/2006/relationships/image" Target="../media/image34.png"/><Relationship Id="rId3" Type="http://schemas.openxmlformats.org/officeDocument/2006/relationships/tags" Target="../tags/tag22.xml"/><Relationship Id="rId21" Type="http://schemas.openxmlformats.org/officeDocument/2006/relationships/image" Target="../media/image44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tags" Target="../tags/tag21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47.png"/><Relationship Id="rId5" Type="http://schemas.openxmlformats.org/officeDocument/2006/relationships/tags" Target="../tags/tag24.xml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tags" Target="../tags/tag29.xml"/><Relationship Id="rId19" Type="http://schemas.openxmlformats.org/officeDocument/2006/relationships/image" Target="../media/image42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tags" Target="../tags/tag40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8.png"/><Relationship Id="rId5" Type="http://schemas.openxmlformats.org/officeDocument/2006/relationships/tags" Target="../tags/tag42.xml"/><Relationship Id="rId10" Type="http://schemas.openxmlformats.org/officeDocument/2006/relationships/image" Target="../media/image57.png"/><Relationship Id="rId4" Type="http://schemas.openxmlformats.org/officeDocument/2006/relationships/tags" Target="../tags/tag41.xml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dirty="0"/>
              <a:t>CSCE-633 Machine Learning</a:t>
            </a:r>
            <a:br>
              <a:rPr lang="en-US" sz="6000" dirty="0"/>
            </a:br>
            <a:r>
              <a:rPr lang="en-US" sz="6000" dirty="0"/>
              <a:t>6. </a:t>
            </a:r>
            <a:r>
              <a:rPr lang="en-US" sz="4800" dirty="0"/>
              <a:t>Naïve Bayes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5AE62A4-85E9-544E-859E-2F0C6B53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081" y="2371463"/>
            <a:ext cx="6110373" cy="344508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9BA90-7E61-8A4D-9B90-3E5E2360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2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Programing assignment 1: Perceptron (due </a:t>
            </a:r>
            <a:r>
              <a:rPr lang="en-US" dirty="0">
                <a:solidFill>
                  <a:srgbClr val="FF0000"/>
                </a:solidFill>
              </a:rPr>
              <a:t>Feb 15</a:t>
            </a:r>
            <a:r>
              <a:rPr lang="en-US" dirty="0"/>
              <a:t>)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pPr lvl="1"/>
            <a:r>
              <a:rPr lang="en-US" dirty="0"/>
              <a:t>Quiz 2 (by Wednesday, Feb-23)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28DC-9860-2F48-8B9D-73941C2C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TAMIDS 2022 Data Science Student Competition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ADF45-8457-C84F-8930-F7F05E6B9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2022 TAMIDS Student Data Science Competition </a:t>
            </a:r>
          </a:p>
          <a:p>
            <a:r>
              <a:rPr lang="en-US" dirty="0"/>
              <a:t>EXPLORING THE NETWORKS OF TEXAS A&amp;M’S RESEARCH</a:t>
            </a:r>
          </a:p>
          <a:p>
            <a:r>
              <a:rPr lang="en-US" dirty="0"/>
              <a:t>Further Information: </a:t>
            </a:r>
          </a:p>
          <a:p>
            <a:pPr lvl="1"/>
            <a:r>
              <a:rPr lang="en-US" u="sng" dirty="0">
                <a:hlinkClick r:id="rId2"/>
              </a:rPr>
              <a:t>https://tamids.tamu.edu/2022/01/23/2022-dscomp-call/</a:t>
            </a:r>
            <a:br>
              <a:rPr lang="en-US" dirty="0">
                <a:hlinkClick r:id="rId2"/>
              </a:rPr>
            </a:br>
            <a:r>
              <a:rPr lang="en-US" dirty="0"/>
              <a:t>Competitor </a:t>
            </a:r>
            <a:r>
              <a:rPr lang="en-US" dirty="0" err="1"/>
              <a:t>Registration</a:t>
            </a:r>
            <a:r>
              <a:rPr lang="en-US" u="sng" dirty="0" err="1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://forms.gle/QZwLxuWn3TD4utPw8</a:t>
            </a:r>
            <a:endParaRPr lang="en-US" dirty="0"/>
          </a:p>
          <a:p>
            <a:r>
              <a:rPr lang="en-US" dirty="0"/>
              <a:t>Undergraduate and Graduate Teams of 1-5 members will compete for prizes totaling more than $8,000 </a:t>
            </a:r>
          </a:p>
          <a:p>
            <a:r>
              <a:rPr lang="en-US" dirty="0"/>
              <a:t>Extra course credit if you win places 1-3</a:t>
            </a:r>
          </a:p>
          <a:p>
            <a:r>
              <a:rPr lang="en-US" dirty="0"/>
              <a:t>Important Dates</a:t>
            </a:r>
          </a:p>
          <a:p>
            <a:pPr lvl="1"/>
            <a:r>
              <a:rPr lang="en-US" dirty="0"/>
              <a:t>Feb 27: Competitor and Team Registration Deadline </a:t>
            </a:r>
          </a:p>
          <a:p>
            <a:pPr lvl="1"/>
            <a:r>
              <a:rPr lang="en-US" dirty="0"/>
              <a:t>Mar 1: Technical Information Session, Data Release, Competition Start</a:t>
            </a:r>
          </a:p>
          <a:p>
            <a:pPr lvl="1"/>
            <a:r>
              <a:rPr lang="en-US" dirty="0"/>
              <a:t>April 5: Submission Deadline</a:t>
            </a:r>
          </a:p>
          <a:p>
            <a:pPr lvl="1"/>
            <a:r>
              <a:rPr lang="en-US" dirty="0"/>
              <a:t>April 19: Final Event, Prize Awards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3EED6-2964-1245-9D87-B8B70BE01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6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174750"/>
            <a:ext cx="5681935" cy="5073649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576C3-CEEF-1440-BC82-398F73272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7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17373"/>
            <a:ext cx="65532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Input: character string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Output: spam/ham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Setup (supervised learning):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Get a large collection of example emails, each labeled “spam” or “ham”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Note: someone must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Want to learn to predict labels of new, future emails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Features: The attributes used to make the ham / spam decision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Words: FREE!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Text Patterns: $</a:t>
            </a:r>
            <a:r>
              <a:rPr lang="en-US" sz="2000" dirty="0" err="1"/>
              <a:t>dd</a:t>
            </a:r>
            <a:r>
              <a:rPr lang="en-US" sz="2000" dirty="0"/>
              <a:t>, CAPS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Non-text: </a:t>
            </a:r>
            <a:r>
              <a:rPr lang="en-US" sz="2000" dirty="0" err="1"/>
              <a:t>SenderInContacts</a:t>
            </a:r>
            <a:r>
              <a:rPr lang="en-US" sz="2000" dirty="0"/>
              <a:t>, </a:t>
            </a:r>
            <a:r>
              <a:rPr lang="en-US" sz="2000" dirty="0" err="1"/>
              <a:t>WidelyBroadcast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001000" y="1447800"/>
            <a:ext cx="3581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Dear Sir.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001000" y="30480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TO BE REMOVED FROM FUTURE MAILINGS, SIMPLY REPLY TO THIS MESSAGE AND PUT "REMOVE" IN THE SUBJECT.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99  MILLION EMAIL ADDRESSES</a:t>
            </a:r>
          </a:p>
          <a:p>
            <a:r>
              <a:rPr lang="en-US" sz="1600">
                <a:latin typeface="Calibri"/>
                <a:cs typeface="Calibri"/>
              </a:rPr>
              <a:t>  FOR ONLY $99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001000" y="4876800"/>
            <a:ext cx="350520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282055" name="Freeform 7"/>
          <p:cNvSpPr>
            <a:spLocks/>
          </p:cNvSpPr>
          <p:nvPr/>
        </p:nvSpPr>
        <p:spPr bwMode="auto">
          <a:xfrm>
            <a:off x="7061200" y="53340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6" name="Freeform 8"/>
          <p:cNvSpPr>
            <a:spLocks/>
          </p:cNvSpPr>
          <p:nvPr/>
        </p:nvSpPr>
        <p:spPr bwMode="auto">
          <a:xfrm>
            <a:off x="7165975" y="19050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7" name="Freeform 9"/>
          <p:cNvSpPr>
            <a:spLocks/>
          </p:cNvSpPr>
          <p:nvPr/>
        </p:nvSpPr>
        <p:spPr bwMode="auto">
          <a:xfrm>
            <a:off x="7162800" y="35052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95C5CD-839C-DE40-AB5F-528E0E80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55" grpId="0" animBg="1"/>
      <p:bldP spid="1282056" grpId="0" animBg="1"/>
      <p:bldP spid="12820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Digit Recognition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36105" y="1828454"/>
            <a:ext cx="80010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Input: images / pixel grids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Output: a digit 0-9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Get a large collection of example images, each labeled with a digit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Note: someone must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Want to learn to predict labels of new, future digit images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Features: The attributes used to make the digit decision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Pixels: (6,8)=ON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cs typeface="Calibri"/>
              </a:rPr>
              <a:t>Features : </a:t>
            </a:r>
            <a:r>
              <a:rPr lang="en-US" sz="2000" dirty="0" err="1">
                <a:latin typeface="Calibri"/>
                <a:cs typeface="Calibri"/>
              </a:rPr>
              <a:t>NumComponents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AspectRatio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NumLoops</a:t>
            </a:r>
            <a:r>
              <a:rPr lang="en-US" sz="2000" dirty="0">
                <a:latin typeface="Calibri"/>
                <a:cs typeface="Calibri"/>
              </a:rPr>
              <a:t>, 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 should be increasingly induced rather than crafted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16764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514600"/>
            <a:ext cx="5445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5162" y="4267200"/>
            <a:ext cx="655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3262" y="5414962"/>
            <a:ext cx="6175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3352800"/>
            <a:ext cx="6175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74"/>
          <p:cNvSpPr txBox="1">
            <a:spLocks noChangeArrowheads="1"/>
          </p:cNvSpPr>
          <p:nvPr/>
        </p:nvSpPr>
        <p:spPr bwMode="auto">
          <a:xfrm>
            <a:off x="10896600" y="1752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0</a:t>
            </a:r>
          </a:p>
        </p:txBody>
      </p:sp>
      <p:sp>
        <p:nvSpPr>
          <p:cNvPr id="10250" name="TextBox 75"/>
          <p:cNvSpPr txBox="1">
            <a:spLocks noChangeArrowheads="1"/>
          </p:cNvSpPr>
          <p:nvPr/>
        </p:nvSpPr>
        <p:spPr bwMode="auto">
          <a:xfrm>
            <a:off x="10896600" y="2590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1" name="TextBox 76"/>
          <p:cNvSpPr txBox="1">
            <a:spLocks noChangeArrowheads="1"/>
          </p:cNvSpPr>
          <p:nvPr/>
        </p:nvSpPr>
        <p:spPr bwMode="auto">
          <a:xfrm>
            <a:off x="10896600" y="3505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10252" name="TextBox 77"/>
          <p:cNvSpPr txBox="1">
            <a:spLocks noChangeArrowheads="1"/>
          </p:cNvSpPr>
          <p:nvPr/>
        </p:nvSpPr>
        <p:spPr bwMode="auto">
          <a:xfrm>
            <a:off x="10896600" y="4419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3" name="TextBox 78"/>
          <p:cNvSpPr txBox="1">
            <a:spLocks noChangeArrowheads="1"/>
          </p:cNvSpPr>
          <p:nvPr/>
        </p:nvSpPr>
        <p:spPr bwMode="auto">
          <a:xfrm>
            <a:off x="10820400" y="5567362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??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934FF9-DF46-6F42-8AC1-1FB3FFA8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8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1492" y="1244944"/>
            <a:ext cx="5333761" cy="4368111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Classification Tasks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56704" y="1893073"/>
            <a:ext cx="744220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Classification: given inputs x, predict labels (classes) 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Medical diagnosis (input: symptoms,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diseases)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Fraud detection (input: account activity,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classes: fraud / valid)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Automatic essay grading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letter grade)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Customer service email routing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Review sentiment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Language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 many more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is an important commercial technology!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462C05-122F-0549-A23C-B4E188BC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1421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(generative) Classification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307269"/>
            <a:ext cx="5943600" cy="5061857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3AFFF5-7C91-BA49-8E56-C0E38F97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2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(generative)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764748"/>
            <a:ext cx="5689600" cy="4729164"/>
          </a:xfrm>
        </p:spPr>
        <p:txBody>
          <a:bodyPr>
            <a:normAutofit/>
          </a:bodyPr>
          <a:lstStyle/>
          <a:p>
            <a:r>
              <a:rPr lang="en-US" sz="2800" dirty="0"/>
              <a:t>Model-based approach</a:t>
            </a:r>
          </a:p>
          <a:p>
            <a:pPr lvl="1"/>
            <a:r>
              <a:rPr lang="en-US" sz="2400" dirty="0"/>
              <a:t>Build a model (e.g., Bayes’ net) where both the output label and input features are random variables</a:t>
            </a:r>
          </a:p>
          <a:p>
            <a:pPr lvl="1"/>
            <a:r>
              <a:rPr lang="en-US" sz="2400" dirty="0"/>
              <a:t>Query for the distribution of the label conditioned on the features</a:t>
            </a:r>
            <a:endParaRPr lang="en-US" dirty="0"/>
          </a:p>
          <a:p>
            <a:r>
              <a:rPr lang="en-US" sz="2800" dirty="0"/>
              <a:t>Challenges</a:t>
            </a:r>
          </a:p>
          <a:p>
            <a:pPr lvl="1"/>
            <a:r>
              <a:rPr lang="en-US" sz="2400" dirty="0"/>
              <a:t>What structure should the BN have?</a:t>
            </a:r>
          </a:p>
          <a:p>
            <a:pPr lvl="1"/>
            <a:r>
              <a:rPr lang="en-US" sz="2400" dirty="0"/>
              <a:t>How should we learn its parameters?</a:t>
            </a:r>
            <a:endParaRPr lang="en-US" dirty="0"/>
          </a:p>
          <a:p>
            <a:pPr lvl="2"/>
            <a:r>
              <a:rPr lang="en-US" dirty="0"/>
              <a:t>Maximum Likelihood Estimation</a:t>
            </a:r>
          </a:p>
          <a:p>
            <a:pPr lvl="2"/>
            <a:r>
              <a:rPr lang="en-US" dirty="0"/>
              <a:t>Maximum A posteriori Probability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5588" y="1355226"/>
            <a:ext cx="5655412" cy="4816422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B1A39E-8080-164D-9C03-5952157C0832}"/>
              </a:ext>
            </a:extLst>
          </p:cNvPr>
          <p:cNvSpPr/>
          <p:nvPr/>
        </p:nvSpPr>
        <p:spPr>
          <a:xfrm>
            <a:off x="1080654" y="4499264"/>
            <a:ext cx="4675909" cy="3740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08504-7F84-0246-B779-64DD3EC7F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5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BN 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843088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dirty="0">
                <a:latin typeface="Calibri"/>
                <a:cs typeface="Calibri"/>
              </a:rPr>
              <a:t>arthquake</a:t>
            </a: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  <a:stCxn id="6" idx="4"/>
            <a:endCxn id="7" idx="7"/>
          </p:cNvCxnSpPr>
          <p:nvPr/>
        </p:nvCxnSpPr>
        <p:spPr>
          <a:xfrm flipH="1">
            <a:off x="4938012" y="2392362"/>
            <a:ext cx="784132" cy="297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010400" y="13509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10400" y="320040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CFEA17-8E86-2742-9632-6640EB221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5CF5-2054-4E47-8238-0766EBAC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 dimensionality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9B720-F37D-FB4C-A9F3-A50D34A29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all the variables are dependent?</a:t>
            </a:r>
          </a:p>
          <a:p>
            <a:pPr lvl="1"/>
            <a:r>
              <a:rPr lang="en-US" dirty="0"/>
              <a:t>Requires a full joint conditional probability table (over all variables)</a:t>
            </a:r>
          </a:p>
          <a:p>
            <a:pPr lvl="1"/>
            <a:r>
              <a:rPr lang="en-US" dirty="0"/>
              <a:t>Can’t store in memory</a:t>
            </a:r>
          </a:p>
          <a:p>
            <a:pPr lvl="1"/>
            <a:r>
              <a:rPr lang="en-US" dirty="0"/>
              <a:t>Can’t perform meaningful learning (bound to overfit) </a:t>
            </a:r>
          </a:p>
          <a:p>
            <a:pPr lvl="1"/>
            <a:r>
              <a:rPr lang="en-US" dirty="0"/>
              <a:t>Can’t perform learning at all (we will never see all features combinations)</a:t>
            </a:r>
          </a:p>
          <a:p>
            <a:r>
              <a:rPr lang="en-US" dirty="0"/>
              <a:t>Let’s make a simplifying assumption</a:t>
            </a:r>
          </a:p>
          <a:p>
            <a:pPr lvl="1"/>
            <a:r>
              <a:rPr lang="en-US" dirty="0"/>
              <a:t>All variables are conditionally independent given the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120DC-E9B9-EC41-BA9E-04D43D49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26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Digits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63257"/>
            <a:ext cx="109728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Naïve Bayes: Assume all features are conditionally independent given the label</a:t>
            </a:r>
            <a:endParaRPr lang="en-US" sz="16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Simple digit recognition version: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One feature (variable) </a:t>
            </a:r>
            <a:r>
              <a:rPr lang="en-US" sz="2000" dirty="0" err="1">
                <a:latin typeface="Calibri"/>
                <a:cs typeface="Calibri"/>
              </a:rPr>
              <a:t>F</a:t>
            </a:r>
            <a:r>
              <a:rPr lang="en-US" sz="2000" baseline="-25000" dirty="0" err="1">
                <a:latin typeface="Calibri"/>
                <a:cs typeface="Calibri"/>
              </a:rPr>
              <a:t>ij</a:t>
            </a:r>
            <a:r>
              <a:rPr lang="en-US" sz="2000" dirty="0">
                <a:latin typeface="Calibri"/>
                <a:cs typeface="Calibri"/>
              </a:rPr>
              <a:t> for each grid position &lt;</a:t>
            </a:r>
            <a:r>
              <a:rPr lang="en-US" sz="2000" dirty="0" err="1">
                <a:latin typeface="Calibri"/>
                <a:cs typeface="Calibri"/>
              </a:rPr>
              <a:t>i,j</a:t>
            </a:r>
            <a:r>
              <a:rPr lang="en-US" sz="2000" dirty="0">
                <a:latin typeface="Calibri"/>
                <a:cs typeface="Calibri"/>
              </a:rPr>
              <a:t>&gt;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Feature values are on / off</a:t>
            </a:r>
          </a:p>
          <a:p>
            <a:pPr lvl="1" eaLnBrk="1" hangingPunct="1">
              <a:buNone/>
            </a:pPr>
            <a:r>
              <a:rPr lang="en-US" sz="2000" dirty="0">
                <a:latin typeface="Calibri"/>
                <a:cs typeface="Calibri"/>
              </a:rPr>
              <a:t>	= more or less than 0.5 black in underlying image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Each input maps to a feature vector, e.g.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Here: lots of features, each is binary valued</a:t>
            </a: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 model:</a:t>
            </a:r>
          </a:p>
          <a:p>
            <a:pPr lvl="5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What parameters do we need to learn?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005262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4713" y="4114800"/>
            <a:ext cx="66182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3281" y="5180559"/>
            <a:ext cx="54054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311248" y="23829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93968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12256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1" name="AutoShape 7"/>
          <p:cNvCxnSpPr>
            <a:cxnSpLocks noChangeShapeType="1"/>
            <a:stCxn id="7" idx="4"/>
            <a:endCxn id="10" idx="0"/>
          </p:cNvCxnSpPr>
          <p:nvPr/>
        </p:nvCxnSpPr>
        <p:spPr bwMode="auto">
          <a:xfrm>
            <a:off x="10577948" y="2916386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8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9663548" y="2916386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100826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4" name="AutoShape 10"/>
          <p:cNvCxnSpPr>
            <a:cxnSpLocks noChangeShapeType="1"/>
            <a:stCxn id="7" idx="4"/>
            <a:endCxn id="13" idx="0"/>
          </p:cNvCxnSpPr>
          <p:nvPr/>
        </p:nvCxnSpPr>
        <p:spPr bwMode="auto">
          <a:xfrm flipH="1">
            <a:off x="10349348" y="2916386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5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68448" y="4059386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2FBB20-5307-7348-98BC-15E289A35BF0}"/>
              </a:ext>
            </a:extLst>
          </p:cNvPr>
          <p:cNvSpPr txBox="1"/>
          <p:nvPr/>
        </p:nvSpPr>
        <p:spPr>
          <a:xfrm>
            <a:off x="9410700" y="4813857"/>
            <a:ext cx="2781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 of conditional prob (=P(</a:t>
            </a:r>
            <a:r>
              <a:rPr lang="en-US" dirty="0" err="1">
                <a:solidFill>
                  <a:srgbClr val="FF0000"/>
                </a:solidFill>
              </a:rPr>
              <a:t>y,x</a:t>
            </a:r>
            <a:r>
              <a:rPr lang="en-US" dirty="0">
                <a:solidFill>
                  <a:srgbClr val="FF0000"/>
                </a:solidFill>
              </a:rPr>
              <a:t>)/P(x)) using the Chain rule with </a:t>
            </a:r>
            <a:r>
              <a:rPr lang="en-US" dirty="0" err="1">
                <a:solidFill>
                  <a:srgbClr val="FF0000"/>
                </a:solidFill>
              </a:rPr>
              <a:t>cond</a:t>
            </a:r>
            <a:r>
              <a:rPr lang="en-US" dirty="0">
                <a:solidFill>
                  <a:srgbClr val="FF0000"/>
                </a:solidFill>
              </a:rPr>
              <a:t> independency assumptions (Fs given Y)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2E2177E8-8CD3-724E-8D71-7754EAB8B26D}"/>
              </a:ext>
            </a:extLst>
          </p:cNvPr>
          <p:cNvSpPr/>
          <p:nvPr/>
        </p:nvSpPr>
        <p:spPr>
          <a:xfrm>
            <a:off x="8894618" y="5128918"/>
            <a:ext cx="502230" cy="45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DDAC2-D9AE-1D42-9357-C449751D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3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914591"/>
            <a:ext cx="9677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Bayes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Only need to learn the probability of each feature given the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 and |Y|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 (overgeneralization),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437" y="3479526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3637" y="3454126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6" name="Text Box 14"/>
          <p:cNvSpPr txBox="1">
            <a:spLocks noChangeArrowheads="1"/>
          </p:cNvSpPr>
          <p:nvPr/>
        </p:nvSpPr>
        <p:spPr bwMode="auto">
          <a:xfrm>
            <a:off x="1143000" y="275206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parameters</a:t>
            </a:r>
          </a:p>
        </p:txBody>
      </p:sp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3908601" y="4251116"/>
            <a:ext cx="30221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n x |F| x |Y| parameters (for each </a:t>
            </a:r>
            <a:r>
              <a:rPr lang="en-US" dirty="0" err="1">
                <a:latin typeface="Calibri"/>
                <a:cs typeface="Calibri"/>
              </a:rPr>
              <a:t>F_i</a:t>
            </a:r>
            <a:r>
              <a:rPr lang="en-US" dirty="0">
                <a:latin typeface="Calibri"/>
                <a:cs typeface="Calibri"/>
              </a:rPr>
              <a:t> a CPT of size |Y|)</a:t>
            </a: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730872" y="4184376"/>
            <a:ext cx="25758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possible </a:t>
            </a:r>
            <a:r>
              <a:rPr lang="en-US" dirty="0" err="1">
                <a:latin typeface="Calibri"/>
                <a:cs typeface="Calibri"/>
              </a:rPr>
              <a:t>observatios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A05CF1-93BA-C34A-9175-7704FCD6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Inference for Naïve Bayes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3390"/>
            <a:ext cx="10896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Goal: compute posterior distribution over label variable 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1: compute conditional probabilities using the chain rule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2: normalize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4340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390138"/>
            <a:ext cx="21812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44888" y="2915476"/>
            <a:ext cx="27114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4" name="Line 8"/>
          <p:cNvSpPr>
            <a:spLocks noChangeShapeType="1"/>
          </p:cNvSpPr>
          <p:nvPr/>
        </p:nvSpPr>
        <p:spPr bwMode="auto">
          <a:xfrm>
            <a:off x="3922650" y="4533138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32250" y="4685538"/>
            <a:ext cx="1495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6" name="Freeform 10"/>
          <p:cNvSpPr>
            <a:spLocks/>
          </p:cNvSpPr>
          <p:nvPr/>
        </p:nvSpPr>
        <p:spPr bwMode="auto">
          <a:xfrm flipH="1">
            <a:off x="6970650" y="3542538"/>
            <a:ext cx="469900" cy="1295400"/>
          </a:xfrm>
          <a:custGeom>
            <a:avLst/>
            <a:gdLst>
              <a:gd name="T0" fmla="*/ 2147483647 w 952"/>
              <a:gd name="T1" fmla="*/ 0 h 960"/>
              <a:gd name="T2" fmla="*/ 2147483647 w 952"/>
              <a:gd name="T3" fmla="*/ 2147483647 h 960"/>
              <a:gd name="T4" fmla="*/ 2147483647 w 952"/>
              <a:gd name="T5" fmla="*/ 2147483647 h 960"/>
              <a:gd name="T6" fmla="*/ 2147483647 w 952"/>
              <a:gd name="T7" fmla="*/ 2147483647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960"/>
              <a:gd name="T14" fmla="*/ 952 w 9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960">
                <a:moveTo>
                  <a:pt x="712" y="0"/>
                </a:moveTo>
                <a:cubicBezTo>
                  <a:pt x="472" y="148"/>
                  <a:pt x="232" y="296"/>
                  <a:pt x="136" y="432"/>
                </a:cubicBezTo>
                <a:cubicBezTo>
                  <a:pt x="40" y="568"/>
                  <a:pt x="0" y="728"/>
                  <a:pt x="136" y="816"/>
                </a:cubicBezTo>
                <a:cubicBezTo>
                  <a:pt x="272" y="904"/>
                  <a:pt x="612" y="932"/>
                  <a:pt x="952" y="96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7" name="Text Box 11"/>
          <p:cNvSpPr txBox="1">
            <a:spLocks noChangeArrowheads="1"/>
          </p:cNvSpPr>
          <p:nvPr/>
        </p:nvSpPr>
        <p:spPr bwMode="auto">
          <a:xfrm>
            <a:off x="7275450" y="4609338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+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97082" y="3693007"/>
            <a:ext cx="181451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9" name="AutoShape 13"/>
          <p:cNvSpPr>
            <a:spLocks noChangeArrowheads="1"/>
          </p:cNvSpPr>
          <p:nvPr/>
        </p:nvSpPr>
        <p:spPr bwMode="auto">
          <a:xfrm>
            <a:off x="7981766" y="3505126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5" name="Picture 16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1" cstate="print"/>
          <a:srcRect l="23202" r="62943"/>
          <a:stretch/>
        </p:blipFill>
        <p:spPr bwMode="auto">
          <a:xfrm>
            <a:off x="4608450" y="2898013"/>
            <a:ext cx="325316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925C28-03B4-DB42-8FBA-02706FF9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03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Naïve Bayes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idx="1"/>
          </p:nvPr>
        </p:nvSpPr>
        <p:spPr>
          <a:xfrm>
            <a:off x="974034" y="1690688"/>
            <a:ext cx="8991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What do we need in order to use Naïve Bayes?</a:t>
            </a: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Inference method (we just saw this part)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Start with a bunch of probabilities: P(Y) and the 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tables (CPT)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Use standard inference to compute P(Y|F</a:t>
            </a:r>
            <a:r>
              <a:rPr lang="en-US" sz="2000" baseline="-25000" dirty="0"/>
              <a:t>1</a:t>
            </a:r>
            <a:r>
              <a:rPr lang="en-US" sz="2000" dirty="0"/>
              <a:t>…F</a:t>
            </a:r>
            <a:r>
              <a:rPr lang="en-US" sz="2000" baseline="-25000" dirty="0"/>
              <a:t>n</a:t>
            </a:r>
            <a:r>
              <a:rPr lang="en-US" sz="2000" dirty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Estimates of local conditional probability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P(Y), the prior over labels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for each feature (evidence variable)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probabilities are collectively called the </a:t>
            </a:r>
            <a:r>
              <a:rPr lang="en-US" sz="2000" i="1" dirty="0">
                <a:solidFill>
                  <a:srgbClr val="CC0000"/>
                </a:solidFill>
              </a:rPr>
              <a:t>parameters</a:t>
            </a:r>
            <a:r>
              <a:rPr lang="en-US" sz="2000" i="1" dirty="0"/>
              <a:t> </a:t>
            </a:r>
            <a:r>
              <a:rPr lang="en-US" sz="2000" dirty="0"/>
              <a:t>of the model and denoted by </a:t>
            </a:r>
            <a:r>
              <a:rPr lang="en-US" b="1" i="1" dirty="0">
                <a:solidFill>
                  <a:srgbClr val="CC0000"/>
                </a:solidFill>
                <a:sym typeface="Symbol" pitchFamily="18" charset="2"/>
              </a:rPr>
              <a:t>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typically come from training data counts</a:t>
            </a:r>
            <a:r>
              <a:rPr lang="en-US" dirty="0"/>
              <a:t> (MLE, MAP)</a:t>
            </a: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5A4E7E-9204-E44D-9ADF-675F1E3C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1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Conditional Probabilities</a:t>
            </a:r>
          </a:p>
        </p:txBody>
      </p:sp>
      <p:grpSp>
        <p:nvGrpSpPr>
          <p:cNvPr id="16388" name="Group 115"/>
          <p:cNvGrpSpPr>
            <a:grpSpLocks/>
          </p:cNvGrpSpPr>
          <p:nvPr/>
        </p:nvGrpSpPr>
        <p:grpSpPr bwMode="auto">
          <a:xfrm>
            <a:off x="3886200" y="2514600"/>
            <a:ext cx="2438400" cy="2438400"/>
            <a:chOff x="3168" y="1584"/>
            <a:chExt cx="1536" cy="1536"/>
          </a:xfrm>
        </p:grpSpPr>
        <p:sp>
          <p:nvSpPr>
            <p:cNvPr id="16501" name="Rectangle 4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2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3" name="Rectangle 6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4" name="Rectangle 7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5" name="Rectangle 8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6" name="Rectangle 9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7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8" name="Rectangle 11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9" name="Rectangle 12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0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1" name="Rectangle 14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2" name="Rectangle 15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3" name="Rectangle 16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4" name="Rectangle 17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5" name="Rectangle 18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6" name="Rectangle 19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7" name="Rectangle 20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8" name="Rectangle 21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9" name="Rectangle 22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0" name="Rectangle 23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1" name="Rectangle 24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2" name="Rectangle 25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4" name="Rectangle 27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5" name="Rectangle 28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6" name="Rectangle 29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7" name="Rectangle 30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8" name="Rectangle 31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9" name="Rectangle 32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0" name="Rectangle 33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1" name="Rectangle 34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2" name="Rectangle 35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3" name="Rectangle 36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4" name="Rectangle 37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5" name="Rectangle 38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6" name="Rectangle 39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7" name="Rectangle 40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8" name="Rectangle 41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9" name="Rectangle 42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0" name="Rectangle 43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1" name="Rectangle 44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2" name="Rectangle 45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3" name="Rectangle 46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4" name="Rectangle 47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5" name="Rectangle 48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6" name="Rectangle 49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7" name="Rectangle 50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8" name="Rectangle 51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9" name="Rectangle 52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0" name="Rectangle 53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1" name="Rectangle 54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2" name="Rectangle 55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3" name="Rectangle 56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4" name="Rectangle 57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5" name="Rectangle 58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6" name="Rectangle 59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7" name="Rectangle 60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8" name="Rectangle 61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9" name="Rectangle 62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0" name="Rectangle 63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1" name="Rectangle 64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2" name="Rectangle 65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3" name="Rectangle 66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4" name="Rectangle 67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183" name="Picture 18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7913" y="1676400"/>
            <a:ext cx="7127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882" name="Group 114"/>
          <p:cNvGraphicFramePr>
            <a:graphicFrameLocks noGrp="1"/>
          </p:cNvGraphicFramePr>
          <p:nvPr/>
        </p:nvGraphicFramePr>
        <p:xfrm>
          <a:off x="2209800" y="2146300"/>
          <a:ext cx="1066800" cy="33528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12884" name="Line 116"/>
          <p:cNvSpPr>
            <a:spLocks noChangeShapeType="1"/>
          </p:cNvSpPr>
          <p:nvPr/>
        </p:nvSpPr>
        <p:spPr bwMode="auto">
          <a:xfrm flipV="1">
            <a:off x="5562600" y="2057400"/>
            <a:ext cx="3124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0" name="Line 122"/>
          <p:cNvSpPr>
            <a:spLocks noChangeShapeType="1"/>
          </p:cNvSpPr>
          <p:nvPr/>
        </p:nvSpPr>
        <p:spPr bwMode="auto">
          <a:xfrm flipV="1">
            <a:off x="4419600" y="1905000"/>
            <a:ext cx="220980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1" name="Rectangle 123"/>
          <p:cNvSpPr>
            <a:spLocks noChangeArrowheads="1"/>
          </p:cNvSpPr>
          <p:nvPr/>
        </p:nvSpPr>
        <p:spPr bwMode="auto">
          <a:xfrm>
            <a:off x="4191000" y="34290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2" name="Rectangle 124"/>
          <p:cNvSpPr>
            <a:spLocks noChangeArrowheads="1"/>
          </p:cNvSpPr>
          <p:nvPr/>
        </p:nvSpPr>
        <p:spPr bwMode="auto">
          <a:xfrm>
            <a:off x="5410200" y="40386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1312933" name="Group 165"/>
          <p:cNvGraphicFramePr>
            <a:graphicFrameLocks noGrp="1"/>
          </p:cNvGraphicFramePr>
          <p:nvPr/>
        </p:nvGraphicFramePr>
        <p:xfrm>
          <a:off x="70866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4" name="Picture 18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828800"/>
            <a:ext cx="1625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0600" y="182880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934" name="Group 166"/>
          <p:cNvGraphicFramePr>
            <a:graphicFrameLocks noGrp="1"/>
          </p:cNvGraphicFramePr>
          <p:nvPr/>
        </p:nvGraphicFramePr>
        <p:xfrm>
          <a:off x="88392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7B7073-49CB-F74F-B775-1F32B819D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7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884" grpId="0" animBg="1"/>
      <p:bldP spid="1312890" grpId="0" animBg="1"/>
      <p:bldP spid="1312891" grpId="0" animBg="1"/>
      <p:bldP spid="131289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Spam Filter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50843" y="1722438"/>
            <a:ext cx="5261113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Naïve Bayes spam filter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Collection of emails, labeled spam or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Split into training, held-out, test sets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Classifiers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Learn on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(Tune it on a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Test it on new emails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971181" y="1540566"/>
            <a:ext cx="3581400" cy="137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Dear Sir.</a:t>
            </a:r>
          </a:p>
          <a:p>
            <a:endParaRPr lang="en-US" sz="1400"/>
          </a:p>
          <a:p>
            <a:r>
              <a:rPr lang="en-US" sz="1400"/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971181" y="31407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TO BE REMOVED FROM FUTURE MAILINGS, SIMPLY REPLY TO THIS MESSAGE AND PUT "REMOVE" IN THE SUBJECT.</a:t>
            </a:r>
          </a:p>
          <a:p>
            <a:endParaRPr lang="en-US" sz="1400"/>
          </a:p>
          <a:p>
            <a:r>
              <a:rPr lang="en-US" sz="1400"/>
              <a:t>99  MILLION EMAIL ADDRESSES</a:t>
            </a:r>
          </a:p>
          <a:p>
            <a:r>
              <a:rPr lang="en-US" sz="1400"/>
              <a:t>  FOR ONLY $99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971181" y="49695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7031381" y="5426766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7136156" y="19977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7132981" y="35979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119924-86F1-0149-B01E-70AA0E81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0567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76600" y="3362324"/>
            <a:ext cx="4844780" cy="572192"/>
          </a:xfrm>
          <a:prstGeom prst="rect">
            <a:avLst/>
          </a:prstGeom>
          <a:noFill/>
          <a:ln/>
          <a:effectLst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Text</a:t>
            </a:r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36641"/>
            <a:ext cx="113538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Bag-of-words 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Features: W</a:t>
            </a:r>
            <a:r>
              <a:rPr lang="en-US" sz="2000" baseline="-25000" dirty="0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the word at position </a:t>
            </a:r>
            <a:r>
              <a:rPr lang="en-US" sz="2000" dirty="0" err="1">
                <a:latin typeface="Calibri"/>
                <a:cs typeface="Calibri"/>
              </a:rPr>
              <a:t>i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predict label conditioned on feature variables (spam vs.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assume features are conditionally independent given label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Generative 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“Tied” distributions and bag-of-words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Usually, each variable gets its own conditional probability distribution P(F|Y)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a bag-of-words model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Each position is identically distributed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All positions share the same conditional </a:t>
            </a:r>
            <a:r>
              <a:rPr lang="en-US" sz="1800" dirty="0" err="1">
                <a:latin typeface="Calibri"/>
                <a:cs typeface="Calibri"/>
              </a:rPr>
              <a:t>probs</a:t>
            </a:r>
            <a:r>
              <a:rPr lang="en-US" sz="1800" dirty="0">
                <a:latin typeface="Calibri"/>
                <a:cs typeface="Calibri"/>
              </a:rPr>
              <a:t> P(W|Y)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Why make this assumption?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Called “bag-of-words” because model is insensitive to word order or reordering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 similar approach is used in Convolutional Neural Networks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53200" y="6491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310727" name="Text Box 7"/>
          <p:cNvSpPr txBox="1">
            <a:spLocks noChangeArrowheads="1"/>
          </p:cNvSpPr>
          <p:nvPr/>
        </p:nvSpPr>
        <p:spPr bwMode="auto">
          <a:xfrm>
            <a:off x="8732702" y="2728912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latin typeface="Calibri"/>
                <a:cs typeface="Calibri"/>
              </a:rPr>
              <a:t>Word at position i, not i</a:t>
            </a:r>
            <a:r>
              <a:rPr lang="en-US" sz="1600" i="1" baseline="30000">
                <a:latin typeface="Calibri"/>
                <a:cs typeface="Calibri"/>
              </a:rPr>
              <a:t>th</a:t>
            </a:r>
            <a:r>
              <a:rPr lang="en-US" sz="1600" i="1">
                <a:latin typeface="Calibri"/>
                <a:cs typeface="Calibri"/>
              </a:rPr>
              <a:t> word in the dictionary!</a:t>
            </a:r>
          </a:p>
        </p:txBody>
      </p:sp>
      <p:sp>
        <p:nvSpPr>
          <p:cNvPr id="1310728" name="Freeform 8"/>
          <p:cNvSpPr>
            <a:spLocks/>
          </p:cNvSpPr>
          <p:nvPr/>
        </p:nvSpPr>
        <p:spPr bwMode="auto">
          <a:xfrm>
            <a:off x="7427777" y="3706812"/>
            <a:ext cx="2409825" cy="255588"/>
          </a:xfrm>
          <a:custGeom>
            <a:avLst/>
            <a:gdLst>
              <a:gd name="T0" fmla="*/ 2147483647 w 1518"/>
              <a:gd name="T1" fmla="*/ 2147483647 h 161"/>
              <a:gd name="T2" fmla="*/ 2147483647 w 1518"/>
              <a:gd name="T3" fmla="*/ 2147483647 h 161"/>
              <a:gd name="T4" fmla="*/ 2147483647 w 1518"/>
              <a:gd name="T5" fmla="*/ 2147483647 h 161"/>
              <a:gd name="T6" fmla="*/ 2147483647 w 1518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1518"/>
              <a:gd name="T13" fmla="*/ 0 h 161"/>
              <a:gd name="T14" fmla="*/ 1518 w 1518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8" h="161">
                <a:moveTo>
                  <a:pt x="73" y="60"/>
                </a:moveTo>
                <a:cubicBezTo>
                  <a:pt x="94" y="67"/>
                  <a:pt x="0" y="89"/>
                  <a:pt x="197" y="103"/>
                </a:cubicBezTo>
                <a:cubicBezTo>
                  <a:pt x="394" y="117"/>
                  <a:pt x="1038" y="161"/>
                  <a:pt x="1254" y="144"/>
                </a:cubicBezTo>
                <a:cubicBezTo>
                  <a:pt x="1470" y="127"/>
                  <a:pt x="1518" y="60"/>
                  <a:pt x="149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394E55-12A3-6C48-93C6-CED5329E8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27" grpId="0"/>
      <p:bldP spid="13107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Filtering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/>
              <a:t>Model: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2400"/>
              <a:t>What are the parameters?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Where do these tables come from?</a:t>
            </a:r>
          </a:p>
          <a:p>
            <a:pPr eaLnBrk="1" hangingPunct="1"/>
            <a:endParaRPr lang="en-US" sz="240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514735" y="1524000"/>
            <a:ext cx="4847955" cy="572567"/>
          </a:xfrm>
          <a:prstGeom prst="rect">
            <a:avLst/>
          </a:prstGeom>
          <a:noFill/>
          <a:ln/>
          <a:effectLst/>
        </p:spPr>
      </p:pic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46482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0.0156</a:t>
            </a:r>
          </a:p>
          <a:p>
            <a:r>
              <a:rPr lang="en-US">
                <a:latin typeface="Courier New" pitchFamily="49" charset="0"/>
              </a:rPr>
              <a:t>to  :  0.0153</a:t>
            </a:r>
          </a:p>
          <a:p>
            <a:r>
              <a:rPr lang="en-US">
                <a:latin typeface="Courier New" pitchFamily="49" charset="0"/>
              </a:rPr>
              <a:t>and :  0.0115</a:t>
            </a:r>
          </a:p>
          <a:p>
            <a:r>
              <a:rPr lang="en-US">
                <a:latin typeface="Courier New" pitchFamily="49" charset="0"/>
              </a:rPr>
              <a:t>of  :  0.0095</a:t>
            </a:r>
          </a:p>
          <a:p>
            <a:r>
              <a:rPr lang="en-US">
                <a:latin typeface="Courier New" pitchFamily="49" charset="0"/>
              </a:rPr>
              <a:t>you :  0.0093</a:t>
            </a:r>
          </a:p>
          <a:p>
            <a:r>
              <a:rPr lang="en-US">
                <a:latin typeface="Courier New" pitchFamily="49" charset="0"/>
              </a:rPr>
              <a:t>a   :  0.0086</a:t>
            </a:r>
          </a:p>
          <a:p>
            <a:r>
              <a:rPr lang="en-US">
                <a:latin typeface="Courier New" pitchFamily="49" charset="0"/>
              </a:rPr>
              <a:t>with:  0.0080</a:t>
            </a:r>
          </a:p>
          <a:p>
            <a:r>
              <a:rPr lang="en-US">
                <a:latin typeface="Courier New" pitchFamily="49" charset="0"/>
              </a:rPr>
              <a:t>from:  0.0075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0486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16065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2743200"/>
            <a:ext cx="14668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80010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0.0210</a:t>
            </a:r>
          </a:p>
          <a:p>
            <a:r>
              <a:rPr lang="en-US">
                <a:latin typeface="Courier New" pitchFamily="49" charset="0"/>
              </a:rPr>
              <a:t>to  :  0.0133</a:t>
            </a:r>
          </a:p>
          <a:p>
            <a:r>
              <a:rPr lang="en-US">
                <a:latin typeface="Courier New" pitchFamily="49" charset="0"/>
              </a:rPr>
              <a:t>of  :  0.0119</a:t>
            </a:r>
          </a:p>
          <a:p>
            <a:r>
              <a:rPr lang="en-US">
                <a:latin typeface="Courier New" pitchFamily="49" charset="0"/>
              </a:rPr>
              <a:t>2002:  0.0110</a:t>
            </a:r>
          </a:p>
          <a:p>
            <a:r>
              <a:rPr lang="en-US">
                <a:latin typeface="Courier New" pitchFamily="49" charset="0"/>
              </a:rPr>
              <a:t>with:  0.0108</a:t>
            </a:r>
          </a:p>
          <a:p>
            <a:r>
              <a:rPr lang="en-US">
                <a:latin typeface="Courier New" pitchFamily="49" charset="0"/>
              </a:rPr>
              <a:t>from:  0.0107</a:t>
            </a:r>
          </a:p>
          <a:p>
            <a:r>
              <a:rPr lang="en-US">
                <a:latin typeface="Courier New" pitchFamily="49" charset="0"/>
              </a:rPr>
              <a:t>and :  0.0105</a:t>
            </a:r>
          </a:p>
          <a:p>
            <a:r>
              <a:rPr lang="en-US">
                <a:latin typeface="Courier New" pitchFamily="49" charset="0"/>
              </a:rPr>
              <a:t>a   :  0.0100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26024" y="2743200"/>
            <a:ext cx="712140" cy="278992"/>
          </a:xfrm>
          <a:prstGeom prst="rect">
            <a:avLst/>
          </a:prstGeom>
          <a:noFill/>
          <a:ln/>
          <a:effectLst/>
        </p:spPr>
      </p:pic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1981200" y="31242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ham : 0.66</a:t>
            </a:r>
          </a:p>
          <a:p>
            <a:r>
              <a:rPr lang="en-US">
                <a:latin typeface="Courier New" pitchFamily="49" charset="0"/>
              </a:rPr>
              <a:t>spam: 0.33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9E7CD-2DCE-0749-BCCF-7F3F9E56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9" grpId="0" animBg="1"/>
      <p:bldP spid="1286152" grpId="0" animBg="1"/>
      <p:bldP spid="12861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Example</a:t>
            </a:r>
          </a:p>
        </p:txBody>
      </p:sp>
      <p:graphicFrame>
        <p:nvGraphicFramePr>
          <p:cNvPr id="1298436" name="Group 4"/>
          <p:cNvGraphicFramePr>
            <a:graphicFrameLocks noGrp="1"/>
          </p:cNvGraphicFramePr>
          <p:nvPr/>
        </p:nvGraphicFramePr>
        <p:xfrm>
          <a:off x="2590800" y="1600200"/>
          <a:ext cx="6858000" cy="4023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P(w|spam)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P(w|ham)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Spam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Ham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(prior)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0.33333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0.66666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-0.4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Gary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0.00021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would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0.00069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0.00084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-19.1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-23.8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like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-30.9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0.01517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0.01339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-35.1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lose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weight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0.00016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-53.3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-55.0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while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-61.5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-66.2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-69.0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sleep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-76.0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-80.5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98512" name="Text Box 80"/>
          <p:cNvSpPr txBox="1">
            <a:spLocks noChangeArrowheads="1"/>
          </p:cNvSpPr>
          <p:nvPr/>
        </p:nvSpPr>
        <p:spPr bwMode="auto">
          <a:xfrm>
            <a:off x="7391400" y="68580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</a:rPr>
              <a:t>P(spam | w) = 0.989</a:t>
            </a:r>
          </a:p>
        </p:txBody>
      </p:sp>
      <p:sp>
        <p:nvSpPr>
          <p:cNvPr id="1298513" name="Line 81"/>
          <p:cNvSpPr>
            <a:spLocks noChangeShapeType="1"/>
          </p:cNvSpPr>
          <p:nvPr/>
        </p:nvSpPr>
        <p:spPr bwMode="auto">
          <a:xfrm>
            <a:off x="7361583" y="6887817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514" name="Rectangle 82"/>
          <p:cNvSpPr>
            <a:spLocks noChangeArrowheads="1"/>
          </p:cNvSpPr>
          <p:nvPr/>
        </p:nvSpPr>
        <p:spPr bwMode="auto">
          <a:xfrm>
            <a:off x="2590800" y="3352800"/>
            <a:ext cx="6858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5" name="Rectangle 83"/>
          <p:cNvSpPr>
            <a:spLocks noChangeArrowheads="1"/>
          </p:cNvSpPr>
          <p:nvPr/>
        </p:nvSpPr>
        <p:spPr bwMode="auto">
          <a:xfrm>
            <a:off x="2590800" y="29718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6" name="Rectangle 84"/>
          <p:cNvSpPr>
            <a:spLocks noChangeArrowheads="1"/>
          </p:cNvSpPr>
          <p:nvPr/>
        </p:nvSpPr>
        <p:spPr bwMode="auto">
          <a:xfrm>
            <a:off x="2590800" y="2667000"/>
            <a:ext cx="68580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7" name="Rectangle 85"/>
          <p:cNvSpPr>
            <a:spLocks noChangeArrowheads="1"/>
          </p:cNvSpPr>
          <p:nvPr/>
        </p:nvSpPr>
        <p:spPr bwMode="auto">
          <a:xfrm>
            <a:off x="2590800" y="2286000"/>
            <a:ext cx="6858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008065-D2E3-D94C-B0D8-0332C92CB1AD}"/>
                  </a:ext>
                </a:extLst>
              </p:cNvPr>
              <p:cNvSpPr txBox="1"/>
              <p:nvPr/>
            </p:nvSpPr>
            <p:spPr>
              <a:xfrm>
                <a:off x="6354041" y="457200"/>
                <a:ext cx="5474960" cy="672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008065-D2E3-D94C-B0D8-0332C92CB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041" y="457200"/>
                <a:ext cx="5474960" cy="672235"/>
              </a:xfrm>
              <a:prstGeom prst="rect">
                <a:avLst/>
              </a:prstGeom>
              <a:blipFill>
                <a:blip r:embed="rId2"/>
                <a:stretch>
                  <a:fillRect l="-463" t="-149057" b="-20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5600A-705D-6448-B73F-A8B8FEE8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18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512" grpId="0"/>
      <p:bldP spid="1298513" grpId="0" animBg="1"/>
      <p:bldP spid="1298514" grpId="0" animBg="1"/>
      <p:bldP spid="1298515" grpId="0" animBg="1"/>
      <p:bldP spid="1298516" grpId="0" animBg="1"/>
      <p:bldP spid="12985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Generalization and Overfitting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Rare parameter values will </a:t>
            </a:r>
            <a:r>
              <a:rPr lang="en-US" sz="2000" dirty="0">
                <a:solidFill>
                  <a:srgbClr val="C00000"/>
                </a:solidFill>
              </a:rPr>
              <a:t>overfit</a:t>
            </a:r>
            <a:r>
              <a:rPr lang="en-US" sz="2000" dirty="0"/>
              <a:t> the training data!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because we never saw a 3 with pixel (15,15) on during training doesn’t mean we won’t see it at test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“minute” is 100% spam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“seriously” is 100% ham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about all the words that don’t occur in the training set at all?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 general, we can’t go around giving unseen events zero probability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 an extreme case, imagine using the entire email as the only feature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 get the training data perfect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Wouldn’t </a:t>
            </a:r>
            <a:r>
              <a:rPr lang="en-US" sz="1800" i="1" dirty="0"/>
              <a:t>generalize</a:t>
            </a:r>
            <a:r>
              <a:rPr lang="en-US" sz="1800" dirty="0"/>
              <a:t> at 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making the bag-of-words assumption gives us some generalization, but isn’t enough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 generalize better: we need to </a:t>
            </a:r>
            <a:r>
              <a:rPr lang="en-US" sz="2000" dirty="0">
                <a:solidFill>
                  <a:srgbClr val="CC0000"/>
                </a:solidFill>
              </a:rPr>
              <a:t>smooth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CC0000"/>
                </a:solidFill>
              </a:rPr>
              <a:t>regularize </a:t>
            </a:r>
            <a:r>
              <a:rPr lang="en-US" sz="2000" dirty="0"/>
              <a:t>the estimates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5B405-5152-784E-A71F-E723C638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49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Risk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800" dirty="0"/>
                  <a:t>Empirical risk minimization</a:t>
                </a:r>
              </a:p>
              <a:p>
                <a:pPr lvl="1"/>
                <a:r>
                  <a:rPr lang="en-US" sz="2400" dirty="0"/>
                  <a:t>Basic principle of machine learning</a:t>
                </a:r>
              </a:p>
              <a:p>
                <a:pPr lvl="1"/>
                <a:r>
                  <a:rPr lang="en-US" sz="2400" dirty="0"/>
                  <a:t>We want the model (classifier, </a:t>
                </a:r>
                <a:r>
                  <a:rPr lang="en-US" sz="2400" dirty="0" err="1"/>
                  <a:t>etc</a:t>
                </a:r>
                <a:r>
                  <a:rPr lang="en-US" sz="2400" dirty="0"/>
                  <a:t>) that does best on the true test distribution</a:t>
                </a:r>
              </a:p>
              <a:p>
                <a:pPr lvl="1"/>
                <a:r>
                  <a:rPr lang="en-US" sz="2400" dirty="0"/>
                  <a:t>Don’t know the true distribution so pick the best model on our training set</a:t>
                </a:r>
              </a:p>
              <a:p>
                <a:pPr lvl="1"/>
                <a:r>
                  <a:rPr lang="en-US" sz="2400" dirty="0"/>
                  <a:t>Finding “the best” model parameters on the training set is phrased as an optimization problem: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𝑚𝑜𝑑𝑒𝑙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𝑡𝑟𝑎𝑖𝑛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/>
                  <a:t>Main worry: overfitting to the training set</a:t>
                </a:r>
              </a:p>
              <a:p>
                <a:pPr lvl="1"/>
                <a:r>
                  <a:rPr lang="en-US" sz="2400" dirty="0"/>
                  <a:t>Improves with more training data (less sampling variance, training more like test)</a:t>
                </a:r>
              </a:p>
              <a:p>
                <a:pPr lvl="1"/>
                <a:r>
                  <a:rPr lang="en-US" sz="2400" dirty="0"/>
                  <a:t>Improves if we limit the complexity of our hypotheses (regularization and/or small hypothesis spaces)</a:t>
                </a: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C8D78-5BEC-9649-8EDB-9E83A7E2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23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Important Concepts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864626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Data: labeled instances (e.g. emails marked spam/ham)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Held out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Test set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Features: attribute values which characterize each x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Experimentation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Learn parameters (e.g. model probabilities) on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(Tune </a:t>
            </a:r>
            <a:r>
              <a:rPr lang="en-US" sz="1600" dirty="0" err="1">
                <a:latin typeface="Calibri"/>
                <a:cs typeface="Calibri"/>
              </a:rPr>
              <a:t>hyperparameters</a:t>
            </a:r>
            <a:r>
              <a:rPr lang="en-US" sz="1600" dirty="0">
                <a:latin typeface="Calibri"/>
                <a:cs typeface="Calibri"/>
              </a:rPr>
              <a:t> on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Compute accuracy of test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Very important: never optimize parameters for the test set!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Evaluation (many metrics possible, e.g. accuracy)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Accuracy: fraction of instances predicted correctly</a:t>
            </a:r>
            <a:endParaRPr lang="en-US" sz="1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>
                <a:latin typeface="Calibri"/>
                <a:cs typeface="Calibri"/>
              </a:rPr>
              <a:t>Overfitting</a:t>
            </a:r>
            <a:r>
              <a:rPr lang="en-US" sz="1800" dirty="0">
                <a:latin typeface="Calibri"/>
                <a:cs typeface="Calibri"/>
              </a:rPr>
              <a:t> and generalization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Want a classifier which does well on </a:t>
            </a:r>
            <a:r>
              <a:rPr lang="en-US" sz="1600" i="1" dirty="0">
                <a:latin typeface="Calibri"/>
                <a:cs typeface="Calibri"/>
              </a:rPr>
              <a:t>test</a:t>
            </a:r>
            <a:r>
              <a:rPr lang="en-US" sz="1600" dirty="0">
                <a:latin typeface="Calibri"/>
                <a:cs typeface="Calibri"/>
              </a:rPr>
              <a:t>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Overfitting: fitting the training data very closely, but not generalizing well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321825" y="1600200"/>
            <a:ext cx="1676400" cy="259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Training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7321825" y="4267200"/>
            <a:ext cx="1676400" cy="990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Held-Out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7321825" y="5334000"/>
            <a:ext cx="1676400" cy="914400"/>
          </a:xfrm>
          <a:prstGeom prst="rect">
            <a:avLst/>
          </a:prstGeom>
          <a:solidFill>
            <a:srgbClr val="BDE6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Test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7558" y="1600200"/>
            <a:ext cx="2777206" cy="2286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3118" y="3886200"/>
            <a:ext cx="2164772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4011" y="5388709"/>
            <a:ext cx="2212274" cy="1240691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D9BD87-4576-B245-A20A-D18ED9717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58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 and </a:t>
            </a:r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3" y="1295400"/>
            <a:ext cx="3121641" cy="46672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95452"/>
            <a:ext cx="3352800" cy="4667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982" y="1295400"/>
            <a:ext cx="4265635" cy="466725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0DEE1-6313-B04D-A15F-EB616B1E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19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974725" y="1295400"/>
            <a:ext cx="7537450" cy="51276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974725" y="6423025"/>
            <a:ext cx="753745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V="1">
            <a:off x="974725" y="1295400"/>
            <a:ext cx="1588" cy="512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V="1">
            <a:off x="9747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9731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V="1">
            <a:off x="17256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17240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flipV="1">
            <a:off x="24749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4733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V="1">
            <a:off x="32337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3232150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flipV="1">
            <a:off x="39846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39830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3" name="Line 16"/>
          <p:cNvSpPr>
            <a:spLocks noChangeShapeType="1"/>
          </p:cNvSpPr>
          <p:nvPr/>
        </p:nvSpPr>
        <p:spPr bwMode="auto">
          <a:xfrm flipV="1">
            <a:off x="47434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47021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 flipV="1">
            <a:off x="54943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Rectangle 19"/>
          <p:cNvSpPr>
            <a:spLocks noChangeArrowheads="1"/>
          </p:cNvSpPr>
          <p:nvPr/>
        </p:nvSpPr>
        <p:spPr bwMode="auto">
          <a:xfrm>
            <a:off x="54530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V="1">
            <a:off x="62436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62023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 flipV="1">
            <a:off x="700246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6961188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 flipV="1">
            <a:off x="77533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25"/>
          <p:cNvSpPr>
            <a:spLocks noChangeArrowheads="1"/>
          </p:cNvSpPr>
          <p:nvPr/>
        </p:nvSpPr>
        <p:spPr bwMode="auto">
          <a:xfrm>
            <a:off x="77120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3" name="Line 26"/>
          <p:cNvSpPr>
            <a:spLocks noChangeShapeType="1"/>
          </p:cNvSpPr>
          <p:nvPr/>
        </p:nvSpPr>
        <p:spPr bwMode="auto">
          <a:xfrm flipV="1">
            <a:off x="851217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4" name="Rectangle 27"/>
          <p:cNvSpPr>
            <a:spLocks noChangeArrowheads="1"/>
          </p:cNvSpPr>
          <p:nvPr/>
        </p:nvSpPr>
        <p:spPr bwMode="auto">
          <a:xfrm>
            <a:off x="8470900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974725" y="6423025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788988" y="6346825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7" name="Line 30"/>
          <p:cNvSpPr>
            <a:spLocks noChangeShapeType="1"/>
          </p:cNvSpPr>
          <p:nvPr/>
        </p:nvSpPr>
        <p:spPr bwMode="auto">
          <a:xfrm>
            <a:off x="974725" y="58531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8" name="Rectangle 31"/>
          <p:cNvSpPr>
            <a:spLocks noChangeArrowheads="1"/>
          </p:cNvSpPr>
          <p:nvPr/>
        </p:nvSpPr>
        <p:spPr bwMode="auto">
          <a:xfrm>
            <a:off x="788988" y="5776913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9" name="Line 32"/>
          <p:cNvSpPr>
            <a:spLocks noChangeShapeType="1"/>
          </p:cNvSpPr>
          <p:nvPr/>
        </p:nvSpPr>
        <p:spPr bwMode="auto">
          <a:xfrm>
            <a:off x="974725" y="52816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Rectangle 33"/>
          <p:cNvSpPr>
            <a:spLocks noChangeArrowheads="1"/>
          </p:cNvSpPr>
          <p:nvPr/>
        </p:nvSpPr>
        <p:spPr bwMode="auto">
          <a:xfrm>
            <a:off x="857250" y="5205413"/>
            <a:ext cx="112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974725" y="4711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Rectangle 35"/>
          <p:cNvSpPr>
            <a:spLocks noChangeArrowheads="1"/>
          </p:cNvSpPr>
          <p:nvPr/>
        </p:nvSpPr>
        <p:spPr bwMode="auto">
          <a:xfrm>
            <a:off x="896938" y="46355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3" name="Line 36"/>
          <p:cNvSpPr>
            <a:spLocks noChangeShapeType="1"/>
          </p:cNvSpPr>
          <p:nvPr/>
        </p:nvSpPr>
        <p:spPr bwMode="auto">
          <a:xfrm>
            <a:off x="974725" y="41402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4" name="Rectangle 37"/>
          <p:cNvSpPr>
            <a:spLocks noChangeArrowheads="1"/>
          </p:cNvSpPr>
          <p:nvPr/>
        </p:nvSpPr>
        <p:spPr bwMode="auto">
          <a:xfrm>
            <a:off x="896938" y="40640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5" name="Line 38"/>
          <p:cNvSpPr>
            <a:spLocks noChangeShapeType="1"/>
          </p:cNvSpPr>
          <p:nvPr/>
        </p:nvSpPr>
        <p:spPr bwMode="auto">
          <a:xfrm>
            <a:off x="974725" y="3568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Rectangle 39"/>
          <p:cNvSpPr>
            <a:spLocks noChangeArrowheads="1"/>
          </p:cNvSpPr>
          <p:nvPr/>
        </p:nvSpPr>
        <p:spPr bwMode="auto">
          <a:xfrm>
            <a:off x="830263" y="3492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974725" y="2998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Rectangle 41"/>
          <p:cNvSpPr>
            <a:spLocks noChangeArrowheads="1"/>
          </p:cNvSpPr>
          <p:nvPr/>
        </p:nvSpPr>
        <p:spPr bwMode="auto">
          <a:xfrm>
            <a:off x="830263" y="2922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9" name="Line 42"/>
          <p:cNvSpPr>
            <a:spLocks noChangeShapeType="1"/>
          </p:cNvSpPr>
          <p:nvPr/>
        </p:nvSpPr>
        <p:spPr bwMode="auto">
          <a:xfrm>
            <a:off x="974725" y="24272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Rectangle 43"/>
          <p:cNvSpPr>
            <a:spLocks noChangeArrowheads="1"/>
          </p:cNvSpPr>
          <p:nvPr/>
        </p:nvSpPr>
        <p:spPr bwMode="auto">
          <a:xfrm>
            <a:off x="830263" y="23510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1" name="Line 44"/>
          <p:cNvSpPr>
            <a:spLocks noChangeShapeType="1"/>
          </p:cNvSpPr>
          <p:nvPr/>
        </p:nvSpPr>
        <p:spPr bwMode="auto">
          <a:xfrm>
            <a:off x="974725" y="1855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Rectangle 45"/>
          <p:cNvSpPr>
            <a:spLocks noChangeArrowheads="1"/>
          </p:cNvSpPr>
          <p:nvPr/>
        </p:nvSpPr>
        <p:spPr bwMode="auto">
          <a:xfrm>
            <a:off x="830263" y="1779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974725" y="12954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Rectangle 47"/>
          <p:cNvSpPr>
            <a:spLocks noChangeArrowheads="1"/>
          </p:cNvSpPr>
          <p:nvPr/>
        </p:nvSpPr>
        <p:spPr bwMode="auto">
          <a:xfrm>
            <a:off x="830263" y="12192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30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5" name="Oval 48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6" name="Oval 49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Oval 50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Oval 51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Oval 52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Oval 53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Oval 54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Oval 55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Oval 56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Oval 57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Oval 58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Oval 59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Oval 60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Oval 61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9" name="Oval 62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Oval 63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1" name="Oval 64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2" name="Oval 65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3" name="Oval 66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Oval 67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Oval 68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6" name="Oval 69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7" name="Oval 70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8" name="Oval 71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9" name="Oval 72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0" name="Oval 73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Oval 74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Oval 75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Oval 76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Oval 77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Oval 78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Oval 79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Oval 80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Oval 81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Oval 82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Oval 83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Oval 84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Oval 85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Oval 86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Oval 87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8"/>
          <p:cNvSpPr>
            <a:spLocks/>
          </p:cNvSpPr>
          <p:nvPr/>
        </p:nvSpPr>
        <p:spPr bwMode="auto">
          <a:xfrm>
            <a:off x="1344613" y="1827213"/>
            <a:ext cx="4784725" cy="3721100"/>
          </a:xfrm>
          <a:custGeom>
            <a:avLst/>
            <a:gdLst>
              <a:gd name="T0" fmla="*/ 2147483647 w 3014"/>
              <a:gd name="T1" fmla="*/ 2147483647 h 2344"/>
              <a:gd name="T2" fmla="*/ 2147483647 w 3014"/>
              <a:gd name="T3" fmla="*/ 2147483647 h 2344"/>
              <a:gd name="T4" fmla="*/ 2147483647 w 3014"/>
              <a:gd name="T5" fmla="*/ 2147483647 h 2344"/>
              <a:gd name="T6" fmla="*/ 2147483647 w 3014"/>
              <a:gd name="T7" fmla="*/ 2147483647 h 2344"/>
              <a:gd name="T8" fmla="*/ 2147483647 w 3014"/>
              <a:gd name="T9" fmla="*/ 2147483647 h 2344"/>
              <a:gd name="T10" fmla="*/ 2147483647 w 3014"/>
              <a:gd name="T11" fmla="*/ 2147483647 h 2344"/>
              <a:gd name="T12" fmla="*/ 2147483647 w 3014"/>
              <a:gd name="T13" fmla="*/ 2147483647 h 2344"/>
              <a:gd name="T14" fmla="*/ 2147483647 w 3014"/>
              <a:gd name="T15" fmla="*/ 2147483647 h 2344"/>
              <a:gd name="T16" fmla="*/ 2147483647 w 3014"/>
              <a:gd name="T17" fmla="*/ 2147483647 h 2344"/>
              <a:gd name="T18" fmla="*/ 2147483647 w 3014"/>
              <a:gd name="T19" fmla="*/ 2147483647 h 2344"/>
              <a:gd name="T20" fmla="*/ 2147483647 w 3014"/>
              <a:gd name="T21" fmla="*/ 2147483647 h 2344"/>
              <a:gd name="T22" fmla="*/ 2147483647 w 3014"/>
              <a:gd name="T23" fmla="*/ 2147483647 h 2344"/>
              <a:gd name="T24" fmla="*/ 2147483647 w 3014"/>
              <a:gd name="T25" fmla="*/ 2147483647 h 2344"/>
              <a:gd name="T26" fmla="*/ 2147483647 w 3014"/>
              <a:gd name="T27" fmla="*/ 2147483647 h 2344"/>
              <a:gd name="T28" fmla="*/ 2147483647 w 3014"/>
              <a:gd name="T29" fmla="*/ 2147483647 h 2344"/>
              <a:gd name="T30" fmla="*/ 2147483647 w 3014"/>
              <a:gd name="T31" fmla="*/ 2147483647 h 2344"/>
              <a:gd name="T32" fmla="*/ 2147483647 w 3014"/>
              <a:gd name="T33" fmla="*/ 2147483647 h 2344"/>
              <a:gd name="T34" fmla="*/ 2147483647 w 3014"/>
              <a:gd name="T35" fmla="*/ 2147483647 h 2344"/>
              <a:gd name="T36" fmla="*/ 2147483647 w 3014"/>
              <a:gd name="T37" fmla="*/ 2147483647 h 2344"/>
              <a:gd name="T38" fmla="*/ 2147483647 w 3014"/>
              <a:gd name="T39" fmla="*/ 2147483647 h 2344"/>
              <a:gd name="T40" fmla="*/ 2147483647 w 3014"/>
              <a:gd name="T41" fmla="*/ 2147483647 h 2344"/>
              <a:gd name="T42" fmla="*/ 2147483647 w 3014"/>
              <a:gd name="T43" fmla="*/ 2147483647 h 2344"/>
              <a:gd name="T44" fmla="*/ 2147483647 w 3014"/>
              <a:gd name="T45" fmla="*/ 2147483647 h 2344"/>
              <a:gd name="T46" fmla="*/ 2147483647 w 3014"/>
              <a:gd name="T47" fmla="*/ 2147483647 h 2344"/>
              <a:gd name="T48" fmla="*/ 2147483647 w 3014"/>
              <a:gd name="T49" fmla="*/ 2147483647 h 2344"/>
              <a:gd name="T50" fmla="*/ 2147483647 w 3014"/>
              <a:gd name="T51" fmla="*/ 2147483647 h 2344"/>
              <a:gd name="T52" fmla="*/ 2147483647 w 3014"/>
              <a:gd name="T53" fmla="*/ 2147483647 h 2344"/>
              <a:gd name="T54" fmla="*/ 2147483647 w 3014"/>
              <a:gd name="T55" fmla="*/ 2147483647 h 2344"/>
              <a:gd name="T56" fmla="*/ 2147483647 w 3014"/>
              <a:gd name="T57" fmla="*/ 2147483647 h 2344"/>
              <a:gd name="T58" fmla="*/ 2147483647 w 3014"/>
              <a:gd name="T59" fmla="*/ 2147483647 h 2344"/>
              <a:gd name="T60" fmla="*/ 2147483647 w 3014"/>
              <a:gd name="T61" fmla="*/ 2147483647 h 2344"/>
              <a:gd name="T62" fmla="*/ 2147483647 w 3014"/>
              <a:gd name="T63" fmla="*/ 2147483647 h 2344"/>
              <a:gd name="T64" fmla="*/ 2147483647 w 3014"/>
              <a:gd name="T65" fmla="*/ 2147483647 h 2344"/>
              <a:gd name="T66" fmla="*/ 2147483647 w 3014"/>
              <a:gd name="T67" fmla="*/ 2147483647 h 2344"/>
              <a:gd name="T68" fmla="*/ 2147483647 w 3014"/>
              <a:gd name="T69" fmla="*/ 2147483647 h 2344"/>
              <a:gd name="T70" fmla="*/ 2147483647 w 3014"/>
              <a:gd name="T71" fmla="*/ 2147483647 h 2344"/>
              <a:gd name="T72" fmla="*/ 2147483647 w 3014"/>
              <a:gd name="T73" fmla="*/ 2147483647 h 2344"/>
              <a:gd name="T74" fmla="*/ 2147483647 w 3014"/>
              <a:gd name="T75" fmla="*/ 2147483647 h 2344"/>
              <a:gd name="T76" fmla="*/ 2147483647 w 3014"/>
              <a:gd name="T77" fmla="*/ 2147483647 h 2344"/>
              <a:gd name="T78" fmla="*/ 2147483647 w 3014"/>
              <a:gd name="T79" fmla="*/ 2147483647 h 2344"/>
              <a:gd name="T80" fmla="*/ 2147483647 w 3014"/>
              <a:gd name="T81" fmla="*/ 2147483647 h 2344"/>
              <a:gd name="T82" fmla="*/ 2147483647 w 3014"/>
              <a:gd name="T83" fmla="*/ 2147483647 h 23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14"/>
              <a:gd name="T127" fmla="*/ 0 h 2344"/>
              <a:gd name="T128" fmla="*/ 3014 w 3014"/>
              <a:gd name="T129" fmla="*/ 2344 h 234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14" h="2344">
                <a:moveTo>
                  <a:pt x="0" y="1739"/>
                </a:moveTo>
                <a:lnTo>
                  <a:pt x="24" y="630"/>
                </a:lnTo>
                <a:lnTo>
                  <a:pt x="48" y="114"/>
                </a:lnTo>
                <a:lnTo>
                  <a:pt x="72" y="0"/>
                </a:lnTo>
                <a:lnTo>
                  <a:pt x="96" y="132"/>
                </a:lnTo>
                <a:lnTo>
                  <a:pt x="120" y="402"/>
                </a:lnTo>
                <a:lnTo>
                  <a:pt x="144" y="738"/>
                </a:lnTo>
                <a:lnTo>
                  <a:pt x="168" y="1085"/>
                </a:lnTo>
                <a:lnTo>
                  <a:pt x="192" y="1409"/>
                </a:lnTo>
                <a:lnTo>
                  <a:pt x="216" y="1691"/>
                </a:lnTo>
                <a:lnTo>
                  <a:pt x="240" y="1918"/>
                </a:lnTo>
                <a:lnTo>
                  <a:pt x="264" y="2098"/>
                </a:lnTo>
                <a:lnTo>
                  <a:pt x="287" y="2218"/>
                </a:lnTo>
                <a:lnTo>
                  <a:pt x="311" y="2296"/>
                </a:lnTo>
                <a:lnTo>
                  <a:pt x="335" y="2338"/>
                </a:lnTo>
                <a:lnTo>
                  <a:pt x="359" y="2344"/>
                </a:lnTo>
                <a:lnTo>
                  <a:pt x="383" y="2332"/>
                </a:lnTo>
                <a:lnTo>
                  <a:pt x="407" y="2302"/>
                </a:lnTo>
                <a:lnTo>
                  <a:pt x="431" y="2260"/>
                </a:lnTo>
                <a:lnTo>
                  <a:pt x="455" y="2218"/>
                </a:lnTo>
                <a:lnTo>
                  <a:pt x="479" y="2182"/>
                </a:lnTo>
                <a:lnTo>
                  <a:pt x="503" y="2146"/>
                </a:lnTo>
                <a:lnTo>
                  <a:pt x="527" y="2116"/>
                </a:lnTo>
                <a:lnTo>
                  <a:pt x="551" y="2092"/>
                </a:lnTo>
                <a:lnTo>
                  <a:pt x="569" y="2080"/>
                </a:lnTo>
                <a:lnTo>
                  <a:pt x="592" y="2080"/>
                </a:lnTo>
                <a:lnTo>
                  <a:pt x="616" y="2080"/>
                </a:lnTo>
                <a:lnTo>
                  <a:pt x="640" y="2098"/>
                </a:lnTo>
                <a:lnTo>
                  <a:pt x="664" y="2116"/>
                </a:lnTo>
                <a:lnTo>
                  <a:pt x="688" y="2134"/>
                </a:lnTo>
                <a:lnTo>
                  <a:pt x="712" y="2164"/>
                </a:lnTo>
                <a:lnTo>
                  <a:pt x="736" y="2188"/>
                </a:lnTo>
                <a:lnTo>
                  <a:pt x="760" y="2218"/>
                </a:lnTo>
                <a:lnTo>
                  <a:pt x="784" y="2242"/>
                </a:lnTo>
                <a:lnTo>
                  <a:pt x="808" y="2266"/>
                </a:lnTo>
                <a:lnTo>
                  <a:pt x="832" y="2284"/>
                </a:lnTo>
                <a:lnTo>
                  <a:pt x="856" y="2302"/>
                </a:lnTo>
                <a:lnTo>
                  <a:pt x="879" y="2320"/>
                </a:lnTo>
                <a:lnTo>
                  <a:pt x="903" y="2326"/>
                </a:lnTo>
                <a:lnTo>
                  <a:pt x="927" y="2332"/>
                </a:lnTo>
                <a:lnTo>
                  <a:pt x="951" y="2332"/>
                </a:lnTo>
                <a:lnTo>
                  <a:pt x="975" y="2326"/>
                </a:lnTo>
                <a:lnTo>
                  <a:pt x="999" y="2320"/>
                </a:lnTo>
                <a:lnTo>
                  <a:pt x="1023" y="2314"/>
                </a:lnTo>
                <a:lnTo>
                  <a:pt x="1047" y="2296"/>
                </a:lnTo>
                <a:lnTo>
                  <a:pt x="1071" y="2284"/>
                </a:lnTo>
                <a:lnTo>
                  <a:pt x="1095" y="2266"/>
                </a:lnTo>
                <a:lnTo>
                  <a:pt x="1119" y="2248"/>
                </a:lnTo>
                <a:lnTo>
                  <a:pt x="1143" y="2230"/>
                </a:lnTo>
                <a:lnTo>
                  <a:pt x="1166" y="2212"/>
                </a:lnTo>
                <a:lnTo>
                  <a:pt x="1190" y="2194"/>
                </a:lnTo>
                <a:lnTo>
                  <a:pt x="1214" y="2176"/>
                </a:lnTo>
                <a:lnTo>
                  <a:pt x="1238" y="2158"/>
                </a:lnTo>
                <a:lnTo>
                  <a:pt x="1262" y="2140"/>
                </a:lnTo>
                <a:lnTo>
                  <a:pt x="1286" y="2128"/>
                </a:lnTo>
                <a:lnTo>
                  <a:pt x="1310" y="2116"/>
                </a:lnTo>
                <a:lnTo>
                  <a:pt x="1334" y="2104"/>
                </a:lnTo>
                <a:lnTo>
                  <a:pt x="1352" y="2098"/>
                </a:lnTo>
                <a:lnTo>
                  <a:pt x="1376" y="2092"/>
                </a:lnTo>
                <a:lnTo>
                  <a:pt x="1400" y="2086"/>
                </a:lnTo>
                <a:lnTo>
                  <a:pt x="1424" y="2080"/>
                </a:lnTo>
                <a:lnTo>
                  <a:pt x="1448" y="2074"/>
                </a:lnTo>
                <a:lnTo>
                  <a:pt x="1471" y="2074"/>
                </a:lnTo>
                <a:lnTo>
                  <a:pt x="1495" y="2068"/>
                </a:lnTo>
                <a:lnTo>
                  <a:pt x="1519" y="2068"/>
                </a:lnTo>
                <a:lnTo>
                  <a:pt x="1543" y="2068"/>
                </a:lnTo>
                <a:lnTo>
                  <a:pt x="1567" y="2062"/>
                </a:lnTo>
                <a:lnTo>
                  <a:pt x="1591" y="2062"/>
                </a:lnTo>
                <a:lnTo>
                  <a:pt x="1615" y="2056"/>
                </a:lnTo>
                <a:lnTo>
                  <a:pt x="1639" y="2056"/>
                </a:lnTo>
                <a:lnTo>
                  <a:pt x="1663" y="2050"/>
                </a:lnTo>
                <a:lnTo>
                  <a:pt x="1687" y="2044"/>
                </a:lnTo>
                <a:lnTo>
                  <a:pt x="1711" y="2038"/>
                </a:lnTo>
                <a:lnTo>
                  <a:pt x="1735" y="2032"/>
                </a:lnTo>
                <a:lnTo>
                  <a:pt x="1758" y="2020"/>
                </a:lnTo>
                <a:lnTo>
                  <a:pt x="1782" y="2014"/>
                </a:lnTo>
                <a:lnTo>
                  <a:pt x="1806" y="2002"/>
                </a:lnTo>
                <a:lnTo>
                  <a:pt x="1830" y="1990"/>
                </a:lnTo>
                <a:lnTo>
                  <a:pt x="1854" y="1978"/>
                </a:lnTo>
                <a:lnTo>
                  <a:pt x="1878" y="1966"/>
                </a:lnTo>
                <a:lnTo>
                  <a:pt x="1902" y="1948"/>
                </a:lnTo>
                <a:lnTo>
                  <a:pt x="1926" y="1936"/>
                </a:lnTo>
                <a:lnTo>
                  <a:pt x="1950" y="1924"/>
                </a:lnTo>
                <a:lnTo>
                  <a:pt x="1974" y="1906"/>
                </a:lnTo>
                <a:lnTo>
                  <a:pt x="1998" y="1894"/>
                </a:lnTo>
                <a:lnTo>
                  <a:pt x="2022" y="1876"/>
                </a:lnTo>
                <a:lnTo>
                  <a:pt x="2045" y="1864"/>
                </a:lnTo>
                <a:lnTo>
                  <a:pt x="2069" y="1852"/>
                </a:lnTo>
                <a:lnTo>
                  <a:pt x="2093" y="1841"/>
                </a:lnTo>
                <a:lnTo>
                  <a:pt x="2117" y="1829"/>
                </a:lnTo>
                <a:lnTo>
                  <a:pt x="2141" y="1817"/>
                </a:lnTo>
                <a:lnTo>
                  <a:pt x="2159" y="1805"/>
                </a:lnTo>
                <a:lnTo>
                  <a:pt x="2183" y="1793"/>
                </a:lnTo>
                <a:lnTo>
                  <a:pt x="2207" y="1787"/>
                </a:lnTo>
                <a:lnTo>
                  <a:pt x="2231" y="1781"/>
                </a:lnTo>
                <a:lnTo>
                  <a:pt x="2255" y="1769"/>
                </a:lnTo>
                <a:lnTo>
                  <a:pt x="2279" y="1763"/>
                </a:lnTo>
                <a:lnTo>
                  <a:pt x="2303" y="1757"/>
                </a:lnTo>
                <a:lnTo>
                  <a:pt x="2326" y="1757"/>
                </a:lnTo>
                <a:lnTo>
                  <a:pt x="2350" y="1751"/>
                </a:lnTo>
                <a:lnTo>
                  <a:pt x="2374" y="1751"/>
                </a:lnTo>
                <a:lnTo>
                  <a:pt x="2398" y="1745"/>
                </a:lnTo>
                <a:lnTo>
                  <a:pt x="2422" y="1745"/>
                </a:lnTo>
                <a:lnTo>
                  <a:pt x="2446" y="1745"/>
                </a:lnTo>
                <a:lnTo>
                  <a:pt x="2470" y="1745"/>
                </a:lnTo>
                <a:lnTo>
                  <a:pt x="2494" y="1745"/>
                </a:lnTo>
                <a:lnTo>
                  <a:pt x="2518" y="1745"/>
                </a:lnTo>
                <a:lnTo>
                  <a:pt x="2542" y="1751"/>
                </a:lnTo>
                <a:lnTo>
                  <a:pt x="2566" y="1751"/>
                </a:lnTo>
                <a:lnTo>
                  <a:pt x="2590" y="1757"/>
                </a:lnTo>
                <a:lnTo>
                  <a:pt x="2614" y="1757"/>
                </a:lnTo>
                <a:lnTo>
                  <a:pt x="2637" y="1763"/>
                </a:lnTo>
                <a:lnTo>
                  <a:pt x="2661" y="1769"/>
                </a:lnTo>
                <a:lnTo>
                  <a:pt x="2685" y="1775"/>
                </a:lnTo>
                <a:lnTo>
                  <a:pt x="2709" y="1781"/>
                </a:lnTo>
                <a:lnTo>
                  <a:pt x="2733" y="1787"/>
                </a:lnTo>
                <a:lnTo>
                  <a:pt x="2757" y="1793"/>
                </a:lnTo>
                <a:lnTo>
                  <a:pt x="2781" y="1799"/>
                </a:lnTo>
                <a:lnTo>
                  <a:pt x="2805" y="1805"/>
                </a:lnTo>
                <a:lnTo>
                  <a:pt x="2829" y="1811"/>
                </a:lnTo>
                <a:lnTo>
                  <a:pt x="2853" y="1817"/>
                </a:lnTo>
                <a:lnTo>
                  <a:pt x="2877" y="1823"/>
                </a:lnTo>
                <a:lnTo>
                  <a:pt x="2901" y="1829"/>
                </a:lnTo>
                <a:lnTo>
                  <a:pt x="2924" y="1829"/>
                </a:lnTo>
                <a:lnTo>
                  <a:pt x="2942" y="1835"/>
                </a:lnTo>
                <a:lnTo>
                  <a:pt x="2966" y="1835"/>
                </a:lnTo>
                <a:lnTo>
                  <a:pt x="2990" y="1835"/>
                </a:lnTo>
                <a:lnTo>
                  <a:pt x="3014" y="1829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9"/>
          <p:cNvSpPr>
            <a:spLocks/>
          </p:cNvSpPr>
          <p:nvPr/>
        </p:nvSpPr>
        <p:spPr bwMode="auto">
          <a:xfrm>
            <a:off x="6129338" y="3292475"/>
            <a:ext cx="2382837" cy="2894013"/>
          </a:xfrm>
          <a:custGeom>
            <a:avLst/>
            <a:gdLst>
              <a:gd name="T0" fmla="*/ 2147483647 w 1501"/>
              <a:gd name="T1" fmla="*/ 2147483647 h 1823"/>
              <a:gd name="T2" fmla="*/ 2147483647 w 1501"/>
              <a:gd name="T3" fmla="*/ 2147483647 h 1823"/>
              <a:gd name="T4" fmla="*/ 2147483647 w 1501"/>
              <a:gd name="T5" fmla="*/ 2147483647 h 1823"/>
              <a:gd name="T6" fmla="*/ 2147483647 w 1501"/>
              <a:gd name="T7" fmla="*/ 2147483647 h 1823"/>
              <a:gd name="T8" fmla="*/ 2147483647 w 1501"/>
              <a:gd name="T9" fmla="*/ 2147483647 h 1823"/>
              <a:gd name="T10" fmla="*/ 2147483647 w 1501"/>
              <a:gd name="T11" fmla="*/ 2147483647 h 1823"/>
              <a:gd name="T12" fmla="*/ 2147483647 w 1501"/>
              <a:gd name="T13" fmla="*/ 2147483647 h 1823"/>
              <a:gd name="T14" fmla="*/ 2147483647 w 1501"/>
              <a:gd name="T15" fmla="*/ 2147483647 h 1823"/>
              <a:gd name="T16" fmla="*/ 2147483647 w 1501"/>
              <a:gd name="T17" fmla="*/ 2147483647 h 1823"/>
              <a:gd name="T18" fmla="*/ 2147483647 w 1501"/>
              <a:gd name="T19" fmla="*/ 2147483647 h 1823"/>
              <a:gd name="T20" fmla="*/ 2147483647 w 1501"/>
              <a:gd name="T21" fmla="*/ 2147483647 h 1823"/>
              <a:gd name="T22" fmla="*/ 2147483647 w 1501"/>
              <a:gd name="T23" fmla="*/ 2147483647 h 1823"/>
              <a:gd name="T24" fmla="*/ 2147483647 w 1501"/>
              <a:gd name="T25" fmla="*/ 2147483647 h 1823"/>
              <a:gd name="T26" fmla="*/ 2147483647 w 1501"/>
              <a:gd name="T27" fmla="*/ 2147483647 h 1823"/>
              <a:gd name="T28" fmla="*/ 2147483647 w 1501"/>
              <a:gd name="T29" fmla="*/ 2147483647 h 1823"/>
              <a:gd name="T30" fmla="*/ 2147483647 w 1501"/>
              <a:gd name="T31" fmla="*/ 2147483647 h 1823"/>
              <a:gd name="T32" fmla="*/ 2147483647 w 1501"/>
              <a:gd name="T33" fmla="*/ 2147483647 h 1823"/>
              <a:gd name="T34" fmla="*/ 2147483647 w 1501"/>
              <a:gd name="T35" fmla="*/ 2147483647 h 1823"/>
              <a:gd name="T36" fmla="*/ 2147483647 w 1501"/>
              <a:gd name="T37" fmla="*/ 2147483647 h 1823"/>
              <a:gd name="T38" fmla="*/ 2147483647 w 1501"/>
              <a:gd name="T39" fmla="*/ 2147483647 h 1823"/>
              <a:gd name="T40" fmla="*/ 2147483647 w 1501"/>
              <a:gd name="T41" fmla="*/ 2147483647 h 1823"/>
              <a:gd name="T42" fmla="*/ 2147483647 w 1501"/>
              <a:gd name="T43" fmla="*/ 2147483647 h 1823"/>
              <a:gd name="T44" fmla="*/ 2147483647 w 1501"/>
              <a:gd name="T45" fmla="*/ 2147483647 h 1823"/>
              <a:gd name="T46" fmla="*/ 2147483647 w 1501"/>
              <a:gd name="T47" fmla="*/ 2147483647 h 1823"/>
              <a:gd name="T48" fmla="*/ 2147483647 w 1501"/>
              <a:gd name="T49" fmla="*/ 2147483647 h 1823"/>
              <a:gd name="T50" fmla="*/ 2147483647 w 1501"/>
              <a:gd name="T51" fmla="*/ 2147483647 h 1823"/>
              <a:gd name="T52" fmla="*/ 2147483647 w 1501"/>
              <a:gd name="T53" fmla="*/ 2147483647 h 1823"/>
              <a:gd name="T54" fmla="*/ 2147483647 w 1501"/>
              <a:gd name="T55" fmla="*/ 2147483647 h 1823"/>
              <a:gd name="T56" fmla="*/ 2147483647 w 1501"/>
              <a:gd name="T57" fmla="*/ 2147483647 h 1823"/>
              <a:gd name="T58" fmla="*/ 2147483647 w 1501"/>
              <a:gd name="T59" fmla="*/ 2147483647 h 1823"/>
              <a:gd name="T60" fmla="*/ 2147483647 w 1501"/>
              <a:gd name="T61" fmla="*/ 2147483647 h 1823"/>
              <a:gd name="T62" fmla="*/ 2147483647 w 1501"/>
              <a:gd name="T63" fmla="*/ 0 h 18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01"/>
              <a:gd name="T97" fmla="*/ 0 h 1823"/>
              <a:gd name="T98" fmla="*/ 1501 w 1501"/>
              <a:gd name="T99" fmla="*/ 1823 h 18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01" h="1823">
                <a:moveTo>
                  <a:pt x="0" y="906"/>
                </a:moveTo>
                <a:lnTo>
                  <a:pt x="24" y="900"/>
                </a:lnTo>
                <a:lnTo>
                  <a:pt x="48" y="894"/>
                </a:lnTo>
                <a:lnTo>
                  <a:pt x="72" y="888"/>
                </a:lnTo>
                <a:lnTo>
                  <a:pt x="96" y="870"/>
                </a:lnTo>
                <a:lnTo>
                  <a:pt x="120" y="858"/>
                </a:lnTo>
                <a:lnTo>
                  <a:pt x="144" y="840"/>
                </a:lnTo>
                <a:lnTo>
                  <a:pt x="168" y="816"/>
                </a:lnTo>
                <a:lnTo>
                  <a:pt x="191" y="792"/>
                </a:lnTo>
                <a:lnTo>
                  <a:pt x="215" y="762"/>
                </a:lnTo>
                <a:lnTo>
                  <a:pt x="239" y="732"/>
                </a:lnTo>
                <a:lnTo>
                  <a:pt x="263" y="696"/>
                </a:lnTo>
                <a:lnTo>
                  <a:pt x="287" y="666"/>
                </a:lnTo>
                <a:lnTo>
                  <a:pt x="311" y="624"/>
                </a:lnTo>
                <a:lnTo>
                  <a:pt x="335" y="588"/>
                </a:lnTo>
                <a:lnTo>
                  <a:pt x="359" y="552"/>
                </a:lnTo>
                <a:lnTo>
                  <a:pt x="383" y="510"/>
                </a:lnTo>
                <a:lnTo>
                  <a:pt x="407" y="474"/>
                </a:lnTo>
                <a:lnTo>
                  <a:pt x="431" y="438"/>
                </a:lnTo>
                <a:lnTo>
                  <a:pt x="455" y="408"/>
                </a:lnTo>
                <a:lnTo>
                  <a:pt x="478" y="378"/>
                </a:lnTo>
                <a:lnTo>
                  <a:pt x="502" y="348"/>
                </a:lnTo>
                <a:lnTo>
                  <a:pt x="526" y="330"/>
                </a:lnTo>
                <a:lnTo>
                  <a:pt x="550" y="312"/>
                </a:lnTo>
                <a:lnTo>
                  <a:pt x="574" y="300"/>
                </a:lnTo>
                <a:lnTo>
                  <a:pt x="598" y="294"/>
                </a:lnTo>
                <a:lnTo>
                  <a:pt x="622" y="294"/>
                </a:lnTo>
                <a:lnTo>
                  <a:pt x="646" y="300"/>
                </a:lnTo>
                <a:lnTo>
                  <a:pt x="670" y="312"/>
                </a:lnTo>
                <a:lnTo>
                  <a:pt x="694" y="330"/>
                </a:lnTo>
                <a:lnTo>
                  <a:pt x="712" y="348"/>
                </a:lnTo>
                <a:lnTo>
                  <a:pt x="736" y="372"/>
                </a:lnTo>
                <a:lnTo>
                  <a:pt x="760" y="396"/>
                </a:lnTo>
                <a:lnTo>
                  <a:pt x="783" y="426"/>
                </a:lnTo>
                <a:lnTo>
                  <a:pt x="807" y="450"/>
                </a:lnTo>
                <a:lnTo>
                  <a:pt x="831" y="468"/>
                </a:lnTo>
                <a:lnTo>
                  <a:pt x="855" y="486"/>
                </a:lnTo>
                <a:lnTo>
                  <a:pt x="879" y="498"/>
                </a:lnTo>
                <a:lnTo>
                  <a:pt x="903" y="498"/>
                </a:lnTo>
                <a:lnTo>
                  <a:pt x="927" y="492"/>
                </a:lnTo>
                <a:lnTo>
                  <a:pt x="951" y="468"/>
                </a:lnTo>
                <a:lnTo>
                  <a:pt x="975" y="438"/>
                </a:lnTo>
                <a:lnTo>
                  <a:pt x="999" y="396"/>
                </a:lnTo>
                <a:lnTo>
                  <a:pt x="1023" y="348"/>
                </a:lnTo>
                <a:lnTo>
                  <a:pt x="1047" y="288"/>
                </a:lnTo>
                <a:lnTo>
                  <a:pt x="1070" y="222"/>
                </a:lnTo>
                <a:lnTo>
                  <a:pt x="1094" y="156"/>
                </a:lnTo>
                <a:lnTo>
                  <a:pt x="1118" y="96"/>
                </a:lnTo>
                <a:lnTo>
                  <a:pt x="1142" y="48"/>
                </a:lnTo>
                <a:lnTo>
                  <a:pt x="1166" y="18"/>
                </a:lnTo>
                <a:lnTo>
                  <a:pt x="1190" y="18"/>
                </a:lnTo>
                <a:lnTo>
                  <a:pt x="1214" y="48"/>
                </a:lnTo>
                <a:lnTo>
                  <a:pt x="1238" y="126"/>
                </a:lnTo>
                <a:lnTo>
                  <a:pt x="1262" y="246"/>
                </a:lnTo>
                <a:lnTo>
                  <a:pt x="1286" y="426"/>
                </a:lnTo>
                <a:lnTo>
                  <a:pt x="1310" y="654"/>
                </a:lnTo>
                <a:lnTo>
                  <a:pt x="1334" y="929"/>
                </a:lnTo>
                <a:lnTo>
                  <a:pt x="1357" y="1223"/>
                </a:lnTo>
                <a:lnTo>
                  <a:pt x="1381" y="1505"/>
                </a:lnTo>
                <a:lnTo>
                  <a:pt x="1405" y="1733"/>
                </a:lnTo>
                <a:lnTo>
                  <a:pt x="1429" y="1823"/>
                </a:lnTo>
                <a:lnTo>
                  <a:pt x="1453" y="1667"/>
                </a:lnTo>
                <a:lnTo>
                  <a:pt x="1477" y="1127"/>
                </a:lnTo>
                <a:lnTo>
                  <a:pt x="1501" y="0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Text Box 91"/>
          <p:cNvSpPr txBox="1">
            <a:spLocks noChangeArrowheads="1"/>
          </p:cNvSpPr>
          <p:nvPr/>
        </p:nvSpPr>
        <p:spPr bwMode="auto">
          <a:xfrm>
            <a:off x="1747678" y="2343150"/>
            <a:ext cx="2929257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3333FF"/>
                </a:solidFill>
                <a:latin typeface="Calibri"/>
                <a:cs typeface="Calibri"/>
              </a:rPr>
              <a:t>Degree 15 polynomial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0A91CF-250D-D648-98C1-71672B0C8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5" grpId="0" animBg="1"/>
      <p:bldP spid="22616" grpId="0" animBg="1"/>
      <p:bldP spid="226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462129" y="2667000"/>
            <a:ext cx="2438400" cy="2438400"/>
            <a:chOff x="3168" y="1584"/>
            <a:chExt cx="1536" cy="1536"/>
          </a:xfrm>
        </p:grpSpPr>
        <p:sp>
          <p:nvSpPr>
            <p:cNvPr id="23586" name="Rectangle 5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Rectangle 7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Rectangle 8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9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Rectangle 11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Rectangle 12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Rectangle 13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Rectangle 14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Rectangle 15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Rectangle 16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8" name="Rectangle 17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Rectangle 19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Rectangle 20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Rectangle 21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Rectangle 22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Rectangle 23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Rectangle 24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Rectangle 25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Rectangle 26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Rectangle 27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Rectangle 28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Rectangle 29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1" name="Rectangle 30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2" name="Rectangle 31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Rectangle 32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Rectangle 33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Rectangle 34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Rectangle 35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7" name="Rectangle 36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8" name="Rectangle 37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9" name="Rectangle 38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Rectangle 39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1" name="Rectangle 40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2" name="Rectangle 41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Rectangle 42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Rectangle 43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Rectangle 44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Rectangle 45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Rectangle 46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7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9" name="Rectangle 48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0" name="Rectangle 49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Rectangle 50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Rectangle 51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3" name="Rectangle 52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53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Rectangle 54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55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Rectangle 56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8" name="Rectangle 57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9" name="Rectangle 58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Rectangle 59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1" name="Rectangle 60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2" name="Rectangle 61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3" name="Rectangle 62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4" name="Rectangle 63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Rectangle 64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65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7" name="Rectangle 66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8" name="Rectangle 67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9" name="Rectangle 68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557" name="Picture 18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6042" y="175895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8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24442" y="175260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18"/>
          <p:cNvGrpSpPr>
            <a:grpSpLocks/>
          </p:cNvGrpSpPr>
          <p:nvPr/>
        </p:nvGrpSpPr>
        <p:grpSpPr bwMode="auto">
          <a:xfrm>
            <a:off x="530017" y="2971800"/>
            <a:ext cx="8221662" cy="304800"/>
            <a:chOff x="265" y="1872"/>
            <a:chExt cx="5179" cy="192"/>
          </a:xfrm>
        </p:grpSpPr>
        <p:sp>
          <p:nvSpPr>
            <p:cNvPr id="23581" name="Line 106"/>
            <p:cNvSpPr>
              <a:spLocks noChangeShapeType="1"/>
            </p:cNvSpPr>
            <p:nvPr/>
          </p:nvSpPr>
          <p:spPr bwMode="auto">
            <a:xfrm>
              <a:off x="1680" y="1968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Rectangle 107"/>
            <p:cNvSpPr>
              <a:spLocks noChangeArrowheads="1"/>
            </p:cNvSpPr>
            <p:nvPr/>
          </p:nvSpPr>
          <p:spPr bwMode="auto">
            <a:xfrm>
              <a:off x="2304" y="1872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83" name="Picture 202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65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4" name="Picture 209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66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5" name="Line 214"/>
            <p:cNvSpPr>
              <a:spLocks noChangeShapeType="1"/>
            </p:cNvSpPr>
            <p:nvPr/>
          </p:nvSpPr>
          <p:spPr bwMode="auto">
            <a:xfrm>
              <a:off x="2496" y="1968"/>
              <a:ext cx="15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9"/>
          <p:cNvGrpSpPr>
            <a:grpSpLocks/>
          </p:cNvGrpSpPr>
          <p:nvPr/>
        </p:nvGrpSpPr>
        <p:grpSpPr bwMode="auto">
          <a:xfrm>
            <a:off x="530017" y="3581400"/>
            <a:ext cx="8204200" cy="304800"/>
            <a:chOff x="265" y="2256"/>
            <a:chExt cx="5168" cy="192"/>
          </a:xfrm>
        </p:grpSpPr>
        <p:sp>
          <p:nvSpPr>
            <p:cNvPr id="23576" name="Line 105"/>
            <p:cNvSpPr>
              <a:spLocks noChangeShapeType="1"/>
            </p:cNvSpPr>
            <p:nvPr/>
          </p:nvSpPr>
          <p:spPr bwMode="auto">
            <a:xfrm flipH="1">
              <a:off x="1680" y="235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Rectangle 108"/>
            <p:cNvSpPr>
              <a:spLocks noChangeArrowheads="1"/>
            </p:cNvSpPr>
            <p:nvPr/>
          </p:nvSpPr>
          <p:spPr bwMode="auto">
            <a:xfrm>
              <a:off x="2688" y="2256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78" name="Picture 201" descr="txp_fi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65" y="2304"/>
              <a:ext cx="127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9" name="Picture 211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155" y="2304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Line 215"/>
            <p:cNvSpPr>
              <a:spLocks noChangeShapeType="1"/>
            </p:cNvSpPr>
            <p:nvPr/>
          </p:nvSpPr>
          <p:spPr bwMode="auto">
            <a:xfrm flipH="1">
              <a:off x="2880" y="2352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9" name="Text Box 222"/>
          <p:cNvSpPr txBox="1">
            <a:spLocks noChangeArrowheads="1"/>
          </p:cNvSpPr>
          <p:nvPr/>
        </p:nvSpPr>
        <p:spPr bwMode="auto">
          <a:xfrm>
            <a:off x="3995529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/>
                <a:cs typeface="Calibri"/>
              </a:rPr>
              <a:t>2 wins!!</a:t>
            </a:r>
          </a:p>
        </p:txBody>
      </p:sp>
      <p:grpSp>
        <p:nvGrpSpPr>
          <p:cNvPr id="5" name="Group 225"/>
          <p:cNvGrpSpPr>
            <a:grpSpLocks/>
          </p:cNvGrpSpPr>
          <p:nvPr/>
        </p:nvGrpSpPr>
        <p:grpSpPr bwMode="auto">
          <a:xfrm>
            <a:off x="495092" y="4191000"/>
            <a:ext cx="8250237" cy="304800"/>
            <a:chOff x="243" y="2640"/>
            <a:chExt cx="5197" cy="192"/>
          </a:xfrm>
        </p:grpSpPr>
        <p:sp>
          <p:nvSpPr>
            <p:cNvPr id="23571" name="Rectangle 188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Line 189"/>
            <p:cNvSpPr>
              <a:spLocks noChangeShapeType="1"/>
            </p:cNvSpPr>
            <p:nvPr/>
          </p:nvSpPr>
          <p:spPr bwMode="auto">
            <a:xfrm flipH="1">
              <a:off x="1680" y="273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3" name="Picture 200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3" y="2688"/>
              <a:ext cx="129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Line 216"/>
            <p:cNvSpPr>
              <a:spLocks noChangeShapeType="1"/>
            </p:cNvSpPr>
            <p:nvPr/>
          </p:nvSpPr>
          <p:spPr bwMode="auto">
            <a:xfrm flipH="1">
              <a:off x="2688" y="273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5" name="Picture 223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135" y="2688"/>
              <a:ext cx="130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6"/>
          <p:cNvGrpSpPr>
            <a:grpSpLocks/>
          </p:cNvGrpSpPr>
          <p:nvPr/>
        </p:nvGrpSpPr>
        <p:grpSpPr bwMode="auto">
          <a:xfrm>
            <a:off x="434767" y="4800600"/>
            <a:ext cx="8286750" cy="304800"/>
            <a:chOff x="205" y="3024"/>
            <a:chExt cx="5220" cy="192"/>
          </a:xfrm>
        </p:grpSpPr>
        <p:sp>
          <p:nvSpPr>
            <p:cNvPr id="23566" name="Rectangle 187"/>
            <p:cNvSpPr>
              <a:spLocks noChangeArrowheads="1"/>
            </p:cNvSpPr>
            <p:nvPr/>
          </p:nvSpPr>
          <p:spPr bwMode="auto">
            <a:xfrm>
              <a:off x="3456" y="3024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90"/>
            <p:cNvSpPr>
              <a:spLocks noChangeShapeType="1"/>
            </p:cNvSpPr>
            <p:nvPr/>
          </p:nvSpPr>
          <p:spPr bwMode="auto">
            <a:xfrm flipH="1" flipV="1">
              <a:off x="1680" y="3120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8" name="Picture 20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5" y="3072"/>
              <a:ext cx="13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9" name="Line 217"/>
            <p:cNvSpPr>
              <a:spLocks noChangeShapeType="1"/>
            </p:cNvSpPr>
            <p:nvPr/>
          </p:nvSpPr>
          <p:spPr bwMode="auto">
            <a:xfrm flipH="1" flipV="1">
              <a:off x="3648" y="312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0" name="Picture 224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147" y="3072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2" name="Picture 10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4642" y="2362200"/>
            <a:ext cx="16906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0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891129" y="2297113"/>
            <a:ext cx="1690688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4729" y="1800531"/>
            <a:ext cx="3057525" cy="4571387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33A85D-6EF0-254D-90D6-9101EB89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2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Overfitting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3207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Posteriors determined by </a:t>
            </a:r>
            <a:r>
              <a:rPr lang="en-US" sz="2000" i="1" dirty="0"/>
              <a:t>relative </a:t>
            </a:r>
            <a:r>
              <a:rPr lang="en-US" sz="2000" dirty="0"/>
              <a:t>probabilities (how much more likely is a word to appear in ‘spam’ relative to ‘ham’):</a:t>
            </a:r>
          </a:p>
          <a:p>
            <a:pPr eaLnBrk="1" hangingPunct="1"/>
            <a:endParaRPr lang="en-US" sz="20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445495"/>
            <a:ext cx="25146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south-west : inf</a:t>
            </a:r>
          </a:p>
          <a:p>
            <a:r>
              <a:rPr lang="en-US">
                <a:latin typeface="Courier New" pitchFamily="49" charset="0"/>
              </a:rPr>
              <a:t>nation     : inf</a:t>
            </a:r>
          </a:p>
          <a:p>
            <a:r>
              <a:rPr lang="en-US">
                <a:latin typeface="Courier New" pitchFamily="49" charset="0"/>
              </a:rPr>
              <a:t>morally    : inf</a:t>
            </a:r>
          </a:p>
          <a:p>
            <a:r>
              <a:rPr lang="en-US">
                <a:latin typeface="Courier New" pitchFamily="49" charset="0"/>
              </a:rPr>
              <a:t>nicely     : inf</a:t>
            </a:r>
          </a:p>
          <a:p>
            <a:r>
              <a:rPr lang="en-US">
                <a:latin typeface="Courier New" pitchFamily="49" charset="0"/>
              </a:rPr>
              <a:t>extent     : inf</a:t>
            </a:r>
          </a:p>
          <a:p>
            <a:r>
              <a:rPr lang="en-US">
                <a:latin typeface="Courier New" pitchFamily="49" charset="0"/>
              </a:rPr>
              <a:t>seriously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43200" y="5850557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876800" y="3445495"/>
            <a:ext cx="24384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screens    : inf</a:t>
            </a:r>
          </a:p>
          <a:p>
            <a:r>
              <a:rPr lang="en-US">
                <a:latin typeface="Courier New" pitchFamily="49" charset="0"/>
              </a:rPr>
              <a:t>minute     : inf</a:t>
            </a:r>
          </a:p>
          <a:p>
            <a:r>
              <a:rPr lang="en-US">
                <a:latin typeface="Courier New" pitchFamily="49" charset="0"/>
              </a:rPr>
              <a:t>guaranteed : inf</a:t>
            </a:r>
          </a:p>
          <a:p>
            <a:r>
              <a:rPr lang="en-US">
                <a:latin typeface="Courier New" pitchFamily="49" charset="0"/>
              </a:rPr>
              <a:t>$205.00    : inf</a:t>
            </a:r>
          </a:p>
          <a:p>
            <a:r>
              <a:rPr lang="en-US">
                <a:latin typeface="Courier New" pitchFamily="49" charset="0"/>
              </a:rPr>
              <a:t>delivery   : inf</a:t>
            </a:r>
          </a:p>
          <a:p>
            <a:r>
              <a:rPr lang="en-US">
                <a:latin typeface="Courier New" pitchFamily="49" charset="0"/>
              </a:rPr>
              <a:t>signature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5168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4914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939F21-95DA-6643-90BB-729160F4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/>
      <p:bldP spid="266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Smoothing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42072"/>
            <a:ext cx="8915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Laplace often performs poorly for P(X|Y):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|X| is very large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|Y| is very large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Another option: linear interpolation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Also get the empirical P(X) from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Make sure the estimate of P(X|Y) isn’t too different from the empirical P(X)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 if </a:t>
            </a:r>
            <a:r>
              <a:rPr lang="en-US" sz="2400" dirty="0">
                <a:sym typeface="Symbol" pitchFamily="18" charset="2"/>
              </a:rPr>
              <a:t>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/>
              <a:t>is 0?  1?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2933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8563" y="4518585"/>
            <a:ext cx="63706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txp_fig">
            <a:extLst>
              <a:ext uri="{FF2B5EF4-FFF2-40B4-BE49-F238E27FC236}">
                <a16:creationId xmlns:a16="http://schemas.microsoft.com/office/drawing/2014/main" id="{0D7DFA81-47D7-AB45-89E5-1F96F1935BE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2421496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F08D82-AFFA-1046-89E3-16D8959F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78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 NB: Smoothing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For real classification problems, smoothing is critical</a:t>
            </a:r>
          </a:p>
          <a:p>
            <a:pPr eaLnBrk="1" hangingPunct="1"/>
            <a:r>
              <a:rPr lang="en-US" sz="2400" dirty="0"/>
              <a:t>New odds ratios: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00200" y="3849962"/>
            <a:ext cx="25146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helvetica : 11.4</a:t>
            </a:r>
          </a:p>
          <a:p>
            <a:r>
              <a:rPr lang="en-US">
                <a:latin typeface="Courier New" pitchFamily="49" charset="0"/>
              </a:rPr>
              <a:t>seems     : 10.8</a:t>
            </a:r>
          </a:p>
          <a:p>
            <a:r>
              <a:rPr lang="en-US">
                <a:latin typeface="Courier New" pitchFamily="49" charset="0"/>
              </a:rPr>
              <a:t>group     : 10.2</a:t>
            </a:r>
          </a:p>
          <a:p>
            <a:r>
              <a:rPr lang="en-US">
                <a:latin typeface="Courier New" pitchFamily="49" charset="0"/>
              </a:rPr>
              <a:t>ago       :  8.4</a:t>
            </a:r>
          </a:p>
          <a:p>
            <a:r>
              <a:rPr lang="en-US">
                <a:latin typeface="Courier New" pitchFamily="49" charset="0"/>
              </a:rPr>
              <a:t>areas     :  8.3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876800" y="3849962"/>
            <a:ext cx="2438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verdana : 28.8</a:t>
            </a:r>
          </a:p>
          <a:p>
            <a:r>
              <a:rPr lang="en-US">
                <a:latin typeface="Courier New" pitchFamily="49" charset="0"/>
              </a:rPr>
              <a:t>Credit  : 28.4</a:t>
            </a:r>
          </a:p>
          <a:p>
            <a:r>
              <a:rPr lang="en-US">
                <a:latin typeface="Courier New" pitchFamily="49" charset="0"/>
              </a:rPr>
              <a:t>ORDER   : 27.2</a:t>
            </a:r>
          </a:p>
          <a:p>
            <a:r>
              <a:rPr lang="en-US">
                <a:latin typeface="Courier New" pitchFamily="49" charset="0"/>
              </a:rPr>
              <a:t>&lt;FONT&gt;  : 26.9</a:t>
            </a:r>
          </a:p>
          <a:p>
            <a:r>
              <a:rPr lang="en-US">
                <a:latin typeface="Courier New" pitchFamily="49" charset="0"/>
              </a:rPr>
              <a:t>money   : 26.5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9212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8958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863" y="1295400"/>
            <a:ext cx="3352874" cy="466725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444546-391C-804D-8B32-1432B345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55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6343" y="1349677"/>
            <a:ext cx="6965963" cy="5233686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7E7F3B-DB86-3344-BF0B-FE59D2D9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62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Tuning on Held-Out Data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5912"/>
            <a:ext cx="6477000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Now we’ve got two kinds of unknowns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Parameters: the probabilities P(X|Y), P(Y)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Hyperparameters: e.g., the amount / type of smoothing to do, k,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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Symbol" pitchFamily="18" charset="2"/>
              </a:rPr>
              <a:t>What should we learn where?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Learn parameters from training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Tune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 on different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  <a:sym typeface="Symbol" pitchFamily="18" charset="2"/>
              </a:rPr>
              <a:t>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For each value of the hyperparameters, test on the held-out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Choose the best value and do a final test on the test data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129587" y="39338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8129587" y="2093913"/>
            <a:ext cx="0" cy="1839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0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0825" y="4149725"/>
            <a:ext cx="150812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04137" y="2306638"/>
            <a:ext cx="20955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Freeform 8"/>
          <p:cNvSpPr>
            <a:spLocks/>
          </p:cNvSpPr>
          <p:nvPr/>
        </p:nvSpPr>
        <p:spPr bwMode="auto">
          <a:xfrm>
            <a:off x="8161337" y="2128838"/>
            <a:ext cx="2133600" cy="1752600"/>
          </a:xfrm>
          <a:custGeom>
            <a:avLst/>
            <a:gdLst>
              <a:gd name="T0" fmla="*/ 0 w 1344"/>
              <a:gd name="T1" fmla="*/ 0 h 1104"/>
              <a:gd name="T2" fmla="*/ 2147483647 w 1344"/>
              <a:gd name="T3" fmla="*/ 2147483647 h 1104"/>
              <a:gd name="T4" fmla="*/ 2147483647 w 1344"/>
              <a:gd name="T5" fmla="*/ 2147483647 h 1104"/>
              <a:gd name="T6" fmla="*/ 2147483647 w 1344"/>
              <a:gd name="T7" fmla="*/ 2147483647 h 1104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104"/>
              <a:gd name="T14" fmla="*/ 1344 w 1344"/>
              <a:gd name="T15" fmla="*/ 1104 h 1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104">
                <a:moveTo>
                  <a:pt x="0" y="0"/>
                </a:moveTo>
                <a:cubicBezTo>
                  <a:pt x="132" y="0"/>
                  <a:pt x="264" y="0"/>
                  <a:pt x="432" y="48"/>
                </a:cubicBezTo>
                <a:cubicBezTo>
                  <a:pt x="600" y="96"/>
                  <a:pt x="856" y="112"/>
                  <a:pt x="1008" y="288"/>
                </a:cubicBezTo>
                <a:cubicBezTo>
                  <a:pt x="1160" y="464"/>
                  <a:pt x="1252" y="784"/>
                  <a:pt x="1344" y="1104"/>
                </a:cubicBezTo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3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51937" y="1900238"/>
            <a:ext cx="11366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Freeform 10"/>
          <p:cNvSpPr>
            <a:spLocks/>
          </p:cNvSpPr>
          <p:nvPr/>
        </p:nvSpPr>
        <p:spPr bwMode="auto">
          <a:xfrm>
            <a:off x="8164512" y="2430463"/>
            <a:ext cx="2130425" cy="1450975"/>
          </a:xfrm>
          <a:custGeom>
            <a:avLst/>
            <a:gdLst>
              <a:gd name="T0" fmla="*/ 0 w 1342"/>
              <a:gd name="T1" fmla="*/ 2147483647 h 914"/>
              <a:gd name="T2" fmla="*/ 2147483647 w 1342"/>
              <a:gd name="T3" fmla="*/ 2147483647 h 914"/>
              <a:gd name="T4" fmla="*/ 2147483647 w 1342"/>
              <a:gd name="T5" fmla="*/ 2147483647 h 914"/>
              <a:gd name="T6" fmla="*/ 2147483647 w 1342"/>
              <a:gd name="T7" fmla="*/ 2147483647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14"/>
              <a:gd name="T14" fmla="*/ 1342 w 1342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14">
                <a:moveTo>
                  <a:pt x="0" y="235"/>
                </a:moveTo>
                <a:cubicBezTo>
                  <a:pt x="64" y="197"/>
                  <a:pt x="228" y="8"/>
                  <a:pt x="388" y="4"/>
                </a:cubicBezTo>
                <a:cubicBezTo>
                  <a:pt x="548" y="0"/>
                  <a:pt x="799" y="62"/>
                  <a:pt x="958" y="214"/>
                </a:cubicBezTo>
                <a:cubicBezTo>
                  <a:pt x="1117" y="366"/>
                  <a:pt x="1262" y="768"/>
                  <a:pt x="1342" y="914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3124200"/>
            <a:ext cx="1227137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28137" y="3424238"/>
            <a:ext cx="5842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8161337" y="2420938"/>
            <a:ext cx="2130425" cy="1463675"/>
          </a:xfrm>
          <a:custGeom>
            <a:avLst/>
            <a:gdLst>
              <a:gd name="T0" fmla="*/ 0 w 1342"/>
              <a:gd name="T1" fmla="*/ 2147483647 h 922"/>
              <a:gd name="T2" fmla="*/ 2147483647 w 1342"/>
              <a:gd name="T3" fmla="*/ 2147483647 h 922"/>
              <a:gd name="T4" fmla="*/ 2147483647 w 1342"/>
              <a:gd name="T5" fmla="*/ 2147483647 h 922"/>
              <a:gd name="T6" fmla="*/ 2147483647 w 1342"/>
              <a:gd name="T7" fmla="*/ 2147483647 h 922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22"/>
              <a:gd name="T14" fmla="*/ 1342 w 1342"/>
              <a:gd name="T15" fmla="*/ 922 h 9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22">
                <a:moveTo>
                  <a:pt x="0" y="243"/>
                </a:moveTo>
                <a:cubicBezTo>
                  <a:pt x="93" y="203"/>
                  <a:pt x="406" y="8"/>
                  <a:pt x="557" y="4"/>
                </a:cubicBezTo>
                <a:cubicBezTo>
                  <a:pt x="708" y="0"/>
                  <a:pt x="776" y="67"/>
                  <a:pt x="907" y="220"/>
                </a:cubicBezTo>
                <a:cubicBezTo>
                  <a:pt x="1038" y="373"/>
                  <a:pt x="1252" y="776"/>
                  <a:pt x="1342" y="92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298" y="4375150"/>
            <a:ext cx="1032052" cy="154305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537" y="4451367"/>
            <a:ext cx="1108477" cy="1543016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6596" y="4400550"/>
            <a:ext cx="1410271" cy="154305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0F197B-3F26-5D43-ADB6-7F6EBEE7E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77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371600"/>
            <a:ext cx="7500937" cy="458593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2CFF89-9342-5F46-BDD9-DB0A0081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135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if the optimal model is subpar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743955"/>
            <a:ext cx="7246937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Need more features–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1K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Does the email address you by (your) name?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add these information sources as new variables in the NB model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We’ll talk about classifiers which compute and add new features by transformations applied to the input features (Kernel trick), and, later, how to automatically derive useful features (deep neural networks)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0478" y="1447800"/>
            <a:ext cx="3233737" cy="45856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48600" y="1447800"/>
            <a:ext cx="304800" cy="4648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7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02FA80-2F21-2F48-9A02-CE4D628B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98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Confidences from a Classifier</a:t>
            </a:r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638800" cy="5029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CC0000"/>
                </a:solidFill>
              </a:rPr>
              <a:t>confidence </a:t>
            </a:r>
            <a:r>
              <a:rPr lang="en-US" sz="2400" dirty="0"/>
              <a:t>of a probabilistic classifier: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Posterior probability of the most probable label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Represents how sure the classifier is of the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Any probabilistic model will have confidences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 guarantee that confidence is correct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Calibration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Weak calibration: higher confidences mean higher accuracy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Strong calibration: confidence predicts accuracy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What’s the value in calibrating confidence? </a:t>
            </a:r>
          </a:p>
        </p:txBody>
      </p:sp>
      <p:pic>
        <p:nvPicPr>
          <p:cNvPr id="36868" name="Picture 3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250" y="2805112"/>
            <a:ext cx="3654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669E420-24B6-6F42-BFEE-DBCDCF0A6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382" y="3200400"/>
            <a:ext cx="6056618" cy="2145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271D4-B8B5-8A40-B3DC-964B94F9F075}"/>
              </a:ext>
            </a:extLst>
          </p:cNvPr>
          <p:cNvSpPr txBox="1"/>
          <p:nvPr/>
        </p:nvSpPr>
        <p:spPr>
          <a:xfrm>
            <a:off x="8527774" y="5465004"/>
            <a:ext cx="1459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Image: </a:t>
            </a:r>
            <a:r>
              <a:rPr lang="en-US" sz="1400" dirty="0" err="1"/>
              <a:t>Ulas</a:t>
            </a:r>
            <a:r>
              <a:rPr lang="en-US" sz="1400" dirty="0"/>
              <a:t> </a:t>
            </a:r>
            <a:r>
              <a:rPr lang="en-US" sz="1400" dirty="0" err="1"/>
              <a:t>Bagci</a:t>
            </a:r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142463-A524-3840-8C02-EF39EAEF1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1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Naïve Bayes assumes that all features are independent given the class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A naïve Bayes model requires estimating P(Y) and P(</a:t>
            </a:r>
            <a:r>
              <a:rPr lang="en-US" sz="3200" dirty="0" err="1"/>
              <a:t>f|Y</a:t>
            </a:r>
            <a:r>
              <a:rPr lang="en-US" sz="3200" dirty="0"/>
              <a:t>) for every feature f</a:t>
            </a:r>
          </a:p>
          <a:p>
            <a:pPr lvl="1">
              <a:lnSpc>
                <a:spcPct val="80000"/>
              </a:lnSpc>
            </a:pPr>
            <a:r>
              <a:rPr lang="en-US" sz="2800" dirty="0"/>
              <a:t>Can be estimated from samples (MLE, MAP)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Smoothing the estimations is important in real-world systems (Laplace, linear interpolation) 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Introduces hyper-parameters that should be tuned on a separate (validation) set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Classifier’s confidence is useful for safety critical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5801B-3DEC-174A-8C05-7ADD7D055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49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Logistic Regression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2 (by Wednesday, Feb-23)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4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 \langle F_{0,0} = 0 \,\,\, F_{0,1} = 0 \,\,\, F_{0,2} = 1 \,\,\, F_{0,3} = 1 \,\,\, F_{0,4} = 0 \,\,\, \ldots  F_{15,15} = 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42"/>
  <p:tag name="PICTUREFILESIZE" val="215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{0,0} \ldots F_{15,15}) \propto P(Y) \prod_{i,j} P(F_{i,j}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7"/>
  <p:tag name="PICTUREFILESIZE" val="208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f_1 \ldots f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6"/>
  <p:tag name="PICTUREFILESIZE" val="649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f_1) \prod_i P(f_i | y_1)\\&#10;P(f_2) \prod_i P(f_i | y_2)\\&#10;\vdots\\&#10;P(f_k) \prod_i P(f_i | y_k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4"/>
  <p:tag name="PICTUREFILESIZE" val="3077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84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62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3,1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2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5,5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4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sp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5"/>
  <p:tag name="PICTUREFILESIZE" val="67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h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7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98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77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3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88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2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598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3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610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0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9"/>
  <p:tag name="PICTUREFILESIZE" val="827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07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9"/>
  <p:tag name="PICTUREFILESIZE" val="767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3) = 0.7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0"/>
  <p:tag name="PICTUREFILESIZE" val="812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753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8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5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IN}(x|y) = \alpha \hat{P}(x|y) + (1.0 - \alpha)\hat{P}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1"/>
  <p:tag name="PICTUREFILESIZE" val="1895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graphicx}&#10;\begin{document}&#10;\def\argmax{\mathop{\rm arg\,max}}&#10;\rotatebox{0}{$k$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1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box{confidence}(x) = \max_y P(y|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7"/>
  <p:tag name="PICTUREFILESIZE" val="1578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2721</Words>
  <Application>Microsoft Macintosh PowerPoint</Application>
  <PresentationFormat>Widescreen</PresentationFormat>
  <Paragraphs>631</Paragraphs>
  <Slides>36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Courier New</vt:lpstr>
      <vt:lpstr>Helvetica</vt:lpstr>
      <vt:lpstr>Verdana</vt:lpstr>
      <vt:lpstr>Wingdings</vt:lpstr>
      <vt:lpstr>Office Theme</vt:lpstr>
      <vt:lpstr>CSCE-633 Machine Learning 6. Naïve Bayes</vt:lpstr>
      <vt:lpstr>Announcements </vt:lpstr>
      <vt:lpstr>TAMIDS 2022 Data Science Student Competition</vt:lpstr>
      <vt:lpstr>Classification</vt:lpstr>
      <vt:lpstr>Example: Spam Filter</vt:lpstr>
      <vt:lpstr>Example: Digit Recognition</vt:lpstr>
      <vt:lpstr>Other Classification Tasks</vt:lpstr>
      <vt:lpstr>Model-Based (generative) Classification</vt:lpstr>
      <vt:lpstr>Model-Based (generative) Classification</vt:lpstr>
      <vt:lpstr>BN Example: Alarm Network</vt:lpstr>
      <vt:lpstr>BN dimensionality </vt:lpstr>
      <vt:lpstr>Naïve Bayes for Digits</vt:lpstr>
      <vt:lpstr>General Naïve Bayes</vt:lpstr>
      <vt:lpstr>Inference for Naïve Bayes</vt:lpstr>
      <vt:lpstr>General Naïve Bayes</vt:lpstr>
      <vt:lpstr>Example: Conditional Probabilities</vt:lpstr>
      <vt:lpstr>A Spam Filter</vt:lpstr>
      <vt:lpstr>Naïve Bayes for Text</vt:lpstr>
      <vt:lpstr>Example: Spam Filtering</vt:lpstr>
      <vt:lpstr>Spam Example</vt:lpstr>
      <vt:lpstr>Generalization and Overfitting</vt:lpstr>
      <vt:lpstr>Empirical Risk Minimization</vt:lpstr>
      <vt:lpstr>Important Concepts</vt:lpstr>
      <vt:lpstr>Generalization and Overfitting</vt:lpstr>
      <vt:lpstr>Overfitting</vt:lpstr>
      <vt:lpstr>Example: Overfitting</vt:lpstr>
      <vt:lpstr>Example: Overfitting</vt:lpstr>
      <vt:lpstr>Smoothing</vt:lpstr>
      <vt:lpstr>Real NB: Smoothing</vt:lpstr>
      <vt:lpstr>Tuning</vt:lpstr>
      <vt:lpstr>Tuning on Held-Out Data</vt:lpstr>
      <vt:lpstr>Features</vt:lpstr>
      <vt:lpstr>What if the optimal model is subpar </vt:lpstr>
      <vt:lpstr>Confidences from a Classifier</vt:lpstr>
      <vt:lpstr>Summary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Naïve Bayes</dc:title>
  <dc:creator>Guni Sharon</dc:creator>
  <cp:lastModifiedBy>Sharon, Guni</cp:lastModifiedBy>
  <cp:revision>27</cp:revision>
  <dcterms:created xsi:type="dcterms:W3CDTF">2020-07-06T20:01:13Z</dcterms:created>
  <dcterms:modified xsi:type="dcterms:W3CDTF">2022-02-21T21:33:00Z</dcterms:modified>
</cp:coreProperties>
</file>