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9" r:id="rId2"/>
    <p:sldId id="2065" r:id="rId3"/>
    <p:sldId id="266" r:id="rId4"/>
    <p:sldId id="490" r:id="rId5"/>
    <p:sldId id="309" r:id="rId6"/>
    <p:sldId id="306" r:id="rId7"/>
    <p:sldId id="307" r:id="rId8"/>
    <p:sldId id="310" r:id="rId9"/>
    <p:sldId id="263" r:id="rId10"/>
    <p:sldId id="312" r:id="rId11"/>
    <p:sldId id="311" r:id="rId12"/>
    <p:sldId id="265" r:id="rId13"/>
    <p:sldId id="293" r:id="rId14"/>
    <p:sldId id="267" r:id="rId15"/>
    <p:sldId id="313" r:id="rId16"/>
    <p:sldId id="268" r:id="rId17"/>
    <p:sldId id="269" r:id="rId18"/>
    <p:sldId id="270" r:id="rId19"/>
    <p:sldId id="271" r:id="rId20"/>
    <p:sldId id="272" r:id="rId21"/>
    <p:sldId id="287" r:id="rId22"/>
    <p:sldId id="292" r:id="rId23"/>
    <p:sldId id="273" r:id="rId24"/>
    <p:sldId id="314" r:id="rId25"/>
    <p:sldId id="274" r:id="rId26"/>
    <p:sldId id="315" r:id="rId27"/>
    <p:sldId id="276" r:id="rId28"/>
    <p:sldId id="299" r:id="rId29"/>
    <p:sldId id="294" r:id="rId30"/>
    <p:sldId id="295" r:id="rId31"/>
    <p:sldId id="296" r:id="rId32"/>
    <p:sldId id="297" r:id="rId33"/>
    <p:sldId id="207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7360C-6C28-B448-96EB-4D5501A34D80}" v="52" dt="2021-09-23T17:00:42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5646"/>
  </p:normalViewPr>
  <p:slideViewPr>
    <p:cSldViewPr snapToGrid="0" snapToObjects="1">
      <p:cViewPr varScale="1">
        <p:scale>
          <a:sx n="122" d="100"/>
          <a:sy n="122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59A7360C-6C28-B448-96EB-4D5501A34D80}"/>
    <pc:docChg chg="custSel addSld delSld modSld">
      <pc:chgData name="Sharon, Guni" userId="fad1fcbc-a203-42a6-b6e2-a56343780ca6" providerId="ADAL" clId="{59A7360C-6C28-B448-96EB-4D5501A34D80}" dt="2021-09-23T17:00:44.473" v="121" actId="20577"/>
      <pc:docMkLst>
        <pc:docMk/>
      </pc:docMkLst>
      <pc:sldChg chg="del">
        <pc:chgData name="Sharon, Guni" userId="fad1fcbc-a203-42a6-b6e2-a56343780ca6" providerId="ADAL" clId="{59A7360C-6C28-B448-96EB-4D5501A34D80}" dt="2021-09-23T16:43:21.463" v="49" actId="2696"/>
        <pc:sldMkLst>
          <pc:docMk/>
          <pc:sldMk cId="58879220" sldId="262"/>
        </pc:sldMkLst>
      </pc:sldChg>
      <pc:sldChg chg="modSp">
        <pc:chgData name="Sharon, Guni" userId="fad1fcbc-a203-42a6-b6e2-a56343780ca6" providerId="ADAL" clId="{59A7360C-6C28-B448-96EB-4D5501A34D80}" dt="2021-09-23T16:45:26.831" v="54" actId="20577"/>
        <pc:sldMkLst>
          <pc:docMk/>
          <pc:sldMk cId="2322437329" sldId="263"/>
        </pc:sldMkLst>
        <pc:spChg chg="mod">
          <ac:chgData name="Sharon, Guni" userId="fad1fcbc-a203-42a6-b6e2-a56343780ca6" providerId="ADAL" clId="{59A7360C-6C28-B448-96EB-4D5501A34D80}" dt="2021-09-23T16:45:26.831" v="54" actId="20577"/>
          <ac:spMkLst>
            <pc:docMk/>
            <pc:sldMk cId="2322437329" sldId="263"/>
            <ac:spMk id="1015811" creationId="{00000000-0000-0000-0000-000000000000}"/>
          </ac:spMkLst>
        </pc:spChg>
      </pc:sldChg>
      <pc:sldChg chg="del">
        <pc:chgData name="Sharon, Guni" userId="fad1fcbc-a203-42a6-b6e2-a56343780ca6" providerId="ADAL" clId="{59A7360C-6C28-B448-96EB-4D5501A34D80}" dt="2021-09-23T16:56:53.022" v="114" actId="2696"/>
        <pc:sldMkLst>
          <pc:docMk/>
          <pc:sldMk cId="2435455942" sldId="275"/>
        </pc:sldMkLst>
      </pc:sldChg>
      <pc:sldChg chg="modSp mod">
        <pc:chgData name="Sharon, Guni" userId="fad1fcbc-a203-42a6-b6e2-a56343780ca6" providerId="ADAL" clId="{59A7360C-6C28-B448-96EB-4D5501A34D80}" dt="2021-09-23T16:50:57.779" v="99" actId="20577"/>
        <pc:sldMkLst>
          <pc:docMk/>
          <pc:sldMk cId="2994284624" sldId="287"/>
        </pc:sldMkLst>
        <pc:spChg chg="mod">
          <ac:chgData name="Sharon, Guni" userId="fad1fcbc-a203-42a6-b6e2-a56343780ca6" providerId="ADAL" clId="{59A7360C-6C28-B448-96EB-4D5501A34D80}" dt="2021-09-23T16:50:57.779" v="99" actId="20577"/>
          <ac:spMkLst>
            <pc:docMk/>
            <pc:sldMk cId="2994284624" sldId="287"/>
            <ac:spMk id="15362" creationId="{00000000-0000-0000-0000-000000000000}"/>
          </ac:spMkLst>
        </pc:spChg>
      </pc:sldChg>
      <pc:sldChg chg="modSp mod">
        <pc:chgData name="Sharon, Guni" userId="fad1fcbc-a203-42a6-b6e2-a56343780ca6" providerId="ADAL" clId="{59A7360C-6C28-B448-96EB-4D5501A34D80}" dt="2021-09-23T16:51:05.653" v="113" actId="20577"/>
        <pc:sldMkLst>
          <pc:docMk/>
          <pc:sldMk cId="3685578392" sldId="292"/>
        </pc:sldMkLst>
        <pc:spChg chg="mod">
          <ac:chgData name="Sharon, Guni" userId="fad1fcbc-a203-42a6-b6e2-a56343780ca6" providerId="ADAL" clId="{59A7360C-6C28-B448-96EB-4D5501A34D80}" dt="2021-09-23T16:51:05.653" v="113" actId="20577"/>
          <ac:spMkLst>
            <pc:docMk/>
            <pc:sldMk cId="3685578392" sldId="292"/>
            <ac:spMk id="16386" creationId="{00000000-0000-0000-0000-000000000000}"/>
          </ac:spMkLst>
        </pc:spChg>
      </pc:sldChg>
      <pc:sldChg chg="modSp mod">
        <pc:chgData name="Sharon, Guni" userId="fad1fcbc-a203-42a6-b6e2-a56343780ca6" providerId="ADAL" clId="{59A7360C-6C28-B448-96EB-4D5501A34D80}" dt="2021-09-23T16:48:23.413" v="86" actId="20577"/>
        <pc:sldMkLst>
          <pc:docMk/>
          <pc:sldMk cId="4006988145" sldId="293"/>
        </pc:sldMkLst>
        <pc:spChg chg="mod">
          <ac:chgData name="Sharon, Guni" userId="fad1fcbc-a203-42a6-b6e2-a56343780ca6" providerId="ADAL" clId="{59A7360C-6C28-B448-96EB-4D5501A34D80}" dt="2021-09-23T16:48:23.413" v="86" actId="20577"/>
          <ac:spMkLst>
            <pc:docMk/>
            <pc:sldMk cId="4006988145" sldId="293"/>
            <ac:spMk id="8" creationId="{00000000-0000-0000-0000-000000000000}"/>
          </ac:spMkLst>
        </pc:spChg>
        <pc:picChg chg="mod">
          <ac:chgData name="Sharon, Guni" userId="fad1fcbc-a203-42a6-b6e2-a56343780ca6" providerId="ADAL" clId="{59A7360C-6C28-B448-96EB-4D5501A34D80}" dt="2021-09-23T16:48:11.566" v="83" actId="1036"/>
          <ac:picMkLst>
            <pc:docMk/>
            <pc:sldMk cId="4006988145" sldId="293"/>
            <ac:picMk id="7" creationId="{00000000-0000-0000-0000-000000000000}"/>
          </ac:picMkLst>
        </pc:picChg>
      </pc:sldChg>
      <pc:sldChg chg="modSp mod">
        <pc:chgData name="Sharon, Guni" userId="fad1fcbc-a203-42a6-b6e2-a56343780ca6" providerId="ADAL" clId="{59A7360C-6C28-B448-96EB-4D5501A34D80}" dt="2021-09-23T16:59:09.570" v="116" actId="5793"/>
        <pc:sldMkLst>
          <pc:docMk/>
          <pc:sldMk cId="469965130" sldId="297"/>
        </pc:sldMkLst>
        <pc:spChg chg="mod">
          <ac:chgData name="Sharon, Guni" userId="fad1fcbc-a203-42a6-b6e2-a56343780ca6" providerId="ADAL" clId="{59A7360C-6C28-B448-96EB-4D5501A34D80}" dt="2021-09-23T16:59:09.570" v="116" actId="5793"/>
          <ac:spMkLst>
            <pc:docMk/>
            <pc:sldMk cId="469965130" sldId="297"/>
            <ac:spMk id="31747" creationId="{00000000-0000-0000-0000-000000000000}"/>
          </ac:spMkLst>
        </pc:spChg>
      </pc:sldChg>
      <pc:sldChg chg="modSp">
        <pc:chgData name="Sharon, Guni" userId="fad1fcbc-a203-42a6-b6e2-a56343780ca6" providerId="ADAL" clId="{59A7360C-6C28-B448-96EB-4D5501A34D80}" dt="2021-09-23T16:42:17.305" v="48" actId="20577"/>
        <pc:sldMkLst>
          <pc:docMk/>
          <pc:sldMk cId="3511180702" sldId="306"/>
        </pc:sldMkLst>
        <pc:spChg chg="mod">
          <ac:chgData name="Sharon, Guni" userId="fad1fcbc-a203-42a6-b6e2-a56343780ca6" providerId="ADAL" clId="{59A7360C-6C28-B448-96EB-4D5501A34D80}" dt="2021-09-23T16:42:17.305" v="48" actId="20577"/>
          <ac:spMkLst>
            <pc:docMk/>
            <pc:sldMk cId="3511180702" sldId="306"/>
            <ac:spMk id="16" creationId="{2942371A-7C18-4B45-B18A-670E6EBB99CB}"/>
          </ac:spMkLst>
        </pc:spChg>
      </pc:sldChg>
      <pc:sldChg chg="modSp">
        <pc:chgData name="Sharon, Guni" userId="fad1fcbc-a203-42a6-b6e2-a56343780ca6" providerId="ADAL" clId="{59A7360C-6C28-B448-96EB-4D5501A34D80}" dt="2021-09-23T16:44:49.440" v="51" actId="20577"/>
        <pc:sldMkLst>
          <pc:docMk/>
          <pc:sldMk cId="2567743031" sldId="310"/>
        </pc:sldMkLst>
        <pc:spChg chg="mod">
          <ac:chgData name="Sharon, Guni" userId="fad1fcbc-a203-42a6-b6e2-a56343780ca6" providerId="ADAL" clId="{59A7360C-6C28-B448-96EB-4D5501A34D80}" dt="2021-09-23T16:44:49.440" v="51" actId="20577"/>
          <ac:spMkLst>
            <pc:docMk/>
            <pc:sldMk cId="2567743031" sldId="310"/>
            <ac:spMk id="5" creationId="{00000000-0000-0000-0000-000000000000}"/>
          </ac:spMkLst>
        </pc:spChg>
        <pc:spChg chg="mod">
          <ac:chgData name="Sharon, Guni" userId="fad1fcbc-a203-42a6-b6e2-a56343780ca6" providerId="ADAL" clId="{59A7360C-6C28-B448-96EB-4D5501A34D80}" dt="2021-09-23T16:43:41.437" v="50" actId="20577"/>
          <ac:spMkLst>
            <pc:docMk/>
            <pc:sldMk cId="2567743031" sldId="310"/>
            <ac:spMk id="1045507" creationId="{00000000-0000-0000-0000-000000000000}"/>
          </ac:spMkLst>
        </pc:spChg>
      </pc:sldChg>
      <pc:sldChg chg="del">
        <pc:chgData name="Sharon, Guni" userId="fad1fcbc-a203-42a6-b6e2-a56343780ca6" providerId="ADAL" clId="{59A7360C-6C28-B448-96EB-4D5501A34D80}" dt="2021-09-23T16:06:36.020" v="1" actId="2696"/>
        <pc:sldMkLst>
          <pc:docMk/>
          <pc:sldMk cId="2363371707" sldId="2031"/>
        </pc:sldMkLst>
      </pc:sldChg>
      <pc:sldChg chg="modSp add mod">
        <pc:chgData name="Sharon, Guni" userId="fad1fcbc-a203-42a6-b6e2-a56343780ca6" providerId="ADAL" clId="{59A7360C-6C28-B448-96EB-4D5501A34D80}" dt="2021-09-23T16:08:00.293" v="8" actId="207"/>
        <pc:sldMkLst>
          <pc:docMk/>
          <pc:sldMk cId="1185392346" sldId="2065"/>
        </pc:sldMkLst>
        <pc:spChg chg="mod">
          <ac:chgData name="Sharon, Guni" userId="fad1fcbc-a203-42a6-b6e2-a56343780ca6" providerId="ADAL" clId="{59A7360C-6C28-B448-96EB-4D5501A34D80}" dt="2021-09-23T16:08:00.293" v="8" actId="207"/>
          <ac:spMkLst>
            <pc:docMk/>
            <pc:sldMk cId="1185392346" sldId="2065"/>
            <ac:spMk id="3" creationId="{DD652E4A-78E5-4044-82E4-8D3400510058}"/>
          </ac:spMkLst>
        </pc:spChg>
      </pc:sldChg>
      <pc:sldChg chg="new del">
        <pc:chgData name="Sharon, Guni" userId="fad1fcbc-a203-42a6-b6e2-a56343780ca6" providerId="ADAL" clId="{59A7360C-6C28-B448-96EB-4D5501A34D80}" dt="2021-09-23T16:09:48.719" v="11" actId="2696"/>
        <pc:sldMkLst>
          <pc:docMk/>
          <pc:sldMk cId="2366255773" sldId="2066"/>
        </pc:sldMkLst>
      </pc:sldChg>
      <pc:sldChg chg="add">
        <pc:chgData name="Sharon, Guni" userId="fad1fcbc-a203-42a6-b6e2-a56343780ca6" providerId="ADAL" clId="{59A7360C-6C28-B448-96EB-4D5501A34D80}" dt="2021-09-23T16:09:47.149" v="10"/>
        <pc:sldMkLst>
          <pc:docMk/>
          <pc:sldMk cId="2891278772" sldId="2067"/>
        </pc:sldMkLst>
      </pc:sldChg>
      <pc:sldChg chg="modSp new mod">
        <pc:chgData name="Sharon, Guni" userId="fad1fcbc-a203-42a6-b6e2-a56343780ca6" providerId="ADAL" clId="{59A7360C-6C28-B448-96EB-4D5501A34D80}" dt="2021-09-23T16:20:24.260" v="37"/>
        <pc:sldMkLst>
          <pc:docMk/>
          <pc:sldMk cId="3153828038" sldId="2068"/>
        </pc:sldMkLst>
        <pc:spChg chg="mod">
          <ac:chgData name="Sharon, Guni" userId="fad1fcbc-a203-42a6-b6e2-a56343780ca6" providerId="ADAL" clId="{59A7360C-6C28-B448-96EB-4D5501A34D80}" dt="2021-09-23T16:20:24.260" v="37"/>
          <ac:spMkLst>
            <pc:docMk/>
            <pc:sldMk cId="3153828038" sldId="2068"/>
            <ac:spMk id="2" creationId="{684A9B96-33B9-F541-AB26-17121CCA66D3}"/>
          </ac:spMkLst>
        </pc:spChg>
        <pc:spChg chg="mod">
          <ac:chgData name="Sharon, Guni" userId="fad1fcbc-a203-42a6-b6e2-a56343780ca6" providerId="ADAL" clId="{59A7360C-6C28-B448-96EB-4D5501A34D80}" dt="2021-09-23T16:19:21.300" v="21" actId="2710"/>
          <ac:spMkLst>
            <pc:docMk/>
            <pc:sldMk cId="3153828038" sldId="2068"/>
            <ac:spMk id="3" creationId="{74E762FE-A30B-EA47-BBFD-B790E59C8999}"/>
          </ac:spMkLst>
        </pc:spChg>
      </pc:sldChg>
      <pc:sldChg chg="new del">
        <pc:chgData name="Sharon, Guni" userId="fad1fcbc-a203-42a6-b6e2-a56343780ca6" providerId="ADAL" clId="{59A7360C-6C28-B448-96EB-4D5501A34D80}" dt="2021-09-23T16:59:35.199" v="119" actId="2696"/>
        <pc:sldMkLst>
          <pc:docMk/>
          <pc:sldMk cId="1112569242" sldId="2069"/>
        </pc:sldMkLst>
      </pc:sldChg>
      <pc:sldChg chg="modSp add mod">
        <pc:chgData name="Sharon, Guni" userId="fad1fcbc-a203-42a6-b6e2-a56343780ca6" providerId="ADAL" clId="{59A7360C-6C28-B448-96EB-4D5501A34D80}" dt="2021-09-23T17:00:44.473" v="121" actId="20577"/>
        <pc:sldMkLst>
          <pc:docMk/>
          <pc:sldMk cId="1281994224" sldId="2070"/>
        </pc:sldMkLst>
        <pc:spChg chg="mod">
          <ac:chgData name="Sharon, Guni" userId="fad1fcbc-a203-42a6-b6e2-a56343780ca6" providerId="ADAL" clId="{59A7360C-6C28-B448-96EB-4D5501A34D80}" dt="2021-09-23T17:00:44.473" v="121" actId="20577"/>
          <ac:spMkLst>
            <pc:docMk/>
            <pc:sldMk cId="1281994224" sldId="2070"/>
            <ac:spMk id="3" creationId="{04D32D77-2D21-BC4C-9641-6763E39192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5D575-1052-1046-A30F-F27A6C9F260B}" type="datetimeFigureOut">
              <a:rPr lang="en-US" smtClean="0"/>
              <a:t>2/16/22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991FE-6AC3-4A4D-B8F1-33127CF3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5613" y="719138"/>
            <a:ext cx="6391275" cy="3595687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George Box: All models are wrong; some of them are useful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1B7EDC-D532-E64C-A88A-8EDD91AF94E9}" type="slidenum">
              <a:rPr lang="en-US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9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1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9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E73D-03BE-1F4B-A164-88427BAB9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0FCBD-BD6F-F446-8CC1-206FD39D6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665C3-B24F-0341-A9D0-B4EB833C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F06C0-DDD9-624D-BE35-C337590B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C1354-C32F-784B-ABE2-0341901C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4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B6EF-CAAC-3042-B84C-169DF8BD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ED7BA-3E6F-AC4F-AF91-1FC081E6A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16E71-8648-B84C-AF30-1A9905E8A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D9521-9C0D-BA4F-AC4E-8E96FEC3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A3078-5A91-F54F-9ECE-22E9C05C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9CA1-954E-9C46-95BC-72C9E502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C1C51-B427-294D-926C-941713C96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E039E-0CC2-FD4D-9C09-C7F8590BF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6D79C-3D8F-7A40-B4DC-8C2A33A7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0F7F-7777-6A47-85E1-E42E8075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2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D608-DB38-0D47-BD29-AE6A6FB5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4AB32-E503-8640-BDBF-63791CDE2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1B972-7108-5545-AA3E-7585E11A1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D0A5A-1C2A-804C-BE6C-94CD8E96E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79961-4136-7445-8CF1-6C8B96E2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CF5B1-EDF5-244F-B2AE-BAA74418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6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7F3C-CF4F-B047-B015-F4C232B0D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192D7-4A22-C342-B587-90466FB4A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F0356-05F7-4241-9AFD-7A65EF0B0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14184A-2D73-CB44-89BE-FFADC50EE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74AD1E-1B22-A549-B59E-D79627320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E1C5D-58F9-FB4D-86A8-27BF7FD6B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B878A9-19BB-3E42-BF23-669D71C8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BFD9FE-CD00-0D41-979A-54E1610B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0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37DA-FF16-1847-BC4A-D386639B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6ED77-D159-E84B-875A-CF1ABB06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45930-4542-C842-B06F-CC820EA88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4A179-1612-D341-87E2-8BFB171E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38129F-F10B-4E4B-8160-BD2DB6C4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639F4-D2EE-AE42-A352-A55B4FA7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05142-7E17-6248-B1CD-097004F4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3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2288-7A94-1B4E-B34D-16DB8F91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4FE59-54C0-C14D-B80B-3CB35072C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69BCC-93CB-8841-B4E0-397A9668A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17B16-3ABC-5D49-A9C5-D4551CE1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EB005-769E-264C-A7C6-0237BCD40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A856-9655-6B46-B608-A2D8CB44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4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2FE2-9C2F-3941-8A81-69DA7A42B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98CDF-F3E8-F945-A620-D09C8469C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2EBB2-83CF-1C40-A286-6FA1E9138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C700A-2C0C-2840-867F-E961F3F6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B3F8CB-923B-1742-8FDE-E88C0F31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541FE-B12E-5B4E-AA43-6B91882D6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2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1896-7ABA-E844-BB03-6CC9CB2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448E9-B70C-7F4C-8FB0-E60955BC1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A9EDE-CAA5-6146-8D19-568232538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6C19A-2537-6842-A037-6732B8BD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31DAC-E1C8-CE4A-A063-9EA2A2C7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27BCF-95EE-8041-89C5-352A3AD04D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8C2BB-3A71-1C4D-AAB0-D518498AB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68AC-6607-BE4A-8BD1-1C90A53E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1DE47-E4A4-9F4F-B6AD-229338FF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19BE9-E5CD-924B-80BE-33694782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4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526D83-14B8-4447-A59B-9F624A01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CC3FA-19E9-B545-877A-83FF6FF61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C20C9-BD7B-8244-B6D4-2F372AE77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E53E-DCB8-A848-88A6-4D0D2E4374B2}" type="datetimeFigureOut">
              <a:rPr lang="en-US" smtClean="0"/>
              <a:t>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5293A-3515-6145-B529-2CC4D4294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FD974-7221-064E-8AE4-5E5D5DB3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4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6.xml"/><Relationship Id="rId7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4.png"/><Relationship Id="rId5" Type="http://schemas.openxmlformats.org/officeDocument/2006/relationships/tags" Target="../tags/tag12.xml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tags" Target="../tags/tag11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9.xml"/><Relationship Id="rId7" Type="http://schemas.openxmlformats.org/officeDocument/2006/relationships/image" Target="../media/image26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0.png"/><Relationship Id="rId5" Type="http://schemas.openxmlformats.org/officeDocument/2006/relationships/tags" Target="../tags/tag21.xml"/><Relationship Id="rId10" Type="http://schemas.openxmlformats.org/officeDocument/2006/relationships/image" Target="../media/image29.png"/><Relationship Id="rId4" Type="http://schemas.openxmlformats.org/officeDocument/2006/relationships/tags" Target="../tags/tag20.xml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25.xml"/><Relationship Id="rId7" Type="http://schemas.openxmlformats.org/officeDocument/2006/relationships/image" Target="../media/image4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30.xml"/><Relationship Id="rId7" Type="http://schemas.openxmlformats.org/officeDocument/2006/relationships/image" Target="../media/image5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5.png"/><Relationship Id="rId4" Type="http://schemas.openxmlformats.org/officeDocument/2006/relationships/tags" Target="../tags/tag31.xml"/><Relationship Id="rId9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34.xml"/><Relationship Id="rId7" Type="http://schemas.openxmlformats.org/officeDocument/2006/relationships/image" Target="../media/image57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56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6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37.xml"/><Relationship Id="rId7" Type="http://schemas.openxmlformats.org/officeDocument/2006/relationships/image" Target="../media/image62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0.xml"/><Relationship Id="rId7" Type="http://schemas.openxmlformats.org/officeDocument/2006/relationships/image" Target="../media/image66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/>
              <a:t>CSCE-633 </a:t>
            </a:r>
            <a:r>
              <a:rPr lang="en-US" dirty="0"/>
              <a:t>Machine Learning</a:t>
            </a:r>
            <a:br>
              <a:rPr lang="en-US" sz="6000" dirty="0"/>
            </a:br>
            <a:r>
              <a:rPr lang="en-US" sz="4800" dirty="0"/>
              <a:t>Bayes’ Nets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1E1577-D3F2-054C-A892-2895D4951F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2313273"/>
            <a:ext cx="4800599" cy="34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4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Programing assignment 1: Perceptron (due </a:t>
            </a:r>
            <a:r>
              <a:rPr lang="en-US" dirty="0">
                <a:solidFill>
                  <a:srgbClr val="FF0000"/>
                </a:solidFill>
              </a:rPr>
              <a:t>today</a:t>
            </a:r>
            <a:r>
              <a:rPr lang="en-US" dirty="0"/>
              <a:t>!)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677" y="4383195"/>
            <a:ext cx="4255810" cy="2232843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Probabilistic Models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14738" y="1739238"/>
            <a:ext cx="8252791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Models describe how (a portion of) the world works</a:t>
            </a:r>
            <a:endParaRPr lang="en-US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Models are always simplifications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May not account for every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May not account for all interactions between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ja-JP" altLang="en-US" dirty="0">
                <a:latin typeface="Calibri"/>
                <a:cs typeface="Calibri"/>
              </a:rPr>
              <a:t>“</a:t>
            </a:r>
            <a:r>
              <a:rPr lang="en-US" dirty="0">
                <a:latin typeface="Calibri"/>
                <a:cs typeface="Calibri"/>
              </a:rPr>
              <a:t>All models are wrong; but some are useful.</a:t>
            </a:r>
            <a:r>
              <a:rPr lang="ja-JP" altLang="en-US" dirty="0">
                <a:latin typeface="Calibri"/>
                <a:cs typeface="Calibri"/>
              </a:rPr>
              <a:t>”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     – George E. P. Box</a:t>
            </a:r>
            <a:endParaRPr lang="en-US" sz="1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What do we do with probabilistic models?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We (or our agents) need to reason about unknown variables, given evidence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explanation (diagnostic reasoning)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prediction (causal reasoning)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value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46233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Independence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51" y="2179983"/>
            <a:ext cx="4662898" cy="411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16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15" y="1828799"/>
            <a:ext cx="4222802" cy="3722111"/>
          </a:xfrm>
          <a:prstGeom prst="rect">
            <a:avLst/>
          </a:prstGeom>
        </p:spPr>
      </p:pic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>
          <a:xfrm>
            <a:off x="278861" y="1580394"/>
            <a:ext cx="77724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Two variables are </a:t>
            </a:r>
            <a:r>
              <a:rPr lang="en-US" sz="2400" i="1" dirty="0">
                <a:latin typeface="Calibri"/>
                <a:cs typeface="Calibri"/>
              </a:rPr>
              <a:t>independent</a:t>
            </a:r>
            <a:r>
              <a:rPr lang="en-US" sz="2400" dirty="0">
                <a:latin typeface="Calibri"/>
                <a:cs typeface="Calibri"/>
              </a:rPr>
              <a:t> if: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This says that their joint distribution </a:t>
            </a:r>
            <a:r>
              <a:rPr lang="en-US" sz="2000" i="1" dirty="0">
                <a:latin typeface="Calibri"/>
                <a:cs typeface="Calibri"/>
              </a:rPr>
              <a:t>factors</a:t>
            </a:r>
            <a:r>
              <a:rPr lang="en-US" sz="2000" dirty="0">
                <a:latin typeface="Calibri"/>
                <a:cs typeface="Calibri"/>
              </a:rPr>
              <a:t> into a product of the two simpler distributions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Another form:</a:t>
            </a: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lvl="4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write: 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Independence is a simplifying </a:t>
            </a:r>
            <a:r>
              <a:rPr lang="en-US" sz="2400" i="1" dirty="0">
                <a:latin typeface="Calibri"/>
                <a:cs typeface="Calibri"/>
              </a:rPr>
              <a:t>modeling assumption</a:t>
            </a:r>
          </a:p>
          <a:p>
            <a:pPr lvl="6">
              <a:lnSpc>
                <a:spcPct val="80000"/>
              </a:lnSpc>
            </a:pPr>
            <a:endParaRPr lang="en-US" sz="1200" i="1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i="1" dirty="0">
                <a:latin typeface="Calibri"/>
                <a:cs typeface="Calibri"/>
              </a:rPr>
              <a:t>Empirical </a:t>
            </a:r>
            <a:r>
              <a:rPr lang="en-US" sz="2000" dirty="0">
                <a:latin typeface="Calibri"/>
                <a:cs typeface="Calibri"/>
              </a:rPr>
              <a:t>joint distributions: at best </a:t>
            </a:r>
            <a:r>
              <a:rPr lang="ja-JP" altLang="en-US" sz="2000" dirty="0">
                <a:latin typeface="Calibri"/>
                <a:cs typeface="Calibri"/>
              </a:rPr>
              <a:t>“</a:t>
            </a:r>
            <a:r>
              <a:rPr lang="en-US" sz="2000" dirty="0">
                <a:latin typeface="Calibri"/>
                <a:cs typeface="Calibri"/>
              </a:rPr>
              <a:t>close</a:t>
            </a:r>
            <a:r>
              <a:rPr lang="ja-JP" altLang="en-US" sz="2000" dirty="0">
                <a:latin typeface="Calibri"/>
                <a:cs typeface="Calibri"/>
              </a:rPr>
              <a:t>”</a:t>
            </a:r>
            <a:r>
              <a:rPr lang="en-US" sz="2000" dirty="0">
                <a:latin typeface="Calibri"/>
                <a:cs typeface="Calibri"/>
              </a:rPr>
              <a:t> to independent</a:t>
            </a:r>
          </a:p>
          <a:p>
            <a:pPr lvl="7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What could we assume for {Weather, Traffic, Cavity, Toothache}?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Independence</a:t>
            </a: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7988" y="2109887"/>
            <a:ext cx="3795712" cy="298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2386" y="3429000"/>
            <a:ext cx="3048000" cy="3137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000" y="4269153"/>
            <a:ext cx="1016000" cy="26275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39665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Independence?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/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38" name="Group 30"/>
          <p:cNvGraphicFramePr>
            <a:graphicFrameLocks noGrp="1"/>
          </p:cNvGraphicFramePr>
          <p:nvPr/>
        </p:nvGraphicFramePr>
        <p:xfrm>
          <a:off x="7394626" y="3285327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/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2614" y="2848765"/>
            <a:ext cx="1296987" cy="298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9789" y="1731165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876" y="4704552"/>
            <a:ext cx="850900" cy="29856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6589" y="2853527"/>
            <a:ext cx="1298575" cy="29852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29A2A2-18A1-1446-8420-8A1385C70080}"/>
              </a:ext>
            </a:extLst>
          </p:cNvPr>
          <p:cNvCxnSpPr>
            <a:cxnSpLocks/>
          </p:cNvCxnSpPr>
          <p:nvPr/>
        </p:nvCxnSpPr>
        <p:spPr>
          <a:xfrm flipH="1">
            <a:off x="4401589" y="2619632"/>
            <a:ext cx="887104" cy="11244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AAAB02-BDA3-9E45-8A0A-2A8BE29D0344}"/>
              </a:ext>
            </a:extLst>
          </p:cNvPr>
          <p:cNvCxnSpPr>
            <a:cxnSpLocks/>
          </p:cNvCxnSpPr>
          <p:nvPr/>
        </p:nvCxnSpPr>
        <p:spPr>
          <a:xfrm flipH="1" flipV="1">
            <a:off x="4372974" y="3882486"/>
            <a:ext cx="915719" cy="17027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797020F-052A-C04A-A65A-F8253272804A}"/>
              </a:ext>
            </a:extLst>
          </p:cNvPr>
          <p:cNvSpPr txBox="1"/>
          <p:nvPr/>
        </p:nvSpPr>
        <p:spPr>
          <a:xfrm>
            <a:off x="4476957" y="36898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C440FD0-9733-9046-B481-6666AA3BA724}"/>
              </a:ext>
            </a:extLst>
          </p:cNvPr>
          <p:cNvCxnSpPr>
            <a:cxnSpLocks/>
          </p:cNvCxnSpPr>
          <p:nvPr/>
        </p:nvCxnSpPr>
        <p:spPr>
          <a:xfrm>
            <a:off x="6374542" y="2763126"/>
            <a:ext cx="2780622" cy="9809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6303C3D-7944-A14D-B7FB-F3C72FF0964C}"/>
              </a:ext>
            </a:extLst>
          </p:cNvPr>
          <p:cNvCxnSpPr>
            <a:cxnSpLocks/>
          </p:cNvCxnSpPr>
          <p:nvPr/>
        </p:nvCxnSpPr>
        <p:spPr>
          <a:xfrm flipV="1">
            <a:off x="6427238" y="3882486"/>
            <a:ext cx="2727926" cy="17027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42371A-7C18-4B45-B18A-670E6EBB99CB}"/>
              </a:ext>
            </a:extLst>
          </p:cNvPr>
          <p:cNvSpPr txBox="1"/>
          <p:nvPr/>
        </p:nvSpPr>
        <p:spPr>
          <a:xfrm>
            <a:off x="9708454" y="3634257"/>
            <a:ext cx="14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Independent</a:t>
            </a:r>
          </a:p>
        </p:txBody>
      </p:sp>
    </p:spTree>
    <p:extLst>
      <p:ext uri="{BB962C8B-B14F-4D97-AF65-F5344CB8AC3E}">
        <p14:creationId xmlns:p14="http://schemas.microsoft.com/office/powerpoint/2010/main" val="35111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Independence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fair, independent coin flips:</a:t>
            </a:r>
          </a:p>
        </p:txBody>
      </p:sp>
      <p:graphicFrame>
        <p:nvGraphicFramePr>
          <p:cNvPr id="1043475" name="Group 19"/>
          <p:cNvGraphicFramePr>
            <a:graphicFrameLocks noGrp="1"/>
          </p:cNvGraphicFramePr>
          <p:nvPr/>
        </p:nvGraphicFramePr>
        <p:xfrm>
          <a:off x="699676" y="289242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63" name="Picture 2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64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43477" name="Group 21"/>
          <p:cNvGraphicFramePr>
            <a:graphicFrameLocks noGrp="1"/>
          </p:cNvGraphicFramePr>
          <p:nvPr/>
        </p:nvGraphicFramePr>
        <p:xfrm>
          <a:off x="24713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89" name="Group 33"/>
          <p:cNvGraphicFramePr>
            <a:graphicFrameLocks noGrp="1"/>
          </p:cNvGraphicFramePr>
          <p:nvPr/>
        </p:nvGraphicFramePr>
        <p:xfrm>
          <a:off x="57479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86" name="Picture 4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51" y="2514600"/>
            <a:ext cx="925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7" name="Picture 4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601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8" name="Picture 48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76" y="3170238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9" name="AutoShape 49"/>
          <p:cNvSpPr>
            <a:spLocks/>
          </p:cNvSpPr>
          <p:nvPr/>
        </p:nvSpPr>
        <p:spPr bwMode="auto">
          <a:xfrm rot="-5400000">
            <a:off x="3804826" y="590550"/>
            <a:ext cx="381000" cy="7124700"/>
          </a:xfrm>
          <a:prstGeom prst="leftBrace">
            <a:avLst>
              <a:gd name="adj1" fmla="val 15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0" name="Rectangle 52"/>
          <p:cNvSpPr>
            <a:spLocks noChangeArrowheads="1"/>
          </p:cNvSpPr>
          <p:nvPr/>
        </p:nvSpPr>
        <p:spPr bwMode="auto">
          <a:xfrm>
            <a:off x="2680876" y="5181600"/>
            <a:ext cx="2895600" cy="129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1" name="AutoShape 57"/>
          <p:cNvSpPr>
            <a:spLocks/>
          </p:cNvSpPr>
          <p:nvPr/>
        </p:nvSpPr>
        <p:spPr bwMode="auto">
          <a:xfrm>
            <a:off x="2299876" y="5105400"/>
            <a:ext cx="152400" cy="13716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7692" name="Picture 5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76" y="4800600"/>
            <a:ext cx="246538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3" name="Picture 59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76" y="5588000"/>
            <a:ext cx="3286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94" name="Freeform 60"/>
          <p:cNvSpPr>
            <a:spLocks/>
          </p:cNvSpPr>
          <p:nvPr/>
        </p:nvSpPr>
        <p:spPr bwMode="auto">
          <a:xfrm>
            <a:off x="2604676" y="5791200"/>
            <a:ext cx="2971800" cy="457200"/>
          </a:xfrm>
          <a:custGeom>
            <a:avLst/>
            <a:gdLst>
              <a:gd name="T0" fmla="*/ 0 w 1872"/>
              <a:gd name="T1" fmla="*/ 2147483647 h 288"/>
              <a:gd name="T2" fmla="*/ 2147483647 w 1872"/>
              <a:gd name="T3" fmla="*/ 0 h 288"/>
              <a:gd name="T4" fmla="*/ 2147483647 w 1872"/>
              <a:gd name="T5" fmla="*/ 2147483647 h 288"/>
              <a:gd name="T6" fmla="*/ 2147483647 w 1872"/>
              <a:gd name="T7" fmla="*/ 0 h 288"/>
              <a:gd name="T8" fmla="*/ 2147483647 w 1872"/>
              <a:gd name="T9" fmla="*/ 2147483647 h 288"/>
              <a:gd name="T10" fmla="*/ 2147483647 w 1872"/>
              <a:gd name="T11" fmla="*/ 0 h 288"/>
              <a:gd name="T12" fmla="*/ 2147483647 w 1872"/>
              <a:gd name="T13" fmla="*/ 2147483647 h 288"/>
              <a:gd name="T14" fmla="*/ 2147483647 w 1872"/>
              <a:gd name="T15" fmla="*/ 2147483647 h 288"/>
              <a:gd name="T16" fmla="*/ 2147483647 w 1872"/>
              <a:gd name="T17" fmla="*/ 2147483647 h 288"/>
              <a:gd name="T18" fmla="*/ 2147483647 w 1872"/>
              <a:gd name="T19" fmla="*/ 2147483647 h 288"/>
              <a:gd name="T20" fmla="*/ 2147483647 w 1872"/>
              <a:gd name="T21" fmla="*/ 2147483647 h 288"/>
              <a:gd name="T22" fmla="*/ 2147483647 w 1872"/>
              <a:gd name="T23" fmla="*/ 2147483647 h 288"/>
              <a:gd name="T24" fmla="*/ 2147483647 w 1872"/>
              <a:gd name="T25" fmla="*/ 2147483647 h 288"/>
              <a:gd name="T26" fmla="*/ 0 w 1872"/>
              <a:gd name="T27" fmla="*/ 2147483647 h 288"/>
              <a:gd name="T28" fmla="*/ 0 w 1872"/>
              <a:gd name="T29" fmla="*/ 2147483647 h 28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72"/>
              <a:gd name="T46" fmla="*/ 0 h 288"/>
              <a:gd name="T47" fmla="*/ 1872 w 1872"/>
              <a:gd name="T48" fmla="*/ 288 h 28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72" h="288">
                <a:moveTo>
                  <a:pt x="0" y="115"/>
                </a:moveTo>
                <a:lnTo>
                  <a:pt x="197" y="0"/>
                </a:lnTo>
                <a:lnTo>
                  <a:pt x="493" y="58"/>
                </a:lnTo>
                <a:lnTo>
                  <a:pt x="837" y="0"/>
                </a:lnTo>
                <a:lnTo>
                  <a:pt x="1182" y="115"/>
                </a:lnTo>
                <a:lnTo>
                  <a:pt x="1576" y="0"/>
                </a:lnTo>
                <a:lnTo>
                  <a:pt x="1872" y="115"/>
                </a:lnTo>
                <a:lnTo>
                  <a:pt x="1872" y="230"/>
                </a:lnTo>
                <a:lnTo>
                  <a:pt x="1576" y="173"/>
                </a:lnTo>
                <a:lnTo>
                  <a:pt x="1182" y="288"/>
                </a:lnTo>
                <a:lnTo>
                  <a:pt x="841" y="136"/>
                </a:lnTo>
                <a:lnTo>
                  <a:pt x="502" y="201"/>
                </a:lnTo>
                <a:lnTo>
                  <a:pt x="197" y="173"/>
                </a:lnTo>
                <a:lnTo>
                  <a:pt x="0" y="230"/>
                </a:ln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524" y="1150853"/>
            <a:ext cx="3229661" cy="3085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09" y="4749346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87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4" y="2458995"/>
            <a:ext cx="3574767" cy="2137719"/>
          </a:xfrm>
          <a:prstGeom prst="rect">
            <a:avLst/>
          </a:prstGeom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768631" y="1763711"/>
            <a:ext cx="7772399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P(Toothache, Cavity, Catch)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If I have a cavity, the probability that the probe catches it doesn't depend on whether I have a toothache: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P(+catch | +toothache, +cavity) = P(+catch | +cavity)</a:t>
            </a: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The same independence holds if I don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t have a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P(+catch | +toothache, </a:t>
            </a:r>
            <a:r>
              <a:rPr lang="en-US" sz="20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2000" dirty="0">
                <a:latin typeface="Calibri"/>
                <a:cs typeface="Calibri"/>
              </a:rPr>
              <a:t>cavity) = P(+catch| </a:t>
            </a:r>
            <a:r>
              <a:rPr lang="en-US" sz="20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2000" dirty="0">
                <a:latin typeface="Calibri"/>
                <a:cs typeface="Calibri"/>
              </a:rPr>
              <a:t>cavity)</a:t>
            </a: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Catch is </a:t>
            </a:r>
            <a:r>
              <a:rPr lang="en-US" sz="2400" i="1" dirty="0">
                <a:latin typeface="Calibri"/>
                <a:cs typeface="Calibri"/>
              </a:rPr>
              <a:t>conditionally independent</a:t>
            </a:r>
            <a:r>
              <a:rPr lang="en-US" sz="2400" dirty="0">
                <a:latin typeface="Calibri"/>
                <a:cs typeface="Calibri"/>
              </a:rPr>
              <a:t> of Toothache given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P(Catch | Toothache, Cavity) = P(Catch | Cavity)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68631" y="5123312"/>
            <a:ext cx="8159574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Equivalent statements: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P(Toothache | Catch , Cavity) = P(Toothache | Cavity)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P(Toothache, Catch | Cavity) = P(Toothache | Cavity) P(Catch | Cavity)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One can be derived from the other</a:t>
            </a:r>
          </a:p>
        </p:txBody>
      </p:sp>
    </p:spTree>
    <p:extLst>
      <p:ext uri="{BB962C8B-B14F-4D97-AF65-F5344CB8AC3E}">
        <p14:creationId xmlns:p14="http://schemas.microsoft.com/office/powerpoint/2010/main" val="256774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492210" y="1759169"/>
            <a:ext cx="10974859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Unconditional (absolute) independence is very rare</a:t>
            </a:r>
          </a:p>
          <a:p>
            <a:pPr eaLnBrk="1" hangingPunct="1">
              <a:lnSpc>
                <a:spcPct val="80000"/>
              </a:lnSpc>
            </a:pPr>
            <a:r>
              <a:rPr lang="en-US" i="1" dirty="0">
                <a:latin typeface="Calibri"/>
                <a:cs typeface="Calibri"/>
              </a:rPr>
              <a:t>Conditional independence</a:t>
            </a:r>
            <a:r>
              <a:rPr lang="en-US" dirty="0">
                <a:latin typeface="Calibri"/>
                <a:cs typeface="Calibri"/>
              </a:rPr>
              <a:t> is our most basic and robust form of knowledge about uncertain environments.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X is conditionally independent of Y given Z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  if and only if: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  or, equivalently, if and only if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1001" y="4149171"/>
            <a:ext cx="6266211" cy="4061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3104" y="3061037"/>
            <a:ext cx="1401762" cy="3679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2308" y="5655028"/>
            <a:ext cx="5028440" cy="4061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232243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16211"/>
            <a:ext cx="82296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Traffic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Umbrella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Raining</a:t>
            </a: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011" y="3529734"/>
            <a:ext cx="5714999" cy="29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03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70354" y="1752600"/>
            <a:ext cx="82296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3" y="1458097"/>
            <a:ext cx="3352797" cy="2202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3" y="3927389"/>
            <a:ext cx="49911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85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Conditional Independence and the Chain Rule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645363" y="1660761"/>
            <a:ext cx="11469687" cy="502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Chain rule: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Trivial decomposition: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1371600" lvl="3" indent="0">
              <a:lnSpc>
                <a:spcPct val="80000"/>
              </a:lnSpc>
              <a:buNone/>
            </a:pPr>
            <a:endParaRPr lang="en-US" sz="12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With assumption of conditional independence: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Bayes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nets / graphical models exploit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" name="Picture 9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3694768"/>
            <a:ext cx="7094537" cy="3071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3159506"/>
            <a:ext cx="4183062" cy="2987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222" y="4748379"/>
            <a:ext cx="4183062" cy="2987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Picture 1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222" y="5297590"/>
            <a:ext cx="6035675" cy="3099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2209228"/>
            <a:ext cx="7274720" cy="3071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487" y="3165400"/>
            <a:ext cx="3918800" cy="203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35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Ghostbusters Chain Rule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576388"/>
            <a:ext cx="502401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Each sensor depends only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on where the ghost is</a:t>
            </a: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That means, the two sensors (top sensor, bottom sensor) are conditionally independent, given the ghost position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T: Top sensor reading=red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B: Bottom </a:t>
            </a:r>
            <a:r>
              <a:rPr lang="en-US" sz="2400" kern="0" dirty="0">
                <a:solidFill>
                  <a:schemeClr val="accent2"/>
                </a:solidFill>
                <a:cs typeface="Calibri"/>
              </a:rPr>
              <a:t>sensor reading=red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G: Ghost at top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Givens: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+g ) = 0.5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 -g ) = 0.5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+t  | +g ) = 0.8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P( +t  |  </a:t>
            </a: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-g ) = 0.4</a:t>
            </a:r>
            <a:b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</a:b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P( +b | +g ) = 0.4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P( +b |  </a:t>
            </a: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-g ) = 0.8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539978" y="1565041"/>
            <a:ext cx="350858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dirty="0">
                <a:latin typeface="Calibri"/>
                <a:cs typeface="Calibri"/>
              </a:rPr>
              <a:t>Full joint distribution table</a:t>
            </a:r>
          </a:p>
          <a:p>
            <a:pPr eaLnBrk="1" hangingPunct="1"/>
            <a:r>
              <a:rPr lang="en-US" sz="2200" dirty="0">
                <a:latin typeface="Calibri"/>
                <a:cs typeface="Calibri"/>
              </a:rPr>
              <a:t>P(T,B,G) = P(G) P(T|G) P(B|G)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122" y="1905000"/>
            <a:ext cx="3218878" cy="4648199"/>
          </a:xfrm>
          <a:prstGeom prst="rect">
            <a:avLst/>
          </a:prstGeom>
        </p:spPr>
      </p:pic>
      <p:pic>
        <p:nvPicPr>
          <p:cNvPr id="7" name="Picture 2" descr="\\.host\Shared Folders\Shared with PC\2square_ghostbust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310" y="4152386"/>
            <a:ext cx="13589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28177"/>
              </p:ext>
            </p:extLst>
          </p:nvPr>
        </p:nvGraphicFramePr>
        <p:xfrm>
          <a:off x="5652904" y="2390829"/>
          <a:ext cx="3395663" cy="416237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3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92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P(T,B,G)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-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0DEF316-A74A-484C-94EE-14328E1AE24C}"/>
              </a:ext>
            </a:extLst>
          </p:cNvPr>
          <p:cNvSpPr/>
          <p:nvPr/>
        </p:nvSpPr>
        <p:spPr>
          <a:xfrm>
            <a:off x="5958114" y="3784909"/>
            <a:ext cx="2785242" cy="13742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be encoded with 3 smaller tables:</a:t>
            </a:r>
          </a:p>
          <a:p>
            <a:pPr algn="ctr"/>
            <a:r>
              <a:rPr lang="en-US" dirty="0"/>
              <a:t>P(G)</a:t>
            </a:r>
          </a:p>
          <a:p>
            <a:pPr algn="ctr"/>
            <a:r>
              <a:rPr lang="en-US" dirty="0"/>
              <a:t>P(T,G)</a:t>
            </a:r>
          </a:p>
          <a:p>
            <a:pPr algn="ctr"/>
            <a:r>
              <a:rPr lang="en-US" dirty="0"/>
              <a:t>P(B,G)</a:t>
            </a:r>
          </a:p>
        </p:txBody>
      </p:sp>
    </p:spTree>
    <p:extLst>
      <p:ext uri="{BB962C8B-B14F-4D97-AF65-F5344CB8AC3E}">
        <p14:creationId xmlns:p14="http://schemas.microsoft.com/office/powerpoint/2010/main" val="400698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Nets: Big Picture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447800"/>
            <a:ext cx="7317022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36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11503" y="1798594"/>
            <a:ext cx="713740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Unless there are only a few variables, the joint is WAY too big to represent explicitly (</a:t>
            </a:r>
            <a:r>
              <a:rPr lang="en-US" sz="2000" dirty="0" err="1">
                <a:latin typeface="Calibri"/>
                <a:cs typeface="Calibri"/>
              </a:rPr>
              <a:t>d^n</a:t>
            </a:r>
            <a:r>
              <a:rPr lang="en-US" sz="2000" dirty="0">
                <a:latin typeface="Calibri"/>
                <a:cs typeface="Calibri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Hard to learn (estimate) anything empirically about more than a few variables at a time</a:t>
            </a: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’</a:t>
            </a: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Also called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 graphical models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Describes how variables locally interact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1" y="1408670"/>
            <a:ext cx="5489424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Nodes: variables (with domains)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Can be assigned (observed) or unassigned (unobserved)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Arcs: interactions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Indicate </a:t>
            </a:r>
            <a:r>
              <a:rPr lang="ja-JP" altLang="en-US" dirty="0">
                <a:latin typeface="Calibri"/>
                <a:cs typeface="Calibri"/>
              </a:rPr>
              <a:t>“</a:t>
            </a:r>
            <a:r>
              <a:rPr lang="en-US" dirty="0">
                <a:latin typeface="Calibri"/>
                <a:cs typeface="Calibri"/>
              </a:rPr>
              <a:t>direct influence</a:t>
            </a:r>
            <a:r>
              <a:rPr lang="ja-JP" altLang="en-US" dirty="0">
                <a:latin typeface="Calibri"/>
                <a:cs typeface="Calibri"/>
              </a:rPr>
              <a:t>”</a:t>
            </a:r>
            <a:r>
              <a:rPr lang="en-US" dirty="0">
                <a:latin typeface="Calibri"/>
                <a:cs typeface="Calibri"/>
              </a:rPr>
              <a:t> between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Formally: encode conditional independence (more later)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For now: imagine that arrows mean direct causation (in general, they don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t!)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58" b="49960"/>
          <a:stretch>
            <a:fillRect/>
          </a:stretch>
        </p:blipFill>
        <p:spPr bwMode="auto">
          <a:xfrm>
            <a:off x="6553200" y="1676400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5870424" y="3119698"/>
            <a:ext cx="2805113" cy="1979613"/>
            <a:chOff x="3600" y="2208"/>
            <a:chExt cx="1767" cy="1247"/>
          </a:xfrm>
        </p:grpSpPr>
        <p:pic>
          <p:nvPicPr>
            <p:cNvPr id="17415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7"/>
            <a:stretch>
              <a:fillRect/>
            </a:stretch>
          </p:blipFill>
          <p:spPr bwMode="auto">
            <a:xfrm>
              <a:off x="3600" y="2208"/>
              <a:ext cx="1767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Rectangle 7"/>
            <p:cNvSpPr>
              <a:spLocks noChangeArrowheads="1"/>
            </p:cNvSpPr>
            <p:nvPr/>
          </p:nvSpPr>
          <p:spPr bwMode="auto">
            <a:xfrm>
              <a:off x="3600" y="2208"/>
              <a:ext cx="33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1" y="3276600"/>
            <a:ext cx="3047998" cy="18227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219200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Coin Flips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independent coin flips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No interactions between variables: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absolute independence</a:t>
            </a:r>
          </a:p>
          <a:p>
            <a:pPr eaLnBrk="1" hangingPunct="1"/>
            <a:endParaRPr lang="en-US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14478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31242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65532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i="1" baseline="-25000">
                <a:latin typeface="Calibri"/>
                <a:cs typeface="Calibri"/>
              </a:rPr>
              <a:t>n</a:t>
            </a:r>
          </a:p>
        </p:txBody>
      </p:sp>
      <p:pic>
        <p:nvPicPr>
          <p:cNvPr id="1843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05200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28" y="1447800"/>
            <a:ext cx="287138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10659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84281"/>
            <a:ext cx="10972800" cy="4301681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R: It rains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T: There is traffic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Model 1: independence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Why is an agent using model 2 better?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362200" y="375233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362200" y="495067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T</a:t>
            </a:r>
            <a:endParaRPr lang="en-US" sz="2800" baseline="-250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1143000"/>
            <a:ext cx="3886198" cy="1628965"/>
          </a:xfrm>
          <a:prstGeom prst="rect">
            <a:avLst/>
          </a:prstGeom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7391400" y="375233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391400" y="495067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10" name="AutoShape 6"/>
          <p:cNvCxnSpPr>
            <a:cxnSpLocks noChangeShapeType="1"/>
            <a:stCxn id="8" idx="4"/>
            <a:endCxn id="9" idx="0"/>
          </p:cNvCxnSpPr>
          <p:nvPr/>
        </p:nvCxnSpPr>
        <p:spPr bwMode="auto">
          <a:xfrm>
            <a:off x="7772400" y="4514337"/>
            <a:ext cx="0" cy="43634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257800" y="1502074"/>
            <a:ext cx="9855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>
              <a:buNone/>
            </a:pPr>
            <a:br>
              <a:rPr lang="en-US" sz="2400" dirty="0">
                <a:latin typeface="Calibri"/>
                <a:cs typeface="Calibri"/>
              </a:rPr>
            </a:br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Model 2: rain causes traffic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295400"/>
            <a:ext cx="149634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11351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latin typeface="Calibri"/>
                <a:cs typeface="Calibri"/>
              </a:rPr>
              <a:t>Let’s build a causal graphical model!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latin typeface="Calibri"/>
                <a:cs typeface="Calibri"/>
              </a:rPr>
              <a:t>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T: Traffic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R: It rains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L: Low pressure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D: Roof drips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B: Ballgame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C: Cavity</a:t>
            </a:r>
          </a:p>
          <a:p>
            <a:pPr lvl="2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132438"/>
            <a:ext cx="7086600" cy="4724400"/>
          </a:xfrm>
          <a:prstGeom prst="rect">
            <a:avLst/>
          </a:prstGeom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 II</a:t>
            </a:r>
          </a:p>
        </p:txBody>
      </p:sp>
    </p:spTree>
    <p:extLst>
      <p:ext uri="{BB962C8B-B14F-4D97-AF65-F5344CB8AC3E}">
        <p14:creationId xmlns:p14="http://schemas.microsoft.com/office/powerpoint/2010/main" val="87165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89690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Net: Insurance (prediction)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255" y="1625600"/>
            <a:ext cx="7497763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284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Net: Car (diagnosis) 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596081"/>
            <a:ext cx="8509000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578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 Semantics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667000"/>
            <a:ext cx="12382500" cy="82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75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01600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 Semantics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75620" y="1631537"/>
            <a:ext cx="755513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set of nodes, one per variable X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directed, acyclic graph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conditional distribution for each node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 collection of distributions over X, one for each combination of parents</a:t>
            </a:r>
            <a:r>
              <a:rPr lang="ja-JP" altLang="en-US" sz="2800" dirty="0">
                <a:latin typeface="Calibri"/>
                <a:cs typeface="Calibri"/>
              </a:rPr>
              <a:t>’</a:t>
            </a:r>
            <a:r>
              <a:rPr lang="en-US" sz="2800" dirty="0">
                <a:latin typeface="Calibri"/>
                <a:cs typeface="Calibri"/>
              </a:rPr>
              <a:t> values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1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CPT: conditional probability table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Description of a noisy </a:t>
            </a:r>
            <a:r>
              <a:rPr lang="ja-JP" altLang="en-US" sz="2800" dirty="0">
                <a:latin typeface="Calibri"/>
                <a:cs typeface="Calibri"/>
              </a:rPr>
              <a:t>“</a:t>
            </a:r>
            <a:r>
              <a:rPr lang="en-US" sz="2800" dirty="0">
                <a:latin typeface="Calibri"/>
                <a:cs typeface="Calibri"/>
              </a:rPr>
              <a:t>causal</a:t>
            </a:r>
            <a:r>
              <a:rPr lang="ja-JP" altLang="en-US" sz="2800" dirty="0">
                <a:latin typeface="Calibri"/>
                <a:cs typeface="Calibri"/>
              </a:rPr>
              <a:t>”</a:t>
            </a:r>
            <a:r>
              <a:rPr lang="en-US" sz="2800" dirty="0">
                <a:latin typeface="Calibri"/>
                <a:cs typeface="Calibri"/>
              </a:rPr>
              <a:t> process</a:t>
            </a:r>
          </a:p>
          <a:p>
            <a:pPr lvl="4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2" eaLnBrk="1" hangingPunct="1">
              <a:lnSpc>
                <a:spcPct val="80000"/>
              </a:lnSpc>
            </a:pPr>
            <a:endParaRPr lang="en-US" sz="800" dirty="0">
              <a:latin typeface="Calibri"/>
              <a:cs typeface="Calibri"/>
            </a:endParaRP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9193430" y="22562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A</a:t>
            </a:r>
            <a:r>
              <a:rPr lang="en-US" sz="24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9803030" y="36278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23558" name="AutoShape 6"/>
          <p:cNvCxnSpPr>
            <a:cxnSpLocks noChangeShapeType="1"/>
            <a:stCxn id="23556" idx="4"/>
            <a:endCxn id="23557" idx="1"/>
          </p:cNvCxnSpPr>
          <p:nvPr/>
        </p:nvCxnSpPr>
        <p:spPr bwMode="auto">
          <a:xfrm>
            <a:off x="9460130" y="2803907"/>
            <a:ext cx="420688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10717430" y="22562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A</a:t>
            </a:r>
            <a:r>
              <a:rPr lang="en-US" sz="2400" i="1" baseline="-25000">
                <a:latin typeface="Calibri"/>
                <a:cs typeface="Calibri"/>
              </a:rPr>
              <a:t>n</a:t>
            </a:r>
          </a:p>
        </p:txBody>
      </p:sp>
      <p:cxnSp>
        <p:nvCxnSpPr>
          <p:cNvPr id="23560" name="AutoShape 8"/>
          <p:cNvCxnSpPr>
            <a:cxnSpLocks noChangeShapeType="1"/>
            <a:stCxn id="23559" idx="4"/>
            <a:endCxn id="23557" idx="7"/>
          </p:cNvCxnSpPr>
          <p:nvPr/>
        </p:nvCxnSpPr>
        <p:spPr bwMode="auto">
          <a:xfrm flipH="1">
            <a:off x="10258643" y="2803907"/>
            <a:ext cx="725487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3561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230" y="2408619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562" name="AutoShape 10"/>
          <p:cNvCxnSpPr>
            <a:cxnSpLocks noChangeShapeType="1"/>
            <a:endCxn id="23557" idx="0"/>
          </p:cNvCxnSpPr>
          <p:nvPr/>
        </p:nvCxnSpPr>
        <p:spPr bwMode="auto">
          <a:xfrm flipH="1">
            <a:off x="10069730" y="2865819"/>
            <a:ext cx="152400" cy="7477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6" name="Picture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9630" y="4694619"/>
            <a:ext cx="2057400" cy="302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3564" name="AutoShape 12"/>
          <p:cNvSpPr>
            <a:spLocks noChangeArrowheads="1"/>
          </p:cNvSpPr>
          <p:nvPr/>
        </p:nvSpPr>
        <p:spPr bwMode="auto">
          <a:xfrm rot="5400000">
            <a:off x="10526930" y="3818319"/>
            <a:ext cx="609600" cy="68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100 h 21600"/>
              <a:gd name="T14" fmla="*/ 19055 w 21600"/>
              <a:gd name="T15" fmla="*/ 80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3781" y="0"/>
                </a:lnTo>
                <a:lnTo>
                  <a:pt x="13781" y="4100"/>
                </a:lnTo>
                <a:lnTo>
                  <a:pt x="12427" y="4100"/>
                </a:lnTo>
                <a:cubicBezTo>
                  <a:pt x="5564" y="4100"/>
                  <a:pt x="0" y="7708"/>
                  <a:pt x="0" y="12158"/>
                </a:cubicBezTo>
                <a:lnTo>
                  <a:pt x="0" y="21600"/>
                </a:lnTo>
                <a:lnTo>
                  <a:pt x="4046" y="21600"/>
                </a:lnTo>
                <a:lnTo>
                  <a:pt x="4046" y="12158"/>
                </a:lnTo>
                <a:cubicBezTo>
                  <a:pt x="4046" y="9894"/>
                  <a:pt x="7798" y="8058"/>
                  <a:pt x="12427" y="8058"/>
                </a:cubicBezTo>
                <a:lnTo>
                  <a:pt x="13781" y="8058"/>
                </a:lnTo>
                <a:lnTo>
                  <a:pt x="13781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6407" y="4173160"/>
            <a:ext cx="2807809" cy="4400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914400" y="5955065"/>
            <a:ext cx="10744200" cy="58477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>
                <a:solidFill>
                  <a:srgbClr val="CC0000"/>
                </a:solidFill>
                <a:latin typeface="Calibri"/>
                <a:cs typeface="Calibri"/>
              </a:rPr>
              <a:t>A Bayes net = Topology (graph) + Local Conditional Probabilities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584" y="295001"/>
            <a:ext cx="4218116" cy="281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57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11096" y="161925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Probabilities in BNs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57948" y="1502981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Bayes</a:t>
            </a:r>
            <a:r>
              <a:rPr lang="ja-JP" altLang="en-US" sz="3200" dirty="0">
                <a:latin typeface="Calibri"/>
                <a:cs typeface="Calibri"/>
              </a:rPr>
              <a:t>’</a:t>
            </a:r>
            <a:r>
              <a:rPr lang="en-US" sz="3200" dirty="0">
                <a:latin typeface="Calibri"/>
                <a:cs typeface="Calibri"/>
              </a:rPr>
              <a:t> nets </a:t>
            </a:r>
            <a:r>
              <a:rPr lang="en-US" sz="3200" dirty="0">
                <a:solidFill>
                  <a:srgbClr val="CC0000"/>
                </a:solidFill>
                <a:latin typeface="Calibri"/>
                <a:cs typeface="Calibri"/>
              </a:rPr>
              <a:t>implicitly</a:t>
            </a:r>
            <a:r>
              <a:rPr lang="en-US" sz="3200" dirty="0">
                <a:latin typeface="Calibri"/>
                <a:cs typeface="Calibri"/>
              </a:rPr>
              <a:t> encode joint distributions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As a product of local conditional distributions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To see what probability a BN gives to a full assignment, multiply all the relevant conditionals together: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Example: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8992512" y="4423719"/>
            <a:ext cx="2743200" cy="1948507"/>
            <a:chOff x="3600" y="2208"/>
            <a:chExt cx="1767" cy="1247"/>
          </a:xfrm>
        </p:grpSpPr>
        <p:pic>
          <p:nvPicPr>
            <p:cNvPr id="2458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7"/>
            <a:stretch>
              <a:fillRect/>
            </a:stretch>
          </p:blipFill>
          <p:spPr bwMode="auto">
            <a:xfrm>
              <a:off x="3600" y="2208"/>
              <a:ext cx="1767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Rectangle 6"/>
            <p:cNvSpPr>
              <a:spLocks noChangeArrowheads="1"/>
            </p:cNvSpPr>
            <p:nvPr/>
          </p:nvSpPr>
          <p:spPr bwMode="auto">
            <a:xfrm>
              <a:off x="3600" y="2208"/>
              <a:ext cx="33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4911236"/>
            <a:ext cx="4495800" cy="2775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8321" y="3529012"/>
            <a:ext cx="5433832" cy="7485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665" y="2323071"/>
            <a:ext cx="2240381" cy="13397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757" y="152400"/>
            <a:ext cx="3645243" cy="243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4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59676" y="126306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Probabilities in BNs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Why are we guaranteed that setting</a:t>
            </a:r>
            <a:endParaRPr lang="en-US" sz="2400" dirty="0">
              <a:latin typeface="Calibri"/>
              <a:cs typeface="Calibri"/>
            </a:endParaRPr>
          </a:p>
          <a:p>
            <a:pPr marL="914400" lvl="2" indent="0">
              <a:lnSpc>
                <a:spcPct val="80000"/>
              </a:lnSpc>
              <a:buNone/>
            </a:pPr>
            <a:endParaRPr lang="en-US" sz="1800" dirty="0">
              <a:latin typeface="Calibri"/>
              <a:cs typeface="Calibri"/>
            </a:endParaRPr>
          </a:p>
          <a:p>
            <a:pPr lvl="7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results in a proper joint distribution?  </a:t>
            </a:r>
            <a:endParaRPr lang="en-US" sz="1400" dirty="0">
              <a:latin typeface="Calibri"/>
              <a:cs typeface="Calibri"/>
            </a:endParaRPr>
          </a:p>
          <a:p>
            <a:pPr lvl="7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endParaRPr lang="en-US" sz="1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Chain rule (valid for all distributions): 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u="sng" dirty="0">
                <a:latin typeface="Calibri"/>
                <a:cs typeface="Calibri"/>
              </a:rPr>
              <a:t>Assume</a:t>
            </a:r>
            <a:r>
              <a:rPr lang="en-US" dirty="0">
                <a:latin typeface="Calibri"/>
                <a:cs typeface="Calibri"/>
              </a:rPr>
              <a:t> conditional independences: 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  <a:sym typeface="Wingdings"/>
              </a:rPr>
              <a:t>       Consequence:</a:t>
            </a: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4" name="Picture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0671" y="1656267"/>
            <a:ext cx="5390393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0671" y="3269413"/>
            <a:ext cx="5115374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4062" y="5115123"/>
            <a:ext cx="5390394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52400"/>
            <a:ext cx="2743200" cy="1828800"/>
          </a:xfrm>
          <a:prstGeom prst="rect">
            <a:avLst/>
          </a:prstGeom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3664" y="4342265"/>
            <a:ext cx="4644406" cy="2657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24252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1143000" y="2286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R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143000" y="3962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26630" name="AutoShape 6"/>
          <p:cNvCxnSpPr>
            <a:cxnSpLocks noChangeShapeType="1"/>
            <a:stCxn id="26628" idx="4"/>
            <a:endCxn id="26629" idx="0"/>
          </p:cNvCxnSpPr>
          <p:nvPr/>
        </p:nvCxnSpPr>
        <p:spPr bwMode="auto">
          <a:xfrm>
            <a:off x="1524000" y="306228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2135" name="Group 7"/>
          <p:cNvGraphicFramePr>
            <a:graphicFrameLocks noGrp="1"/>
          </p:cNvGraphicFramePr>
          <p:nvPr/>
        </p:nvGraphicFramePr>
        <p:xfrm>
          <a:off x="2762250" y="235585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8013" y="1981200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2181" name="Group 53"/>
          <p:cNvGraphicFramePr>
            <a:graphicFrameLocks noGrp="1"/>
          </p:cNvGraphicFramePr>
          <p:nvPr/>
        </p:nvGraphicFramePr>
        <p:xfrm>
          <a:off x="2381250" y="37973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 +r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3417888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2185" name="Group 57"/>
          <p:cNvGraphicFramePr>
            <a:graphicFrameLocks noGrp="1"/>
          </p:cNvGraphicFramePr>
          <p:nvPr/>
        </p:nvGraphicFramePr>
        <p:xfrm>
          <a:off x="2381250" y="46609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3135" y="2362200"/>
            <a:ext cx="1810181" cy="29920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419600"/>
            <a:ext cx="5247974" cy="2199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14" y="4572000"/>
            <a:ext cx="212638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94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5083175" y="2247900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010400" y="13509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10400" y="320040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6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Causal direction</a:t>
            </a:r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914400" y="3429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R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914400" y="5105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28678" name="AutoShape 6"/>
          <p:cNvCxnSpPr>
            <a:cxnSpLocks noChangeShapeType="1"/>
            <a:stCxn id="28676" idx="4"/>
            <a:endCxn id="28677" idx="0"/>
          </p:cNvCxnSpPr>
          <p:nvPr/>
        </p:nvCxnSpPr>
        <p:spPr bwMode="auto">
          <a:xfrm>
            <a:off x="1295400" y="420528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8279" name="Group 7"/>
          <p:cNvGraphicFramePr>
            <a:graphicFrameLocks noGrp="1"/>
          </p:cNvGraphicFramePr>
          <p:nvPr/>
        </p:nvGraphicFramePr>
        <p:xfrm>
          <a:off x="2533650" y="349885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9413" y="3124200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8291" name="Group 19"/>
          <p:cNvGraphicFramePr>
            <a:graphicFrameLocks noGrp="1"/>
          </p:cNvGraphicFramePr>
          <p:nvPr/>
        </p:nvGraphicFramePr>
        <p:xfrm>
          <a:off x="2152650" y="49403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0" y="4560888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8305" name="Group 33"/>
          <p:cNvGraphicFramePr>
            <a:graphicFrameLocks noGrp="1"/>
          </p:cNvGraphicFramePr>
          <p:nvPr/>
        </p:nvGraphicFramePr>
        <p:xfrm>
          <a:off x="2152650" y="58039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8318" name="Group 46"/>
          <p:cNvGraphicFramePr>
            <a:graphicFrameLocks noGrp="1"/>
          </p:cNvGraphicFramePr>
          <p:nvPr/>
        </p:nvGraphicFramePr>
        <p:xfrm>
          <a:off x="5638800" y="4419600"/>
          <a:ext cx="2190750" cy="1485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238" y="3971925"/>
            <a:ext cx="1090612" cy="2987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95400"/>
            <a:ext cx="4485974" cy="1880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447800"/>
            <a:ext cx="1689842" cy="163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9309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Reverse Traffic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Reverse causality?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914400" y="343535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914400" y="511175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9702" name="AutoShape 6"/>
          <p:cNvCxnSpPr>
            <a:cxnSpLocks noChangeShapeType="1"/>
            <a:stCxn id="29700" idx="4"/>
            <a:endCxn id="29701" idx="0"/>
          </p:cNvCxnSpPr>
          <p:nvPr/>
        </p:nvCxnSpPr>
        <p:spPr bwMode="auto">
          <a:xfrm>
            <a:off x="1295400" y="421163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9303" name="Group 7"/>
          <p:cNvGraphicFramePr>
            <a:graphicFrameLocks noGrp="1"/>
          </p:cNvGraphicFramePr>
          <p:nvPr/>
        </p:nvGraphicFramePr>
        <p:xfrm>
          <a:off x="2533650" y="350520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9/16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7/16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14" name="Group 18"/>
          <p:cNvGraphicFramePr>
            <a:graphicFrameLocks noGrp="1"/>
          </p:cNvGraphicFramePr>
          <p:nvPr/>
        </p:nvGraphicFramePr>
        <p:xfrm>
          <a:off x="2152650" y="494665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27" name="Group 31"/>
          <p:cNvGraphicFramePr>
            <a:graphicFrameLocks noGrp="1"/>
          </p:cNvGraphicFramePr>
          <p:nvPr/>
        </p:nvGraphicFramePr>
        <p:xfrm>
          <a:off x="2152650" y="581025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40" name="Group 44"/>
          <p:cNvGraphicFramePr>
            <a:graphicFrameLocks noGrp="1"/>
          </p:cNvGraphicFramePr>
          <p:nvPr/>
        </p:nvGraphicFramePr>
        <p:xfrm>
          <a:off x="5638800" y="4410075"/>
          <a:ext cx="2190750" cy="1485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238" y="3962400"/>
            <a:ext cx="1090612" cy="2987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2588" y="3133725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0175" y="4562475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95400"/>
            <a:ext cx="9601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60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184" y="2576178"/>
            <a:ext cx="9536636" cy="6357757"/>
          </a:xfrm>
          <a:prstGeom prst="rect">
            <a:avLst/>
          </a:prstGeom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Causality?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46867" y="1614180"/>
            <a:ext cx="7770376" cy="472916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When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 reflect the true causal patterns: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simpler (nodes have fewer parents)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easier to think about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easier to elicit from experts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BNs need not actually be causal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Sometimes no causal net exists over the domain (especially if variables are missing)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E.g. consider the variables </a:t>
            </a:r>
            <a:r>
              <a:rPr lang="en-US" i="1" dirty="0">
                <a:latin typeface="Calibri"/>
                <a:cs typeface="Calibri"/>
              </a:rPr>
              <a:t>Traffic</a:t>
            </a:r>
            <a:r>
              <a:rPr lang="en-US" dirty="0">
                <a:latin typeface="Calibri"/>
                <a:cs typeface="Calibri"/>
              </a:rPr>
              <a:t> and </a:t>
            </a:r>
            <a:r>
              <a:rPr lang="en-US" i="1" dirty="0">
                <a:latin typeface="Calibri"/>
                <a:cs typeface="Calibri"/>
              </a:rPr>
              <a:t>roof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i="1" dirty="0">
                <a:latin typeface="Calibri"/>
                <a:cs typeface="Calibri"/>
              </a:rPr>
              <a:t>Drips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End up with arrows that reflect correlation, not causation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What do the arrows really mean?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Topology may happen to encode causal structure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Topology really encodes conditional independence</a:t>
            </a:r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258" y="6071286"/>
            <a:ext cx="4754535" cy="2720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7421596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00993" y="1670270"/>
            <a:ext cx="689349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 encode a joint distribution through local CPTs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Assemble BNs using an intuitive notion of conditional independence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key idea: use causality to represent conditional independence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Main goal: answer queries about conditional probabilities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83" y="1732005"/>
            <a:ext cx="4657224" cy="33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5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Naïve Bayes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Programing assignment 1: Perceptron (due </a:t>
            </a:r>
            <a:r>
              <a:rPr lang="en-US" dirty="0">
                <a:solidFill>
                  <a:srgbClr val="FF0000"/>
                </a:solidFill>
              </a:rPr>
              <a:t>today</a:t>
            </a:r>
            <a:r>
              <a:rPr lang="en-US" dirty="0"/>
              <a:t>!)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2 (by Monday, Feb-21)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4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124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 | y) = 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4"/>
  <p:tag name="PICTUREFILESIZE" val="102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8"/>
  <p:tag name="PICTUREFILESIZE" val="24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1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48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7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8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2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526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2"/>
  <p:tag name="PICTUREFILESIZE" val="404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9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, X_2,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5"/>
  <p:tag name="PICTUREFILESIZE" val="79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2^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15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2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 | z, y) = P(x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0"/>
  <p:tag name="PICTUREFILESIZE" val="1409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Rain}) P(\mbox{Traffic} | \mbox{Rain}) P(\mbox{Umbrella} | \mbox{Rain}, \mbox{Traffic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85"/>
  <p:tag name="PICTUREFILESIZE" val="2128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Traffic}, \mbox{Rain}, \mbox{Umbrella}) =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0"/>
  <p:tag name="PICTUREFILESIZE" val="1145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Traffic}, \mbox{Rain}, \mbox{Umbrella}) =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0"/>
  <p:tag name="PICTUREFILESIZE" val="1145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Rain}) P(\mbox{Traffic} | \mbox{Rain}) P(\mbox{Umbrella} | \mbox{Rain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9"/>
  <p:tag name="PICTUREFILESIZE" val="1969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= P(X_1) P(X_2 | X_1) P(X_3|X_1,X_2) 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21"/>
  <p:tag name="PICTUREFILESIZE" val="2589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|A_1 \ldots A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0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|a_1 \ldots a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4"/>
  <p:tag name="PICTUREFILESIZE" val="673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\it +cavity, +catch, -toothache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621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2"/>
  <p:tag name="PICTUREFILESIZE" val="1937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i | x_1, \ldots x_{i-1}) =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7"/>
  <p:tag name="PICTUREFILESIZE" val="1885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03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|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2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+r, - t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1"/>
  <p:tag name="PICTUREFILESIZE" val="45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03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|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2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408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40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72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7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i | x_1, \ldots x_{i-1}) =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7"/>
  <p:tag name="PICTUREFILESIZE" val="1885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1673</Words>
  <Application>Microsoft Macintosh PowerPoint</Application>
  <PresentationFormat>Widescreen</PresentationFormat>
  <Paragraphs>496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Office Theme</vt:lpstr>
      <vt:lpstr>CSCE-633 Machine Learning Bayes’ Nets</vt:lpstr>
      <vt:lpstr>Announcements </vt:lpstr>
      <vt:lpstr>Probabilistic Models</vt:lpstr>
      <vt:lpstr>Independence</vt:lpstr>
      <vt:lpstr>Independence</vt:lpstr>
      <vt:lpstr>Example: Independence?</vt:lpstr>
      <vt:lpstr>Example: Independence</vt:lpstr>
      <vt:lpstr>Conditional Independence</vt:lpstr>
      <vt:lpstr>Conditional Independence</vt:lpstr>
      <vt:lpstr>Conditional Independence</vt:lpstr>
      <vt:lpstr>Conditional Independence</vt:lpstr>
      <vt:lpstr>Conditional Independence and the Chain Rule</vt:lpstr>
      <vt:lpstr>Ghostbusters Chain Rule</vt:lpstr>
      <vt:lpstr>Bayes’Nets: Big Picture</vt:lpstr>
      <vt:lpstr>Bayes’ Nets: Big Picture</vt:lpstr>
      <vt:lpstr>Graphical Model Notation</vt:lpstr>
      <vt:lpstr>Example: Coin Flips</vt:lpstr>
      <vt:lpstr>Example: Traffic</vt:lpstr>
      <vt:lpstr>Example: Traffic II</vt:lpstr>
      <vt:lpstr>Example: Alarm Network</vt:lpstr>
      <vt:lpstr>Example Bayes’ Net: Insurance (prediction)</vt:lpstr>
      <vt:lpstr>Example Bayes’ Net: Car (diagnosis) </vt:lpstr>
      <vt:lpstr>Bayes’ Net Semantics</vt:lpstr>
      <vt:lpstr>Bayes’ Net Semantics</vt:lpstr>
      <vt:lpstr>Probabilities in BNs</vt:lpstr>
      <vt:lpstr>Probabilities in BNs</vt:lpstr>
      <vt:lpstr>Example: Traffic</vt:lpstr>
      <vt:lpstr>Example: Alarm Network</vt:lpstr>
      <vt:lpstr>Example: Traffic</vt:lpstr>
      <vt:lpstr>Example: Reverse Traffic</vt:lpstr>
      <vt:lpstr>Causality?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Bayes’ Nets</dc:title>
  <dc:creator>Guni Sharon</dc:creator>
  <cp:lastModifiedBy>Sharon, Guni</cp:lastModifiedBy>
  <cp:revision>12</cp:revision>
  <dcterms:created xsi:type="dcterms:W3CDTF">2020-07-06T19:57:33Z</dcterms:created>
  <dcterms:modified xsi:type="dcterms:W3CDTF">2022-02-16T23:49:35Z</dcterms:modified>
</cp:coreProperties>
</file>