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2.xml" ContentType="application/vnd.openxmlformats-officedocument.presentationml.notesSlide+xml"/>
  <Override PartName="/ppt/tags/tag10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53"/>
  </p:notesMasterIdLst>
  <p:sldIdLst>
    <p:sldId id="863" r:id="rId2"/>
    <p:sldId id="2065" r:id="rId3"/>
    <p:sldId id="876" r:id="rId4"/>
    <p:sldId id="2058" r:id="rId5"/>
    <p:sldId id="2069" r:id="rId6"/>
    <p:sldId id="2057" r:id="rId7"/>
    <p:sldId id="2059" r:id="rId8"/>
    <p:sldId id="2063" r:id="rId9"/>
    <p:sldId id="2060" r:id="rId10"/>
    <p:sldId id="461" r:id="rId11"/>
    <p:sldId id="462" r:id="rId12"/>
    <p:sldId id="463" r:id="rId13"/>
    <p:sldId id="460" r:id="rId14"/>
    <p:sldId id="2066" r:id="rId15"/>
    <p:sldId id="2061" r:id="rId16"/>
    <p:sldId id="2062" r:id="rId17"/>
    <p:sldId id="2064" r:id="rId18"/>
    <p:sldId id="2067" r:id="rId19"/>
    <p:sldId id="307" r:id="rId20"/>
    <p:sldId id="344" r:id="rId21"/>
    <p:sldId id="298" r:id="rId22"/>
    <p:sldId id="299" r:id="rId23"/>
    <p:sldId id="309" r:id="rId24"/>
    <p:sldId id="329" r:id="rId25"/>
    <p:sldId id="262" r:id="rId26"/>
    <p:sldId id="285" r:id="rId27"/>
    <p:sldId id="336" r:id="rId28"/>
    <p:sldId id="264" r:id="rId29"/>
    <p:sldId id="337" r:id="rId30"/>
    <p:sldId id="304" r:id="rId31"/>
    <p:sldId id="339" r:id="rId32"/>
    <p:sldId id="330" r:id="rId33"/>
    <p:sldId id="328" r:id="rId34"/>
    <p:sldId id="325" r:id="rId35"/>
    <p:sldId id="324" r:id="rId36"/>
    <p:sldId id="340" r:id="rId37"/>
    <p:sldId id="490" r:id="rId38"/>
    <p:sldId id="293" r:id="rId39"/>
    <p:sldId id="286" r:id="rId40"/>
    <p:sldId id="332" r:id="rId41"/>
    <p:sldId id="333" r:id="rId42"/>
    <p:sldId id="277" r:id="rId43"/>
    <p:sldId id="317" r:id="rId44"/>
    <p:sldId id="334" r:id="rId45"/>
    <p:sldId id="269" r:id="rId46"/>
    <p:sldId id="272" r:id="rId47"/>
    <p:sldId id="341" r:id="rId48"/>
    <p:sldId id="301" r:id="rId49"/>
    <p:sldId id="345" r:id="rId50"/>
    <p:sldId id="489" r:id="rId51"/>
    <p:sldId id="2068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8B6A7B-837D-7044-91A4-90FE13D5A0D2}" v="4" dt="2021-10-08T19:30:53.3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42D4B1ED-A030-C34C-B060-6EEBA64A7AD4}"/>
    <pc:docChg chg="addSld modSld">
      <pc:chgData name="Sharon, Guni" userId="fad1fcbc-a203-42a6-b6e2-a56343780ca6" providerId="ADAL" clId="{42D4B1ED-A030-C34C-B060-6EEBA64A7AD4}" dt="2021-09-14T19:52:29.049" v="5"/>
      <pc:docMkLst>
        <pc:docMk/>
      </pc:docMkLst>
      <pc:sldChg chg="modSp">
        <pc:chgData name="Sharon, Guni" userId="fad1fcbc-a203-42a6-b6e2-a56343780ca6" providerId="ADAL" clId="{42D4B1ED-A030-C34C-B060-6EEBA64A7AD4}" dt="2021-09-14T17:10:55.330" v="1" actId="114"/>
        <pc:sldMkLst>
          <pc:docMk/>
          <pc:sldMk cId="3592161112" sldId="876"/>
        </pc:sldMkLst>
        <pc:spChg chg="mod">
          <ac:chgData name="Sharon, Guni" userId="fad1fcbc-a203-42a6-b6e2-a56343780ca6" providerId="ADAL" clId="{42D4B1ED-A030-C34C-B060-6EEBA64A7AD4}" dt="2021-09-14T17:10:55.330" v="1" actId="114"/>
          <ac:spMkLst>
            <pc:docMk/>
            <pc:sldMk cId="3592161112" sldId="876"/>
            <ac:spMk id="3" creationId="{EAE84A9D-DEF7-8B4F-A6FB-C8B19199048D}"/>
          </ac:spMkLst>
        </pc:spChg>
      </pc:sldChg>
      <pc:sldChg chg="modSp add mod">
        <pc:chgData name="Sharon, Guni" userId="fad1fcbc-a203-42a6-b6e2-a56343780ca6" providerId="ADAL" clId="{42D4B1ED-A030-C34C-B060-6EEBA64A7AD4}" dt="2021-09-14T19:52:29.049" v="5"/>
        <pc:sldMkLst>
          <pc:docMk/>
          <pc:sldMk cId="1185392346" sldId="2065"/>
        </pc:sldMkLst>
        <pc:spChg chg="mod">
          <ac:chgData name="Sharon, Guni" userId="fad1fcbc-a203-42a6-b6e2-a56343780ca6" providerId="ADAL" clId="{42D4B1ED-A030-C34C-B060-6EEBA64A7AD4}" dt="2021-09-14T19:52:29.049" v="5"/>
          <ac:spMkLst>
            <pc:docMk/>
            <pc:sldMk cId="1185392346" sldId="2065"/>
            <ac:spMk id="3" creationId="{DD652E4A-78E5-4044-82E4-8D3400510058}"/>
          </ac:spMkLst>
        </pc:spChg>
      </pc:sldChg>
    </pc:docChg>
  </pc:docChgLst>
  <pc:docChgLst>
    <pc:chgData name="Sharon, Guni" userId="fad1fcbc-a203-42a6-b6e2-a56343780ca6" providerId="ADAL" clId="{44CA64BD-A4A9-9149-B624-E26919A99BCD}"/>
    <pc:docChg chg="undo custSel modSld">
      <pc:chgData name="Sharon, Guni" userId="fad1fcbc-a203-42a6-b6e2-a56343780ca6" providerId="ADAL" clId="{44CA64BD-A4A9-9149-B624-E26919A99BCD}" dt="2021-09-22T15:41:00.906" v="321" actId="20577"/>
      <pc:docMkLst>
        <pc:docMk/>
      </pc:docMkLst>
      <pc:sldChg chg="modSp mod">
        <pc:chgData name="Sharon, Guni" userId="fad1fcbc-a203-42a6-b6e2-a56343780ca6" providerId="ADAL" clId="{44CA64BD-A4A9-9149-B624-E26919A99BCD}" dt="2021-09-22T15:41:00.906" v="321" actId="20577"/>
        <pc:sldMkLst>
          <pc:docMk/>
          <pc:sldMk cId="2891278772" sldId="2066"/>
        </pc:sldMkLst>
        <pc:spChg chg="mod">
          <ac:chgData name="Sharon, Guni" userId="fad1fcbc-a203-42a6-b6e2-a56343780ca6" providerId="ADAL" clId="{44CA64BD-A4A9-9149-B624-E26919A99BCD}" dt="2021-09-22T15:41:00.906" v="321" actId="20577"/>
          <ac:spMkLst>
            <pc:docMk/>
            <pc:sldMk cId="2891278772" sldId="2066"/>
            <ac:spMk id="3" creationId="{1ECD1A44-361D-3C47-A8D7-02DC40404F45}"/>
          </ac:spMkLst>
        </pc:spChg>
        <pc:spChg chg="mod">
          <ac:chgData name="Sharon, Guni" userId="fad1fcbc-a203-42a6-b6e2-a56343780ca6" providerId="ADAL" clId="{44CA64BD-A4A9-9149-B624-E26919A99BCD}" dt="2021-09-22T15:40:53.456" v="319" actId="14100"/>
          <ac:spMkLst>
            <pc:docMk/>
            <pc:sldMk cId="2891278772" sldId="2066"/>
            <ac:spMk id="5" creationId="{2FE1E880-0356-2F40-9C63-219208E5215B}"/>
          </ac:spMkLst>
        </pc:spChg>
        <pc:spChg chg="mod">
          <ac:chgData name="Sharon, Guni" userId="fad1fcbc-a203-42a6-b6e2-a56343780ca6" providerId="ADAL" clId="{44CA64BD-A4A9-9149-B624-E26919A99BCD}" dt="2021-09-22T15:39:16.196" v="274" actId="1076"/>
          <ac:spMkLst>
            <pc:docMk/>
            <pc:sldMk cId="2891278772" sldId="2066"/>
            <ac:spMk id="6" creationId="{0A585BC2-1FFD-EA46-937B-E0DC16AF1846}"/>
          </ac:spMkLst>
        </pc:spChg>
        <pc:cxnChg chg="mod">
          <ac:chgData name="Sharon, Guni" userId="fad1fcbc-a203-42a6-b6e2-a56343780ca6" providerId="ADAL" clId="{44CA64BD-A4A9-9149-B624-E26919A99BCD}" dt="2021-09-22T15:39:20.487" v="276" actId="14100"/>
          <ac:cxnSpMkLst>
            <pc:docMk/>
            <pc:sldMk cId="2891278772" sldId="2066"/>
            <ac:cxnSpMk id="8" creationId="{00061984-83D7-6D41-96AF-A1ADB80E8D2A}"/>
          </ac:cxnSpMkLst>
        </pc:cxnChg>
      </pc:sldChg>
    </pc:docChg>
  </pc:docChgLst>
  <pc:docChgLst>
    <pc:chgData name="Sharon, Guni" userId="fad1fcbc-a203-42a6-b6e2-a56343780ca6" providerId="ADAL" clId="{398B6A7B-837D-7044-91A4-90FE13D5A0D2}"/>
    <pc:docChg chg="custSel modSld">
      <pc:chgData name="Sharon, Guni" userId="fad1fcbc-a203-42a6-b6e2-a56343780ca6" providerId="ADAL" clId="{398B6A7B-837D-7044-91A4-90FE13D5A0D2}" dt="2021-10-08T19:30:53.573" v="23" actId="27636"/>
      <pc:docMkLst>
        <pc:docMk/>
      </pc:docMkLst>
      <pc:sldChg chg="modSp mod modAnim">
        <pc:chgData name="Sharon, Guni" userId="fad1fcbc-a203-42a6-b6e2-a56343780ca6" providerId="ADAL" clId="{398B6A7B-837D-7044-91A4-90FE13D5A0D2}" dt="2021-10-08T19:30:53.573" v="23" actId="27636"/>
        <pc:sldMkLst>
          <pc:docMk/>
          <pc:sldMk cId="867414789" sldId="2058"/>
        </pc:sldMkLst>
        <pc:spChg chg="mod">
          <ac:chgData name="Sharon, Guni" userId="fad1fcbc-a203-42a6-b6e2-a56343780ca6" providerId="ADAL" clId="{398B6A7B-837D-7044-91A4-90FE13D5A0D2}" dt="2021-10-08T19:30:53.573" v="23" actId="27636"/>
          <ac:spMkLst>
            <pc:docMk/>
            <pc:sldMk cId="867414789" sldId="2058"/>
            <ac:spMk id="3" creationId="{37712F6E-FC73-144E-B5BC-EE495731E3EE}"/>
          </ac:spMkLst>
        </pc:spChg>
      </pc:sldChg>
      <pc:sldChg chg="modSp">
        <pc:chgData name="Sharon, Guni" userId="fad1fcbc-a203-42a6-b6e2-a56343780ca6" providerId="ADAL" clId="{398B6A7B-837D-7044-91A4-90FE13D5A0D2}" dt="2021-10-05T16:19:23.689" v="21" actId="20577"/>
        <pc:sldMkLst>
          <pc:docMk/>
          <pc:sldMk cId="3991269767" sldId="2061"/>
        </pc:sldMkLst>
        <pc:spChg chg="mod">
          <ac:chgData name="Sharon, Guni" userId="fad1fcbc-a203-42a6-b6e2-a56343780ca6" providerId="ADAL" clId="{398B6A7B-837D-7044-91A4-90FE13D5A0D2}" dt="2021-10-05T16:19:23.689" v="21" actId="20577"/>
          <ac:spMkLst>
            <pc:docMk/>
            <pc:sldMk cId="3991269767" sldId="2061"/>
            <ac:spMk id="3" creationId="{815D53ED-EF95-2947-B2EC-A2205BEC0C6C}"/>
          </ac:spMkLst>
        </pc:spChg>
      </pc:sldChg>
      <pc:sldChg chg="modSp mod">
        <pc:chgData name="Sharon, Guni" userId="fad1fcbc-a203-42a6-b6e2-a56343780ca6" providerId="ADAL" clId="{398B6A7B-837D-7044-91A4-90FE13D5A0D2}" dt="2021-09-23T17:00:06.309" v="18" actId="313"/>
        <pc:sldMkLst>
          <pc:docMk/>
          <pc:sldMk cId="1281994224" sldId="2068"/>
        </pc:sldMkLst>
        <pc:spChg chg="mod">
          <ac:chgData name="Sharon, Guni" userId="fad1fcbc-a203-42a6-b6e2-a56343780ca6" providerId="ADAL" clId="{398B6A7B-837D-7044-91A4-90FE13D5A0D2}" dt="2021-09-23T17:00:06.309" v="18" actId="313"/>
          <ac:spMkLst>
            <pc:docMk/>
            <pc:sldMk cId="1281994224" sldId="2068"/>
            <ac:spMk id="3" creationId="{04D32D77-2D21-BC4C-9641-6763E391925D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2/9/22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84573-E5EE-6E4F-B099-4471428472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7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6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7FADA-9A54-364E-BC0A-FDFE0AE9F655}" type="datetime1">
              <a:rPr lang="en-US" smtClean="0"/>
              <a:t>2/9/22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7C49A-75D7-144A-B282-2D8760179C02}" type="datetime1">
              <a:rPr lang="en-US" smtClean="0"/>
              <a:t>2/9/22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DF4F5-6C68-EE4A-8669-50A2F02C8346}" type="datetime1">
              <a:rPr lang="en-US" smtClean="0"/>
              <a:t>2/9/22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4553-272D-0144-BD67-9B8497C2654B}" type="datetime1">
              <a:rPr lang="en-US" smtClean="0"/>
              <a:t>2/9/22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DC9F5-8A42-0E4A-806B-C46EACBB2E4C}" type="datetime1">
              <a:rPr lang="en-US" smtClean="0"/>
              <a:t>2/9/22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6967-0803-CC4C-ABE2-56C184E4948F}" type="datetime1">
              <a:rPr lang="en-US" smtClean="0"/>
              <a:t>2/9/22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8710-004E-9741-A293-6CC58832706D}" type="datetime1">
              <a:rPr lang="en-US" smtClean="0"/>
              <a:t>2/9/22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6F93-50CD-F74C-B455-258B9CF44EB5}" type="datetime1">
              <a:rPr lang="en-US" smtClean="0"/>
              <a:t>2/9/22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3CDFB-67ED-ED45-894F-2F20D3D5AE66}" type="datetime1">
              <a:rPr lang="en-US" smtClean="0"/>
              <a:t>2/9/22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53F1C-45A3-5544-99F8-640D56B68462}" type="datetime1">
              <a:rPr lang="en-US" smtClean="0"/>
              <a:t>2/9/22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478B-3440-EC4D-96FC-A865D20C0FB9}" type="datetime1">
              <a:rPr lang="en-US" smtClean="0"/>
              <a:t>2/9/22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2075B-5DD3-9043-BF6A-9981FEFEA6D7}" type="datetime1">
              <a:rPr lang="en-US" smtClean="0"/>
              <a:t>2/9/22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3.xml"/><Relationship Id="rId7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7.xml"/><Relationship Id="rId7" Type="http://schemas.openxmlformats.org/officeDocument/2006/relationships/image" Target="../media/image2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5.png"/><Relationship Id="rId5" Type="http://schemas.openxmlformats.org/officeDocument/2006/relationships/tags" Target="../tags/tag9.xml"/><Relationship Id="rId10" Type="http://schemas.openxmlformats.org/officeDocument/2006/relationships/image" Target="../media/image24.png"/><Relationship Id="rId4" Type="http://schemas.openxmlformats.org/officeDocument/2006/relationships/tags" Target="../tags/tag8.xml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29.png"/><Relationship Id="rId5" Type="http://schemas.openxmlformats.org/officeDocument/2006/relationships/tags" Target="../tags/tag14.xml"/><Relationship Id="rId10" Type="http://schemas.openxmlformats.org/officeDocument/2006/relationships/image" Target="../media/image28.png"/><Relationship Id="rId4" Type="http://schemas.openxmlformats.org/officeDocument/2006/relationships/tags" Target="../tags/tag13.xml"/><Relationship Id="rId9" Type="http://schemas.openxmlformats.org/officeDocument/2006/relationships/image" Target="../media/image27.png"/><Relationship Id="rId14" Type="http://schemas.openxmlformats.org/officeDocument/2006/relationships/image" Target="../media/image3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31.png"/><Relationship Id="rId7" Type="http://schemas.openxmlformats.org/officeDocument/2006/relationships/image" Target="../media/image3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42.png"/><Relationship Id="rId17" Type="http://schemas.openxmlformats.org/officeDocument/2006/relationships/image" Target="../media/image49.png"/><Relationship Id="rId2" Type="http://schemas.openxmlformats.org/officeDocument/2006/relationships/tags" Target="../tags/tag20.xml"/><Relationship Id="rId16" Type="http://schemas.openxmlformats.org/officeDocument/2006/relationships/image" Target="../media/image48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41.png"/><Relationship Id="rId5" Type="http://schemas.openxmlformats.org/officeDocument/2006/relationships/tags" Target="../tags/tag23.xml"/><Relationship Id="rId15" Type="http://schemas.openxmlformats.org/officeDocument/2006/relationships/image" Target="../media/image47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1.png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tags" Target="../tags/tag3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6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55.png"/><Relationship Id="rId5" Type="http://schemas.openxmlformats.org/officeDocument/2006/relationships/tags" Target="../tags/tag32.xml"/><Relationship Id="rId10" Type="http://schemas.openxmlformats.org/officeDocument/2006/relationships/image" Target="../media/image54.png"/><Relationship Id="rId4" Type="http://schemas.openxmlformats.org/officeDocument/2006/relationships/tags" Target="../tags/tag31.xml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39.xml"/><Relationship Id="rId7" Type="http://schemas.openxmlformats.org/officeDocument/2006/relationships/image" Target="../media/image41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1.png"/><Relationship Id="rId4" Type="http://schemas.openxmlformats.org/officeDocument/2006/relationships/tags" Target="../tags/tag40.xml"/><Relationship Id="rId9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43.xml"/><Relationship Id="rId7" Type="http://schemas.openxmlformats.org/officeDocument/2006/relationships/image" Target="../media/image62.png"/><Relationship Id="rId12" Type="http://schemas.openxmlformats.org/officeDocument/2006/relationships/image" Target="../media/image61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6.png"/><Relationship Id="rId5" Type="http://schemas.openxmlformats.org/officeDocument/2006/relationships/tags" Target="../tags/tag45.xml"/><Relationship Id="rId10" Type="http://schemas.openxmlformats.org/officeDocument/2006/relationships/image" Target="../media/image65.png"/><Relationship Id="rId4" Type="http://schemas.openxmlformats.org/officeDocument/2006/relationships/tags" Target="../tags/tag44.xml"/><Relationship Id="rId9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image" Target="../media/image57.png"/><Relationship Id="rId17" Type="http://schemas.openxmlformats.org/officeDocument/2006/relationships/image" Target="../media/image72.png"/><Relationship Id="rId2" Type="http://schemas.openxmlformats.org/officeDocument/2006/relationships/tags" Target="../tags/tag47.xml"/><Relationship Id="rId16" Type="http://schemas.openxmlformats.org/officeDocument/2006/relationships/image" Target="../media/image71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image" Target="../media/image67.png"/><Relationship Id="rId5" Type="http://schemas.openxmlformats.org/officeDocument/2006/relationships/tags" Target="../tags/tag50.xml"/><Relationship Id="rId15" Type="http://schemas.openxmlformats.org/officeDocument/2006/relationships/image" Target="../media/image7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74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image" Target="../media/image67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tags" Target="../tags/tag59.xml"/><Relationship Id="rId7" Type="http://schemas.openxmlformats.org/officeDocument/2006/relationships/image" Target="../media/image76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79.png"/><Relationship Id="rId18" Type="http://schemas.openxmlformats.org/officeDocument/2006/relationships/image" Target="../media/image83.png"/><Relationship Id="rId3" Type="http://schemas.openxmlformats.org/officeDocument/2006/relationships/tags" Target="../tags/tag63.xml"/><Relationship Id="rId21" Type="http://schemas.openxmlformats.org/officeDocument/2006/relationships/image" Target="../media/image86.png"/><Relationship Id="rId7" Type="http://schemas.openxmlformats.org/officeDocument/2006/relationships/tags" Target="../tags/tag67.xml"/><Relationship Id="rId12" Type="http://schemas.openxmlformats.org/officeDocument/2006/relationships/image" Target="../media/image78.png"/><Relationship Id="rId17" Type="http://schemas.openxmlformats.org/officeDocument/2006/relationships/image" Target="../media/image82.png"/><Relationship Id="rId2" Type="http://schemas.openxmlformats.org/officeDocument/2006/relationships/tags" Target="../tags/tag62.xml"/><Relationship Id="rId16" Type="http://schemas.openxmlformats.org/officeDocument/2006/relationships/image" Target="../media/image57.png"/><Relationship Id="rId20" Type="http://schemas.openxmlformats.org/officeDocument/2006/relationships/image" Target="../media/image85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5.xml"/><Relationship Id="rId15" Type="http://schemas.openxmlformats.org/officeDocument/2006/relationships/image" Target="../media/image81.png"/><Relationship Id="rId10" Type="http://schemas.openxmlformats.org/officeDocument/2006/relationships/tags" Target="../tags/tag70.xml"/><Relationship Id="rId19" Type="http://schemas.openxmlformats.org/officeDocument/2006/relationships/image" Target="../media/image84.png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87.png"/><Relationship Id="rId18" Type="http://schemas.openxmlformats.org/officeDocument/2006/relationships/image" Target="../media/image91.png"/><Relationship Id="rId3" Type="http://schemas.openxmlformats.org/officeDocument/2006/relationships/tags" Target="../tags/tag73.xml"/><Relationship Id="rId21" Type="http://schemas.openxmlformats.org/officeDocument/2006/relationships/image" Target="../media/image94.png"/><Relationship Id="rId7" Type="http://schemas.openxmlformats.org/officeDocument/2006/relationships/tags" Target="../tags/tag77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7.png"/><Relationship Id="rId2" Type="http://schemas.openxmlformats.org/officeDocument/2006/relationships/tags" Target="../tags/tag72.xml"/><Relationship Id="rId16" Type="http://schemas.openxmlformats.org/officeDocument/2006/relationships/image" Target="../media/image90.png"/><Relationship Id="rId20" Type="http://schemas.openxmlformats.org/officeDocument/2006/relationships/image" Target="../media/image93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tags" Target="../tags/tag81.xml"/><Relationship Id="rId5" Type="http://schemas.openxmlformats.org/officeDocument/2006/relationships/tags" Target="../tags/tag75.xml"/><Relationship Id="rId15" Type="http://schemas.openxmlformats.org/officeDocument/2006/relationships/image" Target="../media/image89.png"/><Relationship Id="rId23" Type="http://schemas.openxmlformats.org/officeDocument/2006/relationships/image" Target="../media/image95.png"/><Relationship Id="rId10" Type="http://schemas.openxmlformats.org/officeDocument/2006/relationships/tags" Target="../tags/tag80.xml"/><Relationship Id="rId19" Type="http://schemas.openxmlformats.org/officeDocument/2006/relationships/image" Target="../media/image92.png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image" Target="../media/image88.png"/><Relationship Id="rId22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" Type="http://schemas.openxmlformats.org/officeDocument/2006/relationships/tags" Target="../tags/tag85.xml"/><Relationship Id="rId21" Type="http://schemas.openxmlformats.org/officeDocument/2006/relationships/image" Target="../media/image107.png"/><Relationship Id="rId7" Type="http://schemas.openxmlformats.org/officeDocument/2006/relationships/tags" Target="../tags/tag89.xml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tags" Target="../tags/tag84.xml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7.xml"/><Relationship Id="rId15" Type="http://schemas.openxmlformats.org/officeDocument/2006/relationships/image" Target="../media/image101.png"/><Relationship Id="rId23" Type="http://schemas.openxmlformats.org/officeDocument/2006/relationships/image" Target="../media/image109.emf"/><Relationship Id="rId10" Type="http://schemas.openxmlformats.org/officeDocument/2006/relationships/tags" Target="../tags/tag92.xml"/><Relationship Id="rId19" Type="http://schemas.openxmlformats.org/officeDocument/2006/relationships/image" Target="../media/image105.png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97.xml"/><Relationship Id="rId7" Type="http://schemas.openxmlformats.org/officeDocument/2006/relationships/image" Target="../media/image114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1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8.xml"/><Relationship Id="rId9" Type="http://schemas.openxmlformats.org/officeDocument/2006/relationships/image" Target="../media/image1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image" Target="../media/image121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NULL"/><Relationship Id="rId3" Type="http://schemas.openxmlformats.org/officeDocument/2006/relationships/tags" Target="../tags/tag106.xml"/><Relationship Id="rId7" Type="http://schemas.openxmlformats.org/officeDocument/2006/relationships/image" Target="../media/image113.png"/><Relationship Id="rId12" Type="http://schemas.openxmlformats.org/officeDocument/2006/relationships/image" Target="NUL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19.png"/><Relationship Id="rId5" Type="http://schemas.openxmlformats.org/officeDocument/2006/relationships/slideLayout" Target="../slideLayouts/slideLayout2.xml"/><Relationship Id="rId10" Type="http://schemas.openxmlformats.org/officeDocument/2006/relationships/image" Target="NULL"/><Relationship Id="rId4" Type="http://schemas.openxmlformats.org/officeDocument/2006/relationships/tags" Target="../tags/tag107.xml"/><Relationship Id="rId9" Type="http://schemas.openxmlformats.org/officeDocument/2006/relationships/image" Target="../media/image120.png"/><Relationship Id="rId14" Type="http://schemas.openxmlformats.org/officeDocument/2006/relationships/image" Target="NUL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4. Inference from Probabilities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Instructor: Guni Sharon</a:t>
            </a:r>
          </a:p>
          <a:p>
            <a:r>
              <a:rPr lang="en-US" sz="1900" dirty="0"/>
              <a:t>Based on slides by: </a:t>
            </a:r>
            <a:r>
              <a:rPr lang="nl" sz="1900" dirty="0"/>
              <a:t>Pieter Abbeel, Dan Klein</a:t>
            </a:r>
            <a:endParaRPr lang="en-US" sz="19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 dirty="0"/>
          </a:p>
        </p:txBody>
      </p:sp>
      <p:pic>
        <p:nvPicPr>
          <p:cNvPr id="1028" name="Picture 4" descr="Probability Study Guide (7th &amp;amp; 8th) | Ms. Komonibo&amp;#39;s classroom">
            <a:extLst>
              <a:ext uri="{FF2B5EF4-FFF2-40B4-BE49-F238E27FC236}">
                <a16:creationId xmlns:a16="http://schemas.microsoft.com/office/drawing/2014/main" id="{029CB6DB-A502-354D-9A5C-3EF69ACC7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699" y="2573614"/>
            <a:ext cx="70866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Overdue:</a:t>
            </a:r>
          </a:p>
          <a:p>
            <a:pPr lvl="1"/>
            <a:r>
              <a:rPr lang="en-US" dirty="0"/>
              <a:t>Written assignment 1: K Nearest Neighbors + Linear algebra (due Tuesday, Feb 1)</a:t>
            </a:r>
          </a:p>
          <a:p>
            <a:pPr lvl="1"/>
            <a:r>
              <a:rPr lang="en-US" dirty="0"/>
              <a:t>Quiz 1 published on Canvas (finish by Feb-7)</a:t>
            </a:r>
          </a:p>
          <a:p>
            <a:pPr lvl="2"/>
            <a:r>
              <a:rPr lang="en-US" dirty="0"/>
              <a:t>hypotheses space size</a:t>
            </a:r>
          </a:p>
          <a:p>
            <a:pPr lvl="2"/>
            <a:r>
              <a:rPr lang="en-US" dirty="0"/>
              <a:t>L1 and L2 loss </a:t>
            </a:r>
          </a:p>
          <a:p>
            <a:pPr lvl="2"/>
            <a:r>
              <a:rPr lang="en-US" dirty="0"/>
              <a:t>KNN and </a:t>
            </a:r>
            <a:r>
              <a:rPr lang="en-US" dirty="0" err="1"/>
              <a:t>Minkowski</a:t>
            </a:r>
            <a:r>
              <a:rPr lang="en-US" dirty="0"/>
              <a:t> distance </a:t>
            </a:r>
          </a:p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Programming assignment 1: Perceptron (due Tuesday, Feb-15)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1AEAC-5744-2C43-AB3E-61D7BC59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E84A9D-DEF7-8B4F-A6FB-C8B1919904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K-NN: classify according to k most similar training examples</a:t>
                </a:r>
              </a:p>
              <a:p>
                <a:r>
                  <a:rPr lang="en-US" dirty="0"/>
                  <a:t>Binary linear classifier,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∈{−1,+1}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Linear classifier,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E.g., infected with COVID19 (y/n) given symptoms</a:t>
                </a:r>
              </a:p>
              <a:p>
                <a:pPr lvl="1"/>
                <a:r>
                  <a:rPr lang="en-US" dirty="0"/>
                  <a:t>Train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using the perceptron algorithm </a:t>
                </a:r>
              </a:p>
              <a:p>
                <a:pPr lvl="1"/>
                <a:r>
                  <a:rPr lang="en-US" dirty="0"/>
                  <a:t>Guaranteed to converge for linearly separable data</a:t>
                </a:r>
              </a:p>
              <a:p>
                <a:r>
                  <a:rPr lang="en-US" dirty="0"/>
                  <a:t>Multiclass linear classifier,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∈{1,2,3,…}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Linear classifier,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b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most likely disease based on symptoms</a:t>
                </a:r>
              </a:p>
              <a:p>
                <a:pPr lvl="1"/>
                <a:r>
                  <a:rPr lang="en-US" dirty="0"/>
                  <a:t>Train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using the multiclass perceptron algorithm </a:t>
                </a:r>
              </a:p>
              <a:p>
                <a:pPr lvl="1"/>
                <a:r>
                  <a:rPr lang="en-US" dirty="0"/>
                  <a:t>Guaranteed to converge for linearly separable data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E84A9D-DEF7-8B4F-A6FB-C8B1919904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7E45A-AB18-794B-8A85-740D4B8B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6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1EC5-1555-E241-9264-8CBBBD9DE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Generative vs Discriminative Models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712F6E-FC73-144E-B5BC-EE495731E3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So far: Discriminative Classifiers</a:t>
                </a:r>
              </a:p>
              <a:p>
                <a:pPr lvl="1"/>
                <a:r>
                  <a:rPr lang="en-US" dirty="0"/>
                  <a:t>Assume some functional form for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Estimate parameters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directly from training data</a:t>
                </a:r>
              </a:p>
              <a:p>
                <a:pPr lvl="1"/>
                <a:r>
                  <a:rPr lang="en-US" dirty="0"/>
                  <a:t>Finds a decision boundary between the classes</a:t>
                </a:r>
              </a:p>
              <a:p>
                <a:pPr lvl="1"/>
                <a:r>
                  <a:rPr lang="en-US" dirty="0"/>
                  <a:t>E.g., K-NN, Linear classifier (perceptron)</a:t>
                </a:r>
              </a:p>
              <a:p>
                <a:pPr lvl="1"/>
                <a:r>
                  <a:rPr lang="en-US" dirty="0"/>
                  <a:t>Limited by model assumptions (curse of dimensionality, linear separability)</a:t>
                </a:r>
              </a:p>
              <a:p>
                <a:r>
                  <a:rPr lang="en-US" dirty="0"/>
                  <a:t>Next: Generative classifiers</a:t>
                </a:r>
              </a:p>
              <a:p>
                <a:pPr lvl="1"/>
                <a:r>
                  <a:rPr lang="en-US" dirty="0"/>
                  <a:t>Assume some functional form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Allows using prior knowledge regarding the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distribution </a:t>
                </a:r>
              </a:p>
              <a:p>
                <a:pPr lvl="1"/>
                <a:r>
                  <a:rPr lang="en-US" dirty="0"/>
                  <a:t>Estimate parameters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), 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directly from training data</a:t>
                </a:r>
              </a:p>
              <a:p>
                <a:pPr lvl="1"/>
                <a:r>
                  <a:rPr lang="en-US" dirty="0"/>
                  <a:t>Use Bayes rule to calculate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712F6E-FC73-144E-B5BC-EE495731E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A46DA-371F-E04D-9E53-30CF9415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1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698E3-D903-E449-88F0-3DB97692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EE9DE2-4494-514A-A8EC-8F808625BE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 probability of observing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given event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𝑤𝑒𝑖𝑔h𝑡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=65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h𝑒𝑖𝑔h𝑡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=1.68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the probability of sampling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from a distribution that is defined by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𝑘𝑔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1.68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Multivariate normal distribution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 probability of sampling the entire training set from a distribution that is defined by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/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 probability of sampling the entire training set given a sampled distribution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now a random var sampled from a distribution over distributions) 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e>
                        <m:sSub>
                          <m:sSub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a parameter defining a distribution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an event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EE9DE2-4494-514A-A8EC-8F808625B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3198" r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FA06E-02E7-D441-AAD1-08852AD1F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1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4ECF06-C6A5-2141-95E5-C5988A851D0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Estimating probability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4ECF06-C6A5-2141-95E5-C5988A851D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47CCE-431A-D94A-A214-756BC42C07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50826" cy="4351338"/>
              </a:xfrm>
            </p:spPr>
            <p:txBody>
              <a:bodyPr/>
              <a:lstStyle/>
              <a:p>
                <a:r>
                  <a:rPr lang="en-US" dirty="0"/>
                  <a:t>Empirical estimation of probability</a:t>
                </a:r>
              </a:p>
              <a:p>
                <a:r>
                  <a:rPr lang="en-US" dirty="0"/>
                  <a:t>10 coin flips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=0.6=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Maximum Likelihood Estimation</a:t>
                </a:r>
              </a:p>
              <a:p>
                <a:pPr lvl="1"/>
                <a:r>
                  <a:rPr lang="en-US" dirty="0"/>
                  <a:t>Assume some underlying parametrized distribution that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comes from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Find parameters,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, that maximize the probability of sampling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47CCE-431A-D94A-A214-756BC42C07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50826" cy="4351338"/>
              </a:xfrm>
              <a:blipFill>
                <a:blip r:embed="rId3"/>
                <a:stretch>
                  <a:fillRect l="-1063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3A7F9-C7B8-4548-9C37-DD3792314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F37424-8ED8-4A47-8A8E-823062509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514" y="1387436"/>
            <a:ext cx="2592863" cy="261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1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4ECF06-C6A5-2141-95E5-C5988A851D0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Estimating probability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4ECF06-C6A5-2141-95E5-C5988A851D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47CCE-431A-D94A-A214-756BC42C07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184136" cy="4351338"/>
              </a:xfrm>
            </p:spPr>
            <p:txBody>
              <a:bodyPr/>
              <a:lstStyle/>
              <a:p>
                <a:r>
                  <a:rPr lang="en-US" dirty="0"/>
                  <a:t>Assume some underlying parametrized distribution that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comes from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 ;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Find parameters,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, that maximize the probability of sampling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For the coin case, we have a Binomial distribution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</m:den>
                        </m:f>
                      </m:e>
                    </m:d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sup>
                    </m:sSup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47CCE-431A-D94A-A214-756BC42C07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184136" cy="4351338"/>
              </a:xfrm>
              <a:blipFill>
                <a:blip r:embed="rId3"/>
                <a:stretch>
                  <a:fillRect l="-1590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3A7F9-C7B8-4548-9C37-DD3792314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 dirty="0"/>
          </a:p>
        </p:txBody>
      </p:sp>
      <p:pic>
        <p:nvPicPr>
          <p:cNvPr id="5122" name="Picture 2" descr="Binomial distribution - Wikipedia">
            <a:extLst>
              <a:ext uri="{FF2B5EF4-FFF2-40B4-BE49-F238E27FC236}">
                <a16:creationId xmlns:a16="http://schemas.microsoft.com/office/drawing/2014/main" id="{E22E42B6-31EA-A146-94B1-DCE1F58F1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20" y="2188668"/>
            <a:ext cx="4633225" cy="308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{\displaystyle {\binom {n}{k}}p^{k}q^{n-k}}">
            <a:extLst>
              <a:ext uri="{FF2B5EF4-FFF2-40B4-BE49-F238E27FC236}">
                <a16:creationId xmlns:a16="http://schemas.microsoft.com/office/drawing/2014/main" id="{5E084185-BB34-9446-B305-F2525E9B42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302026" cy="130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AB9708-88CC-464C-9D21-763022DA274D}"/>
                  </a:ext>
                </a:extLst>
              </p:cNvPr>
              <p:cNvSpPr txBox="1"/>
              <p:nvPr/>
            </p:nvSpPr>
            <p:spPr>
              <a:xfrm>
                <a:off x="8610600" y="1667970"/>
                <a:ext cx="2552237" cy="47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AB9708-88CC-464C-9D21-763022DA2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1667970"/>
                <a:ext cx="2552237" cy="474361"/>
              </a:xfrm>
              <a:prstGeom prst="rect">
                <a:avLst/>
              </a:prstGeom>
              <a:blipFill>
                <a:blip r:embed="rId5"/>
                <a:stretch>
                  <a:fillRect l="-199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16DDA7-6900-5343-8A1C-5F0BA9B1E370}"/>
                  </a:ext>
                </a:extLst>
              </p:cNvPr>
              <p:cNvSpPr txBox="1"/>
              <p:nvPr/>
            </p:nvSpPr>
            <p:spPr>
              <a:xfrm>
                <a:off x="7813731" y="460673"/>
                <a:ext cx="414597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Probability of observing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samples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dirty="0"/>
                  <a:t> out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sample in total 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denotes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 single observation)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16DDA7-6900-5343-8A1C-5F0BA9B1E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731" y="460673"/>
                <a:ext cx="4145973" cy="923330"/>
              </a:xfrm>
              <a:prstGeom prst="rect">
                <a:avLst/>
              </a:prstGeom>
              <a:blipFill>
                <a:blip r:embed="rId6"/>
                <a:stretch>
                  <a:fillRect t="-2740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54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9DF44-D9BB-1948-B403-B0958577A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Sidestep: PDF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082D0-1390-CE4A-9AD1-0959008EB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8504" cy="4351338"/>
          </a:xfrm>
        </p:spPr>
        <p:txBody>
          <a:bodyPr/>
          <a:lstStyle/>
          <a:p>
            <a:r>
              <a:rPr lang="en-US" dirty="0"/>
              <a:t>Probability density function (PDF)</a:t>
            </a:r>
          </a:p>
          <a:p>
            <a:r>
              <a:rPr lang="en-US" dirty="0"/>
              <a:t>Defines the probability that a random variable takes a value within a particular range</a:t>
            </a:r>
          </a:p>
          <a:p>
            <a:pPr lvl="1"/>
            <a:r>
              <a:rPr lang="en-US" dirty="0"/>
              <a:t>Computed</a:t>
            </a:r>
            <a:r>
              <a:rPr lang="he-IL" dirty="0"/>
              <a:t> </a:t>
            </a:r>
            <a:r>
              <a:rPr lang="en-US" dirty="0"/>
              <a:t>by the integral of the PDF over that range</a:t>
            </a:r>
          </a:p>
          <a:p>
            <a:pPr lvl="1"/>
            <a:r>
              <a:rPr lang="en-US" dirty="0"/>
              <a:t>*Drawing a specific value has a prob=0 </a:t>
            </a:r>
          </a:p>
          <a:p>
            <a:r>
              <a:rPr lang="en-US" dirty="0"/>
              <a:t>The PDF is nonnegative everywhere, and its integral (CDF) over the entire range is equal to 1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03D17-2523-AD44-BB53-D0BFFE86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895DBBC0-32D3-A448-8ECE-A522AC45D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032" y="278295"/>
            <a:ext cx="5023968" cy="63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3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4ECF06-C6A5-2141-95E5-C5988A851D0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Estimating probability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4ECF06-C6A5-2141-95E5-C5988A851D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47CCE-431A-D94A-A214-756BC42C07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255888" cy="4351338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</m:den>
                        </m:f>
                      </m:e>
                    </m:d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sup>
                    </m:sSup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 </a:t>
                </a:r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which maximizes the probability of sampling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type m:val="noBar"/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d>
                                              <m:dPr>
                                                <m:begChr m:val="|"/>
                                                <m:endChr m:val="|"/>
                                                <m:ctrlP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𝑁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𝐻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p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𝐷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</m:sSub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d>
                                      </m:e>
                                    </m:func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Find max with respect to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47CCE-431A-D94A-A214-756BC42C07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255888" cy="4351338"/>
              </a:xfrm>
              <a:blipFill>
                <a:blip r:embed="rId4"/>
                <a:stretch>
                  <a:fillRect l="-1049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3A7F9-C7B8-4548-9C37-DD3792314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14466E4-99EE-C34A-B3F5-CD2C71B9F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956" y="4001294"/>
            <a:ext cx="3853070" cy="23798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B1B0B2-208B-AB43-85C6-9CC886961285}"/>
              </a:ext>
            </a:extLst>
          </p:cNvPr>
          <p:cNvSpPr/>
          <p:nvPr/>
        </p:nvSpPr>
        <p:spPr>
          <a:xfrm>
            <a:off x="8094088" y="3167298"/>
            <a:ext cx="3718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400" dirty="0"/>
              <a:t>Log is monotonically increasing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D0FAA-0B34-A94B-81EB-57652703E919}"/>
              </a:ext>
            </a:extLst>
          </p:cNvPr>
          <p:cNvSpPr txBox="1"/>
          <p:nvPr/>
        </p:nvSpPr>
        <p:spPr>
          <a:xfrm>
            <a:off x="8226676" y="301977"/>
            <a:ext cx="37652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 likelihood (</a:t>
            </a:r>
            <a:r>
              <a:rPr lang="en-US" dirty="0">
                <a:solidFill>
                  <a:srgbClr val="FF0000"/>
                </a:solidFill>
              </a:rPr>
              <a:t>important, pay attention</a:t>
            </a:r>
            <a:r>
              <a:rPr lang="en-US" dirty="0"/>
              <a:t>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MLE is invariant under this transformation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Common trick for breaking up a factored objective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 log is not defined over negative values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Probability can’t be negative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FF032-B25E-F143-8604-813CE70F19E9}"/>
                  </a:ext>
                </a:extLst>
              </p:cNvPr>
              <p:cNvSpPr txBox="1"/>
              <p:nvPr/>
            </p:nvSpPr>
            <p:spPr>
              <a:xfrm>
                <a:off x="11643066" y="6166716"/>
                <a:ext cx="5090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FF032-B25E-F143-8604-813CE70F1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066" y="6166716"/>
                <a:ext cx="509050" cy="276999"/>
              </a:xfrm>
              <a:prstGeom prst="rect">
                <a:avLst/>
              </a:prstGeom>
              <a:blipFill>
                <a:blip r:embed="rId6"/>
                <a:stretch>
                  <a:fillRect l="-14634" r="-170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AA0B46F-9311-D540-8458-3380EBA71F31}"/>
                  </a:ext>
                </a:extLst>
              </p:cNvPr>
              <p:cNvSpPr txBox="1"/>
              <p:nvPr/>
            </p:nvSpPr>
            <p:spPr>
              <a:xfrm>
                <a:off x="8499792" y="4066361"/>
                <a:ext cx="5090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AA0B46F-9311-D540-8458-3380EBA71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792" y="4066361"/>
                <a:ext cx="509050" cy="276999"/>
              </a:xfrm>
              <a:prstGeom prst="rect">
                <a:avLst/>
              </a:prstGeom>
              <a:blipFill>
                <a:blip r:embed="rId7"/>
                <a:stretch>
                  <a:fillRect l="-17073" t="-4545" r="-14634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C4720B-61C5-3E4C-8F3B-36B79FDB6C75}"/>
                  </a:ext>
                </a:extLst>
              </p:cNvPr>
              <p:cNvSpPr txBox="1"/>
              <p:nvPr/>
            </p:nvSpPr>
            <p:spPr>
              <a:xfrm>
                <a:off x="8754317" y="4983162"/>
                <a:ext cx="101380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C4720B-61C5-3E4C-8F3B-36B79FDB6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4317" y="4983162"/>
                <a:ext cx="1013803" cy="312650"/>
              </a:xfrm>
              <a:prstGeom prst="rect">
                <a:avLst/>
              </a:prstGeom>
              <a:blipFill>
                <a:blip r:embed="rId8"/>
                <a:stretch>
                  <a:fillRect l="-7500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D3A0241-BF53-094F-B786-AF8C8774A149}"/>
                  </a:ext>
                </a:extLst>
              </p:cNvPr>
              <p:cNvSpPr txBox="1"/>
              <p:nvPr/>
            </p:nvSpPr>
            <p:spPr>
              <a:xfrm>
                <a:off x="-185928" y="2964244"/>
                <a:ext cx="611428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D3A0241-BF53-094F-B786-AF8C8774A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928" y="2964244"/>
                <a:ext cx="6114288" cy="400110"/>
              </a:xfrm>
              <a:prstGeom prst="rect">
                <a:avLst/>
              </a:prstGeom>
              <a:blipFill>
                <a:blip r:embed="rId9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770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Unseen Events</a:t>
            </a:r>
          </a:p>
        </p:txBody>
      </p:sp>
      <p:pic>
        <p:nvPicPr>
          <p:cNvPr id="2050" name="Picture 2" descr="Printable math brain teasers, shape patterns and IQ puzzles for kids and  math students in pdf form and in Powerpoint format">
            <a:extLst>
              <a:ext uri="{FF2B5EF4-FFF2-40B4-BE49-F238E27FC236}">
                <a16:creationId xmlns:a16="http://schemas.microsoft.com/office/drawing/2014/main" id="{9884F8E3-03C1-F142-AB95-0C5150FEE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84"/>
          <a:stretch/>
        </p:blipFill>
        <p:spPr bwMode="auto">
          <a:xfrm>
            <a:off x="6712620" y="2988945"/>
            <a:ext cx="4213189" cy="220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A8D40E-149E-EC48-B2FB-388E68B7E8F5}"/>
              </a:ext>
            </a:extLst>
          </p:cNvPr>
          <p:cNvSpPr txBox="1"/>
          <p:nvPr/>
        </p:nvSpPr>
        <p:spPr>
          <a:xfrm>
            <a:off x="1243584" y="2078206"/>
            <a:ext cx="3709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MLE for P(outcome=5) ?</a:t>
            </a:r>
          </a:p>
        </p:txBody>
      </p:sp>
      <p:pic>
        <p:nvPicPr>
          <p:cNvPr id="2052" name="Picture 4" descr="What if I told you Anything is possible - Matrix Morpheus | Make a Meme">
            <a:extLst>
              <a:ext uri="{FF2B5EF4-FFF2-40B4-BE49-F238E27FC236}">
                <a16:creationId xmlns:a16="http://schemas.microsoft.com/office/drawing/2014/main" id="{49613AE6-3C13-9D42-BC02-5E5C55B61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948" y="2988944"/>
            <a:ext cx="3967052" cy="35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E95F28-E471-1D49-BDAC-868B49E34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7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8310"/>
            <a:ext cx="4724400" cy="48768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Laplace’s estimate: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Pretend you saw every outcome once more than you actually did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970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6338" y="4832003"/>
            <a:ext cx="16430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930167"/>
            <a:ext cx="2690813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7725" y="5073167"/>
            <a:ext cx="2813051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4738" y="3685691"/>
            <a:ext cx="36496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1275" name="Rectangle 11"/>
          <p:cNvSpPr>
            <a:spLocks noChangeArrowheads="1"/>
          </p:cNvSpPr>
          <p:nvPr/>
        </p:nvSpPr>
        <p:spPr bwMode="auto">
          <a:xfrm>
            <a:off x="7696200" y="3836502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1276" name="Rectangle 12"/>
          <p:cNvSpPr>
            <a:spLocks noChangeArrowheads="1"/>
          </p:cNvSpPr>
          <p:nvPr/>
        </p:nvSpPr>
        <p:spPr bwMode="auto">
          <a:xfrm>
            <a:off x="7696200" y="4903302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6629400" y="2541102"/>
            <a:ext cx="2606040" cy="685800"/>
            <a:chOff x="6629400" y="1905000"/>
            <a:chExt cx="1447800" cy="38100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4F42C20-5049-7D48-A0DA-86D0C3A13732}"/>
              </a:ext>
            </a:extLst>
          </p:cNvPr>
          <p:cNvSpPr txBox="1"/>
          <p:nvPr/>
        </p:nvSpPr>
        <p:spPr>
          <a:xfrm>
            <a:off x="6187871" y="1604260"/>
            <a:ext cx="3489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 the probability of drawing ‘red’ given 3 observations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C42DF-17FC-BD40-A61B-2678BD2F8C35}"/>
              </a:ext>
            </a:extLst>
          </p:cNvPr>
          <p:cNvSpPr txBox="1"/>
          <p:nvPr/>
        </p:nvSpPr>
        <p:spPr>
          <a:xfrm>
            <a:off x="6838014" y="4029321"/>
            <a:ext cx="29206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A70CCA-6123-3A48-BBF2-BD146A60BBC2}"/>
              </a:ext>
            </a:extLst>
          </p:cNvPr>
          <p:cNvSpPr txBox="1"/>
          <p:nvPr/>
        </p:nvSpPr>
        <p:spPr>
          <a:xfrm>
            <a:off x="6878670" y="5169350"/>
            <a:ext cx="29206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C4481-4C9D-7A4E-874E-8D52DDFC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18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129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36031"/>
            <a:ext cx="5791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Laplace’s estimate (extended):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Pretend you saw every outcome k extra times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What’s Laplace with k = 0?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k is the 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strength</a:t>
            </a:r>
            <a:r>
              <a:rPr lang="en-US" sz="2000" dirty="0">
                <a:latin typeface="Calibri"/>
                <a:cs typeface="Calibri"/>
              </a:rPr>
              <a:t> of the uniformity prior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Laplace for conditionals: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Smooth each condition independently: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3802" y="3962401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1" y="4876801"/>
            <a:ext cx="361791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2" y="3103563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2298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83571" y="5232572"/>
            <a:ext cx="34686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1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65960" y="2609228"/>
            <a:ext cx="276066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2300" name="Rectangle 12"/>
          <p:cNvSpPr>
            <a:spLocks noChangeArrowheads="1"/>
          </p:cNvSpPr>
          <p:nvPr/>
        </p:nvSpPr>
        <p:spPr bwMode="auto">
          <a:xfrm>
            <a:off x="9372600" y="28956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1" name="Rectangle 13"/>
          <p:cNvSpPr>
            <a:spLocks noChangeArrowheads="1"/>
          </p:cNvSpPr>
          <p:nvPr/>
        </p:nvSpPr>
        <p:spPr bwMode="auto">
          <a:xfrm>
            <a:off x="9311640" y="3780475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2" name="Rectangle 14"/>
          <p:cNvSpPr>
            <a:spLocks noChangeArrowheads="1"/>
          </p:cNvSpPr>
          <p:nvPr/>
        </p:nvSpPr>
        <p:spPr bwMode="auto">
          <a:xfrm>
            <a:off x="9296400" y="4724400"/>
            <a:ext cx="1676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7620000" y="1828800"/>
            <a:ext cx="2606040" cy="685800"/>
            <a:chOff x="6629400" y="1905000"/>
            <a:chExt cx="1447800" cy="38100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665E9-3477-2848-B4EA-FE15F1321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9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300" grpId="0" animBg="1"/>
      <p:bldP spid="1292301" grpId="0" animBg="1"/>
      <p:bldP spid="129230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Maximum Likelihood?</a:t>
            </a:r>
          </a:p>
        </p:txBody>
      </p:sp>
      <p:sp>
        <p:nvSpPr>
          <p:cNvPr id="129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Relative frequencies are the </a:t>
            </a:r>
            <a:r>
              <a:rPr lang="en-US" sz="2400" b="1" dirty="0"/>
              <a:t>maximum likelihood</a:t>
            </a:r>
            <a:r>
              <a:rPr lang="en-US" sz="2400" dirty="0"/>
              <a:t> estimates for a given data set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2000" dirty="0"/>
          </a:p>
          <a:p>
            <a:r>
              <a:rPr lang="en-US" sz="2400" dirty="0"/>
              <a:t>Another option is to consider the </a:t>
            </a:r>
            <a:r>
              <a:rPr lang="en-US" sz="2400" b="1" dirty="0"/>
              <a:t>maximum a posteriori </a:t>
            </a:r>
            <a:r>
              <a:rPr lang="en-US" sz="2400" dirty="0"/>
              <a:t>probability given the data</a:t>
            </a:r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97526" y="2607364"/>
            <a:ext cx="3105151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9202" y="2531165"/>
            <a:ext cx="2847975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6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1977" y="3143941"/>
            <a:ext cx="25114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7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38737" y="4582137"/>
            <a:ext cx="3041651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48" name="AutoShape 8"/>
          <p:cNvSpPr>
            <a:spLocks noChangeArrowheads="1"/>
          </p:cNvSpPr>
          <p:nvPr/>
        </p:nvSpPr>
        <p:spPr bwMode="auto">
          <a:xfrm>
            <a:off x="4876800" y="2759764"/>
            <a:ext cx="381000" cy="304800"/>
          </a:xfrm>
          <a:prstGeom prst="right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pic>
        <p:nvPicPr>
          <p:cNvPr id="1290249" name="Picture 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6118" y="5201607"/>
            <a:ext cx="366236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50" name="Picture 1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62312" y="5821075"/>
            <a:ext cx="2833688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A15D48-AACB-6145-98BD-5C8B3A7B5133}"/>
              </a:ext>
            </a:extLst>
          </p:cNvPr>
          <p:cNvSpPr/>
          <p:nvPr/>
        </p:nvSpPr>
        <p:spPr>
          <a:xfrm>
            <a:off x="4601817" y="5737973"/>
            <a:ext cx="894522" cy="42703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7D368A-80FC-A543-8FEB-7581674AD0E1}"/>
              </a:ext>
            </a:extLst>
          </p:cNvPr>
          <p:cNvSpPr/>
          <p:nvPr/>
        </p:nvSpPr>
        <p:spPr>
          <a:xfrm>
            <a:off x="5529469" y="5732235"/>
            <a:ext cx="596348" cy="4270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69040C-69A0-E040-B4D4-8D789313D040}"/>
                  </a:ext>
                </a:extLst>
              </p:cNvPr>
              <p:cNvSpPr txBox="1"/>
              <p:nvPr/>
            </p:nvSpPr>
            <p:spPr>
              <a:xfrm>
                <a:off x="7486174" y="5018931"/>
                <a:ext cx="3901816" cy="10156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need to estimate a distribution over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dirty="0"/>
                  <a:t> which is now treated as a random var instead of a parameter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69040C-69A0-E040-B4D4-8D789313D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174" y="5018931"/>
                <a:ext cx="3901816" cy="1015663"/>
              </a:xfrm>
              <a:prstGeom prst="rect">
                <a:avLst/>
              </a:prstGeom>
              <a:blipFill>
                <a:blip r:embed="rId14"/>
                <a:stretch>
                  <a:fillRect l="-1290" t="-2439" b="-853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345C7-A26B-684D-9057-E492D6DD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0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48" grpId="0" animBg="1"/>
      <p:bldP spid="2" grpId="0" animBg="1"/>
      <p:bldP spid="14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F469C-550C-4E43-BA9F-4373BCE5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Written assignment 2: generative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CD1A44-361D-3C47-A8D7-02DC40404F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Assume a data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occurrences of “Head” event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/>
                  <a:t> occurrences of “Tail” event </a:t>
                </a:r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𝐿𝐴𝑃</m:t>
                        </m:r>
                      </m:sub>
                    </m:sSub>
                  </m:oMath>
                </a14:m>
                <a:r>
                  <a:rPr lang="en-US" dirty="0"/>
                  <a:t> as the MLE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𝐻𝑒𝑎𝑑</m:t>
                        </m:r>
                      </m:e>
                    </m:d>
                  </m:oMath>
                </a14:m>
                <a:r>
                  <a:rPr lang="en-US" dirty="0"/>
                  <a:t> with Laplace smoothing with some parameter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r>
                  <a:rPr lang="en-US" dirty="0"/>
                  <a:t> as the MAP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𝐻𝑒𝑎𝑑</m:t>
                        </m:r>
                      </m:e>
                    </m:d>
                  </m:oMath>
                </a14:m>
                <a:r>
                  <a:rPr lang="en-US" dirty="0"/>
                  <a:t> with a Beta distribution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) prior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/>
                      </a:rPr>
                      <m:t>𝑃𝐷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𝛽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𝛽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−1</m:t>
                        </m:r>
                      </m:sup>
                    </m:sSup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𝛽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−1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!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num>
                      <m:den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−1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!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𝛽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−1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!</m:t>
                        </m:r>
                      </m:den>
                    </m:f>
                  </m:oMath>
                </a14:m>
                <a:endParaRPr lang="en-US" dirty="0">
                  <a:cs typeface="Calibri"/>
                </a:endParaRPr>
              </a:p>
              <a:p>
                <a:r>
                  <a:rPr lang="en-US" dirty="0">
                    <a:cs typeface="Calibri"/>
                  </a:rPr>
                  <a:t>Prove that, in this case,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𝐿𝐴𝑃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endParaRPr lang="en-US" dirty="0">
                  <a:cs typeface="Calibri"/>
                </a:endParaRPr>
              </a:p>
              <a:p>
                <a:r>
                  <a:rPr lang="en-US" dirty="0">
                    <a:cs typeface="Calibri"/>
                  </a:rPr>
                  <a:t>Due Monday, Feb-21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CD1A44-361D-3C47-A8D7-02DC40404F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50B2B-11F9-4644-92AB-C4FF0D92B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E1E880-0356-2F40-9C63-219208E5215B}"/>
              </a:ext>
            </a:extLst>
          </p:cNvPr>
          <p:cNvSpPr/>
          <p:nvPr/>
        </p:nvSpPr>
        <p:spPr>
          <a:xfrm>
            <a:off x="5290055" y="4493491"/>
            <a:ext cx="1526381" cy="608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85BC2-1FFD-EA46-937B-E0DC16AF1846}"/>
              </a:ext>
            </a:extLst>
          </p:cNvPr>
          <p:cNvSpPr txBox="1"/>
          <p:nvPr/>
        </p:nvSpPr>
        <p:spPr>
          <a:xfrm>
            <a:off x="8187318" y="4547687"/>
            <a:ext cx="281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Normalizing</a:t>
            </a:r>
            <a:r>
              <a:rPr lang="en-US" dirty="0"/>
              <a:t> </a:t>
            </a:r>
            <a:r>
              <a:rPr lang="en-US" sz="2400" dirty="0"/>
              <a:t>constant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0061984-83D7-6D41-96AF-A1ADB80E8D2A}"/>
              </a:ext>
            </a:extLst>
          </p:cNvPr>
          <p:cNvCxnSpPr>
            <a:cxnSpLocks/>
          </p:cNvCxnSpPr>
          <p:nvPr/>
        </p:nvCxnSpPr>
        <p:spPr>
          <a:xfrm>
            <a:off x="6816436" y="4742729"/>
            <a:ext cx="1288473" cy="35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27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4378-353E-DD4D-A2C1-6FEA9FC5D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a posteriori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D53ED-EF95-2947-B2EC-A2205BEC0C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endParaRPr lang="en-US" dirty="0"/>
              </a:p>
              <a:p>
                <a:r>
                  <a:rPr lang="en-US" dirty="0"/>
                  <a:t>Model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as a </a:t>
                </a:r>
                <a:r>
                  <a:rPr lang="en-US" b="1" dirty="0"/>
                  <a:t>random variable</a:t>
                </a:r>
                <a:r>
                  <a:rPr lang="en-US" dirty="0"/>
                  <a:t>, drawn from a distribution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u="sng" dirty="0"/>
                  <a:t>Note</a:t>
                </a:r>
                <a:r>
                  <a:rPr lang="en-US" dirty="0"/>
                  <a:t> that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is now a random variable/s defining the distribution from which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is drawn from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distribution over distributions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the </a:t>
                </a:r>
                <a:r>
                  <a:rPr lang="en-US" b="1" dirty="0"/>
                  <a:t>prior</a:t>
                </a:r>
                <a:r>
                  <a:rPr lang="en-US" dirty="0"/>
                  <a:t> distribution over the parameter(s)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, </a:t>
                </a:r>
                <a:r>
                  <a:rPr lang="en-US" dirty="0"/>
                  <a:t>before we see any data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the </a:t>
                </a:r>
                <a:r>
                  <a:rPr lang="en-US" b="1" dirty="0"/>
                  <a:t>likelihood</a:t>
                </a:r>
                <a:r>
                  <a:rPr lang="en-US" dirty="0"/>
                  <a:t> of the data given the distribution parameter(s)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is the </a:t>
                </a:r>
                <a:r>
                  <a:rPr lang="en-US" b="1" dirty="0"/>
                  <a:t>posterior</a:t>
                </a:r>
                <a:r>
                  <a:rPr lang="en-US" dirty="0"/>
                  <a:t> distribution over the parameter(s)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</a:t>
                </a:r>
                <a:r>
                  <a:rPr lang="en-US" b="1" dirty="0"/>
                  <a:t>after</a:t>
                </a:r>
                <a:r>
                  <a:rPr lang="en-US" dirty="0"/>
                  <a:t> we have observed the data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D53ED-EF95-2947-B2EC-A2205BEC0C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D62F3-A728-354B-A2A0-C0DD11909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269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23FA4-B377-4A49-93A2-51FF215AE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a posteriori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7C8E8-750D-1348-ABE2-7AB34217B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A8251-D9EC-7F47-98AB-D4C5577B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10" descr="txp_fig">
            <a:extLst>
              <a:ext uri="{FF2B5EF4-FFF2-40B4-BE49-F238E27FC236}">
                <a16:creationId xmlns:a16="http://schemas.microsoft.com/office/drawing/2014/main" id="{6236F494-105B-1B41-9077-41F5A0E1A2E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5216" y="1825625"/>
            <a:ext cx="2833688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B29D494-4621-0646-9474-008AD4996A4B}"/>
              </a:ext>
            </a:extLst>
          </p:cNvPr>
          <p:cNvGrpSpPr/>
          <p:nvPr/>
        </p:nvGrpSpPr>
        <p:grpSpPr>
          <a:xfrm>
            <a:off x="7025773" y="1605725"/>
            <a:ext cx="5257106" cy="4068668"/>
            <a:chOff x="6986016" y="2197989"/>
            <a:chExt cx="5257106" cy="4068668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CCEF1826-1E0A-3C44-AF2E-08A420B07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016" y="2197989"/>
              <a:ext cx="5113147" cy="4068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B38949D-C289-D84E-B424-E2693FC0D156}"/>
                    </a:ext>
                  </a:extLst>
                </p:cNvPr>
                <p:cNvSpPr/>
                <p:nvPr/>
              </p:nvSpPr>
              <p:spPr>
                <a:xfrm>
                  <a:off x="8253194" y="4439150"/>
                  <a:ext cx="7148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l-GR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B38949D-C289-D84E-B424-E2693FC0D1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53194" y="4439150"/>
                  <a:ext cx="714811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2483D03-5B2A-7840-A70B-AA31B1D5E2A6}"/>
                    </a:ext>
                  </a:extLst>
                </p:cNvPr>
                <p:cNvSpPr/>
                <p:nvPr/>
              </p:nvSpPr>
              <p:spPr>
                <a:xfrm>
                  <a:off x="11287539" y="4953864"/>
                  <a:ext cx="9555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l-GR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2483D03-5B2A-7840-A70B-AA31B1D5E2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87539" y="4953864"/>
                  <a:ext cx="955583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287F48F-4159-7A49-A77D-DC0C9A6E2BD8}"/>
                    </a:ext>
                  </a:extLst>
                </p:cNvPr>
                <p:cNvSpPr/>
                <p:nvPr/>
              </p:nvSpPr>
              <p:spPr>
                <a:xfrm>
                  <a:off x="9915463" y="2197989"/>
                  <a:ext cx="100687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l-GR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 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287F48F-4159-7A49-A77D-DC0C9A6E2B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15463" y="2197989"/>
                  <a:ext cx="1006878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30" name="Picture 6" descr="What is the difference between MLE and posterior probability? - Quora">
            <a:extLst>
              <a:ext uri="{FF2B5EF4-FFF2-40B4-BE49-F238E27FC236}">
                <a16:creationId xmlns:a16="http://schemas.microsoft.com/office/drawing/2014/main" id="{7F52A764-A42A-004C-B8E6-48AF4BD19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366" y="2678257"/>
            <a:ext cx="5473800" cy="41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397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7229B-1B81-8147-872B-FE5DFA367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probability estimation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F94FF1-F54D-0847-BEC3-0599B2FBBA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b="1" dirty="0"/>
                  <a:t>MLE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l-G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l-G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r>
                  <a:rPr lang="el-GR" dirty="0"/>
                  <a:t>.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is a distribution parameters</a:t>
                </a:r>
              </a:p>
              <a:p>
                <a:r>
                  <a:rPr lang="en-US" b="1" dirty="0"/>
                  <a:t>MAP: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e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)∝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e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⁡[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)]+</m:t>
                            </m:r>
                            <m:r>
                              <m:rPr>
                                <m:sty m:val="p"/>
                              </m:r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⁡[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l-G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)]</m:t>
                            </m:r>
                          </m:e>
                        </m:func>
                      </m:e>
                    </m:func>
                  </m:oMath>
                </a14:m>
                <a:r>
                  <a:rPr lang="el-GR" dirty="0"/>
                  <a:t>.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is set of random variables defining a distribution</a:t>
                </a:r>
              </a:p>
              <a:p>
                <a:r>
                  <a:rPr lang="en-US" dirty="0"/>
                  <a:t>MAP only adds the term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endParaRPr lang="en-US" dirty="0"/>
              </a:p>
              <a:p>
                <a:pPr lvl="1"/>
                <a:r>
                  <a:rPr lang="en-US" dirty="0"/>
                  <a:t>Independent of the data and penalizes if the parameters,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deviate too much from our prior believe </a:t>
                </a:r>
              </a:p>
              <a:p>
                <a:pPr lvl="1"/>
                <a:r>
                  <a:rPr lang="en-US" dirty="0"/>
                  <a:t>We will later revisit this as a form of regularization,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)] </m:t>
                    </m:r>
                  </m:oMath>
                </a14:m>
                <a:r>
                  <a:rPr lang="en-US" dirty="0"/>
                  <a:t>will be interpreted as a measure of classifier complexity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F94FF1-F54D-0847-BEC3-0599B2FBBA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D06E7-7DF2-6F48-B8DB-7E482C1B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67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C31D9-30A6-4741-8FF6-FE1B785A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68F6E6-2AD0-AF41-BA64-6BD2A3EC21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Provides a distribution over labels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)∝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Why is this powerful?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Allows the use of statistical inference (probabilistic reasoning)!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68F6E6-2AD0-AF41-BA64-6BD2A3EC21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303B6-A16B-E44C-95B5-F2AD6C26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74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from probabilities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21722" y="1695322"/>
            <a:ext cx="4366503" cy="3756660"/>
          </a:xfrm>
        </p:spPr>
        <p:txBody>
          <a:bodyPr/>
          <a:lstStyle/>
          <a:p>
            <a:r>
              <a:rPr lang="en-US" sz="2400" dirty="0"/>
              <a:t>A ghost is in the grid somewhere</a:t>
            </a:r>
          </a:p>
          <a:p>
            <a:r>
              <a:rPr lang="en-US" sz="2400" dirty="0"/>
              <a:t>Sensor readings tell how close a square is to the ghost</a:t>
            </a:r>
          </a:p>
          <a:p>
            <a:pPr lvl="1"/>
            <a:r>
              <a:rPr lang="en-US" sz="2000" dirty="0"/>
              <a:t>On the ghost: red</a:t>
            </a:r>
          </a:p>
          <a:p>
            <a:pPr lvl="1"/>
            <a:r>
              <a:rPr lang="en-US" sz="2000" dirty="0"/>
              <a:t>1 or 2 away: orange</a:t>
            </a:r>
          </a:p>
          <a:p>
            <a:pPr lvl="1"/>
            <a:r>
              <a:rPr lang="en-US" sz="2000" dirty="0"/>
              <a:t>3 or 4 away: yellow</a:t>
            </a:r>
          </a:p>
          <a:p>
            <a:pPr lvl="1"/>
            <a:r>
              <a:rPr lang="en-US" sz="2000" dirty="0"/>
              <a:t>5+ away: green</a:t>
            </a:r>
          </a:p>
        </p:txBody>
      </p:sp>
      <p:pic>
        <p:nvPicPr>
          <p:cNvPr id="6148" name="Picture 2" descr="\\.host\Shared Folders\Shared with PC\ghostbust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98" y="1798422"/>
            <a:ext cx="44481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242"/>
          <p:cNvGraphicFramePr>
            <a:graphicFrameLocks noGrp="1"/>
          </p:cNvGraphicFramePr>
          <p:nvPr/>
        </p:nvGraphicFramePr>
        <p:xfrm>
          <a:off x="1470007" y="5701911"/>
          <a:ext cx="7367588" cy="792408"/>
        </p:xfrm>
        <a:graphic>
          <a:graphicData uri="http://schemas.openxmlformats.org/drawingml/2006/table">
            <a:tbl>
              <a:tblPr/>
              <a:tblGrid>
                <a:gridCol w="1841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P(red | 3)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P(orange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P(yellow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P(green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8719" y="5074849"/>
            <a:ext cx="819467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 Sensors are noisy, but we know P(Color | Distance)</a:t>
            </a:r>
          </a:p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167" name="TextBox 7"/>
          <p:cNvSpPr txBox="1">
            <a:spLocks noChangeArrowheads="1"/>
          </p:cNvSpPr>
          <p:nvPr/>
        </p:nvSpPr>
        <p:spPr bwMode="auto">
          <a:xfrm>
            <a:off x="7725714" y="6488668"/>
            <a:ext cx="453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no probability (L12D1) 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DDE778-29C8-5643-A85F-FD69121B9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8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Ghostbuster – No probability</a:t>
            </a:r>
          </a:p>
        </p:txBody>
      </p:sp>
      <p:pic>
        <p:nvPicPr>
          <p:cNvPr id="5" name="Ghostbusters - No probabilit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6064.210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9686" y="1134315"/>
            <a:ext cx="8572628" cy="535789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6D0C3C-2721-2A44-83FD-C9C1C915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3333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Uncertainty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0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838200" y="1838513"/>
                <a:ext cx="6944139" cy="4525963"/>
              </a:xfrm>
            </p:spPr>
            <p:txBody>
              <a:bodyPr>
                <a:normAutofit/>
              </a:bodyPr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en-US" dirty="0"/>
                  <a:t>General situation:</a:t>
                </a:r>
                <a:endParaRPr lang="en-US" sz="1800" dirty="0"/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b="1" dirty="0"/>
                  <a:t>Observed variables (evidence, </a:t>
                </a:r>
                <a:r>
                  <a:rPr lang="en-US" b="1" dirty="0">
                    <a:solidFill>
                      <a:srgbClr val="FF0000"/>
                    </a:solidFill>
                  </a:rPr>
                  <a:t>X</a:t>
                </a:r>
                <a:r>
                  <a:rPr lang="en-US" b="1" dirty="0"/>
                  <a:t>)</a:t>
                </a:r>
                <a:r>
                  <a:rPr lang="en-US" dirty="0"/>
                  <a:t>: Agent knows certain things about the state of the world (e.g., sensor readings or symptoms)</a:t>
                </a:r>
                <a:endParaRPr lang="en-US" sz="1400" dirty="0"/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b="1" dirty="0"/>
                  <a:t>Unobserved variables (</a:t>
                </a:r>
                <a:r>
                  <a:rPr lang="en-US" b="1" dirty="0">
                    <a:solidFill>
                      <a:srgbClr val="FF0000"/>
                    </a:solidFill>
                  </a:rPr>
                  <a:t>Y</a:t>
                </a:r>
                <a:r>
                  <a:rPr lang="en-US" b="1" dirty="0"/>
                  <a:t>)</a:t>
                </a:r>
                <a:r>
                  <a:rPr lang="en-US" dirty="0"/>
                  <a:t>: Agent needs to reason about other aspects (e.g. where an object is or what disease is present)</a:t>
                </a:r>
                <a:endParaRPr lang="en-US" sz="1400" dirty="0"/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b="1" dirty="0" err="1"/>
                  <a:t>Probebalistic</a:t>
                </a:r>
                <a:r>
                  <a:rPr lang="en-US" b="1" dirty="0"/>
                  <a:t> model (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b="1" dirty="0"/>
                  <a:t>)</a:t>
                </a:r>
                <a:r>
                  <a:rPr lang="en-US" dirty="0"/>
                  <a:t>: Agent knows something about how the known variables relate to the unknown variables</a:t>
                </a:r>
                <a:endParaRPr lang="en-US" sz="14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dirty="0"/>
                  <a:t>Probabilistic reasoning gives us a framework for managing our beliefs and knowledge</a:t>
                </a:r>
              </a:p>
            </p:txBody>
          </p:sp>
        </mc:Choice>
        <mc:Fallback xmlns="">
          <p:sp>
            <p:nvSpPr>
              <p:cNvPr id="10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38513"/>
                <a:ext cx="6944139" cy="4525963"/>
              </a:xfrm>
              <a:blipFill>
                <a:blip r:embed="rId3"/>
                <a:stretch>
                  <a:fillRect l="-1645" t="-3073" r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8542273" y="3127175"/>
          <a:ext cx="1425575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hoto Editor Photo" r:id="rId4" imgW="2491956" imgH="2491956" progId="MSPhotoEd.3">
                  <p:embed/>
                </p:oleObj>
              </mc:Choice>
              <mc:Fallback>
                <p:oleObj name="Photo Editor Photo" r:id="rId4" imgW="2491956" imgH="2491956" progId="MSPhotoEd.3">
                  <p:embed/>
                  <p:pic>
                    <p:nvPicPr>
                      <p:cNvPr id="10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3127175"/>
                        <a:ext cx="1425575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1" name="Group 13"/>
          <p:cNvGrpSpPr>
            <a:grpSpLocks/>
          </p:cNvGrpSpPr>
          <p:nvPr/>
        </p:nvGrpSpPr>
        <p:grpSpPr bwMode="auto">
          <a:xfrm>
            <a:off x="8534336" y="4727375"/>
            <a:ext cx="1414462" cy="1439863"/>
            <a:chOff x="4027" y="3072"/>
            <a:chExt cx="891" cy="907"/>
          </a:xfrm>
        </p:grpSpPr>
        <p:graphicFrame>
          <p:nvGraphicFramePr>
            <p:cNvPr id="1028" name="Object 8"/>
            <p:cNvGraphicFramePr>
              <a:graphicFrameLocks noChangeAspect="1"/>
            </p:cNvGraphicFramePr>
            <p:nvPr/>
          </p:nvGraphicFramePr>
          <p:xfrm>
            <a:off x="4032" y="3072"/>
            <a:ext cx="886" cy="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name="Photo Editor Photo" r:id="rId5" imgW="2461473" imgH="2446232" progId="MSPhotoEd.3">
                    <p:embed/>
                  </p:oleObj>
                </mc:Choice>
                <mc:Fallback>
                  <p:oleObj name="Photo Editor Photo" r:id="rId5" imgW="2461473" imgH="2446232" progId="MSPhotoEd.3">
                    <p:embed/>
                    <p:pic>
                      <p:nvPicPr>
                        <p:cNvPr id="102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3072"/>
                          <a:ext cx="886" cy="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3" name="Picture 1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43" r="62584" b="-1559"/>
            <a:stretch>
              <a:fillRect/>
            </a:stretch>
          </p:blipFill>
          <p:spPr bwMode="auto">
            <a:xfrm>
              <a:off x="4027" y="3643"/>
              <a:ext cx="33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78543C-63C5-AF4D-8069-AFD23EAF7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62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Random Variables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98013" y="1421905"/>
            <a:ext cx="7669413" cy="472916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400" dirty="0"/>
              <a:t>A random variable is some aspect of the world about which we (may) have uncertainty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= Is it raining?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= Is it hot or cold?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= How long will it take to drive to work?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= Where is the ghost?</a:t>
            </a: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denote random variables with capital letters</a:t>
            </a: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Random variables have domains</a:t>
            </a: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in {true, false}   (often write as {+r, </a:t>
            </a:r>
            <a:r>
              <a:rPr lang="en-US" sz="2000" dirty="0">
                <a:sym typeface="Symbol" pitchFamily="18" charset="2"/>
              </a:rPr>
              <a:t>-</a:t>
            </a:r>
            <a:r>
              <a:rPr lang="en-US" sz="2000" dirty="0"/>
              <a:t>r})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in {hot, cold}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in [0, </a:t>
            </a:r>
            <a:r>
              <a:rPr lang="en-US" sz="2000" dirty="0">
                <a:sym typeface="Symbol" pitchFamily="18" charset="2"/>
              </a:rPr>
              <a:t>)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in possible locations, maybe {(0,0), (0,1), …}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820" y="1332374"/>
            <a:ext cx="4094076" cy="412722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7063CC-B0C3-BB4C-8876-2BF66138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98" y="1849773"/>
            <a:ext cx="6882626" cy="4706149"/>
          </a:xfrm>
        </p:spPr>
        <p:txBody>
          <a:bodyPr/>
          <a:lstStyle/>
          <a:p>
            <a:r>
              <a:rPr lang="en-US" sz="2400" dirty="0"/>
              <a:t>Associate a probability with each value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Temperature: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  <p:graphicFrame>
        <p:nvGraphicFramePr>
          <p:cNvPr id="5" name="Group 56"/>
          <p:cNvGraphicFramePr>
            <a:graphicFrameLocks noGrp="1"/>
          </p:cNvGraphicFramePr>
          <p:nvPr/>
        </p:nvGraphicFramePr>
        <p:xfrm>
          <a:off x="3527323" y="3884723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98" y="3506898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/>
        </p:nvGraphicFramePr>
        <p:xfrm>
          <a:off x="9748222" y="3636086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709" y="3189898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9" y="3235290"/>
            <a:ext cx="2544888" cy="238294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94" y="3352677"/>
            <a:ext cx="3211282" cy="2140854"/>
          </a:xfrm>
          <a:prstGeom prst="rect">
            <a:avLst/>
          </a:prstGeom>
        </p:spPr>
      </p:pic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488267" y="1681879"/>
            <a:ext cx="4709342" cy="156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Weather: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643EF5-C235-164A-8EBE-95F4ADE9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0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7517598" y="2087039"/>
            <a:ext cx="4432664" cy="3137521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/>
              <a:t>	Shorthand notation: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000" dirty="0"/>
              <a:t>OK </a:t>
            </a:r>
            <a:r>
              <a:rPr lang="en-US" sz="2000" i="1" dirty="0"/>
              <a:t>if</a:t>
            </a:r>
            <a:r>
              <a:rPr lang="en-US" sz="2000" dirty="0"/>
              <a:t> all domain entries are unique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192" y="1576662"/>
            <a:ext cx="7996176" cy="5100119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Random variables are affiliated with distributions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  <a:p>
            <a:r>
              <a:rPr lang="en-US" sz="2400" dirty="0"/>
              <a:t>A distribution is a TABLE of probability per value</a:t>
            </a:r>
          </a:p>
          <a:p>
            <a:pPr lvl="8"/>
            <a:endParaRPr lang="en-US" sz="1200" dirty="0"/>
          </a:p>
          <a:p>
            <a:r>
              <a:rPr lang="en-US" sz="2400" dirty="0"/>
              <a:t>An outcome probability is a single number</a:t>
            </a:r>
          </a:p>
          <a:p>
            <a:pPr lvl="2"/>
            <a:endParaRPr lang="en-US" sz="1600" dirty="0"/>
          </a:p>
          <a:p>
            <a:endParaRPr lang="en-US" sz="2400" dirty="0"/>
          </a:p>
          <a:p>
            <a:r>
              <a:rPr lang="en-US" sz="2400" dirty="0"/>
              <a:t>Must have:                                                 and</a:t>
            </a:r>
          </a:p>
        </p:txBody>
      </p:sp>
      <p:graphicFrame>
        <p:nvGraphicFramePr>
          <p:cNvPr id="5" name="Group 56"/>
          <p:cNvGraphicFramePr>
            <a:graphicFrameLocks noGrp="1"/>
          </p:cNvGraphicFramePr>
          <p:nvPr/>
        </p:nvGraphicFramePr>
        <p:xfrm>
          <a:off x="1360963" y="2543898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38" y="2166073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/>
        </p:nvGraphicFramePr>
        <p:xfrm>
          <a:off x="3410425" y="2543898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13" y="2172423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479" y="5609881"/>
            <a:ext cx="28511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8064" y="6162437"/>
            <a:ext cx="2583980" cy="2987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4588" y="6064638"/>
            <a:ext cx="2492511" cy="5671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3848" y="3913865"/>
            <a:ext cx="3627379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3387" y="2875546"/>
            <a:ext cx="3179555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015" y="3402174"/>
            <a:ext cx="3373612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830" y="4508533"/>
            <a:ext cx="328405" cy="59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E0D4CA-AB3B-2847-B6B7-33B932222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Joint Distributions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10277" y="1685065"/>
            <a:ext cx="9043868" cy="4953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400" dirty="0"/>
              <a:t>A </a:t>
            </a:r>
            <a:r>
              <a:rPr lang="en-US" sz="2400" i="1" dirty="0"/>
              <a:t>joint distribution</a:t>
            </a:r>
            <a:r>
              <a:rPr lang="en-US" sz="2400" dirty="0"/>
              <a:t> over a set of random variables: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sz="2400" dirty="0"/>
              <a:t>	specifies a real number for each assignment (or </a:t>
            </a:r>
            <a:r>
              <a:rPr lang="en-US" sz="2400" i="1" dirty="0"/>
              <a:t>outcome</a:t>
            </a:r>
            <a:r>
              <a:rPr lang="en-US" sz="2400" dirty="0"/>
              <a:t>): 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Must obey: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7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Size of distribution if n variables with domain sizes d?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For all but the smallest distributions, impractical to write out!</a:t>
            </a:r>
          </a:p>
        </p:txBody>
      </p:sp>
      <p:pic>
        <p:nvPicPr>
          <p:cNvPr id="922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867" y="1776796"/>
            <a:ext cx="1803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710" y="2598255"/>
            <a:ext cx="4867275" cy="2986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46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22" y="3147324"/>
            <a:ext cx="2445348" cy="328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527" y="4014082"/>
            <a:ext cx="283686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5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710" y="4620735"/>
            <a:ext cx="435927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10734" name="Group 46"/>
          <p:cNvGraphicFramePr>
            <a:graphicFrameLocks noGrp="1"/>
          </p:cNvGraphicFramePr>
          <p:nvPr/>
        </p:nvGraphicFramePr>
        <p:xfrm>
          <a:off x="8747249" y="3420332"/>
          <a:ext cx="2354953" cy="1981200"/>
        </p:xfrm>
        <a:graphic>
          <a:graphicData uri="http://schemas.openxmlformats.org/drawingml/2006/table">
            <a:tbl>
              <a:tblPr/>
              <a:tblGrid>
                <a:gridCol w="776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Picture 11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82" y="2953153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508D7A-88C4-D749-9EAB-22AB6C683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6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76429" y="1718587"/>
            <a:ext cx="7141779" cy="512433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An </a:t>
            </a:r>
            <a:r>
              <a:rPr lang="en-US" sz="2800" i="1" dirty="0"/>
              <a:t>event</a:t>
            </a:r>
            <a:r>
              <a:rPr lang="en-US" sz="2800" dirty="0"/>
              <a:t> is a set E of outcomes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120000"/>
              </a:lnSpc>
            </a:pPr>
            <a:r>
              <a:rPr lang="en-US" sz="2800" dirty="0"/>
              <a:t>From a joint distribution, we can calculate the probability of any event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AND sunny?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OR sunny?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120000"/>
              </a:lnSpc>
            </a:pPr>
            <a:r>
              <a:rPr lang="en-US" sz="2800" dirty="0"/>
              <a:t>Typically, the events we care about are </a:t>
            </a:r>
            <a:r>
              <a:rPr lang="en-US" sz="2800" i="1" dirty="0"/>
              <a:t>partial assignments</a:t>
            </a:r>
            <a:r>
              <a:rPr lang="en-US" sz="2800" dirty="0"/>
              <a:t>, like P(T=hot)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/>
        </p:nvGraphicFramePr>
        <p:xfrm>
          <a:off x="8278788" y="3136489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294" name="Picture 3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83" y="2121833"/>
            <a:ext cx="4049019" cy="62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029" y="2640876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0130DB-D21B-EB49-8D9F-46C4E0091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381540" y="2206633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P(+x,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P(+x)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OR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/>
        </p:nvGraphicFramePr>
        <p:xfrm>
          <a:off x="8427184" y="2787599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93355" y="2291986"/>
            <a:ext cx="1149651" cy="2986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33DDF0-E645-FD4D-914D-2C46791A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6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Marginal Distributions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6131" y="1481950"/>
            <a:ext cx="9810929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/>
              <a:t>Marginal distributions are sub-tables which eliminate variables </a:t>
            </a:r>
          </a:p>
          <a:p>
            <a:pPr eaLnBrk="1" hangingPunct="1"/>
            <a:r>
              <a:rPr lang="en-US" sz="2400" dirty="0"/>
              <a:t>Marginalization (summing out): Combine collapsed rows by adding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/>
        </p:nvGraphicFramePr>
        <p:xfrm>
          <a:off x="845073" y="381581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/>
        </p:nvGraphicFramePr>
        <p:xfrm>
          <a:off x="6902940" y="3480858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/>
        </p:nvGraphicFramePr>
        <p:xfrm>
          <a:off x="6916027" y="5322831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770242" y="4214340"/>
            <a:ext cx="2760198" cy="53199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770242" y="4963434"/>
            <a:ext cx="2743200" cy="53199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348" name="Picture 6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111" y="3357029"/>
            <a:ext cx="1177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7" name="Picture 9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339" y="3058347"/>
            <a:ext cx="7318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277" y="4918019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31" name="Picture 95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74" y="2510895"/>
            <a:ext cx="57165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325" y="3655479"/>
            <a:ext cx="2954357" cy="193530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B6A29B-B33F-D643-BA19-F5BB11929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17" grpId="0" animBg="1"/>
      <p:bldP spid="10128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Marginal Distributions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/>
        </p:nvGraphicFramePr>
        <p:xfrm>
          <a:off x="463607" y="3135938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/>
        </p:nvGraphicFramePr>
        <p:xfrm>
          <a:off x="7268971" y="2554913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/>
        </p:nvGraphicFramePr>
        <p:xfrm>
          <a:off x="7268971" y="4383713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820933" y="3257716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820933" y="4828456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6555" y="2677151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9619" y="3506953"/>
            <a:ext cx="2582940" cy="6121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6950" y="2150101"/>
            <a:ext cx="791580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1566" y="5058643"/>
            <a:ext cx="2551748" cy="5670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0005" y="3978901"/>
            <a:ext cx="761332" cy="2985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118" y="2975360"/>
            <a:ext cx="2954357" cy="19353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A9B90-74B9-0942-93F2-78755602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99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Conditional Probabilities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35463" y="1874760"/>
            <a:ext cx="8562975" cy="4680978"/>
          </a:xfrm>
        </p:spPr>
        <p:txBody>
          <a:bodyPr/>
          <a:lstStyle/>
          <a:p>
            <a:pPr eaLnBrk="1" hangingPunct="1"/>
            <a:r>
              <a:rPr lang="en-US" sz="2400" dirty="0"/>
              <a:t>Derived from the joint probability</a:t>
            </a:r>
          </a:p>
          <a:p>
            <a:pPr lvl="1" eaLnBrk="1" hangingPunct="1"/>
            <a:r>
              <a:rPr lang="en-US" sz="2000" dirty="0">
                <a:solidFill>
                  <a:schemeClr val="accent2"/>
                </a:solidFill>
              </a:rPr>
              <a:t>The </a:t>
            </a:r>
            <a:r>
              <a:rPr lang="en-US" sz="2000" i="1" dirty="0">
                <a:solidFill>
                  <a:schemeClr val="accent2"/>
                </a:solidFill>
              </a:rPr>
              <a:t>definition</a:t>
            </a:r>
            <a:r>
              <a:rPr lang="en-US" sz="2000" dirty="0">
                <a:solidFill>
                  <a:schemeClr val="accent2"/>
                </a:solidFill>
              </a:rPr>
              <a:t> of a conditional probability</a:t>
            </a:r>
          </a:p>
        </p:txBody>
      </p:sp>
      <p:pic>
        <p:nvPicPr>
          <p:cNvPr id="1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016" y="2674406"/>
            <a:ext cx="23733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7"/>
          <p:cNvGraphicFramePr>
            <a:graphicFrameLocks noGrp="1"/>
          </p:cNvGraphicFramePr>
          <p:nvPr/>
        </p:nvGraphicFramePr>
        <p:xfrm>
          <a:off x="762000" y="428630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3343" name="Group 21"/>
          <p:cNvGrpSpPr>
            <a:grpSpLocks/>
          </p:cNvGrpSpPr>
          <p:nvPr/>
        </p:nvGrpSpPr>
        <p:grpSpPr bwMode="auto">
          <a:xfrm>
            <a:off x="9119609" y="2128367"/>
            <a:ext cx="2197100" cy="1272154"/>
            <a:chOff x="5105400" y="2512724"/>
            <a:chExt cx="2895600" cy="1676400"/>
          </a:xfrm>
        </p:grpSpPr>
        <p:sp>
          <p:nvSpPr>
            <p:cNvPr id="13347" name="Oval 33"/>
            <p:cNvSpPr>
              <a:spLocks noChangeArrowheads="1"/>
            </p:cNvSpPr>
            <p:nvPr/>
          </p:nvSpPr>
          <p:spPr bwMode="auto">
            <a:xfrm>
              <a:off x="5105400" y="2512724"/>
              <a:ext cx="1828800" cy="1676400"/>
            </a:xfrm>
            <a:prstGeom prst="ellipse">
              <a:avLst/>
            </a:prstGeom>
            <a:solidFill>
              <a:srgbClr val="3333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8" name="Oval 34"/>
            <p:cNvSpPr>
              <a:spLocks noChangeArrowheads="1"/>
            </p:cNvSpPr>
            <p:nvPr/>
          </p:nvSpPr>
          <p:spPr bwMode="auto">
            <a:xfrm>
              <a:off x="6172200" y="2512724"/>
              <a:ext cx="1828800" cy="1676400"/>
            </a:xfrm>
            <a:prstGeom prst="ellipse">
              <a:avLst/>
            </a:prstGeom>
            <a:solidFill>
              <a:srgbClr val="FF33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1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3900542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8332" y="4595176"/>
            <a:ext cx="3269608" cy="3135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8624252" y="1719959"/>
            <a:ext cx="3174853" cy="215464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400630" y="3430617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9786"/>
                </a:solidFill>
                <a:latin typeface="Calibri"/>
                <a:cs typeface="Calibri"/>
              </a:rPr>
              <a:t>P(b)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85138" y="3424254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P(a)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66362" y="1762219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P(</a:t>
            </a:r>
            <a:r>
              <a:rPr lang="en-US" sz="2000" i="1" dirty="0" err="1">
                <a:solidFill>
                  <a:srgbClr val="E57071"/>
                </a:solidFill>
                <a:latin typeface="Calibri"/>
                <a:cs typeface="Calibri"/>
              </a:rPr>
              <a:t>a,b</a:t>
            </a:r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)</a:t>
            </a:r>
          </a:p>
        </p:txBody>
      </p:sp>
      <p:pic>
        <p:nvPicPr>
          <p:cNvPr id="15" name="Picture 1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4883" y="4396029"/>
            <a:ext cx="2836647" cy="7315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3115" y="4412346"/>
            <a:ext cx="836064" cy="6569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5435" y="4632788"/>
            <a:ext cx="82113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662" y="5512346"/>
            <a:ext cx="5643434" cy="298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759" y="6016293"/>
            <a:ext cx="1701988" cy="2538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6023" y="6021270"/>
            <a:ext cx="80620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4784956" y="5413671"/>
            <a:ext cx="6020880" cy="997942"/>
          </a:xfrm>
          <a:prstGeom prst="wedgeRectCallout">
            <a:avLst>
              <a:gd name="adj1" fmla="val -1035"/>
              <a:gd name="adj2" fmla="val -81872"/>
            </a:avLst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6EEBD-F0BC-A845-BE6C-D4AD863BB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5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Conditional Probabilities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/>
        </p:nvGraphicFramePr>
        <p:xfrm>
          <a:off x="838200" y="2743749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1148" y="2284962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187628" y="2185588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|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pic>
        <p:nvPicPr>
          <p:cNvPr id="6" name="Picture 6" descr="txp_fig">
            <a:extLst>
              <a:ext uri="{FF2B5EF4-FFF2-40B4-BE49-F238E27FC236}">
                <a16:creationId xmlns:a16="http://schemas.microsoft.com/office/drawing/2014/main" id="{072D6B1A-A777-1B42-87B4-97C4FA35B2E0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56" y="5314991"/>
            <a:ext cx="23733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E3174D-2F47-DA45-8B79-B464B29F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6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34" charset="-128"/>
              </a:rPr>
              <a:t>Conditional Distributions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>
                <a:solidFill>
                  <a:schemeClr val="tx1"/>
                </a:solidFill>
                <a:ea typeface="ＭＳ Ｐゴシック" pitchFamily="34" charset="-128"/>
              </a:rPr>
              <a:t>Conditional distributions are probability distributions over some variables given fixed values of others</a:t>
            </a:r>
          </a:p>
        </p:txBody>
      </p:sp>
      <p:pic>
        <p:nvPicPr>
          <p:cNvPr id="13316" name="Picture 5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8" y="2961482"/>
            <a:ext cx="20716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Group 7"/>
          <p:cNvGraphicFramePr>
            <a:graphicFrameLocks noGrp="1"/>
          </p:cNvGraphicFramePr>
          <p:nvPr/>
        </p:nvGraphicFramePr>
        <p:xfrm>
          <a:off x="7675562" y="4122738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" name="Group 60"/>
          <p:cNvGraphicFramePr>
            <a:graphicFrameLocks noGrp="1"/>
          </p:cNvGraphicFramePr>
          <p:nvPr/>
        </p:nvGraphicFramePr>
        <p:xfrm>
          <a:off x="2828925" y="3402807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Picture 5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818857"/>
            <a:ext cx="21621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" name="Group 60"/>
          <p:cNvGraphicFramePr>
            <a:graphicFrameLocks noGrp="1"/>
          </p:cNvGraphicFramePr>
          <p:nvPr/>
        </p:nvGraphicFramePr>
        <p:xfrm>
          <a:off x="2833688" y="5260182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5115" name="Picture 5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987" y="3698876"/>
            <a:ext cx="1179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6" name="TextBox 55"/>
          <p:cNvSpPr txBox="1">
            <a:spLocks noChangeArrowheads="1"/>
          </p:cNvSpPr>
          <p:nvPr/>
        </p:nvSpPr>
        <p:spPr bwMode="auto">
          <a:xfrm>
            <a:off x="2430463" y="2404270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Conditional Distributions</a:t>
            </a:r>
          </a:p>
        </p:txBody>
      </p:sp>
      <p:sp>
        <p:nvSpPr>
          <p:cNvPr id="45117" name="TextBox 56"/>
          <p:cNvSpPr txBox="1">
            <a:spLocks noChangeArrowheads="1"/>
          </p:cNvSpPr>
          <p:nvPr/>
        </p:nvSpPr>
        <p:spPr bwMode="auto">
          <a:xfrm>
            <a:off x="8086725" y="3071813"/>
            <a:ext cx="2587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Joint Distribution</a:t>
            </a:r>
          </a:p>
        </p:txBody>
      </p:sp>
      <p:sp>
        <p:nvSpPr>
          <p:cNvPr id="60" name="Left Brace 59"/>
          <p:cNvSpPr/>
          <p:nvPr/>
        </p:nvSpPr>
        <p:spPr>
          <a:xfrm>
            <a:off x="2260600" y="2939257"/>
            <a:ext cx="207963" cy="35179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4115595"/>
            <a:ext cx="312737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5B8EA2-FC5F-EC43-80A3-3CF71A44B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1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Conditional Distributions</a:t>
            </a:r>
            <a:endParaRPr lang="en-US" dirty="0"/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303920" y="310214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9729" y="4777781"/>
            <a:ext cx="1909108" cy="2178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693" y="5202189"/>
            <a:ext cx="3963475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51684" name="Picture 105168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641" y="4628880"/>
            <a:ext cx="1960986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51687" name="Picture 105168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1787" y="5820987"/>
            <a:ext cx="1846854" cy="4862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61715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4886" y="1985833"/>
            <a:ext cx="1954844" cy="2231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4815" y="2414780"/>
            <a:ext cx="4058427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84" y="1831680"/>
            <a:ext cx="2018590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982" y="2968286"/>
            <a:ext cx="1891099" cy="4887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/>
        </p:nvGraphicFramePr>
        <p:xfrm>
          <a:off x="10246121" y="365996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319800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3791013" y="3971222"/>
            <a:ext cx="5772525" cy="317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70760D-660B-F54C-AE32-4EE5EFB1E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1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382430" y="4081070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413250" y="4610614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51689" name="Group 1051688"/>
          <p:cNvGrpSpPr/>
          <p:nvPr/>
        </p:nvGrpSpPr>
        <p:grpSpPr bwMode="auto">
          <a:xfrm>
            <a:off x="5642474" y="1818094"/>
            <a:ext cx="4783673" cy="1968715"/>
            <a:chOff x="3830658" y="4628880"/>
            <a:chExt cx="5101206" cy="1477080"/>
          </a:xfrm>
        </p:grpSpPr>
        <p:pic>
          <p:nvPicPr>
            <p:cNvPr id="27" name="Picture 26" descr="txp_fig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30658" y="4759927"/>
              <a:ext cx="2046540" cy="1953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0" name="Picture 29" descr="txp_fig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78325" y="5133446"/>
              <a:ext cx="3553539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51684" name="Picture 1051683" descr="txp_fig.pn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81865" y="4628880"/>
              <a:ext cx="1758164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51687" name="Picture 1051686" descr="txp_fig.pn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55099" y="5678047"/>
              <a:ext cx="1655837" cy="42791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08" y="4125622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/>
          <p:cNvGrpSpPr/>
          <p:nvPr/>
        </p:nvGrpSpPr>
        <p:grpSpPr bwMode="auto">
          <a:xfrm>
            <a:off x="586410" y="1690687"/>
            <a:ext cx="4447574" cy="1981199"/>
            <a:chOff x="3711749" y="2025130"/>
            <a:chExt cx="5117028" cy="1431867"/>
          </a:xfrm>
        </p:grpSpPr>
        <p:pic>
          <p:nvPicPr>
            <p:cNvPr id="6" name="Picture 5" descr="txp_fig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11749" y="2160935"/>
              <a:ext cx="1722173" cy="196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Picture 17" descr="txp_fig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53396" y="2538828"/>
              <a:ext cx="357538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1" name="Picture 20" descr="txp_fig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70372" y="2025130"/>
              <a:ext cx="177833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4" name="Picture 23" descr="txp_fig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42091" y="3026454"/>
              <a:ext cx="1666015" cy="4305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aphicFrame>
        <p:nvGraphicFramePr>
          <p:cNvPr id="58" name="Group 46"/>
          <p:cNvGraphicFramePr>
            <a:graphicFrameLocks noGrp="1"/>
          </p:cNvGraphicFramePr>
          <p:nvPr/>
        </p:nvGraphicFramePr>
        <p:xfrm>
          <a:off x="10355451" y="5038832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0007" y="4576869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981188" y="5526068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/>
        </p:nvGraphicFramePr>
        <p:xfrm>
          <a:off x="5417814" y="5094203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857072" y="5482438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1805" y="4687803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873784" y="4129790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891CEE-C651-684D-B730-55D98A65AEE8}"/>
              </a:ext>
            </a:extLst>
          </p:cNvPr>
          <p:cNvCxnSpPr/>
          <p:nvPr/>
        </p:nvCxnSpPr>
        <p:spPr>
          <a:xfrm>
            <a:off x="2279904" y="2150552"/>
            <a:ext cx="1102526" cy="1025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DB0C6B-FAD3-EE4B-8223-B86B6EBB98BC}"/>
              </a:ext>
            </a:extLst>
          </p:cNvPr>
          <p:cNvCxnSpPr/>
          <p:nvPr/>
        </p:nvCxnSpPr>
        <p:spPr>
          <a:xfrm>
            <a:off x="7522265" y="2239547"/>
            <a:ext cx="1102526" cy="1025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C5B94-3A60-E347-BE16-6C5D5730D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4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 animBg="1"/>
      <p:bldP spid="22" grpId="0" animBg="1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/>
          <p:cNvSpPr>
            <a:spLocks noGrp="1" noChangeArrowheads="1"/>
          </p:cNvSpPr>
          <p:nvPr>
            <p:ph idx="1"/>
          </p:nvPr>
        </p:nvSpPr>
        <p:spPr>
          <a:xfrm>
            <a:off x="484911" y="1690688"/>
            <a:ext cx="84709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(Dictionary) To bring or restore to a normal condition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Procedure:</a:t>
            </a:r>
          </a:p>
          <a:p>
            <a:pPr lvl="1"/>
            <a:r>
              <a:rPr lang="en-US" sz="2000" dirty="0"/>
              <a:t>Step 1: Compute Z = sum over all entries</a:t>
            </a:r>
          </a:p>
          <a:p>
            <a:pPr lvl="1"/>
            <a:r>
              <a:rPr lang="en-US" sz="2000" dirty="0"/>
              <a:t>Step 2: Divide every entry by Z</a:t>
            </a:r>
          </a:p>
          <a:p>
            <a:pPr lvl="1"/>
            <a:endParaRPr lang="en-US" sz="2000" dirty="0"/>
          </a:p>
          <a:p>
            <a:r>
              <a:rPr lang="en-US" sz="2400" dirty="0"/>
              <a:t>Example 1</a:t>
            </a:r>
          </a:p>
          <a:p>
            <a:pPr lvl="1"/>
            <a:endParaRPr lang="en-US" sz="20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 Normalize</a:t>
            </a:r>
          </a:p>
        </p:txBody>
      </p:sp>
      <p:sp>
        <p:nvSpPr>
          <p:cNvPr id="1051690" name="Rectangular Callout 1051689"/>
          <p:cNvSpPr/>
          <p:nvPr/>
        </p:nvSpPr>
        <p:spPr>
          <a:xfrm>
            <a:off x="7595803" y="2234234"/>
            <a:ext cx="3343352" cy="362880"/>
          </a:xfrm>
          <a:prstGeom prst="wedgeRectCallout">
            <a:avLst>
              <a:gd name="adj1" fmla="val -54811"/>
              <a:gd name="adj2" fmla="val -142495"/>
            </a:avLst>
          </a:prstGeom>
          <a:noFill/>
          <a:ln w="25400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 entries sum to ONE</a:t>
            </a:r>
          </a:p>
        </p:txBody>
      </p:sp>
      <p:sp>
        <p:nvSpPr>
          <p:cNvPr id="1051691" name="Rounded Rectangle 1051690"/>
          <p:cNvSpPr/>
          <p:nvPr/>
        </p:nvSpPr>
        <p:spPr>
          <a:xfrm>
            <a:off x="5158016" y="1694779"/>
            <a:ext cx="2256576" cy="40608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Group 46"/>
          <p:cNvGraphicFramePr>
            <a:graphicFrameLocks noGrp="1"/>
          </p:cNvGraphicFramePr>
          <p:nvPr/>
        </p:nvGraphicFramePr>
        <p:xfrm>
          <a:off x="342241" y="4690918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Line 45"/>
          <p:cNvSpPr>
            <a:spLocks noChangeShapeType="1"/>
          </p:cNvSpPr>
          <p:nvPr/>
        </p:nvSpPr>
        <p:spPr bwMode="auto">
          <a:xfrm>
            <a:off x="2180717" y="5307324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692" name="TextBox 1051691"/>
          <p:cNvSpPr txBox="1"/>
          <p:nvPr/>
        </p:nvSpPr>
        <p:spPr>
          <a:xfrm>
            <a:off x="1905841" y="5489194"/>
            <a:ext cx="133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= 0.5</a:t>
            </a:r>
          </a:p>
        </p:txBody>
      </p:sp>
      <p:graphicFrame>
        <p:nvGraphicFramePr>
          <p:cNvPr id="52" name="Group 46"/>
          <p:cNvGraphicFramePr>
            <a:graphicFrameLocks noGrp="1"/>
          </p:cNvGraphicFramePr>
          <p:nvPr/>
        </p:nvGraphicFramePr>
        <p:xfrm>
          <a:off x="3492426" y="4713718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5599354" y="3861521"/>
            <a:ext cx="5195946" cy="13988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Example 2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54" name="Group 7"/>
          <p:cNvGraphicFramePr>
            <a:graphicFrameLocks noGrp="1"/>
          </p:cNvGraphicFramePr>
          <p:nvPr/>
        </p:nvGraphicFramePr>
        <p:xfrm>
          <a:off x="5795010" y="4637674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135993" y="4751674"/>
            <a:ext cx="12236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8371882" y="5468364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8321623" y="5624314"/>
            <a:ext cx="8454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Z = 50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01241" y="4981834"/>
            <a:ext cx="12236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graphicFrame>
        <p:nvGraphicFramePr>
          <p:cNvPr id="60" name="Group 7"/>
          <p:cNvGraphicFramePr>
            <a:graphicFrameLocks noGrp="1"/>
          </p:cNvGraphicFramePr>
          <p:nvPr/>
        </p:nvGraphicFramePr>
        <p:xfrm>
          <a:off x="9567213" y="4634554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B955E1-89E5-DB47-A154-B079C54B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90" grpId="0" animBg="1"/>
      <p:bldP spid="1051691" grpId="0" animBg="1"/>
      <p:bldP spid="50" grpId="0" animBg="1"/>
      <p:bldP spid="1051692" grpId="0"/>
      <p:bldP spid="55" grpId="0" animBg="1"/>
      <p:bldP spid="56" grpId="0" animBg="1"/>
      <p:bldP spid="57" grpId="0" animBg="1"/>
      <p:bldP spid="5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303920" y="29714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822" y="2486483"/>
            <a:ext cx="1235379" cy="3208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886929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8038022" y="3843299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441931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989421" y="2490651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P(X | Y=-y) ?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7063465-57B1-3442-B32C-656E9CDF9730}"/>
              </a:ext>
            </a:extLst>
          </p:cNvPr>
          <p:cNvGraphicFramePr>
            <a:graphicFrameLocks noGrp="1"/>
          </p:cNvGraphicFramePr>
          <p:nvPr/>
        </p:nvGraphicFramePr>
        <p:xfrm>
          <a:off x="5432678" y="3273219"/>
          <a:ext cx="19108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444">
                  <a:extLst>
                    <a:ext uri="{9D8B030D-6E8A-4147-A177-3AD203B41FA5}">
                      <a16:colId xmlns:a16="http://schemas.microsoft.com/office/drawing/2014/main" val="4131549979"/>
                    </a:ext>
                  </a:extLst>
                </a:gridCol>
                <a:gridCol w="955444">
                  <a:extLst>
                    <a:ext uri="{9D8B030D-6E8A-4147-A177-3AD203B41FA5}">
                      <a16:colId xmlns:a16="http://schemas.microsoft.com/office/drawing/2014/main" val="339271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7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917239"/>
                  </a:ext>
                </a:extLst>
              </a:tr>
            </a:tbl>
          </a:graphicData>
        </a:graphic>
      </p:graphicFrame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DE3CF692-4ABA-3046-8FF4-E1852CCB9372}"/>
              </a:ext>
            </a:extLst>
          </p:cNvPr>
          <p:cNvGraphicFramePr>
            <a:graphicFrameLocks noGrp="1"/>
          </p:cNvGraphicFramePr>
          <p:nvPr/>
        </p:nvGraphicFramePr>
        <p:xfrm>
          <a:off x="9977192" y="3273219"/>
          <a:ext cx="19108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444">
                  <a:extLst>
                    <a:ext uri="{9D8B030D-6E8A-4147-A177-3AD203B41FA5}">
                      <a16:colId xmlns:a16="http://schemas.microsoft.com/office/drawing/2014/main" val="4131549979"/>
                    </a:ext>
                  </a:extLst>
                </a:gridCol>
                <a:gridCol w="955444">
                  <a:extLst>
                    <a:ext uri="{9D8B030D-6E8A-4147-A177-3AD203B41FA5}">
                      <a16:colId xmlns:a16="http://schemas.microsoft.com/office/drawing/2014/main" val="339271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7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91723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9FB16-4B4E-4E4E-BE7A-859A1A9EB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39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126" y="1713238"/>
            <a:ext cx="4344873" cy="4020298"/>
          </a:xfrm>
          <a:prstGeom prst="rect">
            <a:avLst/>
          </a:prstGeom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Inference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67056" y="1713237"/>
            <a:ext cx="7480070" cy="4773049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Probabilistic inference: compute a desired probability from other known probabilities (e.g. conditional from joint)</a:t>
            </a:r>
          </a:p>
          <a:p>
            <a:pPr eaLnBrk="1" hangingPunct="1"/>
            <a:r>
              <a:rPr lang="en-US" dirty="0"/>
              <a:t>We generally compute conditional probabilities </a:t>
            </a:r>
          </a:p>
          <a:p>
            <a:pPr lvl="1" eaLnBrk="1" hangingPunct="1"/>
            <a:r>
              <a:rPr lang="en-US" dirty="0"/>
              <a:t>P(on time | no reported accidents) = 0.90</a:t>
            </a:r>
          </a:p>
          <a:p>
            <a:pPr lvl="1" eaLnBrk="1" hangingPunct="1"/>
            <a:r>
              <a:rPr lang="en-US" dirty="0"/>
              <a:t>These represent the agent’s </a:t>
            </a:r>
            <a:r>
              <a:rPr lang="en-US" i="1" dirty="0"/>
              <a:t>beliefs</a:t>
            </a:r>
            <a:r>
              <a:rPr lang="en-US" dirty="0"/>
              <a:t> given the evidence</a:t>
            </a:r>
            <a:endParaRPr lang="en-US" sz="2800" dirty="0"/>
          </a:p>
          <a:p>
            <a:pPr eaLnBrk="1" hangingPunct="1"/>
            <a:r>
              <a:rPr lang="en-US" dirty="0"/>
              <a:t>Probabilities change with new evidence:</a:t>
            </a:r>
          </a:p>
          <a:p>
            <a:pPr lvl="1" eaLnBrk="1" hangingPunct="1"/>
            <a:r>
              <a:rPr lang="en-US" dirty="0"/>
              <a:t>P(on time | no accidents, 5 a.m.) = 0.95</a:t>
            </a:r>
          </a:p>
          <a:p>
            <a:pPr lvl="1" eaLnBrk="1" hangingPunct="1"/>
            <a:r>
              <a:rPr lang="en-US" dirty="0"/>
              <a:t>P(on time | no accidents, 5 a.m., raining) = 0.80</a:t>
            </a:r>
          </a:p>
          <a:p>
            <a:pPr lvl="1" eaLnBrk="1" hangingPunct="1"/>
            <a:r>
              <a:rPr lang="en-US" dirty="0"/>
              <a:t>Observing new evidence causes </a:t>
            </a:r>
            <a:r>
              <a:rPr lang="en-US" i="1" dirty="0"/>
              <a:t>beliefs to be updated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F9B5E1-9154-0C4C-8ED9-FB6BD348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5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9583" y="59726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idx="1"/>
          </p:nvPr>
        </p:nvSpPr>
        <p:spPr>
          <a:xfrm>
            <a:off x="637801" y="1315984"/>
            <a:ext cx="8229600" cy="132753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General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Evidence variables: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Query* variable: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Hidden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25" y="1751150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73" y="1654581"/>
            <a:ext cx="20955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28" y="1963482"/>
            <a:ext cx="1698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672" y="2235785"/>
            <a:ext cx="9588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7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04" y="1873689"/>
            <a:ext cx="2067441" cy="35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467" y="5859959"/>
            <a:ext cx="18859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740" y="5765737"/>
            <a:ext cx="32575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00" name="AutoShape 20"/>
          <p:cNvSpPr>
            <a:spLocks/>
          </p:cNvSpPr>
          <p:nvPr/>
        </p:nvSpPr>
        <p:spPr bwMode="auto">
          <a:xfrm rot="-5400000">
            <a:off x="6468168" y="5199365"/>
            <a:ext cx="174830" cy="2134655"/>
          </a:xfrm>
          <a:prstGeom prst="leftBrace">
            <a:avLst>
              <a:gd name="adj1" fmla="val 10833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44501" name="Picture 21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183" y="6383882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AutoShape 22"/>
          <p:cNvSpPr>
            <a:spLocks/>
          </p:cNvSpPr>
          <p:nvPr/>
        </p:nvSpPr>
        <p:spPr bwMode="auto">
          <a:xfrm>
            <a:off x="5729673" y="1616266"/>
            <a:ext cx="228600" cy="9144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23"/>
          <p:cNvSpPr txBox="1">
            <a:spLocks noChangeArrowheads="1"/>
          </p:cNvSpPr>
          <p:nvPr/>
        </p:nvSpPr>
        <p:spPr bwMode="auto">
          <a:xfrm>
            <a:off x="6016456" y="1955715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latin typeface="Calibri" pitchFamily="34" charset="0"/>
                <a:cs typeface="Calibri" pitchFamily="34" charset="0"/>
              </a:rPr>
              <a:t>All variables</a:t>
            </a:r>
          </a:p>
        </p:txBody>
      </p:sp>
      <p:sp>
        <p:nvSpPr>
          <p:cNvPr id="18447" name="TextBox 20"/>
          <p:cNvSpPr txBox="1">
            <a:spLocks noChangeArrowheads="1"/>
          </p:cNvSpPr>
          <p:nvPr/>
        </p:nvSpPr>
        <p:spPr bwMode="auto">
          <a:xfrm>
            <a:off x="10457690" y="1104419"/>
            <a:ext cx="15573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i="1" dirty="0">
                <a:latin typeface="Calibri" pitchFamily="34" charset="0"/>
                <a:cs typeface="Calibri" pitchFamily="34" charset="0"/>
              </a:rPr>
              <a:t>* Works fine with multiple query variables, too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8459176" y="1319235"/>
            <a:ext cx="3997028" cy="86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We want:</a:t>
            </a:r>
          </a:p>
          <a:p>
            <a:pPr lvl="1">
              <a:lnSpc>
                <a:spcPct val="80000"/>
              </a:lnSpc>
            </a:pPr>
            <a:endParaRPr lang="en-US" sz="1600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37801" y="2905809"/>
            <a:ext cx="2826696" cy="102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1: Select the entries consistent with the evidence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4074097" y="2901163"/>
            <a:ext cx="3822722" cy="63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2: Sum out H to get joint of Query and evidence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8596568" y="2892764"/>
            <a:ext cx="2786348" cy="46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3: Normalize</a:t>
            </a: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79" y="3774241"/>
            <a:ext cx="3561300" cy="204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17" y="3557772"/>
            <a:ext cx="3114039" cy="2076026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934" y="5461481"/>
            <a:ext cx="2463800" cy="584200"/>
          </a:xfrm>
          <a:prstGeom prst="rect">
            <a:avLst/>
          </a:prstGeom>
        </p:spPr>
      </p:pic>
      <p:pic>
        <p:nvPicPr>
          <p:cNvPr id="6" name="Picture 5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68424" y="6044471"/>
            <a:ext cx="3657600" cy="533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496" y="3485394"/>
            <a:ext cx="1123188" cy="15111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8F38C-2059-274F-9E97-4B98645B7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0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0" grpId="0" animBg="1"/>
      <p:bldP spid="18447" grpId="0"/>
      <p:bldP spid="17" grpId="0"/>
      <p:bldP spid="18" grpId="0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7908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8050259" y="2306634"/>
          <a:ext cx="3484335" cy="3333753"/>
        </p:xfrm>
        <a:graphic>
          <a:graphicData uri="http://schemas.openxmlformats.org/drawingml/2006/table">
            <a:tbl>
              <a:tblPr/>
              <a:tblGrid>
                <a:gridCol w="103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Group 155">
            <a:extLst>
              <a:ext uri="{FF2B5EF4-FFF2-40B4-BE49-F238E27FC236}">
                <a16:creationId xmlns:a16="http://schemas.microsoft.com/office/drawing/2014/main" id="{97490732-9737-254B-BB76-557D3994EB1B}"/>
              </a:ext>
            </a:extLst>
          </p:cNvPr>
          <p:cNvGraphicFramePr>
            <a:graphicFrameLocks noGrp="1"/>
          </p:cNvGraphicFramePr>
          <p:nvPr/>
        </p:nvGraphicFramePr>
        <p:xfrm>
          <a:off x="2567979" y="1797908"/>
          <a:ext cx="1619250" cy="111125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155">
            <a:extLst>
              <a:ext uri="{FF2B5EF4-FFF2-40B4-BE49-F238E27FC236}">
                <a16:creationId xmlns:a16="http://schemas.microsoft.com/office/drawing/2014/main" id="{D8FC4FEB-2A6B-164F-A90E-3DC6B4F6C001}"/>
              </a:ext>
            </a:extLst>
          </p:cNvPr>
          <p:cNvGraphicFramePr>
            <a:graphicFrameLocks noGrp="1"/>
          </p:cNvGraphicFramePr>
          <p:nvPr/>
        </p:nvGraphicFramePr>
        <p:xfrm>
          <a:off x="2769806" y="3505263"/>
          <a:ext cx="1619250" cy="111125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155">
            <a:extLst>
              <a:ext uri="{FF2B5EF4-FFF2-40B4-BE49-F238E27FC236}">
                <a16:creationId xmlns:a16="http://schemas.microsoft.com/office/drawing/2014/main" id="{A055C945-D5F6-B14A-A441-6F319715419B}"/>
              </a:ext>
            </a:extLst>
          </p:cNvPr>
          <p:cNvGraphicFramePr>
            <a:graphicFrameLocks noGrp="1"/>
          </p:cNvGraphicFramePr>
          <p:nvPr/>
        </p:nvGraphicFramePr>
        <p:xfrm>
          <a:off x="3332117" y="5288692"/>
          <a:ext cx="1619250" cy="1142399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0AEB74-6F10-8741-AA4F-B7540BAF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473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929086" y="1411489"/>
            <a:ext cx="8696827" cy="42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dirty="0"/>
              <a:t>Obvious problems: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dirty="0"/>
              <a:t>Worst-case time complexity O(</a:t>
            </a:r>
            <a:r>
              <a:rPr lang="en-US" dirty="0" err="1"/>
              <a:t>d</a:t>
            </a:r>
            <a:r>
              <a:rPr lang="en-US" baseline="30000" dirty="0" err="1"/>
              <a:t>n</a:t>
            </a:r>
            <a:r>
              <a:rPr lang="en-US" dirty="0"/>
              <a:t>) </a:t>
            </a:r>
          </a:p>
          <a:p>
            <a:pPr lvl="6">
              <a:lnSpc>
                <a:spcPct val="80000"/>
              </a:lnSpc>
            </a:pP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dirty="0"/>
              <a:t>Space complexity O(</a:t>
            </a:r>
            <a:r>
              <a:rPr lang="en-US" dirty="0" err="1"/>
              <a:t>d</a:t>
            </a:r>
            <a:r>
              <a:rPr lang="en-US" baseline="30000" dirty="0" err="1"/>
              <a:t>n</a:t>
            </a:r>
            <a:r>
              <a:rPr lang="en-US" dirty="0"/>
              <a:t>) to store the joint distribution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lvl="1">
              <a:lnSpc>
                <a:spcPct val="80000"/>
              </a:lnSpc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by Enumeration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3999C4-283B-3149-95BB-577CA9B14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34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669420" y="1895954"/>
            <a:ext cx="8767362" cy="4757043"/>
          </a:xfrm>
        </p:spPr>
        <p:txBody>
          <a:bodyPr/>
          <a:lstStyle/>
          <a:p>
            <a:pPr eaLnBrk="1" hangingPunct="1"/>
            <a:r>
              <a:rPr lang="en-US" sz="2400" dirty="0"/>
              <a:t>Compute the joint probability from the conditional 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1027080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08" y="2678690"/>
            <a:ext cx="3098354" cy="92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369" y="2842208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27216" name="AutoShape 144"/>
          <p:cNvSpPr>
            <a:spLocks noChangeArrowheads="1"/>
          </p:cNvSpPr>
          <p:nvPr/>
        </p:nvSpPr>
        <p:spPr bwMode="auto">
          <a:xfrm>
            <a:off x="7080125" y="2951336"/>
            <a:ext cx="914400" cy="381000"/>
          </a:xfrm>
          <a:prstGeom prst="leftRightArrow">
            <a:avLst>
              <a:gd name="adj1" fmla="val 50000"/>
              <a:gd name="adj2" fmla="val 48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707" y="4111125"/>
            <a:ext cx="5651673" cy="1776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18175E-A8CC-6942-8C33-AE49A2D6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27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893005" y="1369120"/>
            <a:ext cx="7987470" cy="475704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eaLnBrk="1" hangingPunct="1"/>
            <a:endParaRPr lang="en-US" sz="2400" dirty="0"/>
          </a:p>
        </p:txBody>
      </p:sp>
      <p:graphicFrame>
        <p:nvGraphicFramePr>
          <p:cNvPr id="1027084" name="Group 12"/>
          <p:cNvGraphicFramePr>
            <a:graphicFrameLocks noGrp="1"/>
          </p:cNvGraphicFramePr>
          <p:nvPr/>
        </p:nvGraphicFramePr>
        <p:xfrm>
          <a:off x="1383150" y="4492081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27160" name="Group 88"/>
          <p:cNvGraphicFramePr>
            <a:graphicFrameLocks noGrp="1"/>
          </p:cNvGraphicFramePr>
          <p:nvPr/>
        </p:nvGraphicFramePr>
        <p:xfrm>
          <a:off x="3592950" y="3987256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3" name="Picture 9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963" y="3536406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7213" name="Group 141"/>
          <p:cNvGraphicFramePr>
            <a:graphicFrameLocks noGrp="1"/>
          </p:cNvGraphicFramePr>
          <p:nvPr/>
        </p:nvGraphicFramePr>
        <p:xfrm>
          <a:off x="7479150" y="4006306"/>
          <a:ext cx="23622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0.08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0.72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0.06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4" name="Picture 9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38" y="3534819"/>
            <a:ext cx="12414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215" name="AutoShape 143"/>
          <p:cNvSpPr>
            <a:spLocks noChangeArrowheads="1"/>
          </p:cNvSpPr>
          <p:nvPr/>
        </p:nvSpPr>
        <p:spPr bwMode="auto">
          <a:xfrm>
            <a:off x="6107550" y="4768306"/>
            <a:ext cx="990600" cy="533400"/>
          </a:xfrm>
          <a:prstGeom prst="leftRightArrow">
            <a:avLst>
              <a:gd name="adj1" fmla="val 50000"/>
              <a:gd name="adj2" fmla="val 37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250" y="4099969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07875" y="4424234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201518" y="4824663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234852" y="5175487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248339" y="5546151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698" y="1827213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B5B37-0419-B54E-ADD9-E3D09325D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6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600200"/>
                <a:ext cx="10738022" cy="4806950"/>
              </a:xfrm>
            </p:spPr>
            <p:txBody>
              <a:bodyPr>
                <a:normAutofit/>
              </a:bodyPr>
              <a:lstStyle/>
              <a:p>
                <a:pPr eaLnBrk="1" hangingPunct="1"/>
                <a:r>
                  <a:rPr lang="en-US" sz="2400" dirty="0"/>
                  <a:t>More generally, we can always write any joint distribution as an incremental product of conditional distributions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400" dirty="0"/>
                  <a:t>Proof: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…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21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10738022" cy="4806950"/>
              </a:xfrm>
              <a:blipFill>
                <a:blip r:embed="rId4"/>
                <a:stretch>
                  <a:fillRect l="-1773" t="-1583" b="-30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08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2894013"/>
            <a:ext cx="5707062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3440112"/>
            <a:ext cx="496411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27885E-DF33-FC4D-A407-A7D9FF437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18" y="1628745"/>
            <a:ext cx="7963334" cy="46612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66334-CBBD-8345-A177-02EC29D7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47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Bayes’ Rule</a:t>
            </a:r>
          </a:p>
        </p:txBody>
      </p:sp>
      <p:sp>
        <p:nvSpPr>
          <p:cNvPr id="1017859" name="Rectangle 3"/>
          <p:cNvSpPr>
            <a:spLocks noGrp="1" noChangeArrowheads="1"/>
          </p:cNvSpPr>
          <p:nvPr>
            <p:ph idx="1"/>
          </p:nvPr>
        </p:nvSpPr>
        <p:spPr>
          <a:xfrm>
            <a:off x="929340" y="1666251"/>
            <a:ext cx="913524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Two ways to factor a joint distribution over two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Dividing, we get: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is this at all helpful?</a:t>
            </a: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Lets us build one conditional from its reverse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Often one conditional is tricky but the other one is simple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Foundation of many systems we’ll see later 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 the running for most important AI equation!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101786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72" y="2280613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991" y="3429000"/>
            <a:ext cx="3087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286" y="2287678"/>
            <a:ext cx="201453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C52B9D-967F-7642-A651-4D70DB57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Inference with Bayes’ Rule</a:t>
            </a:r>
          </a:p>
        </p:txBody>
      </p:sp>
      <p:sp>
        <p:nvSpPr>
          <p:cNvPr id="102093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/>
              <a:t>Example: Diagnostic probability from causal probability: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lvl="1" eaLnBrk="1" hangingPunct="1"/>
            <a:r>
              <a:rPr lang="en-US" sz="2000" dirty="0"/>
              <a:t>M: meningitis, S: stiff neck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4"/>
            <a:endParaRPr lang="en-US" sz="12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Note: posterior probability of meningitis still very small</a:t>
            </a:r>
          </a:p>
          <a:p>
            <a:pPr lvl="1" eaLnBrk="1" hangingPunct="1"/>
            <a:r>
              <a:rPr lang="en-US" sz="2000" dirty="0"/>
              <a:t>Note: you should still get stiff necks checked out! 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454900" y="3471863"/>
            <a:ext cx="239713" cy="10001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7818438" y="3641725"/>
            <a:ext cx="1201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Example</a:t>
            </a:r>
          </a:p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givens</a:t>
            </a: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37" y="4229084"/>
            <a:ext cx="2580388" cy="32474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44" y="4939910"/>
            <a:ext cx="11345311" cy="566936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26" y="3479892"/>
            <a:ext cx="2228287" cy="31710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097" y="3831425"/>
            <a:ext cx="2381074" cy="31690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74" y="2157709"/>
            <a:ext cx="5445919" cy="7128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8B1681-21BA-CA42-A847-10E0D441BBF9}"/>
              </a:ext>
            </a:extLst>
          </p:cNvPr>
          <p:cNvSpPr txBox="1"/>
          <p:nvPr/>
        </p:nvSpPr>
        <p:spPr>
          <a:xfrm>
            <a:off x="9909845" y="5605436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=0.0079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C84F3D-3F19-324F-8FC3-B9567FC7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9466" grpId="0"/>
      <p:bldP spid="19466" grpId="1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P(W | dry) ? </a:t>
            </a:r>
          </a:p>
        </p:txBody>
      </p:sp>
      <p:graphicFrame>
        <p:nvGraphicFramePr>
          <p:cNvPr id="5" name="Group 12"/>
          <p:cNvGraphicFramePr>
            <a:graphicFrameLocks noGrp="1"/>
          </p:cNvGraphicFramePr>
          <p:nvPr/>
        </p:nvGraphicFramePr>
        <p:xfrm>
          <a:off x="3458608" y="2314575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88"/>
          <p:cNvGraphicFramePr>
            <a:graphicFrameLocks noGrp="1"/>
          </p:cNvGraphicFramePr>
          <p:nvPr/>
        </p:nvGraphicFramePr>
        <p:xfrm>
          <a:off x="5679166" y="1871364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79" y="1420514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708" y="1922463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">
            <a:extLst>
              <a:ext uri="{FF2B5EF4-FFF2-40B4-BE49-F238E27FC236}">
                <a16:creationId xmlns:a16="http://schemas.microsoft.com/office/drawing/2014/main" id="{CECE98A9-44C2-744A-B719-A3635248F261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343" y="1341438"/>
            <a:ext cx="3087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34A6E4-BB21-4F40-8D4C-8100DA735CF9}"/>
                  </a:ext>
                </a:extLst>
              </p:cNvPr>
              <p:cNvSpPr txBox="1"/>
              <p:nvPr/>
            </p:nvSpPr>
            <p:spPr>
              <a:xfrm>
                <a:off x="759906" y="4850057"/>
                <a:ext cx="3342838" cy="6499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𝑑𝑟𝑦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𝑑𝑟𝑦</m:t>
                              </m:r>
                            </m:e>
                          </m: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34A6E4-BB21-4F40-8D4C-8100DA735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06" y="4850057"/>
                <a:ext cx="3342838" cy="649922"/>
              </a:xfrm>
              <a:prstGeom prst="rect">
                <a:avLst/>
              </a:prstGeom>
              <a:blipFill>
                <a:blip r:embed="rId10"/>
                <a:stretch>
                  <a:fillRect l="-1141" r="-1901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4" descr="txp_fig">
            <a:extLst>
              <a:ext uri="{FF2B5EF4-FFF2-40B4-BE49-F238E27FC236}">
                <a16:creationId xmlns:a16="http://schemas.microsoft.com/office/drawing/2014/main" id="{17376D71-079C-7F4B-9615-B57872E91CD9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405" y="2484438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A6FD1C-BCF9-C844-8721-36EB716E03E2}"/>
                  </a:ext>
                </a:extLst>
              </p:cNvPr>
              <p:cNvSpPr txBox="1"/>
              <p:nvPr/>
            </p:nvSpPr>
            <p:spPr>
              <a:xfrm>
                <a:off x="1516521" y="5805347"/>
                <a:ext cx="124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A6FD1C-BCF9-C844-8721-36EB716E0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521" y="5805347"/>
                <a:ext cx="1240531" cy="307777"/>
              </a:xfrm>
              <a:prstGeom prst="rect">
                <a:avLst/>
              </a:prstGeom>
              <a:blipFill>
                <a:blip r:embed="rId12"/>
                <a:stretch>
                  <a:fillRect l="-3030" r="-3030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1F8791-3A4D-C242-82DF-8FA352775301}"/>
                  </a:ext>
                </a:extLst>
              </p:cNvPr>
              <p:cNvSpPr txBox="1"/>
              <p:nvPr/>
            </p:nvSpPr>
            <p:spPr>
              <a:xfrm>
                <a:off x="4737000" y="4956636"/>
                <a:ext cx="28463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1F8791-3A4D-C242-82DF-8FA352775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000" y="4956636"/>
                <a:ext cx="2846357" cy="307777"/>
              </a:xfrm>
              <a:prstGeom prst="rect">
                <a:avLst/>
              </a:prstGeom>
              <a:blipFill>
                <a:blip r:embed="rId13"/>
                <a:stretch>
                  <a:fillRect l="-889" r="-2222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Group 88">
            <a:extLst>
              <a:ext uri="{FF2B5EF4-FFF2-40B4-BE49-F238E27FC236}">
                <a16:creationId xmlns:a16="http://schemas.microsoft.com/office/drawing/2014/main" id="{255CC6ED-8326-ED49-9602-28139A215A49}"/>
              </a:ext>
            </a:extLst>
          </p:cNvPr>
          <p:cNvGraphicFramePr>
            <a:graphicFrameLocks noGrp="1"/>
          </p:cNvGraphicFramePr>
          <p:nvPr/>
        </p:nvGraphicFramePr>
        <p:xfrm>
          <a:off x="9408576" y="4682319"/>
          <a:ext cx="2490952" cy="1847944"/>
        </p:xfrm>
        <a:graphic>
          <a:graphicData uri="http://schemas.openxmlformats.org/drawingml/2006/table">
            <a:tbl>
              <a:tblPr/>
              <a:tblGrid>
                <a:gridCol w="934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0.08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0.72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0.06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E63FCF-C0E9-7F4A-BBF4-E7F91CEC23EE}"/>
                  </a:ext>
                </a:extLst>
              </p:cNvPr>
              <p:cNvSpPr txBox="1"/>
              <p:nvPr/>
            </p:nvSpPr>
            <p:spPr>
              <a:xfrm>
                <a:off x="2609485" y="5795056"/>
                <a:ext cx="55143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0.78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E63FCF-C0E9-7F4A-BBF4-E7F91CEC2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485" y="5795056"/>
                <a:ext cx="551433" cy="307777"/>
              </a:xfrm>
              <a:prstGeom prst="rect">
                <a:avLst/>
              </a:prstGeom>
              <a:blipFill>
                <a:blip r:embed="rId14"/>
                <a:stretch>
                  <a:fillRect l="-6667" r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18DCF95-711E-FB44-9929-2CD0E99F371B}"/>
              </a:ext>
            </a:extLst>
          </p:cNvPr>
          <p:cNvCxnSpPr/>
          <p:nvPr/>
        </p:nvCxnSpPr>
        <p:spPr>
          <a:xfrm flipH="1">
            <a:off x="3268717" y="5606291"/>
            <a:ext cx="6139859" cy="3529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543A47-54DE-0F42-97C2-C4091586FB6F}"/>
              </a:ext>
            </a:extLst>
          </p:cNvPr>
          <p:cNvCxnSpPr>
            <a:cxnSpLocks/>
          </p:cNvCxnSpPr>
          <p:nvPr/>
        </p:nvCxnSpPr>
        <p:spPr>
          <a:xfrm flipH="1" flipV="1">
            <a:off x="3268717" y="6047032"/>
            <a:ext cx="6139859" cy="2970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1DE7C0F-6BDC-C641-BDD9-FDBC71B1CF2F}"/>
              </a:ext>
            </a:extLst>
          </p:cNvPr>
          <p:cNvCxnSpPr>
            <a:cxnSpLocks/>
          </p:cNvCxnSpPr>
          <p:nvPr/>
        </p:nvCxnSpPr>
        <p:spPr>
          <a:xfrm flipH="1">
            <a:off x="3391308" y="3770878"/>
            <a:ext cx="2286060" cy="10791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1CDD5F8-99A5-3D4A-82A6-69ACC2F65842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844923" y="3429000"/>
            <a:ext cx="328060" cy="1598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84C4157-EC49-3642-93AE-B1CA7CF63681}"/>
              </a:ext>
            </a:extLst>
          </p:cNvPr>
          <p:cNvCxnSpPr>
            <a:cxnSpLocks/>
          </p:cNvCxnSpPr>
          <p:nvPr/>
        </p:nvCxnSpPr>
        <p:spPr>
          <a:xfrm>
            <a:off x="7713661" y="5195756"/>
            <a:ext cx="16246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20A9A-BDDC-074F-9994-020CFFCD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7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683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24" y="3982656"/>
            <a:ext cx="25050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Ghostbusters, Revisited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05075"/>
            <a:ext cx="8032771" cy="4455876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Let’s say we have two distributions: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Prior distribution </a:t>
            </a:r>
            <a:r>
              <a:rPr lang="en-US" sz="2400" dirty="0"/>
              <a:t>over ghost location: P(G)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Let’s say this is uniform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Sensor reading model: P(R | 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Given: we know what our sensors do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R = reading color measured at (1,1)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E.g. P(R = yellow | G=(1,1)) = 0.1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We can calculate the </a:t>
            </a:r>
            <a:r>
              <a:rPr lang="en-US" sz="2800" dirty="0">
                <a:solidFill>
                  <a:srgbClr val="C00000"/>
                </a:solidFill>
              </a:rPr>
              <a:t>posterior distribution</a:t>
            </a:r>
            <a:r>
              <a:rPr lang="en-US" sz="2800" dirty="0"/>
              <a:t> P(</a:t>
            </a:r>
            <a:r>
              <a:rPr lang="en-US" sz="2800" dirty="0" err="1"/>
              <a:t>G|r</a:t>
            </a:r>
            <a:r>
              <a:rPr lang="en-US" sz="2800" dirty="0"/>
              <a:t>) over ghost locations given a reading using Bayes’ rule:</a:t>
            </a:r>
          </a:p>
        </p:txBody>
      </p:sp>
      <p:pic>
        <p:nvPicPr>
          <p:cNvPr id="2458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74" y="1468056"/>
            <a:ext cx="24320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37" y="5902854"/>
            <a:ext cx="2940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512446" y="6488668"/>
            <a:ext cx="47047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with probability (L12D2) 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C8D013-68FB-3646-AF95-821E972D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3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Ghostbusters with Probability</a:t>
            </a:r>
          </a:p>
        </p:txBody>
      </p:sp>
      <p:pic>
        <p:nvPicPr>
          <p:cNvPr id="5" name="Ghostbusters - With probabilit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0127.72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2639" y="1121835"/>
            <a:ext cx="8386722" cy="52417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756DFB-D0D1-774A-8BA9-1DA49FD69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8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Generative vs Discriminative Models </a:t>
            </a:r>
          </a:p>
          <a:p>
            <a:r>
              <a:rPr lang="en-US" dirty="0"/>
              <a:t>MLE and MAP</a:t>
            </a:r>
          </a:p>
          <a:p>
            <a:r>
              <a:rPr lang="en-US" dirty="0"/>
              <a:t>Random variables and events</a:t>
            </a:r>
          </a:p>
          <a:p>
            <a:r>
              <a:rPr lang="en-US" dirty="0"/>
              <a:t>Maximum Likelihood and Maximum a posteriori estimates  </a:t>
            </a:r>
          </a:p>
          <a:p>
            <a:r>
              <a:rPr lang="en-US" dirty="0"/>
              <a:t> Probability distribution </a:t>
            </a:r>
          </a:p>
          <a:p>
            <a:r>
              <a:rPr lang="en-US" dirty="0"/>
              <a:t> Joint distribution and marginal distribution</a:t>
            </a:r>
          </a:p>
          <a:p>
            <a:r>
              <a:rPr lang="en-US" dirty="0"/>
              <a:t> Conditional probabilities </a:t>
            </a:r>
          </a:p>
          <a:p>
            <a:r>
              <a:rPr lang="en-US" dirty="0"/>
              <a:t> Probabilistic inference</a:t>
            </a:r>
          </a:p>
          <a:p>
            <a:r>
              <a:rPr lang="en-US" dirty="0"/>
              <a:t> Bayes’ rule</a:t>
            </a:r>
          </a:p>
          <a:p>
            <a:r>
              <a:rPr lang="en-US" dirty="0"/>
              <a:t> Bayesian inference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A3E51-A7AC-5847-952C-F2284746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Bayesian networks 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Programing assignment 1: Perceptron (due Tuesday, Feb-15)</a:t>
            </a:r>
          </a:p>
          <a:p>
            <a:pPr lvl="1"/>
            <a:r>
              <a:rPr lang="en-US" dirty="0"/>
              <a:t>Written assignment 2: generative models (due Monday, Feb. 21)</a:t>
            </a:r>
          </a:p>
          <a:p>
            <a:r>
              <a:rPr lang="en-US" b="1" dirty="0"/>
              <a:t>Quizzes</a:t>
            </a:r>
            <a:r>
              <a:rPr lang="en-US" dirty="0"/>
              <a:t>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42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frac{c(x)+1}{N + 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8"/>
  <p:tag name="PICTUREFILESIZE" val="75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ML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77"/>
  <p:tag name="PICTUREFILESIZE" val="126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132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frac{c(x)+1}{\sum_x [ c(x) + 1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0"/>
  <p:tag name="PICTUREFILESIZE" val="160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8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00}(X) = \left\langle \frac{102}{203}, \frac{101}{20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67"/>
  <p:tag name="PICTUREFILESIZE" val="181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0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9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|y) = \frac{c(x,y)+k}{c(y)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2096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) = \frac{c(x)+k}{N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8"/>
  <p:tag name="PICTUREFILESIZE" val="1624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L} = \argmax_\theta P({\bf X}|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0"/>
  <p:tag name="PICTUREFILESIZE" val="1338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L}} = \argmax_\theta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4"/>
  <p:tag name="PICTUREFILESIZE" val="1244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AP} = \argmax_\theta P(\theta | 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35"/>
  <p:tag name="PICTUREFILESIZE" val="1426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 / P(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83"/>
  <p:tag name="PICTUREFILESIZE" val="1685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19"/>
  <p:tag name="PICTUREFILESIZE" val="1305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19"/>
  <p:tag name="PICTUREFILESIZE" val="1305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ain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1"/>
  <p:tag name="PICTUREFILESIZE" val="827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 \ \, P(X=x) \ge 0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844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x P(X=x) =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88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ain) = P(W=rain),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3"/>
  <p:tag name="PICTUREFILESIZE" val="1194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hot) = P(T = hot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3"/>
  <p:tag name="PICTUREFILESIZE" val="965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cold) = P(T = cold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6"/>
  <p:tag name="PICTUREFILESIZE" val="1044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dots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X_1, X_2, \ldots X_n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=x_1, X_2=x_2, \ldots X_n=x_n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6"/>
  <p:tag name="PICTUREFILESIZE" val="1302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P(x_1, x_2, \ldots x_n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49"/>
  <p:tag name="PICTUREFILESIZE" val="697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\ldots x_n) \ge 0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874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_{(x_1, x_2, \ldots x_n)} P(x_1, x_2, \ldots x_n) = 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11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) = \sum_{(x_1 \ldots x_n) \in E}P(x_1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1"/>
  <p:tag name="PICTUREFILESIZE" val="1623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= x_1) = \sum_{x_2} P(X_1 = x_1, X_2 = 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83"/>
  <p:tag name="PICTUREFILESIZE" val="1913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 = \sum_{y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1117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8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= \sum_{x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1"/>
  <p:tag name="PICTUREFILESIZE" val="1045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a | b) = \frac{P(a, b)}{P(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59"/>
  <p:tag name="PICTUREFILESIZE" val="1248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s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9"/>
  <p:tag name="PICTUREFILESIZE" val="874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=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5}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365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169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W = s ,T = c) + P(W = r,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78"/>
  <p:tag name="PICTUREFILESIZE" val="1365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2 + 0.3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430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5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"/>
  <p:tag name="PICTUREFILESIZE" val="181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a | b) = \frac{P(a, b)}{P(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59"/>
  <p:tag name="PICTUREFILESIZE" val="1248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ho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24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cold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749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5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4"/>
  <p:tag name="PICTUREFILESIZE" val="708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0"/>
  <p:tag name="PICTUREFILESIZE" val="859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E_1 \ldots E_k = e_1 \ldots e_k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5"/>
  <p:tag name="PICTUREFILESIZE" val="609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48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H_1 \ldots H_r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5"/>
  <p:tag name="PICTUREFILESIZE" val="232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Q | e_1 \ldots e_k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8"/>
  <p:tag name="PICTUREFILESIZE" val="678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Q, e_1 \ldots e_k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708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{h_1 \ldots h_r} P(Q, h_1 \ldots h_r, e_1 \ldots e_k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1"/>
  <p:tag name="PICTUREFILESIZE" val="1551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Z = \sum_{q}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97"/>
  <p:tag name="PICTUREFILESIZE" val="825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P( Q | e_1 \cdots e_k )  = \frac{1}{Z} 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44"/>
  <p:tag name="PICTUREFILESIZE" val="962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86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x_3) = P(x_1) P(x_2 | x_1) P(x_3|x_1,x_2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15"/>
  <p:tag name="PICTUREFILESIZE" val="2058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i P(x_i | x_1 \ldots x_{i-1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1"/>
  <p:tag name="PICTUREFILESIZE" val="1668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y | x)}{P(y)}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7"/>
  <p:tag name="PICTUREFILESIZE" val="1633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P(y | x)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5"/>
  <p:tag name="PICTUREFILESIZE" val="694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y | x)}{P(y)}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7"/>
  <p:tag name="PICTUREFILESIZE" val="1633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g | r) \propto P(r | g) P(g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7"/>
  <p:tag name="PICTUREFILESIZE" val="1168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5045</TotalTime>
  <Words>3009</Words>
  <Application>Microsoft Macintosh PowerPoint</Application>
  <PresentationFormat>Widescreen</PresentationFormat>
  <Paragraphs>939</Paragraphs>
  <Slides>51</Slides>
  <Notes>2</Notes>
  <HiddenSlides>0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Calibri</vt:lpstr>
      <vt:lpstr>Calibri Light</vt:lpstr>
      <vt:lpstr>Cambria Math</vt:lpstr>
      <vt:lpstr>Wingdings</vt:lpstr>
      <vt:lpstr>Office Theme</vt:lpstr>
      <vt:lpstr>Photo Editor Photo</vt:lpstr>
      <vt:lpstr>CSCE-633 Machine Learning  4. Inference from Probabilities</vt:lpstr>
      <vt:lpstr>Announcements </vt:lpstr>
      <vt:lpstr>So far</vt:lpstr>
      <vt:lpstr>Generative vs Discriminative Models </vt:lpstr>
      <vt:lpstr>Notation</vt:lpstr>
      <vt:lpstr>Estimating probability P</vt:lpstr>
      <vt:lpstr>Estimating probability P</vt:lpstr>
      <vt:lpstr>Sidestep: PDF </vt:lpstr>
      <vt:lpstr>Estimating probability P</vt:lpstr>
      <vt:lpstr>Unseen Events</vt:lpstr>
      <vt:lpstr>Laplace Smoothing</vt:lpstr>
      <vt:lpstr>Laplace Smoothing</vt:lpstr>
      <vt:lpstr>Maximum Likelihood?</vt:lpstr>
      <vt:lpstr>Written assignment 2: generative models</vt:lpstr>
      <vt:lpstr>Maximum a posteriori probability</vt:lpstr>
      <vt:lpstr>Maximum a posteriori probability</vt:lpstr>
      <vt:lpstr>Empirical probability estimation summary</vt:lpstr>
      <vt:lpstr>Generative model</vt:lpstr>
      <vt:lpstr>Inference from probabilities</vt:lpstr>
      <vt:lpstr>Video of Demo Ghostbuster – No probability</vt:lpstr>
      <vt:lpstr>Uncertainty</vt:lpstr>
      <vt:lpstr>Random Variables</vt:lpstr>
      <vt:lpstr>Probability Distributions</vt:lpstr>
      <vt:lpstr>Probability Distributions</vt:lpstr>
      <vt:lpstr>Joint Distributions</vt:lpstr>
      <vt:lpstr>Events</vt:lpstr>
      <vt:lpstr>Quiz: Events</vt:lpstr>
      <vt:lpstr>Marginal Distributions</vt:lpstr>
      <vt:lpstr>Quiz: Marginal Distributions</vt:lpstr>
      <vt:lpstr>Conditional Probabilities</vt:lpstr>
      <vt:lpstr>Quiz: Conditional Probabilities</vt:lpstr>
      <vt:lpstr>Conditional Distributions</vt:lpstr>
      <vt:lpstr>Conditional Distributions</vt:lpstr>
      <vt:lpstr>Normalization Trick</vt:lpstr>
      <vt:lpstr>To Normalize</vt:lpstr>
      <vt:lpstr>Quiz: Normalization Trick</vt:lpstr>
      <vt:lpstr>Probabilistic Inference</vt:lpstr>
      <vt:lpstr>Inference by Enumeration</vt:lpstr>
      <vt:lpstr>Inference by Enumeration</vt:lpstr>
      <vt:lpstr>Inference by Enumeration</vt:lpstr>
      <vt:lpstr>The Product Rule</vt:lpstr>
      <vt:lpstr>The Product Rule</vt:lpstr>
      <vt:lpstr>The Chain Rule</vt:lpstr>
      <vt:lpstr>Bayes’ Rule</vt:lpstr>
      <vt:lpstr>Bayes’ Rule</vt:lpstr>
      <vt:lpstr>Inference with Bayes’ Rule</vt:lpstr>
      <vt:lpstr>Quiz: Bayes’ Rule</vt:lpstr>
      <vt:lpstr>Ghostbusters, Revisited</vt:lpstr>
      <vt:lpstr>Video of Demo Ghostbusters with Probability</vt:lpstr>
      <vt:lpstr>What did we learn?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226</cp:revision>
  <dcterms:created xsi:type="dcterms:W3CDTF">2019-10-14T16:33:14Z</dcterms:created>
  <dcterms:modified xsi:type="dcterms:W3CDTF">2022-02-10T00:00:23Z</dcterms:modified>
</cp:coreProperties>
</file>