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9"/>
  </p:notesMasterIdLst>
  <p:sldIdLst>
    <p:sldId id="863" r:id="rId2"/>
    <p:sldId id="2058" r:id="rId3"/>
    <p:sldId id="876" r:id="rId4"/>
    <p:sldId id="882" r:id="rId5"/>
    <p:sldId id="2059" r:id="rId6"/>
    <p:sldId id="883" r:id="rId7"/>
    <p:sldId id="884" r:id="rId8"/>
    <p:sldId id="877" r:id="rId9"/>
    <p:sldId id="878" r:id="rId10"/>
    <p:sldId id="897" r:id="rId11"/>
    <p:sldId id="896" r:id="rId12"/>
    <p:sldId id="879" r:id="rId13"/>
    <p:sldId id="880" r:id="rId14"/>
    <p:sldId id="2060" r:id="rId15"/>
    <p:sldId id="2061" r:id="rId16"/>
    <p:sldId id="2062" r:id="rId17"/>
    <p:sldId id="881" r:id="rId18"/>
    <p:sldId id="885" r:id="rId19"/>
    <p:sldId id="2057" r:id="rId20"/>
    <p:sldId id="886" r:id="rId21"/>
    <p:sldId id="894" r:id="rId22"/>
    <p:sldId id="887" r:id="rId23"/>
    <p:sldId id="890" r:id="rId24"/>
    <p:sldId id="895" r:id="rId25"/>
    <p:sldId id="891" r:id="rId26"/>
    <p:sldId id="2056" r:id="rId27"/>
    <p:sldId id="205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757C2-8B09-034D-9DA6-CE8EFBE26396}" v="1" dt="2021-09-01T14:50:22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/>
    <p:restoredTop sz="95646"/>
  </p:normalViewPr>
  <p:slideViewPr>
    <p:cSldViewPr snapToGrid="0" snapToObjects="1">
      <p:cViewPr varScale="1">
        <p:scale>
          <a:sx n="122" d="100"/>
          <a:sy n="122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, Guni" userId="fad1fcbc-a203-42a6-b6e2-a56343780ca6" providerId="ADAL" clId="{E34757C2-8B09-034D-9DA6-CE8EFBE26396}"/>
    <pc:docChg chg="addSld modSld">
      <pc:chgData name="Sharon, Guni" userId="fad1fcbc-a203-42a6-b6e2-a56343780ca6" providerId="ADAL" clId="{E34757C2-8B09-034D-9DA6-CE8EFBE26396}" dt="2021-09-01T14:50:22.292" v="1"/>
      <pc:docMkLst>
        <pc:docMk/>
      </pc:docMkLst>
      <pc:sldChg chg="modSp new">
        <pc:chgData name="Sharon, Guni" userId="fad1fcbc-a203-42a6-b6e2-a56343780ca6" providerId="ADAL" clId="{E34757C2-8B09-034D-9DA6-CE8EFBE26396}" dt="2021-09-01T14:50:22.292" v="1"/>
        <pc:sldMkLst>
          <pc:docMk/>
          <pc:sldMk cId="3193677405" sldId="2057"/>
        </pc:sldMkLst>
        <pc:spChg chg="mod">
          <ac:chgData name="Sharon, Guni" userId="fad1fcbc-a203-42a6-b6e2-a56343780ca6" providerId="ADAL" clId="{E34757C2-8B09-034D-9DA6-CE8EFBE26396}" dt="2021-09-01T14:50:22.292" v="1"/>
          <ac:spMkLst>
            <pc:docMk/>
            <pc:sldMk cId="3193677405" sldId="2057"/>
            <ac:spMk id="3" creationId="{1EAD73B8-1B0A-8A47-B1D3-47C319E09A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F2132-4B16-3341-AF02-CB20F329CCEB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84573-E5EE-6E4F-B099-44714284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626D-5E79-224A-BF91-66422D70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FEB96-0547-FA48-82C1-65474807D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9A416-4CEA-7845-8EC9-F4F21964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1B55-D6EB-6B4D-83DD-D91F679FEB4F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35B8-C10F-9A4A-A741-AF1388DF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52CC-F8DB-A346-BCD0-81B9345A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CAA5-875B-0F41-94F4-738B33C9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F96D-648A-8E40-8894-D8A9402AC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0D26-0CB7-7F43-A6C1-A89750EA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25DC-FBD2-E04D-9A90-360DD54172B0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07AD-E27C-944A-A511-B27E65E0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1CDFF-A261-F440-BFEB-14030AB0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3C-3299-2A4E-9B2A-5188BC51C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35257-7302-8847-8EEC-AAEE1A18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3553-D1E2-6643-AD46-0F1D81A0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7897F-33D1-CF4A-AEB8-4F7D31D22D1E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0705-A980-E543-92A4-7086768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B27A-7991-E748-8C2A-46A2E101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826E-1CE8-504D-9ED3-980AD18D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512F-FCDB-844C-BE94-99A07505F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A047-ADE3-8847-AC83-EAB5C944C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08B-C591-5242-B593-DB928E74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DEF2-5A69-2E4B-9479-B82A04018A47}" type="datetime1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C112-E05F-B547-8910-E81431F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01D2-3B87-A84D-B0DB-8148FD3A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917D-9DE3-6741-A41C-63A31ED1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E024D-7C1B-144F-AE7E-F843690A7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3E7A7-D2C0-E24C-A9BD-1BA52CF56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2DAFF-C383-EE40-98CD-041445A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A9C678-8CE6-BB49-ACEF-8E2DC0B98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400E-46F4-E34D-A9A5-BBD5C5D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9E1E-36A9-1B4D-A7DC-C54F4DDA0DF5}" type="datetime1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C9EA3-4A24-D945-AD19-86AC2F67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83142-15EB-2043-BF43-C018C5D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9BEB-C18C-9F44-961C-906F318B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F814-53BE-7442-A5EF-898F1C6BA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98EE-B2CC-3D48-BDAC-694ADA83648C}" type="datetime1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7ABC5-1C43-D74A-BBFD-694CDF8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2377D-8901-8540-B319-9668BF67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2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0BD7E-6848-244E-AB8A-8FA454D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ABD9-4295-5345-9CD5-C6241B0B6B4F}" type="datetime1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749EC-509A-FD41-AB4F-45A1F61B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BFC-9E31-3942-9C5C-BB85A798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86-AE9B-FE43-B920-21437F39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D552-ECE6-8645-B84D-167659154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C9D2-3CFF-2F4F-BFED-441ED16F6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A11B3-C21D-A144-8E0F-45685C74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A93B-A05B-5C4E-8423-2D76D7C11E7F}" type="datetime1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13DBC-A807-A14B-8177-CA26E231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DA4-AE91-CE47-A31D-401CDBF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0395-55A7-E64A-8588-B7D7D85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99C17-29EB-8C44-BA05-EA5BA85C3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77AC-5444-E74B-BE05-49FD3504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9E263-31AA-A347-82E2-3276AAC3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00C-EF3F-7F47-96AF-1B6BFF41515A}" type="datetime1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A6337-7ECC-8641-8F01-A43D2197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FB99-37D3-394D-8CB1-B5884162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A2F-81AD-414B-89EF-34D0BD4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2178A-483B-D443-BCA6-7A18FF9C9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617E-310C-C443-A928-B4A934DE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C2E7-7203-A541-95A6-904F16D9BF5A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AC8-488A-2D41-A613-440829B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4504-7D8B-6B43-BC5D-549DC9F5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7D008-5910-0440-8BAC-62D6BCA8E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E05DC-6346-0F40-B2B7-91266DEE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53DA7-7B12-1E40-A854-F4737E39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8C56-9CDF-4F4D-A648-90D7AE2FCF74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5EFD-BB0C-2642-BD4D-9ED367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6A45-C6DB-CD49-B3AB-A46DE64B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65631-336E-1340-AAE9-6511125A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39235-03AA-0149-B8D4-E3422891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AF90-C26A-D844-B064-7D8CDBA8C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4FB04-61BD-D042-843A-07EA9AD86138}" type="datetime1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1377-8B1F-4E45-946B-51DF49170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7D72-F87C-6442-A76E-50C98E326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402F-1908-0F43-B844-ECE5D9BD6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7D63-0594-B242-B721-65F93295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211"/>
            <a:ext cx="9569810" cy="1954351"/>
          </a:xfrm>
        </p:spPr>
        <p:txBody>
          <a:bodyPr>
            <a:normAutofit/>
          </a:bodyPr>
          <a:lstStyle/>
          <a:p>
            <a:r>
              <a:rPr lang="en-US" sz="4000" dirty="0"/>
              <a:t>CSCE-633 Machine Learning </a:t>
            </a:r>
            <a:br>
              <a:rPr lang="en-US" dirty="0"/>
            </a:br>
            <a:r>
              <a:rPr lang="en-US" sz="4900" dirty="0"/>
              <a:t>2. KNN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980FF-ADF2-554A-98D8-FEFEDEB6C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103366"/>
            <a:ext cx="9144000" cy="731423"/>
          </a:xfrm>
        </p:spPr>
        <p:txBody>
          <a:bodyPr>
            <a:normAutofit/>
          </a:bodyPr>
          <a:lstStyle/>
          <a:p>
            <a:r>
              <a:rPr lang="en-US" sz="2800" dirty="0"/>
              <a:t>Instructor: Guni Sharon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04CDF-A211-E04B-AACA-A0BB9DB5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0</a:t>
            </a:fld>
            <a:endParaRPr lang="en-US"/>
          </a:p>
        </p:txBody>
      </p:sp>
      <p:pic>
        <p:nvPicPr>
          <p:cNvPr id="1026" name="Picture 2" descr="K Nearest Neighbor | KNN Algorithm | KNN in Python &amp;amp; R">
            <a:extLst>
              <a:ext uri="{FF2B5EF4-FFF2-40B4-BE49-F238E27FC236}">
                <a16:creationId xmlns:a16="http://schemas.microsoft.com/office/drawing/2014/main" id="{5BB5C8F3-8B46-464D-95BD-189548AB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025" y="2315693"/>
            <a:ext cx="7728267" cy="338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E3C1-4BB2-7147-8054-005A62EC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2E4A-78E5-4044-82E4-8D3400510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Due:</a:t>
            </a:r>
          </a:p>
          <a:p>
            <a:pPr lvl="1"/>
            <a:r>
              <a:rPr lang="en-US" dirty="0"/>
              <a:t>Programming assignment 0: Python Warmup (due Tuesday, Jan 25)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3352A-E056-C443-904A-6FA6B8A8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1AEAC-5744-2C43-AB3E-61D7BC59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Find a hypothesis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from the set of possible hypothesizes,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en-US" dirty="0"/>
                  <a:t>, that minimizes the classification error on the provided data set</a:t>
                </a:r>
              </a:p>
              <a:p>
                <a:r>
                  <a:rPr lang="en-US" dirty="0"/>
                  <a:t>That’s easy: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We want to generalize, i.e., minimizes the expected classification error on samples from the true distribution,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That is,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Assuming our data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comes from the same distribution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K-fold cross validation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E84A9D-DEF7-8B4F-A6FB-C8B1919904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5407" b="-9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7E45A-AB18-794B-8A85-740D4B8B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6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A0E1-282E-4449-8686-A6325181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we can hope for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knew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specifically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can easily compute the most likely label, denoted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AKA, Bayes optimal classifier</a:t>
                </a:r>
              </a:p>
              <a:p>
                <a:r>
                  <a:rPr lang="en-US" dirty="0"/>
                  <a:t>What is the expected error rate (binary loss)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𝑜𝑝𝑡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45A93-C77D-D040-B72C-629188C6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7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A0E1-282E-4449-8686-A6325181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we can hope for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knew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specifically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can easily compute the most likely label, denoted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AKA, Bayes optimal classifier</a:t>
                </a:r>
              </a:p>
              <a:p>
                <a:r>
                  <a:rPr lang="en-US" dirty="0"/>
                  <a:t>What is the expected error rate (binary loss)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𝑜𝑝𝑡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+1⋅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Lower bound on the error rate </a:t>
                </a:r>
              </a:p>
              <a:p>
                <a:pPr lvl="1"/>
                <a:r>
                  <a:rPr lang="en-US" dirty="0"/>
                  <a:t>With the same feature representation, no classifier can obtain better accuracy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635B-903D-8542-9534-853B43D981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45A93-C77D-D040-B72C-629188C6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6D1F-5DD9-FA46-9702-5BA2B3C2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error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702E3-5F9B-1C49-958C-C521334C1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that we have a classifier for predicting if it is going to rain tomorrow</a:t>
            </a:r>
          </a:p>
          <a:p>
            <a:r>
              <a:rPr lang="en-US" dirty="0"/>
              <a:t>Assume that if the atmospheric pressure = 0.95 bar, there is a probability of 0.8 that it will rain the next day </a:t>
            </a:r>
          </a:p>
          <a:p>
            <a:r>
              <a:rPr lang="en-US" dirty="0"/>
              <a:t>What is the best prediction we can make if we know that atmospheric pressure = 0.95 and don’t know anything else?</a:t>
            </a:r>
          </a:p>
          <a:p>
            <a:r>
              <a:rPr lang="en-US" dirty="0"/>
              <a:t>What is our expected error rate for the best prediction?</a:t>
            </a:r>
          </a:p>
          <a:p>
            <a:r>
              <a:rPr lang="en-US" dirty="0"/>
              <a:t>Suboptimality of a classification model can be defined with respect to this optimal error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73597-1DD1-C540-88E0-EA1B1C56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B653-3F19-F047-B789-8821EE8C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 accuracy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D9D0-32A2-3D46-83DE-7ACE2376C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07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best accuracy we can hope for is that of the Bayes optimal classifier</a:t>
            </a:r>
          </a:p>
          <a:p>
            <a:r>
              <a:rPr lang="en-US" dirty="0"/>
              <a:t>What is the worst accuracy that we should never underperform?</a:t>
            </a:r>
          </a:p>
          <a:p>
            <a:r>
              <a:rPr lang="en-US" i="1" dirty="0"/>
              <a:t>Constant</a:t>
            </a:r>
            <a:r>
              <a:rPr lang="en-US" dirty="0"/>
              <a:t> classifier, essentially predicts the same label independent of any feature vectors</a:t>
            </a:r>
          </a:p>
          <a:p>
            <a:r>
              <a:rPr lang="en-US" dirty="0"/>
              <a:t>The best constant in classification is the most common label in the training set</a:t>
            </a:r>
          </a:p>
          <a:p>
            <a:r>
              <a:rPr lang="en-US" dirty="0"/>
              <a:t>you should show that your classifier outperforms the best </a:t>
            </a:r>
            <a:r>
              <a:rPr lang="en-US" i="1" dirty="0"/>
              <a:t>Constant</a:t>
            </a:r>
            <a:r>
              <a:rPr lang="en-US" dirty="0"/>
              <a:t> classifier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46B72-4BF7-634F-AF79-475C9350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8A833B-6402-0945-B86B-ACF0B2F5DF69}"/>
              </a:ext>
            </a:extLst>
          </p:cNvPr>
          <p:cNvCxnSpPr/>
          <p:nvPr/>
        </p:nvCxnSpPr>
        <p:spPr>
          <a:xfrm>
            <a:off x="4162542" y="6238950"/>
            <a:ext cx="3925957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60146F-A3FF-F743-A5F7-ECEA748C851F}"/>
                  </a:ext>
                </a:extLst>
              </p:cNvPr>
              <p:cNvSpPr/>
              <p:nvPr/>
            </p:nvSpPr>
            <p:spPr>
              <a:xfrm>
                <a:off x="8088499" y="6054284"/>
                <a:ext cx="14180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60146F-A3FF-F743-A5F7-ECEA748C8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499" y="6054284"/>
                <a:ext cx="1418016" cy="369332"/>
              </a:xfrm>
              <a:prstGeom prst="rect">
                <a:avLst/>
              </a:prstGeo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D9BF26F-C60A-7F45-B4FC-A5364DC047EF}"/>
              </a:ext>
            </a:extLst>
          </p:cNvPr>
          <p:cNvSpPr txBox="1"/>
          <p:nvPr/>
        </p:nvSpPr>
        <p:spPr>
          <a:xfrm>
            <a:off x="5243248" y="5798255"/>
            <a:ext cx="1995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Your classifier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13EA20-2717-CF43-AD1A-3477F624A813}"/>
                  </a:ext>
                </a:extLst>
              </p:cNvPr>
              <p:cNvSpPr/>
              <p:nvPr/>
            </p:nvSpPr>
            <p:spPr>
              <a:xfrm>
                <a:off x="2744526" y="6054284"/>
                <a:ext cx="14046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13EA20-2717-CF43-AD1A-3477F624A8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526" y="6054284"/>
                <a:ext cx="1404615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21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8981-8FF0-B043-9944-1610EA8A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intuitive classification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9037B5-3734-2F4A-B4B9-2CD8413AD6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75144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unknown but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provided</a:t>
                </a:r>
              </a:p>
              <a:p>
                <a:r>
                  <a:rPr lang="en-US" dirty="0"/>
                  <a:t>Generalize beyond the observed data…</a:t>
                </a:r>
              </a:p>
              <a:p>
                <a:r>
                  <a:rPr lang="en-US" dirty="0"/>
                  <a:t>Guess the class of the unknown point</a:t>
                </a:r>
              </a:p>
              <a:p>
                <a:r>
                  <a:rPr lang="en-US" dirty="0"/>
                  <a:t>What do you assume about the data?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9037B5-3734-2F4A-B4B9-2CD8413AD6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751443" cy="4351338"/>
              </a:xfrm>
              <a:blipFill>
                <a:blip r:embed="rId2"/>
                <a:stretch>
                  <a:fillRect l="-1987" t="-2326" r="-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2354E-5579-254E-ADFF-5A1BDE4C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7</a:t>
            </a:fld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C1353C4-70A7-AE47-A4CC-42B7BD030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20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B87E3D-72A4-814D-AFF2-D785E54BA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0D185-0AEE-1845-A24C-9FD5CDAB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4BE43-6CFA-6F49-828B-218336607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0774" cy="4351338"/>
          </a:xfrm>
        </p:spPr>
        <p:txBody>
          <a:bodyPr>
            <a:normAutofit/>
          </a:bodyPr>
          <a:lstStyle/>
          <a:p>
            <a:r>
              <a:rPr lang="en-US" dirty="0"/>
              <a:t>Assign the majority class among the k-nearest neighbors</a:t>
            </a:r>
          </a:p>
          <a:p>
            <a:r>
              <a:rPr lang="en-US" dirty="0"/>
              <a:t>K=2 ?</a:t>
            </a:r>
          </a:p>
          <a:p>
            <a:r>
              <a:rPr lang="en-US" dirty="0"/>
              <a:t>K=17 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8288C-2707-5145-BA25-8726344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33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D486B-33F0-5546-B027-4F968A19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knn.mp4_720P HD" descr="knn.mp4_720P HD">
            <a:hlinkClick r:id="" action="ppaction://media"/>
            <a:extLst>
              <a:ext uri="{FF2B5EF4-FFF2-40B4-BE49-F238E27FC236}">
                <a16:creationId xmlns:a16="http://schemas.microsoft.com/office/drawing/2014/main" id="{DC1B25C0-519D-AD4C-8265-F45E10B138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-2"/>
            <a:ext cx="6858000" cy="68580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218A7-DD26-0A48-87E9-548EC021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8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B87E3D-72A4-814D-AFF2-D785E54BA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37"/>
          <a:stretch/>
        </p:blipFill>
        <p:spPr bwMode="auto">
          <a:xfrm>
            <a:off x="6334539" y="3227339"/>
            <a:ext cx="5605670" cy="34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0D185-0AEE-1845-A24C-9FD5CDAB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K-nearest neighbors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04BE43-6CFA-6F49-828B-2183366070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860774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Assign the majority class among the k-nearest neighbors</a:t>
                </a:r>
              </a:p>
              <a:p>
                <a:r>
                  <a:rPr lang="en-US" dirty="0"/>
                  <a:t>K=2 ?</a:t>
                </a:r>
              </a:p>
              <a:p>
                <a:r>
                  <a:rPr lang="en-US" dirty="0"/>
                  <a:t>K=17 ?</a:t>
                </a:r>
              </a:p>
              <a:p>
                <a:endParaRPr lang="en-US" dirty="0"/>
              </a:p>
              <a:p>
                <a:r>
                  <a:rPr lang="en-US" dirty="0"/>
                  <a:t>How do we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𝑡𝑟𝑎𝑖𝑛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nearest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𝑡𝑒𝑠𝑡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𝑡𝑟𝑎𝑖𝑛</m:t>
                            </m:r>
                          </m:sup>
                        </m:s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𝑡𝑒𝑠𝑡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∀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Obviously… but how do we define the distance function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04BE43-6CFA-6F49-828B-2183366070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860774" cy="4351338"/>
              </a:xfrm>
              <a:blipFill>
                <a:blip r:embed="rId3"/>
                <a:stretch>
                  <a:fillRect l="-1948" t="-3198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8288C-2707-5145-BA25-8726344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83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872C-CDAE-3149-BFD3-5A8FECEF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Distance/similarity metric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3919E-B25A-F34D-8294-6FB06DFC16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84504" cy="4351338"/>
              </a:xfrm>
            </p:spPr>
            <p:txBody>
              <a:bodyPr/>
              <a:lstStyle/>
              <a:p>
                <a:r>
                  <a:rPr lang="en-US" dirty="0"/>
                  <a:t>Minkowski distance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a model (K-NN) parameter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=1→</m:t>
                    </m:r>
                  </m:oMath>
                </a14:m>
                <a:r>
                  <a:rPr lang="en-US" b="0" dirty="0"/>
                  <a:t> (Manhattan distance)… why Manhattan?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=2→</m:t>
                    </m:r>
                  </m:oMath>
                </a14:m>
                <a:r>
                  <a:rPr lang="en-US" dirty="0"/>
                  <a:t>(Euclidian distance)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=∞→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=−∞→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3919E-B25A-F34D-8294-6FB06DFC16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84504" cy="4351338"/>
              </a:xfrm>
              <a:blipFill>
                <a:blip r:embed="rId2"/>
                <a:stretch>
                  <a:fillRect l="-165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A36F9-B6A9-4B4F-9E28-70F15AC2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11</a:t>
            </a:fld>
            <a:endParaRPr lang="en-US"/>
          </a:p>
        </p:txBody>
      </p:sp>
      <p:pic>
        <p:nvPicPr>
          <p:cNvPr id="4098" name="Picture 2" descr="Roads map of Manhattan. Manhattan (NYC) roads map | NYmap.net | Maps of New  York state and the city of New York">
            <a:extLst>
              <a:ext uri="{FF2B5EF4-FFF2-40B4-BE49-F238E27FC236}">
                <a16:creationId xmlns:a16="http://schemas.microsoft.com/office/drawing/2014/main" id="{6F1C6162-E3A9-B14F-AC03-B0A19BF6A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721" y="2327189"/>
            <a:ext cx="4000895" cy="17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uclidean and Euclidean Squared Distance Metrics">
            <a:extLst>
              <a:ext uri="{FF2B5EF4-FFF2-40B4-BE49-F238E27FC236}">
                <a16:creationId xmlns:a16="http://schemas.microsoft.com/office/drawing/2014/main" id="{48710023-80C3-6449-A194-A3AEFEECA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843" y="4444486"/>
            <a:ext cx="4601663" cy="227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B62CDF-E6B8-4D42-9E69-D786A32A3F7F}"/>
              </a:ext>
            </a:extLst>
          </p:cNvPr>
          <p:cNvSpPr/>
          <p:nvPr/>
        </p:nvSpPr>
        <p:spPr>
          <a:xfrm>
            <a:off x="2040648" y="4232139"/>
            <a:ext cx="3695178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E56D22-09E6-CF4E-B267-FA245DCE00C3}"/>
              </a:ext>
            </a:extLst>
          </p:cNvPr>
          <p:cNvSpPr/>
          <p:nvPr/>
        </p:nvSpPr>
        <p:spPr>
          <a:xfrm>
            <a:off x="2208665" y="4707532"/>
            <a:ext cx="3695178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33580-7448-C641-8FC7-92AFF533C558}"/>
              </a:ext>
            </a:extLst>
          </p:cNvPr>
          <p:cNvSpPr/>
          <p:nvPr/>
        </p:nvSpPr>
        <p:spPr>
          <a:xfrm>
            <a:off x="2481147" y="5380212"/>
            <a:ext cx="3042831" cy="526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2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316C-A3E0-D647-A7DB-FAF7D991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Minkowski</a:t>
            </a:r>
            <a:r>
              <a:rPr lang="en-US" dirty="0"/>
              <a:t> distance quiz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EC9A7-434F-3744-87AB-CC8429E8D0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5833057" cy="4351338"/>
              </a:xfrm>
            </p:spPr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Which </a:t>
                </a:r>
                <a:r>
                  <a:rPr lang="en-US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blue</a:t>
                </a:r>
                <a:r>
                  <a:rPr lang="en-US" dirty="0">
                    <a:latin typeface="Cambria Math" panose="02040503050406030204" pitchFamily="18" charset="0"/>
                  </a:rPr>
                  <a:t> circle is closest to the red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x</a:t>
                </a:r>
                <a:r>
                  <a:rPr lang="en-US" dirty="0">
                    <a:latin typeface="Cambria Math" panose="02040503050406030204" pitchFamily="18" charset="0"/>
                  </a:rPr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</m:sup>
                    </m:sSup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=−∞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EC9A7-434F-3744-87AB-CC8429E8D0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5833057" cy="4351338"/>
              </a:xfrm>
              <a:blipFill>
                <a:blip r:embed="rId2"/>
                <a:stretch>
                  <a:fillRect l="-173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06692-57AF-1741-8FA5-D0062385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12</a:t>
            </a:fld>
            <a:endParaRPr lang="en-US"/>
          </a:p>
        </p:txBody>
      </p:sp>
      <p:pic>
        <p:nvPicPr>
          <p:cNvPr id="5122" name="Picture 2" descr="Symmetrical Grid Squares Wallpaper for Walls | Grid">
            <a:extLst>
              <a:ext uri="{FF2B5EF4-FFF2-40B4-BE49-F238E27FC236}">
                <a16:creationId xmlns:a16="http://schemas.microsoft.com/office/drawing/2014/main" id="{8911B461-12C8-9340-BDBF-4920C9228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3"/>
          <a:stretch/>
        </p:blipFill>
        <p:spPr bwMode="auto">
          <a:xfrm>
            <a:off x="6917635" y="1999285"/>
            <a:ext cx="4595191" cy="399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ross 4">
            <a:extLst>
              <a:ext uri="{FF2B5EF4-FFF2-40B4-BE49-F238E27FC236}">
                <a16:creationId xmlns:a16="http://schemas.microsoft.com/office/drawing/2014/main" id="{04741B90-66A6-3642-9A7E-A0B8B265B840}"/>
              </a:ext>
            </a:extLst>
          </p:cNvPr>
          <p:cNvSpPr/>
          <p:nvPr/>
        </p:nvSpPr>
        <p:spPr>
          <a:xfrm rot="2697910">
            <a:off x="8335183" y="3113003"/>
            <a:ext cx="511075" cy="504384"/>
          </a:xfrm>
          <a:prstGeom prst="plus">
            <a:avLst>
              <a:gd name="adj" fmla="val 4402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8C98E0-4310-064B-994B-4A225A3EFD25}"/>
              </a:ext>
            </a:extLst>
          </p:cNvPr>
          <p:cNvSpPr>
            <a:spLocks noChangeAspect="1"/>
          </p:cNvSpPr>
          <p:nvPr/>
        </p:nvSpPr>
        <p:spPr>
          <a:xfrm>
            <a:off x="9678063" y="2006163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0EC891-B59B-9B44-8812-DBC62B346D27}"/>
              </a:ext>
            </a:extLst>
          </p:cNvPr>
          <p:cNvSpPr>
            <a:spLocks noChangeAspect="1"/>
          </p:cNvSpPr>
          <p:nvPr/>
        </p:nvSpPr>
        <p:spPr>
          <a:xfrm>
            <a:off x="10280371" y="2934888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858844-B196-4A4C-B0A8-DFFE6FA2833C}"/>
              </a:ext>
            </a:extLst>
          </p:cNvPr>
          <p:cNvSpPr>
            <a:spLocks noChangeAspect="1"/>
          </p:cNvSpPr>
          <p:nvPr/>
        </p:nvSpPr>
        <p:spPr>
          <a:xfrm>
            <a:off x="8453560" y="5704234"/>
            <a:ext cx="274320" cy="275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460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6C47-2B5D-2144-9BFA-5661600F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Distance based algorithms are affected by the scale of the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11F8FBA-A3F0-674F-8FAC-87B4077DD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643491"/>
              </p:ext>
            </p:extLst>
          </p:nvPr>
        </p:nvGraphicFramePr>
        <p:xfrm>
          <a:off x="2032000" y="2372837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3535D2-1593-2A45-89E0-68EC4E904A68}"/>
                  </a:ext>
                </a:extLst>
              </p:cNvPr>
              <p:cNvSpPr txBox="1"/>
              <p:nvPr/>
            </p:nvSpPr>
            <p:spPr>
              <a:xfrm>
                <a:off x="951980" y="5312549"/>
                <a:ext cx="709861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seems most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is closest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 (Euclidian distance)?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3535D2-1593-2A45-89E0-68EC4E904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80" y="5312549"/>
                <a:ext cx="7098610" cy="954107"/>
              </a:xfrm>
              <a:prstGeom prst="rect">
                <a:avLst/>
              </a:prstGeom>
              <a:blipFill>
                <a:blip r:embed="rId2"/>
                <a:stretch>
                  <a:fillRect l="-1426" t="-6579" r="-71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68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- 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76C47-2B5D-2144-9BFA-5661600FA1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Avoid bias towards variables with higher magnitude</a:t>
                </a:r>
              </a:p>
              <a:p>
                <a:r>
                  <a:rPr lang="en-US" dirty="0"/>
                  <a:t>Standard score: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Represents the feature value in terms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units from mean</a:t>
                </a:r>
              </a:p>
              <a:p>
                <a:pPr lvl="1"/>
                <a:r>
                  <a:rPr lang="en-US" dirty="0"/>
                  <a:t>Works well for populations that are normally distributed</a:t>
                </a:r>
              </a:p>
              <a:p>
                <a:r>
                  <a:rPr lang="en-US" dirty="0"/>
                  <a:t>Min-max feature scaling: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Also called unity-based normalization</a:t>
                </a:r>
              </a:p>
              <a:p>
                <a:pPr lvl="1"/>
                <a:r>
                  <a:rPr lang="en-US" dirty="0"/>
                  <a:t>Set all feature values within [0,1] range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576C47-2B5D-2144-9BFA-5661600FA1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6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58C8-B45D-284C-A7E7-F7433379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6C47-2B5D-2144-9BFA-5661600F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Min-max feature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38505-AF5D-B24E-BF82-B92A7FF0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11F8FBA-A3F0-674F-8FAC-87B4077DD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14579"/>
              </p:ext>
            </p:extLst>
          </p:nvPr>
        </p:nvGraphicFramePr>
        <p:xfrm>
          <a:off x="838200" y="2342962"/>
          <a:ext cx="501145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64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BC473053-D114-1042-9F09-78EB270D8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316713"/>
              </p:ext>
            </p:extLst>
          </p:nvPr>
        </p:nvGraphicFramePr>
        <p:xfrm>
          <a:off x="6815203" y="2312492"/>
          <a:ext cx="501145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64">
                  <a:extLst>
                    <a:ext uri="{9D8B030D-6E8A-4147-A177-3AD203B41FA5}">
                      <a16:colId xmlns:a16="http://schemas.microsoft.com/office/drawing/2014/main" val="534100452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324021798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122277055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277751916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46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 owner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37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ED99ED-B379-754B-9D65-2D2CE2B3A896}"/>
                  </a:ext>
                </a:extLst>
              </p:cNvPr>
              <p:cNvSpPr txBox="1"/>
              <p:nvPr/>
            </p:nvSpPr>
            <p:spPr>
              <a:xfrm>
                <a:off x="942315" y="5431238"/>
                <a:ext cx="709861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seems most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Which x is closest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/>
                  <a:t> (Euclidian distance)?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ED99ED-B379-754B-9D65-2D2CE2B3A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315" y="5431238"/>
                <a:ext cx="7098610" cy="954107"/>
              </a:xfrm>
              <a:prstGeom prst="rect">
                <a:avLst/>
              </a:prstGeom>
              <a:blipFill>
                <a:blip r:embed="rId2"/>
                <a:stretch>
                  <a:fillRect l="-1607" t="-6579" r="-714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>
            <a:extLst>
              <a:ext uri="{FF2B5EF4-FFF2-40B4-BE49-F238E27FC236}">
                <a16:creationId xmlns:a16="http://schemas.microsoft.com/office/drawing/2014/main" id="{D8F67AA7-C229-0741-BA7E-C5ABFF67AE01}"/>
              </a:ext>
            </a:extLst>
          </p:cNvPr>
          <p:cNvSpPr/>
          <p:nvPr/>
        </p:nvSpPr>
        <p:spPr>
          <a:xfrm>
            <a:off x="5987441" y="3645074"/>
            <a:ext cx="638827" cy="551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7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A2AB-365D-4A49-951B-5C92E8B6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K-NN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D2016B-574D-9345-95AC-39551BCB8A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i="1" dirty="0"/>
                  <a:t>Cover and Hart 1967</a:t>
                </a:r>
                <a:r>
                  <a:rPr lang="en-US" dirty="0"/>
                  <a:t>: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the 1-NN error for binary classification is no more than twice the error of the Bayes optimal classifier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D2016B-574D-9345-95AC-39551BCB8A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78F8A-5441-D048-B8CE-8CE49F2E2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68F5C0D7-34A7-9C4C-8A69-D87B4F17E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226" y="3429000"/>
            <a:ext cx="10013574" cy="26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81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B8AF-200D-C448-A8E4-6C2BF734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1-NN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 the nearest neighbor of our test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This means the nearest neighbor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/>
                  <a:t> is identical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1-NN returns the label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What is the probability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dirty="0"/>
                  <a:t> (binary classification)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𝑁𝑁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A2E04-ADC8-BC4A-BFBC-F32E1E0E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0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B8AF-200D-C448-A8E4-6C2BF734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guarantees for 1-NN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be the nearest neighbor of our test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This means the nearest neighbor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/>
                  <a:t> is identical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1-NN returns the label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What is the probability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dirty="0"/>
                  <a:t> (binary classification)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𝑁𝑁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𝑜𝑝𝑡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At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1F3272-0061-7A43-9B40-AB8F385690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A2E04-ADC8-BC4A-BFBC-F32E1E0E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AB14BC-CD74-DC4F-925C-EE7CE38C1DA0}"/>
                  </a:ext>
                </a:extLst>
              </p:cNvPr>
              <p:cNvSpPr txBox="1"/>
              <p:nvPr/>
            </p:nvSpPr>
            <p:spPr>
              <a:xfrm>
                <a:off x="7725560" y="5292546"/>
                <a:ext cx="4063164" cy="120032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Good news</a:t>
                </a:r>
                <a:r>
                  <a:rPr lang="en-US" dirty="0"/>
                  <a:t>: </a:t>
                </a:r>
              </a:p>
              <a:p>
                <a:r>
                  <a:rPr lang="en-US" dirty="0"/>
                  <a:t>K-NN has impressive accuracy guarantees</a:t>
                </a:r>
              </a:p>
              <a:p>
                <a:r>
                  <a:rPr lang="en-US" b="1" dirty="0"/>
                  <a:t>Bad news</a:t>
                </a:r>
                <a:r>
                  <a:rPr lang="en-US" dirty="0"/>
                  <a:t>: only for a large enough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b="1" dirty="0"/>
                  <a:t>Q:</a:t>
                </a:r>
                <a:r>
                  <a:rPr lang="en-US" dirty="0"/>
                  <a:t> How large?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AB14BC-CD74-DC4F-925C-EE7CE38C1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560" y="5292546"/>
                <a:ext cx="4063164" cy="1200329"/>
              </a:xfrm>
              <a:prstGeom prst="rect">
                <a:avLst/>
              </a:prstGeom>
              <a:blipFill>
                <a:blip r:embed="rId3"/>
                <a:stretch>
                  <a:fillRect l="-932" t="-2083" r="-311" b="-729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63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F4F7-C85C-3140-A97E-E9057EE1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98193-40B9-C344-BCDF-D8D4C89043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5048" y="1825625"/>
                <a:ext cx="11256264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Assume a 1-dimension feature vector from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3200" dirty="0"/>
              </a:p>
              <a:p>
                <a:r>
                  <a:rPr lang="en-US" sz="3200" dirty="0"/>
                  <a:t>Accurate predictions require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/>
                  <a:t> neighbors within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3200" dirty="0"/>
                  <a:t> distance</a:t>
                </a:r>
              </a:p>
              <a:p>
                <a:r>
                  <a:rPr lang="en-US" sz="3200" dirty="0"/>
                  <a:t>Add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200" dirty="0"/>
                  <a:t> samples (uniform distribution)</a:t>
                </a:r>
              </a:p>
              <a:p>
                <a:r>
                  <a:rPr lang="en-US" sz="3200" dirty="0"/>
                  <a:t>Interval of size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3200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200" dirty="0"/>
                  <a:t> of the (uniform) samples on expectancy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200" dirty="0"/>
                  <a:t> and so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r>
                  <a:rPr lang="en-US" sz="3200" dirty="0"/>
                  <a:t>  e.g.,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=10, 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r>
                  <a:rPr lang="en-US" sz="3200" dirty="0"/>
                  <a:t> requires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sz="3200" dirty="0"/>
                  <a:t> samples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98193-40B9-C344-BCDF-D8D4C89043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5048" y="1825625"/>
                <a:ext cx="11256264" cy="4351338"/>
              </a:xfrm>
              <a:blipFill>
                <a:blip r:embed="rId2"/>
                <a:stretch>
                  <a:fillRect l="-1240" t="-2907" r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258F5-D2A1-8F4B-B5FF-D138A7EF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41B530-F4E9-A648-BD74-276524B1FC3A}"/>
              </a:ext>
            </a:extLst>
          </p:cNvPr>
          <p:cNvGrpSpPr/>
          <p:nvPr/>
        </p:nvGrpSpPr>
        <p:grpSpPr>
          <a:xfrm>
            <a:off x="2865649" y="5997500"/>
            <a:ext cx="6018144" cy="276999"/>
            <a:chOff x="2623930" y="5606316"/>
            <a:chExt cx="6018144" cy="27699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2725E7D-483F-6249-A7F8-14487112D23A}"/>
                </a:ext>
              </a:extLst>
            </p:cNvPr>
            <p:cNvCxnSpPr/>
            <p:nvPr/>
          </p:nvCxnSpPr>
          <p:spPr>
            <a:xfrm>
              <a:off x="2922104" y="5744817"/>
              <a:ext cx="5426765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AD53FBF-573F-E44C-BFB5-ACF0AEAD0ED3}"/>
                    </a:ext>
                  </a:extLst>
                </p:cNvPr>
                <p:cNvSpPr txBox="1"/>
                <p:nvPr/>
              </p:nvSpPr>
              <p:spPr>
                <a:xfrm>
                  <a:off x="2623930" y="5606316"/>
                  <a:ext cx="298174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AD53FBF-573F-E44C-BFB5-ACF0AEAD0E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3930" y="5606316"/>
                  <a:ext cx="298174" cy="276999"/>
                </a:xfrm>
                <a:prstGeom prst="rect">
                  <a:avLst/>
                </a:prstGeom>
                <a:blipFill>
                  <a:blip r:embed="rId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8A264E8-C303-5D4A-B33E-F67BDB1FDE55}"/>
                    </a:ext>
                  </a:extLst>
                </p:cNvPr>
                <p:cNvSpPr txBox="1"/>
                <p:nvPr/>
              </p:nvSpPr>
              <p:spPr>
                <a:xfrm>
                  <a:off x="8264386" y="5606316"/>
                  <a:ext cx="377688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8A264E8-C303-5D4A-B33E-F67BDB1FDE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4386" y="5606316"/>
                  <a:ext cx="377688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DEA59D-3755-674D-9A61-0F7392AE4206}"/>
              </a:ext>
            </a:extLst>
          </p:cNvPr>
          <p:cNvGrpSpPr/>
          <p:nvPr/>
        </p:nvGrpSpPr>
        <p:grpSpPr>
          <a:xfrm>
            <a:off x="3461997" y="6052473"/>
            <a:ext cx="5044108" cy="165422"/>
            <a:chOff x="3498573" y="5886250"/>
            <a:chExt cx="5044108" cy="16542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D7A3C98-2317-8540-A967-EAC2E8BC7F7E}"/>
                </a:ext>
              </a:extLst>
            </p:cNvPr>
            <p:cNvSpPr/>
            <p:nvPr/>
          </p:nvSpPr>
          <p:spPr>
            <a:xfrm>
              <a:off x="4661452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6629C47-AE7C-4A46-A0B8-BE1C7561BFF2}"/>
                </a:ext>
              </a:extLst>
            </p:cNvPr>
            <p:cNvSpPr/>
            <p:nvPr/>
          </p:nvSpPr>
          <p:spPr>
            <a:xfrm>
              <a:off x="8403533" y="5900526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2F05C12-5F4D-5D42-A0A4-813AFF9D63B4}"/>
                </a:ext>
              </a:extLst>
            </p:cNvPr>
            <p:cNvSpPr/>
            <p:nvPr/>
          </p:nvSpPr>
          <p:spPr>
            <a:xfrm>
              <a:off x="6942480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009828-4841-294F-8A0D-530448574080}"/>
                </a:ext>
              </a:extLst>
            </p:cNvPr>
            <p:cNvSpPr/>
            <p:nvPr/>
          </p:nvSpPr>
          <p:spPr>
            <a:xfrm>
              <a:off x="3498573" y="5900525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3F95952-EE1B-7946-8AB6-3C5BED7C28F2}"/>
                </a:ext>
              </a:extLst>
            </p:cNvPr>
            <p:cNvSpPr/>
            <p:nvPr/>
          </p:nvSpPr>
          <p:spPr>
            <a:xfrm>
              <a:off x="5461552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F3E5B91-C52C-F344-B913-9B342165AC9D}"/>
                </a:ext>
              </a:extLst>
            </p:cNvPr>
            <p:cNvSpPr/>
            <p:nvPr/>
          </p:nvSpPr>
          <p:spPr>
            <a:xfrm>
              <a:off x="7673006" y="58862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39FE30-4044-D24B-A39F-94F451A4865E}"/>
                </a:ext>
              </a:extLst>
            </p:cNvPr>
            <p:cNvSpPr/>
            <p:nvPr/>
          </p:nvSpPr>
          <p:spPr>
            <a:xfrm>
              <a:off x="4403031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F18CD8B-875F-5046-8F3F-9218DD274282}"/>
                </a:ext>
              </a:extLst>
            </p:cNvPr>
            <p:cNvSpPr/>
            <p:nvPr/>
          </p:nvSpPr>
          <p:spPr>
            <a:xfrm>
              <a:off x="6366010" y="5890469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6890D8-F397-4649-A891-FDAE2B5BC6DA}"/>
                </a:ext>
              </a:extLst>
            </p:cNvPr>
            <p:cNvSpPr/>
            <p:nvPr/>
          </p:nvSpPr>
          <p:spPr>
            <a:xfrm>
              <a:off x="8045724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9061F25-FBB7-274A-9A62-F5C9C2122C81}"/>
                </a:ext>
              </a:extLst>
            </p:cNvPr>
            <p:cNvSpPr/>
            <p:nvPr/>
          </p:nvSpPr>
          <p:spPr>
            <a:xfrm>
              <a:off x="6026426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A1E6E6-3DCF-A641-991B-CED2420E5F43}"/>
                </a:ext>
              </a:extLst>
            </p:cNvPr>
            <p:cNvSpPr/>
            <p:nvPr/>
          </p:nvSpPr>
          <p:spPr>
            <a:xfrm>
              <a:off x="3749533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5A029C4-C6E5-B949-8E2B-1D667A7EB1F5}"/>
                </a:ext>
              </a:extLst>
            </p:cNvPr>
            <p:cNvSpPr/>
            <p:nvPr/>
          </p:nvSpPr>
          <p:spPr>
            <a:xfrm>
              <a:off x="4114796" y="5913173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65ED04D-90B9-7547-AB81-BBDE6B8A30AD}"/>
                </a:ext>
              </a:extLst>
            </p:cNvPr>
            <p:cNvSpPr/>
            <p:nvPr/>
          </p:nvSpPr>
          <p:spPr>
            <a:xfrm>
              <a:off x="5280160" y="5909906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8C88353-643F-4641-839C-3A8C9882C19A}"/>
                </a:ext>
              </a:extLst>
            </p:cNvPr>
            <p:cNvSpPr/>
            <p:nvPr/>
          </p:nvSpPr>
          <p:spPr>
            <a:xfrm>
              <a:off x="7263848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AD699A8-B5E6-6B41-B04F-D31581E3E667}"/>
                </a:ext>
              </a:extLst>
            </p:cNvPr>
            <p:cNvSpPr/>
            <p:nvPr/>
          </p:nvSpPr>
          <p:spPr>
            <a:xfrm>
              <a:off x="6484453" y="5900478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C27836A-85AA-254E-8E5A-ECCC12B44FF1}"/>
                </a:ext>
              </a:extLst>
            </p:cNvPr>
            <p:cNvSpPr/>
            <p:nvPr/>
          </p:nvSpPr>
          <p:spPr>
            <a:xfrm>
              <a:off x="5012217" y="5907150"/>
              <a:ext cx="139148" cy="13849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Left Brace 29">
            <a:extLst>
              <a:ext uri="{FF2B5EF4-FFF2-40B4-BE49-F238E27FC236}">
                <a16:creationId xmlns:a16="http://schemas.microsoft.com/office/drawing/2014/main" id="{ECB05831-D997-1D4E-BD71-839080FE6E80}"/>
              </a:ext>
            </a:extLst>
          </p:cNvPr>
          <p:cNvSpPr/>
          <p:nvPr/>
        </p:nvSpPr>
        <p:spPr>
          <a:xfrm rot="5400000">
            <a:off x="7389195" y="5201774"/>
            <a:ext cx="276999" cy="131435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2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B440-E6E5-2D42-A08F-ECF013E7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</p:spPr>
            <p:txBody>
              <a:bodyPr/>
              <a:lstStyle/>
              <a:p>
                <a:r>
                  <a:rPr lang="en-US" dirty="0"/>
                  <a:t>Now consider a 2D feature vector: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A square of size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 of the (uniform) samples on expectancy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  <a:blipFill>
                <a:blip r:embed="rId2"/>
                <a:stretch>
                  <a:fillRect l="-1661" t="-2326" r="-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03C87-A81C-014E-B55F-B86DD49C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20</a:t>
            </a:fld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FED04E-5FA0-E34A-9842-C1C431AE16D1}"/>
              </a:ext>
            </a:extLst>
          </p:cNvPr>
          <p:cNvCxnSpPr>
            <a:cxnSpLocks/>
          </p:cNvCxnSpPr>
          <p:nvPr/>
        </p:nvCxnSpPr>
        <p:spPr>
          <a:xfrm flipV="1">
            <a:off x="8501270" y="2286000"/>
            <a:ext cx="0" cy="2345636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59533D6-73A5-0A4E-8E0C-425F773DD701}"/>
              </a:ext>
            </a:extLst>
          </p:cNvPr>
          <p:cNvCxnSpPr>
            <a:cxnSpLocks/>
          </p:cNvCxnSpPr>
          <p:nvPr/>
        </p:nvCxnSpPr>
        <p:spPr>
          <a:xfrm flipV="1">
            <a:off x="8488018" y="4631635"/>
            <a:ext cx="2885660" cy="1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9CDD2B-2B69-FB41-BDE9-7FA8FD0785C9}"/>
              </a:ext>
            </a:extLst>
          </p:cNvPr>
          <p:cNvCxnSpPr>
            <a:cxnSpLocks/>
          </p:cNvCxnSpPr>
          <p:nvPr/>
        </p:nvCxnSpPr>
        <p:spPr>
          <a:xfrm>
            <a:off x="8501270" y="2991678"/>
            <a:ext cx="1875182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DFAEB7-0D14-CB41-989C-F44F301E5479}"/>
              </a:ext>
            </a:extLst>
          </p:cNvPr>
          <p:cNvCxnSpPr>
            <a:cxnSpLocks/>
          </p:cNvCxnSpPr>
          <p:nvPr/>
        </p:nvCxnSpPr>
        <p:spPr>
          <a:xfrm>
            <a:off x="10376452" y="2991678"/>
            <a:ext cx="0" cy="1639957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3A13F2F-C277-334D-B588-4B18DCFC41C6}"/>
              </a:ext>
            </a:extLst>
          </p:cNvPr>
          <p:cNvSpPr txBox="1"/>
          <p:nvPr/>
        </p:nvSpPr>
        <p:spPr>
          <a:xfrm>
            <a:off x="8199584" y="27918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6B7E1-BC32-F445-AB41-725949FB9206}"/>
              </a:ext>
            </a:extLst>
          </p:cNvPr>
          <p:cNvSpPr txBox="1"/>
          <p:nvPr/>
        </p:nvSpPr>
        <p:spPr>
          <a:xfrm>
            <a:off x="10225609" y="46316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F6D689-1B5D-1F44-B2FD-F345B2881E31}"/>
              </a:ext>
            </a:extLst>
          </p:cNvPr>
          <p:cNvGrpSpPr/>
          <p:nvPr/>
        </p:nvGrpSpPr>
        <p:grpSpPr>
          <a:xfrm>
            <a:off x="9071113" y="3628776"/>
            <a:ext cx="365760" cy="741850"/>
            <a:chOff x="9071113" y="3628776"/>
            <a:chExt cx="365760" cy="74185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32E05B5-DE48-C341-A747-912D4DC6983E}"/>
                </a:ext>
              </a:extLst>
            </p:cNvPr>
            <p:cNvSpPr/>
            <p:nvPr/>
          </p:nvSpPr>
          <p:spPr>
            <a:xfrm>
              <a:off x="9071113" y="3628776"/>
              <a:ext cx="365760" cy="365760"/>
            </a:xfrm>
            <a:prstGeom prst="rect">
              <a:avLst/>
            </a:prstGeom>
            <a:noFill/>
            <a:ln w="285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C3C3212-02B3-D049-97EA-0CC800E2EE70}"/>
                    </a:ext>
                  </a:extLst>
                </p:cNvPr>
                <p:cNvSpPr/>
                <p:nvPr/>
              </p:nvSpPr>
              <p:spPr>
                <a:xfrm>
                  <a:off x="9071113" y="4001294"/>
                  <a:ext cx="3170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C3C3212-02B3-D049-97EA-0CC800E2EE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113" y="4001294"/>
                  <a:ext cx="31701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00566B95-8CF1-B244-ADD1-E06DF5777A52}"/>
              </a:ext>
            </a:extLst>
          </p:cNvPr>
          <p:cNvSpPr/>
          <p:nvPr/>
        </p:nvSpPr>
        <p:spPr>
          <a:xfrm>
            <a:off x="8647042" y="312227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0EF3B96-BB9A-EB46-A9FD-71691713FE85}"/>
              </a:ext>
            </a:extLst>
          </p:cNvPr>
          <p:cNvSpPr/>
          <p:nvPr/>
        </p:nvSpPr>
        <p:spPr>
          <a:xfrm>
            <a:off x="8931964" y="312649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512A4A-9DE5-B14E-835E-8FD2D7513E6E}"/>
              </a:ext>
            </a:extLst>
          </p:cNvPr>
          <p:cNvSpPr/>
          <p:nvPr/>
        </p:nvSpPr>
        <p:spPr>
          <a:xfrm>
            <a:off x="9248974" y="312179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0CD4683-CCFE-4044-9E0D-4683980E48EA}"/>
              </a:ext>
            </a:extLst>
          </p:cNvPr>
          <p:cNvSpPr/>
          <p:nvPr/>
        </p:nvSpPr>
        <p:spPr>
          <a:xfrm>
            <a:off x="9565984" y="3121797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126EB4-F057-6F42-8B97-8CEB9D6ADEFF}"/>
              </a:ext>
            </a:extLst>
          </p:cNvPr>
          <p:cNvSpPr/>
          <p:nvPr/>
        </p:nvSpPr>
        <p:spPr>
          <a:xfrm>
            <a:off x="9837088" y="312179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DF0177F-4661-714D-8090-3D9D3B191AA0}"/>
              </a:ext>
            </a:extLst>
          </p:cNvPr>
          <p:cNvSpPr/>
          <p:nvPr/>
        </p:nvSpPr>
        <p:spPr>
          <a:xfrm>
            <a:off x="10134170" y="312179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39B8EB3-457B-B842-BB83-49944413394D}"/>
              </a:ext>
            </a:extLst>
          </p:cNvPr>
          <p:cNvSpPr/>
          <p:nvPr/>
        </p:nvSpPr>
        <p:spPr>
          <a:xfrm>
            <a:off x="8650357" y="333431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4EE39D0-E393-874B-ADAA-EC226FC9779F}"/>
              </a:ext>
            </a:extLst>
          </p:cNvPr>
          <p:cNvSpPr/>
          <p:nvPr/>
        </p:nvSpPr>
        <p:spPr>
          <a:xfrm>
            <a:off x="8935279" y="333852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FDAA653-000F-6240-AE30-1F4A6D8AB828}"/>
              </a:ext>
            </a:extLst>
          </p:cNvPr>
          <p:cNvSpPr/>
          <p:nvPr/>
        </p:nvSpPr>
        <p:spPr>
          <a:xfrm>
            <a:off x="9252289" y="333383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692EB10-028B-3C46-B690-9BE8FF44F317}"/>
              </a:ext>
            </a:extLst>
          </p:cNvPr>
          <p:cNvSpPr/>
          <p:nvPr/>
        </p:nvSpPr>
        <p:spPr>
          <a:xfrm>
            <a:off x="9569299" y="333383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83BDC0-6025-5349-AFB6-EEAAF68258B5}"/>
              </a:ext>
            </a:extLst>
          </p:cNvPr>
          <p:cNvSpPr/>
          <p:nvPr/>
        </p:nvSpPr>
        <p:spPr>
          <a:xfrm>
            <a:off x="9840403" y="333383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A2D9AAC-87EC-6841-B061-C75DAEE3EBAC}"/>
              </a:ext>
            </a:extLst>
          </p:cNvPr>
          <p:cNvSpPr/>
          <p:nvPr/>
        </p:nvSpPr>
        <p:spPr>
          <a:xfrm>
            <a:off x="10137485" y="333383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45887F9-2EAB-724B-B4E8-70CF2BA19E12}"/>
              </a:ext>
            </a:extLst>
          </p:cNvPr>
          <p:cNvSpPr/>
          <p:nvPr/>
        </p:nvSpPr>
        <p:spPr>
          <a:xfrm>
            <a:off x="8670234" y="358279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4847D9-BD8C-0A49-8098-3E6DC8530F14}"/>
              </a:ext>
            </a:extLst>
          </p:cNvPr>
          <p:cNvSpPr/>
          <p:nvPr/>
        </p:nvSpPr>
        <p:spPr>
          <a:xfrm>
            <a:off x="8955156" y="358700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35F0073-7063-934C-AFDC-268ADD26FEA5}"/>
              </a:ext>
            </a:extLst>
          </p:cNvPr>
          <p:cNvSpPr/>
          <p:nvPr/>
        </p:nvSpPr>
        <p:spPr>
          <a:xfrm>
            <a:off x="9272166" y="358231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954B561-09DE-434B-9986-3B90C1C28C85}"/>
              </a:ext>
            </a:extLst>
          </p:cNvPr>
          <p:cNvSpPr/>
          <p:nvPr/>
        </p:nvSpPr>
        <p:spPr>
          <a:xfrm>
            <a:off x="9589176" y="358231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D775F5C-A2F0-9747-B409-E7DD13503EC1}"/>
              </a:ext>
            </a:extLst>
          </p:cNvPr>
          <p:cNvSpPr/>
          <p:nvPr/>
        </p:nvSpPr>
        <p:spPr>
          <a:xfrm>
            <a:off x="9860280" y="358230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3D7ADF1-FDB2-444A-8F0E-6154F23B7AA6}"/>
              </a:ext>
            </a:extLst>
          </p:cNvPr>
          <p:cNvSpPr/>
          <p:nvPr/>
        </p:nvSpPr>
        <p:spPr>
          <a:xfrm>
            <a:off x="10157362" y="358230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D91BA60-6127-F243-9FA1-E351CD5F688E}"/>
              </a:ext>
            </a:extLst>
          </p:cNvPr>
          <p:cNvSpPr/>
          <p:nvPr/>
        </p:nvSpPr>
        <p:spPr>
          <a:xfrm>
            <a:off x="8660295" y="378157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8ABC56F-FBB6-D641-8174-615E611C4FBC}"/>
              </a:ext>
            </a:extLst>
          </p:cNvPr>
          <p:cNvSpPr/>
          <p:nvPr/>
        </p:nvSpPr>
        <p:spPr>
          <a:xfrm>
            <a:off x="8945217" y="378578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0E21B69-B2B9-F14B-8BAC-B386D5E7A810}"/>
              </a:ext>
            </a:extLst>
          </p:cNvPr>
          <p:cNvSpPr/>
          <p:nvPr/>
        </p:nvSpPr>
        <p:spPr>
          <a:xfrm>
            <a:off x="9262227" y="378109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11B2E78-B796-3547-864D-B3C0C0DFE67A}"/>
              </a:ext>
            </a:extLst>
          </p:cNvPr>
          <p:cNvSpPr/>
          <p:nvPr/>
        </p:nvSpPr>
        <p:spPr>
          <a:xfrm>
            <a:off x="9579237" y="378109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D49D30A-AA84-B640-A2F6-2BF7E3688AE1}"/>
              </a:ext>
            </a:extLst>
          </p:cNvPr>
          <p:cNvSpPr/>
          <p:nvPr/>
        </p:nvSpPr>
        <p:spPr>
          <a:xfrm>
            <a:off x="9850341" y="378109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4944124-263D-6340-BD63-3A812C399250}"/>
              </a:ext>
            </a:extLst>
          </p:cNvPr>
          <p:cNvSpPr/>
          <p:nvPr/>
        </p:nvSpPr>
        <p:spPr>
          <a:xfrm>
            <a:off x="10147423" y="378109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81AA64B-33B1-1949-8A3F-D9AE3AD29430}"/>
              </a:ext>
            </a:extLst>
          </p:cNvPr>
          <p:cNvSpPr/>
          <p:nvPr/>
        </p:nvSpPr>
        <p:spPr>
          <a:xfrm>
            <a:off x="8670235" y="3980358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515F8D7-1F73-434A-BF13-D1CBAEDE351E}"/>
              </a:ext>
            </a:extLst>
          </p:cNvPr>
          <p:cNvSpPr/>
          <p:nvPr/>
        </p:nvSpPr>
        <p:spPr>
          <a:xfrm>
            <a:off x="8955157" y="398457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8173291-F2D2-F34B-9F70-3118A1EFE698}"/>
              </a:ext>
            </a:extLst>
          </p:cNvPr>
          <p:cNvSpPr/>
          <p:nvPr/>
        </p:nvSpPr>
        <p:spPr>
          <a:xfrm>
            <a:off x="9272167" y="3979877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D85A12D-B7B7-084B-9A87-98D80C7A32FE}"/>
              </a:ext>
            </a:extLst>
          </p:cNvPr>
          <p:cNvSpPr/>
          <p:nvPr/>
        </p:nvSpPr>
        <p:spPr>
          <a:xfrm>
            <a:off x="9589177" y="397987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04DE015-D11A-CB4A-9A2D-D55D12FF4E51}"/>
              </a:ext>
            </a:extLst>
          </p:cNvPr>
          <p:cNvSpPr/>
          <p:nvPr/>
        </p:nvSpPr>
        <p:spPr>
          <a:xfrm>
            <a:off x="9860281" y="397987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57EC349-7E40-554D-901C-C17F2CAACEE1}"/>
              </a:ext>
            </a:extLst>
          </p:cNvPr>
          <p:cNvSpPr/>
          <p:nvPr/>
        </p:nvSpPr>
        <p:spPr>
          <a:xfrm>
            <a:off x="10157363" y="397987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DEEE5B1-1C5B-5048-8F72-60FC9187070C}"/>
              </a:ext>
            </a:extLst>
          </p:cNvPr>
          <p:cNvSpPr/>
          <p:nvPr/>
        </p:nvSpPr>
        <p:spPr>
          <a:xfrm>
            <a:off x="8670234" y="424871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BDB5E55-5591-BC42-B351-FA7DB7F67AA4}"/>
              </a:ext>
            </a:extLst>
          </p:cNvPr>
          <p:cNvSpPr/>
          <p:nvPr/>
        </p:nvSpPr>
        <p:spPr>
          <a:xfrm>
            <a:off x="8955156" y="4252929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7AE17C3-210E-D645-A90A-313348E31120}"/>
              </a:ext>
            </a:extLst>
          </p:cNvPr>
          <p:cNvSpPr/>
          <p:nvPr/>
        </p:nvSpPr>
        <p:spPr>
          <a:xfrm>
            <a:off x="9272166" y="424823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17B6D4E-A585-C840-9C79-A2FE85BCE8FD}"/>
              </a:ext>
            </a:extLst>
          </p:cNvPr>
          <p:cNvSpPr/>
          <p:nvPr/>
        </p:nvSpPr>
        <p:spPr>
          <a:xfrm>
            <a:off x="9589176" y="424823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57C2D5-B735-AD4E-9332-3B3F4660CD5C}"/>
              </a:ext>
            </a:extLst>
          </p:cNvPr>
          <p:cNvSpPr/>
          <p:nvPr/>
        </p:nvSpPr>
        <p:spPr>
          <a:xfrm>
            <a:off x="9860280" y="424823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AF7BCF6-6F91-8541-BEC6-1DF327DE886D}"/>
              </a:ext>
            </a:extLst>
          </p:cNvPr>
          <p:cNvSpPr/>
          <p:nvPr/>
        </p:nvSpPr>
        <p:spPr>
          <a:xfrm>
            <a:off x="10157362" y="4248231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8A49E54-00B2-9B4F-9A07-A1848BE76801}"/>
              </a:ext>
            </a:extLst>
          </p:cNvPr>
          <p:cNvSpPr/>
          <p:nvPr/>
        </p:nvSpPr>
        <p:spPr>
          <a:xfrm>
            <a:off x="8660296" y="4447496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CEE3226-1402-5A4B-A0BE-2C1D13541680}"/>
              </a:ext>
            </a:extLst>
          </p:cNvPr>
          <p:cNvSpPr/>
          <p:nvPr/>
        </p:nvSpPr>
        <p:spPr>
          <a:xfrm>
            <a:off x="8945218" y="4451710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6BD18DE-1EC7-5845-B8E0-EB65875BA53B}"/>
              </a:ext>
            </a:extLst>
          </p:cNvPr>
          <p:cNvSpPr/>
          <p:nvPr/>
        </p:nvSpPr>
        <p:spPr>
          <a:xfrm>
            <a:off x="9262228" y="444701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E97B9B-A11B-E940-8999-2B7923208130}"/>
              </a:ext>
            </a:extLst>
          </p:cNvPr>
          <p:cNvSpPr/>
          <p:nvPr/>
        </p:nvSpPr>
        <p:spPr>
          <a:xfrm>
            <a:off x="9579238" y="444701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8746FB1-E3A4-6D41-B8F1-B49A596E7ED1}"/>
              </a:ext>
            </a:extLst>
          </p:cNvPr>
          <p:cNvSpPr/>
          <p:nvPr/>
        </p:nvSpPr>
        <p:spPr>
          <a:xfrm>
            <a:off x="9850342" y="4447013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5D78FA2-2555-3B4F-8BB1-3ADA61EC2625}"/>
              </a:ext>
            </a:extLst>
          </p:cNvPr>
          <p:cNvSpPr/>
          <p:nvPr/>
        </p:nvSpPr>
        <p:spPr>
          <a:xfrm>
            <a:off x="10147424" y="4447012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B440-E6E5-2D42-A08F-ECF013E7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number of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</p:spPr>
            <p:txBody>
              <a:bodyPr/>
              <a:lstStyle/>
              <a:p>
                <a:r>
                  <a:rPr lang="en-US" dirty="0"/>
                  <a:t>Now consider a 3D feature vector: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A cube of size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covers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of the state space and should include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 of the (uniform) samples on expectancy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For the general case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dimensions)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DC609-0ECF-4E4D-AF6B-0ABBC5966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79336" cy="4351338"/>
              </a:xfrm>
              <a:blipFill>
                <a:blip r:embed="rId2"/>
                <a:stretch>
                  <a:fillRect l="-1661" t="-2326" r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03C87-A81C-014E-B55F-B86DD49C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21</a:t>
            </a:fld>
            <a:endParaRPr lang="en-US"/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B9D50AFE-6050-E945-8FFD-73D65AB77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270" y="2328990"/>
            <a:ext cx="3559235" cy="33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14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7BC8-1C77-6F40-B005-CA364F2A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F1F5EF-AAC4-E54D-A0D0-922B3A14A4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F1F5EF-AAC4-E54D-A0D0-922B3A14A4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5C5CF-9B44-6B49-A7CB-BA737506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EA3E8DDD-D37F-344F-8D4A-2A0DDD79D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602" y="1845390"/>
            <a:ext cx="7220966" cy="4510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51A3E30-E7BC-E547-8EEB-05B8268890AE}"/>
                  </a:ext>
                </a:extLst>
              </p:cNvPr>
              <p:cNvSpPr/>
              <p:nvPr/>
            </p:nvSpPr>
            <p:spPr>
              <a:xfrm>
                <a:off x="3800602" y="1367522"/>
                <a:ext cx="56124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51A3E30-E7BC-E547-8EEB-05B8268890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602" y="1367522"/>
                <a:ext cx="56124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8948D48-1D6A-A749-8B3D-7695244F0BFC}"/>
                  </a:ext>
                </a:extLst>
              </p:cNvPr>
              <p:cNvSpPr/>
              <p:nvPr/>
            </p:nvSpPr>
            <p:spPr>
              <a:xfrm>
                <a:off x="11021568" y="5673760"/>
                <a:ext cx="57124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8948D48-1D6A-A749-8B3D-7695244F0B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1568" y="5673760"/>
                <a:ext cx="571246" cy="646331"/>
              </a:xfrm>
              <a:prstGeom prst="rect">
                <a:avLst/>
              </a:prstGeom>
              <a:blipFill>
                <a:blip r:embed="rId5"/>
                <a:stretch>
                  <a:fillRect l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807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333A-EC06-5745-AAC1-C15F3693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77E6CE79-DEBD-5549-90CF-5D889D05B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3217" y="1606199"/>
            <a:ext cx="7150951" cy="48866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F6BA2-2508-A14E-AB71-34F4B0F4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0F0E686-B1D3-DC44-B569-A747E95E78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353501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Frequency of pairwise Euclidian distances between randomly distributed points within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-dimensional unit squares </a:t>
                </a:r>
              </a:p>
              <a:p>
                <a:r>
                  <a:rPr lang="en-US" dirty="0"/>
                  <a:t>K-NN is meaningless for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0F0E686-B1D3-DC44-B569-A747E95E7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3535017" cy="4351338"/>
              </a:xfrm>
              <a:prstGeom prst="rect">
                <a:avLst/>
              </a:prstGeom>
              <a:blipFill>
                <a:blip r:embed="rId3"/>
                <a:stretch>
                  <a:fillRect l="-3226" t="-2326" r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69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3DE2-2969-5243-870E-C1BE66A9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2C1359-C5F7-A84C-9838-A962088755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How many features are in a 1.3MP RGB image </a:t>
                </a:r>
              </a:p>
              <a:p>
                <a:pPr lvl="1"/>
                <a:r>
                  <a:rPr lang="en-US" dirty="0"/>
                  <a:t>~4M dimensions</a:t>
                </a:r>
              </a:p>
              <a:p>
                <a:r>
                  <a:rPr lang="en-US" dirty="0"/>
                  <a:t>We would need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0.1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4000000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samples</a:t>
                </a:r>
              </a:p>
              <a:p>
                <a:pPr lvl="1"/>
                <a:r>
                  <a:rPr lang="en-US" dirty="0"/>
                  <a:t>Not enough atoms in the universe</a:t>
                </a:r>
              </a:p>
              <a:p>
                <a:r>
                  <a:rPr lang="en-US" dirty="0"/>
                  <a:t>Say we could get all these samples, what is the computation complexity for inference?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𝑛𝑑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We need to consider other approaches that can scale better</a:t>
                </a:r>
              </a:p>
              <a:p>
                <a:r>
                  <a:rPr lang="en-US" dirty="0"/>
                  <a:t>We will revisit (next class) the linear classifier from Lecture 1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2C1359-C5F7-A84C-9838-A962088755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DFE1D-7F2F-5E4F-890A-6541BBAF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0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A24A-2BED-1C4E-B792-0E8CA2B7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Classification problem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Performance bounds (best: Bayes optimal classifier vs worst: Fixed classifier)</a:t>
                </a:r>
              </a:p>
              <a:p>
                <a:r>
                  <a:rPr lang="en-US" dirty="0"/>
                  <a:t>K-nearest neighbors</a:t>
                </a:r>
              </a:p>
              <a:p>
                <a:pPr lvl="1"/>
                <a:r>
                  <a:rPr lang="en-US" dirty="0"/>
                  <a:t>Can reach (0.5) optimal performance with enough samples and a suitable k</a:t>
                </a:r>
              </a:p>
              <a:p>
                <a:pPr lvl="1"/>
                <a:r>
                  <a:rPr lang="en-US" dirty="0"/>
                  <a:t>“Enough samples” grows exponentially with the number of dimensions (curse of dimensionality)</a:t>
                </a:r>
              </a:p>
              <a:p>
                <a:pPr lvl="1"/>
                <a:r>
                  <a:rPr lang="en-US" dirty="0"/>
                  <a:t>Computationally intensive for large training sets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F56F7-A5E7-3746-94A7-16FDBE1F65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95850"/>
              </a:xfrm>
              <a:blipFill>
                <a:blip r:embed="rId2"/>
                <a:stretch>
                  <a:fillRect l="-1086" t="-2067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D2BEB-4D8D-8749-A5FA-E166D5EC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5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3785E-EE09-3646-9160-2C6F696B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32D77-2D21-BC4C-9641-6763E3919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linear classifier (perceptron) </a:t>
            </a:r>
          </a:p>
          <a:p>
            <a:r>
              <a:rPr lang="en-US" b="1" dirty="0"/>
              <a:t>Assignments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Written assignment 1: K Nearest Neighbors + Linear algebra (due Tuesday, Feb 1)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19686-F148-2344-8986-272E218B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3889</TotalTime>
  <Words>1380</Words>
  <Application>Microsoft Macintosh PowerPoint</Application>
  <PresentationFormat>Widescreen</PresentationFormat>
  <Paragraphs>278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Theme</vt:lpstr>
      <vt:lpstr>CSCE-633 Machine Learning  2. KNN</vt:lpstr>
      <vt:lpstr>Assignments</vt:lpstr>
      <vt:lpstr>Classification problem</vt:lpstr>
      <vt:lpstr>The best we can hope for</vt:lpstr>
      <vt:lpstr>The best we can hope for</vt:lpstr>
      <vt:lpstr>Optimal error rate</vt:lpstr>
      <vt:lpstr>Worst-case accuracy </vt:lpstr>
      <vt:lpstr>An intuitive classification model</vt:lpstr>
      <vt:lpstr>K-nearest neighbors </vt:lpstr>
      <vt:lpstr>PowerPoint Presentation</vt:lpstr>
      <vt:lpstr>K-nearest neighbors </vt:lpstr>
      <vt:lpstr>Distance/similarity metric </vt:lpstr>
      <vt:lpstr>Minkowski distance quiz </vt:lpstr>
      <vt:lpstr>Feature scaling </vt:lpstr>
      <vt:lpstr>Feature scaling - Normalization</vt:lpstr>
      <vt:lpstr>Feature scaling </vt:lpstr>
      <vt:lpstr>Accuracy guarantees for K-NN</vt:lpstr>
      <vt:lpstr>Accuracy guarantees for 1-NN</vt:lpstr>
      <vt:lpstr>Accuracy guarantees for 1-NN</vt:lpstr>
      <vt:lpstr>Required number of samples</vt:lpstr>
      <vt:lpstr>Required number of samples</vt:lpstr>
      <vt:lpstr>Required number of samples</vt:lpstr>
      <vt:lpstr>Curse of dimensionality </vt:lpstr>
      <vt:lpstr>Curse of dimensionality </vt:lpstr>
      <vt:lpstr>Curse of dimensionality </vt:lpstr>
      <vt:lpstr>What did we learn? </vt:lpstr>
      <vt:lpstr>What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Guni Sharon</dc:creator>
  <cp:lastModifiedBy>Sharon, Guni</cp:lastModifiedBy>
  <cp:revision>203</cp:revision>
  <dcterms:created xsi:type="dcterms:W3CDTF">2019-10-14T16:33:14Z</dcterms:created>
  <dcterms:modified xsi:type="dcterms:W3CDTF">2022-01-25T16:12:51Z</dcterms:modified>
</cp:coreProperties>
</file>