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7"/>
  </p:notesMasterIdLst>
  <p:sldIdLst>
    <p:sldId id="863" r:id="rId2"/>
    <p:sldId id="2066" r:id="rId3"/>
    <p:sldId id="2065" r:id="rId4"/>
    <p:sldId id="2067" r:id="rId5"/>
    <p:sldId id="2056" r:id="rId6"/>
    <p:sldId id="2057" r:id="rId7"/>
    <p:sldId id="2058" r:id="rId8"/>
    <p:sldId id="2059" r:id="rId9"/>
    <p:sldId id="2060" r:id="rId10"/>
    <p:sldId id="2061" r:id="rId11"/>
    <p:sldId id="2062" r:id="rId12"/>
    <p:sldId id="2063" r:id="rId13"/>
    <p:sldId id="2064" r:id="rId14"/>
    <p:sldId id="489" r:id="rId15"/>
    <p:sldId id="205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2D26AD-8133-2940-B60A-86EEAA2291EB}" v="333" dt="2021-10-12T19:46:00.1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88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9:48:24.678" v="2405"/>
      <pc:docMkLst>
        <pc:docMk/>
      </pc:docMkLst>
      <pc:sldChg chg="modSp mod">
        <pc:chgData name="Sharon, Guni" userId="fad1fcbc-a203-42a6-b6e2-a56343780ca6" providerId="ADAL" clId="{6440DA26-3F97-7C46-B44E-DDF90D3E1287}" dt="2021-08-20T19:48:24.678" v="2405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9:48:24.678" v="2405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ED2D26AD-8133-2940-B60A-86EEAA2291EB}"/>
    <pc:docChg chg="custSel addSld modSld">
      <pc:chgData name="Sharon, Guni" userId="fad1fcbc-a203-42a6-b6e2-a56343780ca6" providerId="ADAL" clId="{ED2D26AD-8133-2940-B60A-86EEAA2291EB}" dt="2021-10-12T19:46:00.193" v="517"/>
      <pc:docMkLst>
        <pc:docMk/>
      </pc:docMkLst>
      <pc:sldChg chg="addSp modSp">
        <pc:chgData name="Sharon, Guni" userId="fad1fcbc-a203-42a6-b6e2-a56343780ca6" providerId="ADAL" clId="{ED2D26AD-8133-2940-B60A-86EEAA2291EB}" dt="2021-10-12T19:46:00.193" v="517"/>
        <pc:sldMkLst>
          <pc:docMk/>
          <pc:sldMk cId="3158064701" sldId="489"/>
        </pc:sldMkLst>
        <pc:spChg chg="add mod">
          <ac:chgData name="Sharon, Guni" userId="fad1fcbc-a203-42a6-b6e2-a56343780ca6" providerId="ADAL" clId="{ED2D26AD-8133-2940-B60A-86EEAA2291EB}" dt="2021-10-12T19:46:00.193" v="517"/>
          <ac:spMkLst>
            <pc:docMk/>
            <pc:sldMk cId="3158064701" sldId="489"/>
            <ac:spMk id="4" creationId="{B8A5387E-D685-FC4B-90C8-EEC38EFAE993}"/>
          </ac:spMkLst>
        </pc:spChg>
      </pc:sldChg>
      <pc:sldChg chg="addSp modSp mod">
        <pc:chgData name="Sharon, Guni" userId="fad1fcbc-a203-42a6-b6e2-a56343780ca6" providerId="ADAL" clId="{ED2D26AD-8133-2940-B60A-86EEAA2291EB}" dt="2021-10-12T19:13:47.715" v="385" actId="1076"/>
        <pc:sldMkLst>
          <pc:docMk/>
          <pc:sldMk cId="2191271544" sldId="863"/>
        </pc:sldMkLst>
        <pc:spChg chg="mod">
          <ac:chgData name="Sharon, Guni" userId="fad1fcbc-a203-42a6-b6e2-a56343780ca6" providerId="ADAL" clId="{ED2D26AD-8133-2940-B60A-86EEAA2291EB}" dt="2021-10-12T19:12:43.684" v="380" actId="20577"/>
          <ac:spMkLst>
            <pc:docMk/>
            <pc:sldMk cId="2191271544" sldId="863"/>
            <ac:spMk id="2" creationId="{9ED17D63-0594-B242-B721-65F932956610}"/>
          </ac:spMkLst>
        </pc:spChg>
        <pc:picChg chg="add mod">
          <ac:chgData name="Sharon, Guni" userId="fad1fcbc-a203-42a6-b6e2-a56343780ca6" providerId="ADAL" clId="{ED2D26AD-8133-2940-B60A-86EEAA2291EB}" dt="2021-10-12T19:13:47.715" v="385" actId="1076"/>
          <ac:picMkLst>
            <pc:docMk/>
            <pc:sldMk cId="2191271544" sldId="863"/>
            <ac:picMk id="1026" creationId="{2F21FAC1-B4CE-9E44-9D8C-13D1797D9DF3}"/>
          </ac:picMkLst>
        </pc:picChg>
      </pc:sldChg>
      <pc:sldChg chg="modSp modAnim">
        <pc:chgData name="Sharon, Guni" userId="fad1fcbc-a203-42a6-b6e2-a56343780ca6" providerId="ADAL" clId="{ED2D26AD-8133-2940-B60A-86EEAA2291EB}" dt="2021-10-12T19:45:43.862" v="516"/>
        <pc:sldMkLst>
          <pc:docMk/>
          <pc:sldMk cId="2973428121" sldId="2055"/>
        </pc:sldMkLst>
        <pc:spChg chg="mod">
          <ac:chgData name="Sharon, Guni" userId="fad1fcbc-a203-42a6-b6e2-a56343780ca6" providerId="ADAL" clId="{ED2D26AD-8133-2940-B60A-86EEAA2291EB}" dt="2021-10-12T19:45:33.835" v="514"/>
          <ac:spMkLst>
            <pc:docMk/>
            <pc:sldMk cId="2973428121" sldId="2055"/>
            <ac:spMk id="3" creationId="{04D32D77-2D21-BC4C-9641-6763E391925D}"/>
          </ac:spMkLst>
        </pc:spChg>
      </pc:sldChg>
      <pc:sldChg chg="modSp mod">
        <pc:chgData name="Sharon, Guni" userId="fad1fcbc-a203-42a6-b6e2-a56343780ca6" providerId="ADAL" clId="{ED2D26AD-8133-2940-B60A-86EEAA2291EB}" dt="2021-10-12T19:12:34.054" v="379" actId="20577"/>
        <pc:sldMkLst>
          <pc:docMk/>
          <pc:sldMk cId="1060139685" sldId="2056"/>
        </pc:sldMkLst>
        <pc:spChg chg="mod">
          <ac:chgData name="Sharon, Guni" userId="fad1fcbc-a203-42a6-b6e2-a56343780ca6" providerId="ADAL" clId="{ED2D26AD-8133-2940-B60A-86EEAA2291EB}" dt="2021-10-12T19:11:59.078" v="377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ED2D26AD-8133-2940-B60A-86EEAA2291EB}" dt="2021-10-12T19:12:34.054" v="379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modAnim">
        <pc:chgData name="Sharon, Guni" userId="fad1fcbc-a203-42a6-b6e2-a56343780ca6" providerId="ADAL" clId="{ED2D26AD-8133-2940-B60A-86EEAA2291EB}" dt="2021-10-12T19:26:05.587" v="407"/>
        <pc:sldMkLst>
          <pc:docMk/>
          <pc:sldMk cId="699438738" sldId="2060"/>
        </pc:sldMkLst>
      </pc:sldChg>
      <pc:sldChg chg="modSp mod">
        <pc:chgData name="Sharon, Guni" userId="fad1fcbc-a203-42a6-b6e2-a56343780ca6" providerId="ADAL" clId="{ED2D26AD-8133-2940-B60A-86EEAA2291EB}" dt="2021-10-12T19:33:48.092" v="437" actId="20577"/>
        <pc:sldMkLst>
          <pc:docMk/>
          <pc:sldMk cId="2421843226" sldId="2061"/>
        </pc:sldMkLst>
        <pc:spChg chg="mod">
          <ac:chgData name="Sharon, Guni" userId="fad1fcbc-a203-42a6-b6e2-a56343780ca6" providerId="ADAL" clId="{ED2D26AD-8133-2940-B60A-86EEAA2291EB}" dt="2021-10-12T19:33:48.092" v="437" actId="20577"/>
          <ac:spMkLst>
            <pc:docMk/>
            <pc:sldMk cId="2421843226" sldId="2061"/>
            <ac:spMk id="3" creationId="{B396EEFD-D4C3-354A-8C36-3DE32AD2E9FF}"/>
          </ac:spMkLst>
        </pc:spChg>
      </pc:sldChg>
      <pc:sldChg chg="modSp mod modAnim">
        <pc:chgData name="Sharon, Guni" userId="fad1fcbc-a203-42a6-b6e2-a56343780ca6" providerId="ADAL" clId="{ED2D26AD-8133-2940-B60A-86EEAA2291EB}" dt="2021-10-12T19:43:03.321" v="483"/>
        <pc:sldMkLst>
          <pc:docMk/>
          <pc:sldMk cId="3104384899" sldId="2063"/>
        </pc:sldMkLst>
        <pc:spChg chg="mod">
          <ac:chgData name="Sharon, Guni" userId="fad1fcbc-a203-42a6-b6e2-a56343780ca6" providerId="ADAL" clId="{ED2D26AD-8133-2940-B60A-86EEAA2291EB}" dt="2021-10-12T19:36:26.459" v="439" actId="20577"/>
          <ac:spMkLst>
            <pc:docMk/>
            <pc:sldMk cId="3104384899" sldId="2063"/>
            <ac:spMk id="3" creationId="{F1CE8B7C-6ED0-A448-8D54-033FA5C5061F}"/>
          </ac:spMkLst>
        </pc:spChg>
        <pc:spChg chg="mod">
          <ac:chgData name="Sharon, Guni" userId="fad1fcbc-a203-42a6-b6e2-a56343780ca6" providerId="ADAL" clId="{ED2D26AD-8133-2940-B60A-86EEAA2291EB}" dt="2021-10-12T19:39:57.158" v="478" actId="1076"/>
          <ac:spMkLst>
            <pc:docMk/>
            <pc:sldMk cId="3104384899" sldId="2063"/>
            <ac:spMk id="5" creationId="{3ED8140C-DD58-5448-B841-5B0E8B4030DB}"/>
          </ac:spMkLst>
        </pc:spChg>
        <pc:spChg chg="mod">
          <ac:chgData name="Sharon, Guni" userId="fad1fcbc-a203-42a6-b6e2-a56343780ca6" providerId="ADAL" clId="{ED2D26AD-8133-2940-B60A-86EEAA2291EB}" dt="2021-10-12T19:38:41.522" v="447" actId="14100"/>
          <ac:spMkLst>
            <pc:docMk/>
            <pc:sldMk cId="3104384899" sldId="2063"/>
            <ac:spMk id="6" creationId="{A0B742D0-7EB1-4745-A14E-5D61F5C3B415}"/>
          </ac:spMkLst>
        </pc:spChg>
      </pc:sldChg>
      <pc:sldChg chg="modSp mod">
        <pc:chgData name="Sharon, Guni" userId="fad1fcbc-a203-42a6-b6e2-a56343780ca6" providerId="ADAL" clId="{ED2D26AD-8133-2940-B60A-86EEAA2291EB}" dt="2021-10-12T19:43:39.509" v="488" actId="1076"/>
        <pc:sldMkLst>
          <pc:docMk/>
          <pc:sldMk cId="1522507001" sldId="2064"/>
        </pc:sldMkLst>
        <pc:spChg chg="mod">
          <ac:chgData name="Sharon, Guni" userId="fad1fcbc-a203-42a6-b6e2-a56343780ca6" providerId="ADAL" clId="{ED2D26AD-8133-2940-B60A-86EEAA2291EB}" dt="2021-10-12T19:43:37.223" v="487" actId="20577"/>
          <ac:spMkLst>
            <pc:docMk/>
            <pc:sldMk cId="1522507001" sldId="2064"/>
            <ac:spMk id="3" creationId="{FE16FD82-1348-F548-9DA6-AD96AA9763B2}"/>
          </ac:spMkLst>
        </pc:spChg>
        <pc:spChg chg="mod">
          <ac:chgData name="Sharon, Guni" userId="fad1fcbc-a203-42a6-b6e2-a56343780ca6" providerId="ADAL" clId="{ED2D26AD-8133-2940-B60A-86EEAA2291EB}" dt="2021-10-12T19:43:39.509" v="488" actId="1076"/>
          <ac:spMkLst>
            <pc:docMk/>
            <pc:sldMk cId="1522507001" sldId="2064"/>
            <ac:spMk id="5" creationId="{053B8832-2814-8949-9A65-F277A1F70617}"/>
          </ac:spMkLst>
        </pc:spChg>
      </pc:sldChg>
      <pc:sldChg chg="modSp new mod">
        <pc:chgData name="Sharon, Guni" userId="fad1fcbc-a203-42a6-b6e2-a56343780ca6" providerId="ADAL" clId="{ED2D26AD-8133-2940-B60A-86EEAA2291EB}" dt="2021-10-12T16:32:30.671" v="222" actId="20577"/>
        <pc:sldMkLst>
          <pc:docMk/>
          <pc:sldMk cId="3611790982" sldId="2065"/>
        </pc:sldMkLst>
        <pc:spChg chg="mod">
          <ac:chgData name="Sharon, Guni" userId="fad1fcbc-a203-42a6-b6e2-a56343780ca6" providerId="ADAL" clId="{ED2D26AD-8133-2940-B60A-86EEAA2291EB}" dt="2021-10-12T16:23:22.297" v="59" actId="5793"/>
          <ac:spMkLst>
            <pc:docMk/>
            <pc:sldMk cId="3611790982" sldId="2065"/>
            <ac:spMk id="2" creationId="{FA66A228-F336-3645-90ED-E4CC00C7E566}"/>
          </ac:spMkLst>
        </pc:spChg>
        <pc:spChg chg="mod">
          <ac:chgData name="Sharon, Guni" userId="fad1fcbc-a203-42a6-b6e2-a56343780ca6" providerId="ADAL" clId="{ED2D26AD-8133-2940-B60A-86EEAA2291EB}" dt="2021-10-12T16:32:30.671" v="222" actId="20577"/>
          <ac:spMkLst>
            <pc:docMk/>
            <pc:sldMk cId="3611790982" sldId="2065"/>
            <ac:spMk id="3" creationId="{02346AE7-8E11-7249-A957-0094683B7C41}"/>
          </ac:spMkLst>
        </pc:spChg>
      </pc:sldChg>
      <pc:sldChg chg="modSp add mod">
        <pc:chgData name="Sharon, Guni" userId="fad1fcbc-a203-42a6-b6e2-a56343780ca6" providerId="ADAL" clId="{ED2D26AD-8133-2940-B60A-86EEAA2291EB}" dt="2021-10-12T16:21:40.009" v="44" actId="20577"/>
        <pc:sldMkLst>
          <pc:docMk/>
          <pc:sldMk cId="1185392346" sldId="2066"/>
        </pc:sldMkLst>
        <pc:spChg chg="mod">
          <ac:chgData name="Sharon, Guni" userId="fad1fcbc-a203-42a6-b6e2-a56343780ca6" providerId="ADAL" clId="{ED2D26AD-8133-2940-B60A-86EEAA2291EB}" dt="2021-10-12T16:21:40.009" v="44" actId="20577"/>
          <ac:spMkLst>
            <pc:docMk/>
            <pc:sldMk cId="1185392346" sldId="2066"/>
            <ac:spMk id="3" creationId="{DD652E4A-78E5-4044-82E4-8D3400510058}"/>
          </ac:spMkLst>
        </pc:spChg>
      </pc:sldChg>
      <pc:sldChg chg="modSp add mod">
        <pc:chgData name="Sharon, Guni" userId="fad1fcbc-a203-42a6-b6e2-a56343780ca6" providerId="ADAL" clId="{ED2D26AD-8133-2940-B60A-86EEAA2291EB}" dt="2021-10-12T19:14:29.669" v="398" actId="20577"/>
        <pc:sldMkLst>
          <pc:docMk/>
          <pc:sldMk cId="3340342553" sldId="2067"/>
        </pc:sldMkLst>
        <pc:spChg chg="mod">
          <ac:chgData name="Sharon, Guni" userId="fad1fcbc-a203-42a6-b6e2-a56343780ca6" providerId="ADAL" clId="{ED2D26AD-8133-2940-B60A-86EEAA2291EB}" dt="2021-10-12T19:14:29.669" v="398" actId="20577"/>
          <ac:spMkLst>
            <pc:docMk/>
            <pc:sldMk cId="3340342553" sldId="2067"/>
            <ac:spMk id="3" creationId="{02346AE7-8E11-7249-A957-0094683B7C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10/12/21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1E4F-755C-4E42-8A5A-2077A6627883}" type="datetime1">
              <a:rPr lang="en-US" smtClean="0"/>
              <a:t>10/12/21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79D-35C1-4D42-A43C-311E73D90A91}" type="datetime1">
              <a:rPr lang="en-US" smtClean="0"/>
              <a:t>10/12/21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C7C47-6C09-4441-A6A2-3776FE3BE4AE}" type="datetime1">
              <a:rPr lang="en-US" smtClean="0"/>
              <a:t>10/12/21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0578-205C-5649-B7B4-4449AAFFE687}" type="datetime1">
              <a:rPr lang="en-US" smtClean="0"/>
              <a:t>10/12/21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75A7-7922-6E44-980F-8A1B150E67DB}" type="datetime1">
              <a:rPr lang="en-US" smtClean="0"/>
              <a:t>10/12/21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6C26D-747D-D641-BF1E-5D75AB96AC50}" type="datetime1">
              <a:rPr lang="en-US" smtClean="0"/>
              <a:t>10/12/21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C00F-7118-3B4A-BC0B-3E4360AE968A}" type="datetime1">
              <a:rPr lang="en-US" smtClean="0"/>
              <a:t>10/12/21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6B06-1C7A-3E48-B080-D70A4F2C8087}" type="datetime1">
              <a:rPr lang="en-US" smtClean="0"/>
              <a:t>10/12/21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1A6E-CC25-A44D-A88B-25EF15FBC189}" type="datetime1">
              <a:rPr lang="en-US" smtClean="0"/>
              <a:t>10/12/21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C1B2-36AD-4446-A323-3F4F464463BB}" type="datetime1">
              <a:rPr lang="en-US" smtClean="0"/>
              <a:t>10/12/21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3D3-549F-2844-B955-814F1E9D700A}" type="datetime1">
              <a:rPr lang="en-US" smtClean="0"/>
              <a:t>10/12/21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37BCF-1418-EB4C-94CD-AF5260ABEB3B}" type="datetime1">
              <a:rPr lang="en-US" smtClean="0"/>
              <a:t>10/12/21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algo.inria.fr/seminars/sem01-02/villard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CSCE-421 Machine Learning </a:t>
            </a:r>
            <a:br>
              <a:rPr lang="en-US" dirty="0"/>
            </a:br>
            <a:r>
              <a:rPr lang="en-US" sz="4900" dirty="0"/>
              <a:t>8. Linear regression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Sharon, classes: TR 3:55-5:10, HRBB 124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p:pic>
        <p:nvPicPr>
          <p:cNvPr id="1026" name="Picture 2" descr="What to do when a linear regression gives negative estimates which are not  possible - Cross Validated">
            <a:extLst>
              <a:ext uri="{FF2B5EF4-FFF2-40B4-BE49-F238E27FC236}">
                <a16:creationId xmlns:a16="http://schemas.microsoft.com/office/drawing/2014/main" id="{2F21FAC1-B4CE-9E44-9D8C-13D1797D9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44" y="2419521"/>
            <a:ext cx="4631510" cy="349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Midterm on Tuesday, November-23 (in class)</a:t>
            </a:r>
          </a:p>
          <a:p>
            <a:r>
              <a:rPr lang="en-US" dirty="0"/>
              <a:t>Overdue: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Assignment (P2): Logistic and Linear Regression, due Tuesday Oct-26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A228-F336-3645-90ED-E4CC00C7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Newton’s method: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⋱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…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𝜕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𝜕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𝑛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A9A87-CC8F-1948-A2BD-C1A8D5CC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9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A228-F336-3645-90ED-E4CC00C7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Newton’s method: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is the inverse of the Hessian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endParaRPr lang="en-US" dirty="0"/>
              </a:p>
              <a:p>
                <a:pPr lvl="1"/>
                <a:r>
                  <a:rPr lang="en-US" b="1" dirty="0" err="1"/>
                  <a:t>numpy.linalg.inv</a:t>
                </a:r>
                <a:r>
                  <a:rPr lang="en-US" b="1" dirty="0"/>
                  <a:t>(A)</a:t>
                </a:r>
                <a:endParaRPr lang="en-US" dirty="0"/>
              </a:p>
              <a:p>
                <a:r>
                  <a:rPr lang="en-US" dirty="0"/>
                  <a:t>Inversing 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matrix has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complexity</a:t>
                </a:r>
              </a:p>
              <a:p>
                <a:pPr lvl="1"/>
                <a:r>
                  <a:rPr lang="en-US" dirty="0">
                    <a:hlinkClick r:id="rId2"/>
                  </a:rPr>
                  <a:t>http://algo.inria.fr/seminars/sem01-02/villard.pdf</a:t>
                </a:r>
                <a:endParaRPr lang="en-US" dirty="0"/>
              </a:p>
              <a:p>
                <a:r>
                  <a:rPr lang="en-US" dirty="0"/>
                  <a:t>Hessian matrix computation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A9A87-CC8F-1948-A2BD-C1A8D5CC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4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AAE02-07E4-2A48-BDB2-1C3C5A14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Classifiers vs regression models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6A78ED-7311-214F-A7E7-A0DD92870A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 far, train a model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most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likely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Today we will discuss regression models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most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likely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predict height given weight and gender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6A78ED-7311-214F-A7E7-A0DD92870A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65ABF-5F29-BA45-8965-344DD9A9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39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812D-392A-CA4A-8B81-06C690BD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6002B6-A49C-A040-814C-CABC815EC0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516757" cy="4351338"/>
              </a:xfrm>
            </p:spPr>
            <p:txBody>
              <a:bodyPr/>
              <a:lstStyle/>
              <a:p>
                <a:r>
                  <a:rPr lang="en-US" dirty="0"/>
                  <a:t>Predict a dependent variable,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based on the independent variable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b="1" dirty="0"/>
                  <a:t>Data Assumption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Model Assumption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about the bias term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As we said before, we can simply add it as another dimension in 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6002B6-A49C-A040-814C-CABC815EC0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516757" cy="4351338"/>
              </a:xfrm>
              <a:blipFill>
                <a:blip r:embed="rId2"/>
                <a:stretch>
                  <a:fillRect l="-1751" t="-2326" r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D1A06-5018-4E49-8A57-B935A60C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  <p:pic>
        <p:nvPicPr>
          <p:cNvPr id="1028" name="Picture 4" descr="Regression Analysis – linear regression, SSE , Assumption of linear  regression Error term and best Fit line « Madhuresh Kumar">
            <a:extLst>
              <a:ext uri="{FF2B5EF4-FFF2-40B4-BE49-F238E27FC236}">
                <a16:creationId xmlns:a16="http://schemas.microsoft.com/office/drawing/2014/main" id="{812A6F0E-359C-3247-8C1C-5D513485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68" y="1909350"/>
            <a:ext cx="5078931" cy="283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207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9CEFB-36B8-1E49-A670-A84F0D58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E7C22-338A-814B-A881-F903673DDB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Alternatively, we can write: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How do we train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?</a:t>
                </a:r>
              </a:p>
              <a:p>
                <a:pPr lvl="1"/>
                <a:r>
                  <a:rPr lang="en-US" sz="2800" dirty="0"/>
                  <a:t>Find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that best explain the training data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800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800" dirty="0"/>
              </a:p>
              <a:p>
                <a:pPr lvl="1"/>
                <a:r>
                  <a:rPr lang="en-US" sz="2800" dirty="0"/>
                  <a:t>Define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80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E7C22-338A-814B-A881-F903673DD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47000-0E9A-E94D-BD7C-B1ED1CFF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0EA9BE6B-6E46-4846-8C3F-BCEDC4E71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330" y="4896815"/>
            <a:ext cx="2598807" cy="7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44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E10FD9E-0CA9-4946-A85A-2D11A0CC40E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Optimal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E10FD9E-0CA9-4946-A85A-2D11A0CC40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9176C-6EB7-004A-B3B9-626F2F4FAC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</m:rad>
                              </m:den>
                            </m:f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⊤</m:t>
                                                </m:r>
                                              </m:sup>
                                            </m:sSup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We previously discussed two approaches </a:t>
                </a:r>
              </a:p>
              <a:p>
                <a:pPr lvl="1"/>
                <a:r>
                  <a:rPr lang="en-US" dirty="0"/>
                  <a:t>Maximum Likelihood Estimation (MLE)</a:t>
                </a:r>
              </a:p>
              <a:p>
                <a:pPr lvl="1"/>
                <a:r>
                  <a:rPr lang="en-US" dirty="0"/>
                  <a:t>Maximum A posteriori Probability (MAP)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9176C-6EB7-004A-B3B9-626F2F4FAC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DEF37-2725-1042-BB61-AD596D9B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948B2-AB37-DA4D-92C1-32665093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 (MLE)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EC6FFA-E024-7B49-B12F-D78BAE77FD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∏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</m:rad>
                              </m:den>
                            </m:f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⊤</m:t>
                                                </m:r>
                                              </m:sup>
                                            </m:sSup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sup>
                            </m:sSup>
                          </m:e>
                        </m:nary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p>
                                                      <m:sSup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pPr>
                                                      <m:e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𝑤</m:t>
                                                        </m:r>
                                                      </m:e>
                                                      <m:sup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⊤</m:t>
                                                        </m:r>
                                                      </m:sup>
                                                    </m:sSup>
                                                    <m:sSub>
                                                      <m:sSub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</m:t>
                                                    </m:r>
                                                    <m:sSub>
                                                      <m:sSub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𝑦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sup>
                                    </m:sSup>
                                  </m:e>
                                </m:d>
                              </m:e>
                            </m:func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d>
                              </m:e>
                            </m:func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sup>
                                </m:sSup>
                              </m:e>
                            </m:func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Let’s add a constant factor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EC6FFA-E024-7B49-B12F-D78BAE77FD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8430" b="-18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17F8F-136D-E04D-8AD5-2470BEAF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8B9701B-64AD-CA47-B9E8-1BC9E9191D25}"/>
              </a:ext>
            </a:extLst>
          </p:cNvPr>
          <p:cNvSpPr/>
          <p:nvPr/>
        </p:nvSpPr>
        <p:spPr>
          <a:xfrm rot="16200000">
            <a:off x="3679172" y="3020595"/>
            <a:ext cx="369332" cy="1416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745208-9BA5-8F43-B320-50071D026FAA}"/>
                  </a:ext>
                </a:extLst>
              </p:cNvPr>
              <p:cNvSpPr txBox="1"/>
              <p:nvPr/>
            </p:nvSpPr>
            <p:spPr>
              <a:xfrm>
                <a:off x="2988629" y="3863695"/>
                <a:ext cx="1750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Constant </a:t>
                </a:r>
                <a:r>
                  <a:rPr lang="en-US" dirty="0" err="1"/>
                  <a:t>w.r.t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745208-9BA5-8F43-B320-50071D026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629" y="3863695"/>
                <a:ext cx="1750416" cy="369332"/>
              </a:xfrm>
              <a:prstGeom prst="rect">
                <a:avLst/>
              </a:prstGeom>
              <a:blipFill>
                <a:blip r:embed="rId3"/>
                <a:stretch>
                  <a:fillRect l="-289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BFB05BC6-00CC-514C-AF72-E0F0E6585DD4}"/>
              </a:ext>
            </a:extLst>
          </p:cNvPr>
          <p:cNvSpPr/>
          <p:nvPr/>
        </p:nvSpPr>
        <p:spPr>
          <a:xfrm rot="16200000">
            <a:off x="2743651" y="4792971"/>
            <a:ext cx="369332" cy="4547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8EECD8-C1AF-4F40-A8D5-AF47B1B1F8B2}"/>
                  </a:ext>
                </a:extLst>
              </p:cNvPr>
              <p:cNvSpPr txBox="1"/>
              <p:nvPr/>
            </p:nvSpPr>
            <p:spPr>
              <a:xfrm>
                <a:off x="2163118" y="5110023"/>
                <a:ext cx="1750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Constant </a:t>
                </a:r>
                <a:r>
                  <a:rPr lang="en-US" dirty="0" err="1"/>
                  <a:t>w.r.t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8EECD8-C1AF-4F40-A8D5-AF47B1B1F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18" y="5110023"/>
                <a:ext cx="1750416" cy="369332"/>
              </a:xfrm>
              <a:prstGeom prst="rect">
                <a:avLst/>
              </a:prstGeom>
              <a:blipFill>
                <a:blip r:embed="rId4"/>
                <a:stretch>
                  <a:fillRect l="-2878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CD1AF8B-E1A2-734F-9273-A167AB05122F}"/>
              </a:ext>
            </a:extLst>
          </p:cNvPr>
          <p:cNvSpPr txBox="1"/>
          <p:nvPr/>
        </p:nvSpPr>
        <p:spPr>
          <a:xfrm>
            <a:off x="9982200" y="5492188"/>
            <a:ext cx="2156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Squared Error!</a:t>
            </a:r>
          </a:p>
        </p:txBody>
      </p:sp>
    </p:spTree>
    <p:extLst>
      <p:ext uri="{BB962C8B-B14F-4D97-AF65-F5344CB8AC3E}">
        <p14:creationId xmlns:p14="http://schemas.microsoft.com/office/powerpoint/2010/main" val="69943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8937-15FB-8543-A6BD-1931E81E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Ordinary Least Square Linear Regression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96EEFD-D4C3-354A-8C36-3DE32AD2E9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30247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𝑥𝑤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i="1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We can use gradient decent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also find the optimal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a closed form solution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96EEFD-D4C3-354A-8C36-3DE32AD2E9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30247" cy="4351338"/>
              </a:xfrm>
              <a:blipFill>
                <a:blip r:embed="rId2"/>
                <a:stretch>
                  <a:fillRect l="-928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4BE0F-DC0A-D34A-A7BC-46488215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2DE8C9-0462-E045-8D72-D2C03BBC5FFC}"/>
              </a:ext>
            </a:extLst>
          </p:cNvPr>
          <p:cNvSpPr txBox="1"/>
          <p:nvPr/>
        </p:nvSpPr>
        <p:spPr>
          <a:xfrm>
            <a:off x="5153891" y="6176963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Demo…</a:t>
            </a:r>
          </a:p>
        </p:txBody>
      </p:sp>
    </p:spTree>
    <p:extLst>
      <p:ext uri="{BB962C8B-B14F-4D97-AF65-F5344CB8AC3E}">
        <p14:creationId xmlns:p14="http://schemas.microsoft.com/office/powerpoint/2010/main" val="242184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56A33-95F7-1544-A7A5-D62D0861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A posteriori Probability (MAP)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159CD4-2B25-004C-B026-B250916BAE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Instead of maximizing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(MLE), maximize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: we know how to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maximizes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Same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minimizes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𝑥𝑤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dirty="0"/>
                  <a:t> : we don’t care about the normalizing factor (it is not dependent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now considered a random variable. We need to assume an underlying distribution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159CD4-2B25-004C-B026-B250916BAE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FD4DA-2E53-E946-9F58-8E12CAA4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88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4C363-2564-2C48-9D90-13F7FC56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Ridge Regression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CE8B7C-6ED0-A448-8D54-033FA5C506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</m:nary>
                          </m:e>
                        </m:func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</m:nary>
                              </m:e>
                            </m:fun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fName>
                              <m:e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nary>
                                      <m:naryPr>
                                        <m:chr m:val="∑"/>
                                        <m:sup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|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;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</m:func>
                              </m:e>
                            </m:fun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e>
                            </m:nary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CE8B7C-6ED0-A448-8D54-033FA5C506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  <a:blipFill>
                <a:blip r:embed="rId2"/>
                <a:stretch>
                  <a:fillRect l="-1086" t="-1809" b="-13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E3573-CA1B-3B4C-BD1F-0A549569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D8140C-DD58-5448-B841-5B0E8B4030DB}"/>
                  </a:ext>
                </a:extLst>
              </p:cNvPr>
              <p:cNvSpPr/>
              <p:nvPr/>
            </p:nvSpPr>
            <p:spPr>
              <a:xfrm>
                <a:off x="7035888" y="2912113"/>
                <a:ext cx="4945095" cy="1436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|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;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⊤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D8140C-DD58-5448-B841-5B0E8B403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888" y="2912113"/>
                <a:ext cx="4945095" cy="1436804"/>
              </a:xfrm>
              <a:prstGeom prst="rect">
                <a:avLst/>
              </a:prstGeom>
              <a:blipFill>
                <a:blip r:embed="rId3"/>
                <a:stretch>
                  <a:fillRect t="-65789" b="-90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A0B742D0-7EB1-4745-A14E-5D61F5C3B415}"/>
              </a:ext>
            </a:extLst>
          </p:cNvPr>
          <p:cNvSpPr/>
          <p:nvPr/>
        </p:nvSpPr>
        <p:spPr>
          <a:xfrm>
            <a:off x="4449604" y="3006035"/>
            <a:ext cx="2338821" cy="6187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918CB7-2E9C-A147-A6F8-365A7A8D58A6}"/>
              </a:ext>
            </a:extLst>
          </p:cNvPr>
          <p:cNvCxnSpPr/>
          <p:nvPr/>
        </p:nvCxnSpPr>
        <p:spPr>
          <a:xfrm>
            <a:off x="6828183" y="3242490"/>
            <a:ext cx="834887" cy="186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6005ACE-D955-2E43-91CE-3BD4ED3324A7}"/>
              </a:ext>
            </a:extLst>
          </p:cNvPr>
          <p:cNvSpPr/>
          <p:nvPr/>
        </p:nvSpPr>
        <p:spPr>
          <a:xfrm>
            <a:off x="2726635" y="2988876"/>
            <a:ext cx="1337712" cy="6187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AD00DA50-E890-004C-A282-526209086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890" y="4364005"/>
            <a:ext cx="2598807" cy="72800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D7FE2C-23F4-4044-BBD5-ACFADA76F4E8}"/>
              </a:ext>
            </a:extLst>
          </p:cNvPr>
          <p:cNvCxnSpPr>
            <a:cxnSpLocks/>
          </p:cNvCxnSpPr>
          <p:nvPr/>
        </p:nvCxnSpPr>
        <p:spPr>
          <a:xfrm>
            <a:off x="3896139" y="3607616"/>
            <a:ext cx="4399724" cy="1001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895EE7-F01D-F344-9C02-900FC721048B}"/>
                  </a:ext>
                </a:extLst>
              </p:cNvPr>
              <p:cNvSpPr txBox="1"/>
              <p:nvPr/>
            </p:nvSpPr>
            <p:spPr>
              <a:xfrm>
                <a:off x="11073813" y="4543341"/>
                <a:ext cx="8000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895EE7-F01D-F344-9C02-900FC7210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3813" y="4543341"/>
                <a:ext cx="800027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7F16AE-5586-E848-9CF8-C45B2BF482EF}"/>
                  </a:ext>
                </a:extLst>
              </p:cNvPr>
              <p:cNvSpPr/>
              <p:nvPr/>
            </p:nvSpPr>
            <p:spPr>
              <a:xfrm>
                <a:off x="7563203" y="5629990"/>
                <a:ext cx="1179041" cy="9056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7F16AE-5586-E848-9CF8-C45B2BF482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3203" y="5629990"/>
                <a:ext cx="1179041" cy="9056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E6BCF4-445B-974D-B150-94DB981715DD}"/>
                  </a:ext>
                </a:extLst>
              </p:cNvPr>
              <p:cNvSpPr txBox="1"/>
              <p:nvPr/>
            </p:nvSpPr>
            <p:spPr>
              <a:xfrm>
                <a:off x="8474793" y="1462702"/>
                <a:ext cx="24810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are independent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E6BCF4-445B-974D-B150-94DB98171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4793" y="1462702"/>
                <a:ext cx="2481000" cy="369332"/>
              </a:xfrm>
              <a:prstGeom prst="rect">
                <a:avLst/>
              </a:prstGeom>
              <a:blipFill>
                <a:blip r:embed="rId7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C8D716-9025-1C44-8BC0-83EF4DA42C95}"/>
              </a:ext>
            </a:extLst>
          </p:cNvPr>
          <p:cNvCxnSpPr/>
          <p:nvPr/>
        </p:nvCxnSpPr>
        <p:spPr>
          <a:xfrm flipH="1">
            <a:off x="4184374" y="1825227"/>
            <a:ext cx="4231516" cy="778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38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7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05078-FFB2-B84F-990F-DEEB412A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Ridge Regression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16FD82-1348-F548-9DA6-AD96AA9763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≡0.5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𝑥𝑤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can find the optimal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a closed form solution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16FD82-1348-F548-9DA6-AD96AA976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629F6-EDDB-EC4A-857E-4FD37E9E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3B8832-2814-8949-9A65-F277A1F70617}"/>
                  </a:ext>
                </a:extLst>
              </p:cNvPr>
              <p:cNvSpPr/>
              <p:nvPr/>
            </p:nvSpPr>
            <p:spPr>
              <a:xfrm>
                <a:off x="1755636" y="2523303"/>
                <a:ext cx="1334211" cy="9056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3B8832-2814-8949-9A65-F277A1F706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636" y="2523303"/>
                <a:ext cx="1334211" cy="9056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BB25EBF-65F0-CA46-A6D5-DE649E053B07}"/>
              </a:ext>
            </a:extLst>
          </p:cNvPr>
          <p:cNvSpPr txBox="1"/>
          <p:nvPr/>
        </p:nvSpPr>
        <p:spPr>
          <a:xfrm>
            <a:off x="5153891" y="6176963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Demo…</a:t>
            </a:r>
          </a:p>
        </p:txBody>
      </p:sp>
    </p:spTree>
    <p:extLst>
      <p:ext uri="{BB962C8B-B14F-4D97-AF65-F5344CB8AC3E}">
        <p14:creationId xmlns:p14="http://schemas.microsoft.com/office/powerpoint/2010/main" val="1522507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Ordinary Least Squares: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arg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0.5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𝑥𝑤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Squared loss</a:t>
                </a:r>
              </a:p>
              <a:p>
                <a:pPr lvl="1"/>
                <a:r>
                  <a:rPr lang="en-US" dirty="0"/>
                  <a:t>No regularization </a:t>
                </a:r>
              </a:p>
              <a:p>
                <a:pPr lvl="1"/>
                <a:r>
                  <a:rPr lang="en-US" dirty="0"/>
                  <a:t>Closed form: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Ridge Regression:</a:t>
                </a:r>
              </a:p>
              <a:p>
                <a:pPr lvl="1"/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arg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0.5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𝑥𝑤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Squared loss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-regularization</a:t>
                </a:r>
              </a:p>
              <a:p>
                <a:pPr lvl="1"/>
                <a:r>
                  <a:rPr lang="en-US" dirty="0"/>
                  <a:t>Closed form: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5387E-D685-FC4B-90C8-EEC38EFA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Support Vector Machines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Assignment (P2): Logistic and Linear Regression, due Tuesday Oct-26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5023</TotalTime>
  <Words>706</Words>
  <Application>Microsoft Macintosh PowerPoint</Application>
  <PresentationFormat>Widescreen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CSCE-421 Machine Learning  8. Linear regression</vt:lpstr>
      <vt:lpstr>Announcements </vt:lpstr>
      <vt:lpstr>Last class…</vt:lpstr>
      <vt:lpstr>Last class…</vt:lpstr>
      <vt:lpstr>Classifiers vs regression models</vt:lpstr>
      <vt:lpstr>Linear regression </vt:lpstr>
      <vt:lpstr>Linear regression </vt:lpstr>
      <vt:lpstr>Optimal w </vt:lpstr>
      <vt:lpstr>Maximum Likelihood Estimation (MLE)</vt:lpstr>
      <vt:lpstr>Ordinary Least Square Linear Regression</vt:lpstr>
      <vt:lpstr>Maximum A posteriori Probability (MAP)</vt:lpstr>
      <vt:lpstr>Ridge Regression</vt:lpstr>
      <vt:lpstr>Ridge Regression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212</cp:revision>
  <dcterms:created xsi:type="dcterms:W3CDTF">2019-10-14T16:33:14Z</dcterms:created>
  <dcterms:modified xsi:type="dcterms:W3CDTF">2021-10-12T19:46:15Z</dcterms:modified>
</cp:coreProperties>
</file>