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36"/>
  </p:notesMasterIdLst>
  <p:sldIdLst>
    <p:sldId id="863" r:id="rId2"/>
    <p:sldId id="2058" r:id="rId3"/>
    <p:sldId id="898" r:id="rId4"/>
    <p:sldId id="899" r:id="rId5"/>
    <p:sldId id="561" r:id="rId6"/>
    <p:sldId id="549" r:id="rId7"/>
    <p:sldId id="577" r:id="rId8"/>
    <p:sldId id="563" r:id="rId9"/>
    <p:sldId id="578" r:id="rId10"/>
    <p:sldId id="520" r:id="rId11"/>
    <p:sldId id="580" r:id="rId12"/>
    <p:sldId id="2040" r:id="rId13"/>
    <p:sldId id="2041" r:id="rId14"/>
    <p:sldId id="2042" r:id="rId15"/>
    <p:sldId id="2045" r:id="rId16"/>
    <p:sldId id="2046" r:id="rId17"/>
    <p:sldId id="2047" r:id="rId18"/>
    <p:sldId id="2051" r:id="rId19"/>
    <p:sldId id="2048" r:id="rId20"/>
    <p:sldId id="2049" r:id="rId21"/>
    <p:sldId id="2050" r:id="rId22"/>
    <p:sldId id="2052" r:id="rId23"/>
    <p:sldId id="2053" r:id="rId24"/>
    <p:sldId id="2054" r:id="rId25"/>
    <p:sldId id="2059" r:id="rId26"/>
    <p:sldId id="2060" r:id="rId27"/>
    <p:sldId id="2061" r:id="rId28"/>
    <p:sldId id="521" r:id="rId29"/>
    <p:sldId id="522" r:id="rId30"/>
    <p:sldId id="431" r:id="rId31"/>
    <p:sldId id="433" r:id="rId32"/>
    <p:sldId id="2033" r:id="rId33"/>
    <p:sldId id="2056" r:id="rId34"/>
    <p:sldId id="205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31"/>
    <p:restoredTop sz="94694"/>
  </p:normalViewPr>
  <p:slideViewPr>
    <p:cSldViewPr snapToGrid="0" snapToObjects="1">
      <p:cViewPr varScale="1">
        <p:scale>
          <a:sx n="105" d="100"/>
          <a:sy n="105" d="100"/>
        </p:scale>
        <p:origin x="224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9/14/21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7E4B1-CE46-E643-8007-F244B14B42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66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http://isl.ira.uka.de/neuralNetCourse/2004/VL_11_5/Perceptron.html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C9BE2-5684-49CD-9E0E-5BD0322C288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6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http://isl.ira.uka.de/neuralNetCourse/2004/VL_11_5/Perceptron.html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C9BE2-5684-49CD-9E0E-5BD0322C288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2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7E4B1-CE46-E643-8007-F244B14B421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37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1B55-D6EB-6B4D-83DD-D91F679FEB4F}" type="datetime1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325DC-FBD2-E04D-9A90-360DD54172B0}" type="datetime1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7897F-33D1-CF4A-AEB8-4F7D31D22D1E}" type="datetime1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DEF2-5A69-2E4B-9479-B82A04018A47}" type="datetime1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9E1E-36A9-1B4D-A7DC-C54F4DDA0DF5}" type="datetime1">
              <a:rPr lang="en-US" smtClean="0"/>
              <a:t>9/14/21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298EE-B2CC-3D48-BDAC-694ADA83648C}" type="datetime1">
              <a:rPr lang="en-US" smtClean="0"/>
              <a:t>9/14/21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BD9-4295-5345-9CD5-C6241B0B6B4F}" type="datetime1">
              <a:rPr lang="en-US" smtClean="0"/>
              <a:t>9/14/21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A93B-A05B-5C4E-8423-2D76D7C11E7F}" type="datetime1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900C-EF3F-7F47-96AF-1B6BFF41515A}" type="datetime1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C2E7-7203-A541-95A6-904F16D9BF5A}" type="datetime1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68C56-9CDF-4F4D-A648-90D7AE2FCF74}" type="datetime1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4FB04-61BD-D042-843A-07EA9AD86138}" type="datetime1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4.xml"/><Relationship Id="rId7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tags" Target="../tags/tag5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0.xml"/><Relationship Id="rId7" Type="http://schemas.openxmlformats.org/officeDocument/2006/relationships/image" Target="../media/image42.png"/><Relationship Id="rId12" Type="http://schemas.openxmlformats.org/officeDocument/2006/relationships/image" Target="../media/image20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8.png"/><Relationship Id="rId4" Type="http://schemas.openxmlformats.org/officeDocument/2006/relationships/tags" Target="../tags/tag11.xml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lecture-demo.ira.uka.de/neural-network-demo/?preset=Rosenblatt%20Perceptro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56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tags" Target="../tags/tag14.xml"/><Relationship Id="rId21" Type="http://schemas.openxmlformats.org/officeDocument/2006/relationships/image" Target="../media/image12.png"/><Relationship Id="rId7" Type="http://schemas.openxmlformats.org/officeDocument/2006/relationships/tags" Target="../tags/tag18.xml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tags" Target="../tags/tag13.xml"/><Relationship Id="rId16" Type="http://schemas.openxmlformats.org/officeDocument/2006/relationships/image" Target="../media/image39.png"/><Relationship Id="rId20" Type="http://schemas.openxmlformats.org/officeDocument/2006/relationships/image" Target="../media/image44.png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16.xml"/><Relationship Id="rId15" Type="http://schemas.openxmlformats.org/officeDocument/2006/relationships/image" Target="../media/image38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3.png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7.png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53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47.png"/><Relationship Id="rId5" Type="http://schemas.openxmlformats.org/officeDocument/2006/relationships/tags" Target="../tags/tag25.xml"/><Relationship Id="rId15" Type="http://schemas.openxmlformats.org/officeDocument/2006/relationships/image" Target="../media/image61.png"/><Relationship Id="rId10" Type="http://schemas.openxmlformats.org/officeDocument/2006/relationships/image" Target="../media/image46.png"/><Relationship Id="rId4" Type="http://schemas.openxmlformats.org/officeDocument/2006/relationships/tags" Target="../tags/tag24.xml"/><Relationship Id="rId9" Type="http://schemas.openxmlformats.org/officeDocument/2006/relationships/image" Target="../media/image45.png"/><Relationship Id="rId1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CSCE-421 Machine Learning </a:t>
            </a:r>
            <a:br>
              <a:rPr lang="en-US" dirty="0"/>
            </a:br>
            <a:r>
              <a:rPr lang="en-US" sz="4900" dirty="0"/>
              <a:t>3. Perceptron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Guni Sharon, classes: TR 3:55-5:10, HRBB 124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/>
          </a:p>
        </p:txBody>
      </p:sp>
      <p:pic>
        <p:nvPicPr>
          <p:cNvPr id="5" name="Picture 2" descr="The Perceptron. The Perceptron was first proposed by… | by Arc | Towards  Data Science">
            <a:extLst>
              <a:ext uri="{FF2B5EF4-FFF2-40B4-BE49-F238E27FC236}">
                <a16:creationId xmlns:a16="http://schemas.microsoft.com/office/drawing/2014/main" id="{8592D667-113B-C242-8317-58A7FB340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477" y="2699483"/>
            <a:ext cx="5264425" cy="287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Covid19 positive</a:t>
            </a:r>
          </a:p>
          <a:p>
            <a:pPr lvl="1"/>
            <a:r>
              <a:rPr lang="en-US" dirty="0"/>
              <a:t>No need to notify me or get permission for delayed submissions</a:t>
            </a:r>
          </a:p>
          <a:p>
            <a:pPr lvl="1"/>
            <a:r>
              <a:rPr lang="en-US" dirty="0"/>
              <a:t>Class attendance is not mandatory</a:t>
            </a:r>
          </a:p>
          <a:p>
            <a:pPr lvl="1"/>
            <a:r>
              <a:rPr lang="en-US" dirty="0"/>
              <a:t>Notify TA if deadline extension is needed </a:t>
            </a:r>
          </a:p>
          <a:p>
            <a:r>
              <a:rPr lang="en-US" dirty="0"/>
              <a:t>Overdue:</a:t>
            </a:r>
          </a:p>
          <a:p>
            <a:pPr lvl="1"/>
            <a:r>
              <a:rPr lang="en-US" dirty="0"/>
              <a:t>Programming assignment 0: Python Warmup (due Monday, Sep 6)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Written assignment 1: K Nearest Neighbors + Linear algebra (due Wednesday, Sep 15)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9F4EB-0F87-574F-BBBB-8F80A7852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classifier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BCA22-E490-A340-AC3B-1976DDDF6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65843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Find a hyper-plane that separates the data</a:t>
            </a:r>
          </a:p>
          <a:p>
            <a:r>
              <a:rPr lang="en-US" dirty="0"/>
              <a:t>Requires our data to be linearly separable </a:t>
            </a:r>
          </a:p>
          <a:p>
            <a:r>
              <a:rPr lang="en-US" dirty="0"/>
              <a:t>Is that a reasonable assumption?</a:t>
            </a:r>
          </a:p>
          <a:p>
            <a:r>
              <a:rPr lang="en-US" dirty="0"/>
              <a:t>For high-dimensional data, Yes! </a:t>
            </a:r>
          </a:p>
          <a:p>
            <a:r>
              <a:rPr lang="en-US" dirty="0"/>
              <a:t>More dimensions result in increased separability</a:t>
            </a:r>
          </a:p>
          <a:p>
            <a:r>
              <a:rPr lang="en-US" dirty="0"/>
              <a:t>“any two finite sets of data with empty overlap in original input space will become linearly separable in an infinite dimensional feature space”  </a:t>
            </a:r>
          </a:p>
          <a:p>
            <a:pPr lvl="1"/>
            <a:r>
              <a:rPr lang="en-US" dirty="0"/>
              <a:t>Chen et al., 2007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F30FF-D9D2-0840-8B1F-3B9FE81B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2" descr="What is the kernel trick? Why is it important? | by Grace Zhang | Medium">
            <a:extLst>
              <a:ext uri="{FF2B5EF4-FFF2-40B4-BE49-F238E27FC236}">
                <a16:creationId xmlns:a16="http://schemas.microsoft.com/office/drawing/2014/main" id="{FC1FB9AA-5AAC-3948-8E45-149437474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95" y="4493799"/>
            <a:ext cx="4669818" cy="186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0.1 - When Data is Linearly Separable | STAT 508">
            <a:extLst>
              <a:ext uri="{FF2B5EF4-FFF2-40B4-BE49-F238E27FC236}">
                <a16:creationId xmlns:a16="http://schemas.microsoft.com/office/drawing/2014/main" id="{B286D13C-CCD5-0F48-ABAB-3978B9939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874" y="1247085"/>
            <a:ext cx="30480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59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C33F8-C802-EB45-9290-0A68C9432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classifier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D1F90-0B9C-FA46-A7AE-D4ADD2D035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Inference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independent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Why?</a:t>
                </a:r>
              </a:p>
              <a:p>
                <a:pPr lvl="1"/>
                <a:r>
                  <a:rPr lang="en-US" dirty="0"/>
                  <a:t>Once we find the separating hyperplane: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A new point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is classified as: ‘</a:t>
                </a:r>
                <a:r>
                  <a:rPr lang="en-US" dirty="0">
                    <a:solidFill>
                      <a:srgbClr val="FF0000"/>
                    </a:solidFill>
                  </a:rPr>
                  <a:t>+</a:t>
                </a:r>
                <a:r>
                  <a:rPr lang="en-US" dirty="0"/>
                  <a:t>’ if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else ‘</a:t>
                </a:r>
                <a:r>
                  <a:rPr lang="en-US" dirty="0">
                    <a:solidFill>
                      <a:srgbClr val="FF0000"/>
                    </a:solidFill>
                  </a:rPr>
                  <a:t>-</a:t>
                </a:r>
                <a:r>
                  <a:rPr lang="en-US" dirty="0"/>
                  <a:t>’</a:t>
                </a:r>
              </a:p>
              <a:p>
                <a:r>
                  <a:rPr lang="en-US" dirty="0"/>
                  <a:t>Accuracy guarantees for Perceptron?</a:t>
                </a:r>
              </a:p>
              <a:p>
                <a:pPr lvl="1"/>
                <a:r>
                  <a:rPr lang="en-US" dirty="0"/>
                  <a:t>None! Worst case is no better the random classification</a:t>
                </a:r>
              </a:p>
              <a:p>
                <a:pPr lvl="1"/>
                <a:r>
                  <a:rPr lang="en-US" dirty="0"/>
                  <a:t>XOR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D1F90-0B9C-FA46-A7AE-D4ADD2D035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BD25F-C7D5-D247-9F8B-796299D76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4A10B6F-9AD3-AE4F-A5FF-6FA4E60B364B}"/>
              </a:ext>
            </a:extLst>
          </p:cNvPr>
          <p:cNvSpPr/>
          <p:nvPr/>
        </p:nvSpPr>
        <p:spPr>
          <a:xfrm>
            <a:off x="4303644" y="5158409"/>
            <a:ext cx="365760" cy="365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69F1F0A-03C4-2942-9537-3770067CEDCE}"/>
              </a:ext>
            </a:extLst>
          </p:cNvPr>
          <p:cNvSpPr/>
          <p:nvPr/>
        </p:nvSpPr>
        <p:spPr>
          <a:xfrm>
            <a:off x="5579166" y="6008481"/>
            <a:ext cx="365760" cy="365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ross 6">
            <a:extLst>
              <a:ext uri="{FF2B5EF4-FFF2-40B4-BE49-F238E27FC236}">
                <a16:creationId xmlns:a16="http://schemas.microsoft.com/office/drawing/2014/main" id="{F8D94999-EC2F-8445-9345-20EB6E60F707}"/>
              </a:ext>
            </a:extLst>
          </p:cNvPr>
          <p:cNvSpPr>
            <a:spLocks noChangeAspect="1"/>
          </p:cNvSpPr>
          <p:nvPr/>
        </p:nvSpPr>
        <p:spPr>
          <a:xfrm rot="2748786">
            <a:off x="5579167" y="5158408"/>
            <a:ext cx="365760" cy="365760"/>
          </a:xfrm>
          <a:prstGeom prst="plus">
            <a:avLst>
              <a:gd name="adj" fmla="val 3858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ross 7">
            <a:extLst>
              <a:ext uri="{FF2B5EF4-FFF2-40B4-BE49-F238E27FC236}">
                <a16:creationId xmlns:a16="http://schemas.microsoft.com/office/drawing/2014/main" id="{541B5F4D-1B38-2540-92E2-436797E94981}"/>
              </a:ext>
            </a:extLst>
          </p:cNvPr>
          <p:cNvSpPr>
            <a:spLocks noChangeAspect="1"/>
          </p:cNvSpPr>
          <p:nvPr/>
        </p:nvSpPr>
        <p:spPr>
          <a:xfrm rot="2748786">
            <a:off x="4303643" y="5994083"/>
            <a:ext cx="365760" cy="365760"/>
          </a:xfrm>
          <a:prstGeom prst="plus">
            <a:avLst>
              <a:gd name="adj" fmla="val 3858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6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Linear Classifiers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0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199" y="1600200"/>
                <a:ext cx="10536622" cy="49530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800" dirty="0"/>
                  <a:t>Input vector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is the </a:t>
                </a:r>
                <a:r>
                  <a:rPr lang="en-US" sz="2800" dirty="0">
                    <a:solidFill>
                      <a:srgbClr val="CC0000"/>
                    </a:solidFill>
                  </a:rPr>
                  <a:t>feature values </a:t>
                </a:r>
                <a:r>
                  <a:rPr lang="en-US" sz="2800" dirty="0"/>
                  <a:t>for observation</a:t>
                </a:r>
                <a:r>
                  <a:rPr lang="en-US" sz="2800" dirty="0">
                    <a:solidFill>
                      <a:srgbClr val="CC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800" dirty="0">
                  <a:solidFill>
                    <a:srgbClr val="CC0000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800" dirty="0"/>
                  <a:t>Each feature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has a </a:t>
                </a:r>
                <a:r>
                  <a:rPr lang="en-US" sz="2800" dirty="0">
                    <a:solidFill>
                      <a:srgbClr val="CC0000"/>
                    </a:solidFill>
                  </a:rPr>
                  <a:t>weight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, forms a vector of weights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800" dirty="0">
                  <a:solidFill>
                    <a:srgbClr val="CC0000"/>
                  </a:solidFill>
                </a:endParaRP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sz="2800" dirty="0"/>
                  <a:t>Sum is the </a:t>
                </a:r>
                <a:r>
                  <a:rPr lang="en-US" sz="2800" dirty="0">
                    <a:solidFill>
                      <a:srgbClr val="CC0000"/>
                    </a:solidFill>
                  </a:rPr>
                  <a:t>activation</a:t>
                </a:r>
              </a:p>
              <a:p>
                <a:pPr eaLnBrk="1" hangingPunct="1">
                  <a:lnSpc>
                    <a:spcPct val="90000"/>
                  </a:lnSpc>
                </a:pPr>
                <a:endParaRPr lang="en-US" sz="28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8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8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800" dirty="0"/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sz="2800" dirty="0"/>
                  <a:t>If the activation is: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Positive, output +1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Negative, output -1</a:t>
                </a:r>
              </a:p>
            </p:txBody>
          </p:sp>
        </mc:Choice>
        <mc:Fallback xmlns="">
          <p:sp>
            <p:nvSpPr>
              <p:cNvPr id="256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600200"/>
                <a:ext cx="10536622" cy="4953000"/>
              </a:xfrm>
              <a:blipFill>
                <a:blip r:embed="rId4"/>
                <a:stretch>
                  <a:fillRect l="-1084" t="-1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096000" y="5029200"/>
            <a:ext cx="685800" cy="1219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4000">
                <a:sym typeface="Symbol" pitchFamily="18" charset="2"/>
              </a:rPr>
              <a:t>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5257800" y="5257800"/>
            <a:ext cx="8382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sz="1600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5257800" y="5638800"/>
            <a:ext cx="8382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sz="1600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5257800" y="6019800"/>
            <a:ext cx="838200" cy="0"/>
          </a:xfrm>
          <a:prstGeom prst="line">
            <a:avLst/>
          </a:prstGeom>
          <a:ln w="57150">
            <a:headEnd/>
            <a:tailEnd type="triangl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sz="1600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876800" y="5105400"/>
            <a:ext cx="3810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1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4876800" y="5486400"/>
            <a:ext cx="3810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2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4876800" y="5867400"/>
            <a:ext cx="3810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3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410200" y="4908330"/>
            <a:ext cx="5334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w</a:t>
            </a:r>
            <a:r>
              <a:rPr lang="en-US" sz="1600" baseline="-25000"/>
              <a:t>1</a:t>
            </a:r>
            <a:endParaRPr lang="en-US" sz="1600"/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5410200" y="5293108"/>
            <a:ext cx="5334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w</a:t>
            </a:r>
            <a:r>
              <a:rPr lang="en-US" sz="1600" baseline="-25000" dirty="0"/>
              <a:t>2</a:t>
            </a:r>
            <a:endParaRPr lang="en-US" sz="1600" dirty="0"/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5410200" y="5680840"/>
            <a:ext cx="5334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w</a:t>
            </a:r>
            <a:r>
              <a:rPr lang="en-US" sz="1600" baseline="-25000" dirty="0"/>
              <a:t>3</a:t>
            </a:r>
            <a:endParaRPr lang="en-US" sz="1600" dirty="0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7162800" y="5334000"/>
            <a:ext cx="6858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400"/>
              <a:t>&gt;0?</a:t>
            </a:r>
          </a:p>
        </p:txBody>
      </p:sp>
      <p:cxnSp>
        <p:nvCxnSpPr>
          <p:cNvPr id="25616" name="AutoShape 16"/>
          <p:cNvCxnSpPr>
            <a:cxnSpLocks noChangeShapeType="1"/>
            <a:stCxn id="25605" idx="3"/>
            <a:endCxn id="25615" idx="1"/>
          </p:cNvCxnSpPr>
          <p:nvPr/>
        </p:nvCxnSpPr>
        <p:spPr bwMode="auto">
          <a:xfrm>
            <a:off x="6781800" y="5638800"/>
            <a:ext cx="381000" cy="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7848600" y="5638800"/>
            <a:ext cx="381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3689350"/>
            <a:ext cx="7624762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C:\Users\Dan\Dropbox\Office\CS 188\Ketrina Art\Perceptron\Neur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70730" y="223455"/>
            <a:ext cx="3038803" cy="11422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251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6482" y="1561307"/>
                <a:ext cx="10377006" cy="4525962"/>
              </a:xfrm>
            </p:spPr>
            <p:txBody>
              <a:bodyPr/>
              <a:lstStyle/>
              <a:p>
                <a:r>
                  <a:rPr lang="en-US" sz="2400" dirty="0"/>
                  <a:t>Binary classification: are features more aligned with weight vector or with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?</a:t>
                </a:r>
              </a:p>
              <a:p>
                <a:r>
                  <a:rPr lang="en-US" sz="2400" dirty="0"/>
                  <a:t>Learning: figure out the weight vector from examples</a:t>
                </a:r>
              </a:p>
            </p:txBody>
          </p:sp>
        </mc:Choice>
        <mc:Fallback xmlns="">
          <p:sp>
            <p:nvSpPr>
              <p:cNvPr id="2048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6482" y="1561307"/>
                <a:ext cx="10377006" cy="4525962"/>
              </a:xfrm>
              <a:blipFill>
                <a:blip r:embed="rId6"/>
                <a:stretch>
                  <a:fillRect l="-856" t="-1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620000" y="3085353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2</a:t>
            </a:r>
          </a:p>
          <a:p>
            <a:r>
              <a:rPr lang="en-US" sz="1200">
                <a:latin typeface="Courier New" pitchFamily="49" charset="0"/>
              </a:rPr>
              <a:t>YOUR_NAME   : 0</a:t>
            </a:r>
          </a:p>
          <a:p>
            <a:r>
              <a:rPr lang="en-US" sz="1200">
                <a:latin typeface="Courier New" pitchFamily="49" charset="0"/>
              </a:rPr>
              <a:t>MISSPELLED  : 2</a:t>
            </a:r>
          </a:p>
          <a:p>
            <a:r>
              <a:rPr lang="en-US" sz="1200">
                <a:latin typeface="Courier New" pitchFamily="49" charset="0"/>
              </a:rPr>
              <a:t>FROM_FRIEND : 0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5" name="Double Bracket 4"/>
          <p:cNvSpPr/>
          <p:nvPr/>
        </p:nvSpPr>
        <p:spPr>
          <a:xfrm>
            <a:off x="7620000" y="3034553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743200" y="2758328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latin typeface="Courier New" pitchFamily="49" charset="0"/>
              </a:rPr>
              <a:t># free      : 4</a:t>
            </a:r>
          </a:p>
          <a:p>
            <a:r>
              <a:rPr lang="en-US" sz="1200" dirty="0">
                <a:latin typeface="Courier New" pitchFamily="49" charset="0"/>
              </a:rPr>
              <a:t>YOUR_NAME   :-1</a:t>
            </a:r>
          </a:p>
          <a:p>
            <a:r>
              <a:rPr lang="en-US" sz="1200" dirty="0">
                <a:latin typeface="Courier New" pitchFamily="49" charset="0"/>
              </a:rPr>
              <a:t>MISSPELLED  : 1</a:t>
            </a:r>
          </a:p>
          <a:p>
            <a:r>
              <a:rPr lang="en-US" sz="1200" dirty="0">
                <a:latin typeface="Courier New" pitchFamily="49" charset="0"/>
              </a:rPr>
              <a:t>FROM_FRIEND :-3</a:t>
            </a:r>
          </a:p>
          <a:p>
            <a:r>
              <a:rPr lang="en-US" sz="1200" dirty="0">
                <a:latin typeface="Courier New" pitchFamily="49" charset="0"/>
              </a:rPr>
              <a:t>...</a:t>
            </a:r>
          </a:p>
        </p:txBody>
      </p:sp>
      <p:sp>
        <p:nvSpPr>
          <p:cNvPr id="7" name="Double Bracket 6"/>
          <p:cNvSpPr/>
          <p:nvPr/>
        </p:nvSpPr>
        <p:spPr>
          <a:xfrm>
            <a:off x="2743200" y="2653553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0488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3415553"/>
            <a:ext cx="2730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4600" y="3491753"/>
            <a:ext cx="9667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0" name="Line 7"/>
          <p:cNvSpPr>
            <a:spLocks noChangeShapeType="1"/>
          </p:cNvSpPr>
          <p:nvPr/>
        </p:nvSpPr>
        <p:spPr bwMode="auto">
          <a:xfrm flipH="1" flipV="1">
            <a:off x="4876800" y="3567953"/>
            <a:ext cx="838200" cy="1371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V="1">
            <a:off x="5715000" y="3872753"/>
            <a:ext cx="381000" cy="10668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53200" y="5549153"/>
            <a:ext cx="9667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715000" y="4939553"/>
            <a:ext cx="990600" cy="3810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7772400" y="5523753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0</a:t>
            </a:r>
          </a:p>
          <a:p>
            <a:r>
              <a:rPr lang="en-US" sz="1200">
                <a:latin typeface="Courier New" pitchFamily="49" charset="0"/>
              </a:rPr>
              <a:t>YOUR_NAME   : 1</a:t>
            </a:r>
          </a:p>
          <a:p>
            <a:r>
              <a:rPr lang="en-US" sz="1200">
                <a:latin typeface="Courier New" pitchFamily="49" charset="0"/>
              </a:rPr>
              <a:t>MISSPELLED  : 1</a:t>
            </a:r>
          </a:p>
          <a:p>
            <a:r>
              <a:rPr lang="en-US" sz="1200">
                <a:latin typeface="Courier New" pitchFamily="49" charset="0"/>
              </a:rPr>
              <a:t>FROM_FRIEND : 1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17" name="Double Bracket 16"/>
          <p:cNvSpPr/>
          <p:nvPr/>
        </p:nvSpPr>
        <p:spPr>
          <a:xfrm>
            <a:off x="7772400" y="5472953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96" name="TextBox 17"/>
          <p:cNvSpPr txBox="1">
            <a:spLocks noChangeArrowheads="1"/>
          </p:cNvSpPr>
          <p:nvPr/>
        </p:nvSpPr>
        <p:spPr bwMode="auto">
          <a:xfrm>
            <a:off x="1905000" y="5930153"/>
            <a:ext cx="304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/>
              <a:t>Dot product              positive means the positive class</a:t>
            </a:r>
          </a:p>
        </p:txBody>
      </p:sp>
      <p:pic>
        <p:nvPicPr>
          <p:cNvPr id="20497" name="Picture 1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13847" y="6016671"/>
            <a:ext cx="533400" cy="23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659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1" grpId="0" animBg="1"/>
      <p:bldP spid="14" grpId="0" animBg="1"/>
      <p:bldP spid="16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Rules</a:t>
            </a:r>
          </a:p>
        </p:txBody>
      </p:sp>
      <p:pic>
        <p:nvPicPr>
          <p:cNvPr id="5" name="Picture 2" descr="C:\Users\Dan\Dropbox\Office\CS 188\Ketrina Art\Perceptron\DecisionRule.png"/>
          <p:cNvPicPr>
            <a:picLocks noChangeAspect="1" noChangeArrowheads="1"/>
          </p:cNvPicPr>
          <p:nvPr/>
        </p:nvPicPr>
        <p:blipFill>
          <a:blip r:embed="rId2" cstate="print"/>
          <a:srcRect b="53537"/>
          <a:stretch>
            <a:fillRect/>
          </a:stretch>
        </p:blipFill>
        <p:spPr bwMode="auto">
          <a:xfrm>
            <a:off x="1279440" y="2133600"/>
            <a:ext cx="9464760" cy="3124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107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Binary Decision Rule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25823" y="1757456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In the space of feature vectors</a:t>
            </a:r>
          </a:p>
          <a:p>
            <a:pPr lvl="1" eaLnBrk="1" hangingPunct="1"/>
            <a:r>
              <a:rPr lang="en-US" sz="2400" dirty="0"/>
              <a:t>Examples are points</a:t>
            </a:r>
          </a:p>
          <a:p>
            <a:pPr lvl="1" eaLnBrk="1" hangingPunct="1"/>
            <a:r>
              <a:rPr lang="en-US" sz="2400" dirty="0"/>
              <a:t>Any weight vector represents a hyperplane</a:t>
            </a:r>
          </a:p>
          <a:p>
            <a:pPr lvl="1" eaLnBrk="1" hangingPunct="1"/>
            <a:r>
              <a:rPr lang="en-US" sz="2400" dirty="0"/>
              <a:t>One side corresponds to Y=+1</a:t>
            </a:r>
          </a:p>
          <a:p>
            <a:pPr lvl="1" eaLnBrk="1" hangingPunct="1"/>
            <a:r>
              <a:rPr lang="en-US" sz="2400" dirty="0"/>
              <a:t>Other corresponds to Y=-1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600200" y="4724400"/>
            <a:ext cx="1676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BIAS  : -3</a:t>
            </a:r>
          </a:p>
          <a:p>
            <a:r>
              <a:rPr lang="en-US" dirty="0">
                <a:latin typeface="Courier New" pitchFamily="49" charset="0"/>
              </a:rPr>
              <a:t>free  :  4</a:t>
            </a:r>
          </a:p>
          <a:p>
            <a:r>
              <a:rPr lang="en-US" dirty="0">
                <a:latin typeface="Courier New" pitchFamily="49" charset="0"/>
              </a:rPr>
              <a:t>money :  2</a:t>
            </a:r>
          </a:p>
          <a:p>
            <a:r>
              <a:rPr lang="en-US" dirty="0">
                <a:latin typeface="Courier New" pitchFamily="49" charset="0"/>
              </a:rPr>
              <a:t>...</a:t>
            </a:r>
          </a:p>
        </p:txBody>
      </p:sp>
      <p:pic>
        <p:nvPicPr>
          <p:cNvPr id="21509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4111625"/>
            <a:ext cx="292100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6400800" y="5638800"/>
            <a:ext cx="2362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V="1">
            <a:off x="6400800" y="3505200"/>
            <a:ext cx="0" cy="213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248400" y="563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7315200" y="563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6096000" y="5424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6096000" y="4572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6096000" y="3595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7661" name="Freeform 13"/>
          <p:cNvSpPr>
            <a:spLocks/>
          </p:cNvSpPr>
          <p:nvPr/>
        </p:nvSpPr>
        <p:spPr bwMode="auto">
          <a:xfrm rot="-1185043">
            <a:off x="5791200" y="3962400"/>
            <a:ext cx="1117600" cy="2363788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rot="-646224">
            <a:off x="6446838" y="3852863"/>
            <a:ext cx="647700" cy="2309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8229600" y="5729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free</a:t>
            </a: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 rot="-5400000">
            <a:off x="5212557" y="3474243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money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7010400" y="4114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+1 = SPAM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4724400" y="5562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-1 = HAM</a:t>
            </a:r>
          </a:p>
        </p:txBody>
      </p:sp>
      <p:pic>
        <p:nvPicPr>
          <p:cNvPr id="27667" name="Picture 1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6248400"/>
            <a:ext cx="12192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C:\Users\Dan\Dropbox\Office\CS 188\Ketrina Art\Perceptron\DecisionRule.png"/>
          <p:cNvPicPr>
            <a:picLocks noChangeAspect="1" noChangeArrowheads="1"/>
          </p:cNvPicPr>
          <p:nvPr/>
        </p:nvPicPr>
        <p:blipFill>
          <a:blip r:embed="rId6" cstate="print"/>
          <a:srcRect b="53537"/>
          <a:stretch>
            <a:fillRect/>
          </a:stretch>
        </p:blipFill>
        <p:spPr bwMode="auto">
          <a:xfrm>
            <a:off x="6236721" y="664732"/>
            <a:ext cx="5638800" cy="1861298"/>
          </a:xfrm>
          <a:prstGeom prst="rect">
            <a:avLst/>
          </a:prstGeom>
          <a:noFill/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00EB522-DECE-9E44-91CA-48D2AF9CA484}"/>
              </a:ext>
            </a:extLst>
          </p:cNvPr>
          <p:cNvCxnSpPr>
            <a:cxnSpLocks/>
          </p:cNvCxnSpPr>
          <p:nvPr/>
        </p:nvCxnSpPr>
        <p:spPr>
          <a:xfrm flipV="1">
            <a:off x="6917806" y="4753219"/>
            <a:ext cx="1417432" cy="6191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0AD2A60-1B86-BF4A-B222-48D8DF670B3D}"/>
              </a:ext>
            </a:extLst>
          </p:cNvPr>
          <p:cNvCxnSpPr>
            <a:cxnSpLocks/>
          </p:cNvCxnSpPr>
          <p:nvPr/>
        </p:nvCxnSpPr>
        <p:spPr>
          <a:xfrm flipV="1">
            <a:off x="6438900" y="5378938"/>
            <a:ext cx="461703" cy="214312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5B5B8C1-CB89-D34D-9C7D-C65999015C72}"/>
              </a:ext>
            </a:extLst>
          </p:cNvPr>
          <p:cNvSpPr txBox="1"/>
          <p:nvPr/>
        </p:nvSpPr>
        <p:spPr>
          <a:xfrm>
            <a:off x="6465465" y="5664193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Bias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A4B01-1A9D-0042-AB6D-6565183DCDEF}"/>
              </a:ext>
            </a:extLst>
          </p:cNvPr>
          <p:cNvSpPr txBox="1"/>
          <p:nvPr/>
        </p:nvSpPr>
        <p:spPr>
          <a:xfrm>
            <a:off x="8444050" y="4667994"/>
            <a:ext cx="1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Weight vector</a:t>
            </a:r>
          </a:p>
        </p:txBody>
      </p:sp>
    </p:spTree>
    <p:extLst>
      <p:ext uri="{BB962C8B-B14F-4D97-AF65-F5344CB8AC3E}">
        <p14:creationId xmlns:p14="http://schemas.microsoft.com/office/powerpoint/2010/main" val="294280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1" grpId="0" animBg="1"/>
      <p:bldP spid="27662" grpId="0" animBg="1"/>
      <p:bldP spid="27665" grpId="0"/>
      <p:bldP spid="276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Updates</a:t>
            </a:r>
          </a:p>
        </p:txBody>
      </p:sp>
      <p:pic>
        <p:nvPicPr>
          <p:cNvPr id="93186" name="Picture 2" descr="C:\Users\Dan\Dropbox\Office\CS 188\Ketrina Art\Perceptron\WeightUpdat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739900"/>
            <a:ext cx="7772400" cy="38719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5421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Binary Perceptron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idx="1"/>
          </p:nvPr>
        </p:nvSpPr>
        <p:spPr>
          <a:xfrm>
            <a:off x="376517" y="1775012"/>
            <a:ext cx="5638800" cy="45259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Start with weights = 0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For each training instance: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Classify with current weights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correct (i.e., y=y*), no change!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wrong: adjust the weight vector</a:t>
            </a:r>
          </a:p>
        </p:txBody>
      </p:sp>
      <p:pic>
        <p:nvPicPr>
          <p:cNvPr id="19" name="Picture 2" descr="C:\Users\Dan\Dropbox\Office\CS 188\Ketrina Art\Perceptron\PerceptronUpdate.png"/>
          <p:cNvPicPr>
            <a:picLocks noChangeAspect="1" noChangeArrowheads="1"/>
          </p:cNvPicPr>
          <p:nvPr/>
        </p:nvPicPr>
        <p:blipFill>
          <a:blip r:embed="rId3" cstate="print"/>
          <a:srcRect l="4851" r="16275" b="63380"/>
          <a:stretch>
            <a:fillRect/>
          </a:stretch>
        </p:blipFill>
        <p:spPr bwMode="auto">
          <a:xfrm>
            <a:off x="6477000" y="1219200"/>
            <a:ext cx="4800600" cy="1981200"/>
          </a:xfrm>
          <a:prstGeom prst="rect">
            <a:avLst/>
          </a:prstGeom>
          <a:noFill/>
        </p:spPr>
      </p:pic>
      <p:pic>
        <p:nvPicPr>
          <p:cNvPr id="20" name="Picture 2" descr="C:\Users\Dan\Dropbox\Office\CS 188\Ketrina Art\Perceptron\PerceptronUpdate.png"/>
          <p:cNvPicPr>
            <a:picLocks noChangeAspect="1" noChangeArrowheads="1"/>
          </p:cNvPicPr>
          <p:nvPr/>
        </p:nvPicPr>
        <p:blipFill>
          <a:blip r:embed="rId3" cstate="print"/>
          <a:srcRect l="4851" t="40845" r="16275" b="30986"/>
          <a:stretch>
            <a:fillRect/>
          </a:stretch>
        </p:blipFill>
        <p:spPr bwMode="auto">
          <a:xfrm>
            <a:off x="6477000" y="3352800"/>
            <a:ext cx="4800600" cy="1524000"/>
          </a:xfrm>
          <a:prstGeom prst="rect">
            <a:avLst/>
          </a:prstGeom>
          <a:noFill/>
        </p:spPr>
      </p:pic>
      <p:pic>
        <p:nvPicPr>
          <p:cNvPr id="21" name="Picture 2" descr="C:\Users\Dan\Dropbox\Office\CS 188\Ketrina Art\Perceptron\PerceptronUpdate.png"/>
          <p:cNvPicPr>
            <a:picLocks noChangeAspect="1" noChangeArrowheads="1"/>
          </p:cNvPicPr>
          <p:nvPr/>
        </p:nvPicPr>
        <p:blipFill>
          <a:blip r:embed="rId3" cstate="print"/>
          <a:srcRect l="4851" t="70423" r="16275"/>
          <a:stretch>
            <a:fillRect/>
          </a:stretch>
        </p:blipFill>
        <p:spPr bwMode="auto">
          <a:xfrm>
            <a:off x="6477000" y="4953000"/>
            <a:ext cx="480060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43955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Binary Perceptron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373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36854" y="1620987"/>
                <a:ext cx="5638800" cy="4525963"/>
              </a:xfrm>
            </p:spPr>
            <p:txBody>
              <a:bodyPr>
                <a:normAutofit lnSpcReduction="10000"/>
              </a:bodyPr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en-US" sz="2400" dirty="0"/>
                  <a:t>Start with weights = 0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sz="2400" dirty="0"/>
                  <a:t>For each training instance: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Classify with current weights</a:t>
                </a:r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If correct (i.e.,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), no change!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If wrong: adjust the weight vector by adding or subtracting the feature vector. Subtract if y* is -1.</a:t>
                </a:r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13537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6854" y="1620987"/>
                <a:ext cx="5638800" cy="4525963"/>
              </a:xfrm>
              <a:blipFill>
                <a:blip r:embed="rId7"/>
                <a:stretch>
                  <a:fillRect l="-1348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53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48122" y="1856161"/>
            <a:ext cx="2730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4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481647" y="3261099"/>
            <a:ext cx="21907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81322" y="2614986"/>
            <a:ext cx="7302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18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64093" y="3067423"/>
            <a:ext cx="37465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Line 7"/>
          <p:cNvSpPr>
            <a:spLocks noChangeShapeType="1"/>
          </p:cNvSpPr>
          <p:nvPr/>
        </p:nvSpPr>
        <p:spPr bwMode="auto">
          <a:xfrm flipH="1" flipV="1">
            <a:off x="8067185" y="2237161"/>
            <a:ext cx="711200" cy="21209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/>
        </p:nvSpPr>
        <p:spPr bwMode="auto">
          <a:xfrm flipH="1">
            <a:off x="7262322" y="2237161"/>
            <a:ext cx="812800" cy="1514475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/>
        </p:nvSpPr>
        <p:spPr bwMode="auto">
          <a:xfrm flipH="1" flipV="1">
            <a:off x="7262322" y="3694486"/>
            <a:ext cx="1516063" cy="663575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Line 15"/>
          <p:cNvSpPr>
            <a:spLocks noChangeShapeType="1"/>
          </p:cNvSpPr>
          <p:nvPr/>
        </p:nvSpPr>
        <p:spPr bwMode="auto">
          <a:xfrm flipH="1">
            <a:off x="8811722" y="2819774"/>
            <a:ext cx="812800" cy="1514475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9" name="Freeform 13"/>
          <p:cNvSpPr>
            <a:spLocks/>
          </p:cNvSpPr>
          <p:nvPr/>
        </p:nvSpPr>
        <p:spPr bwMode="auto">
          <a:xfrm rot="-6620302">
            <a:off x="8465647" y="3450011"/>
            <a:ext cx="719138" cy="2363788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0" name="Freeform 13"/>
          <p:cNvSpPr>
            <a:spLocks/>
          </p:cNvSpPr>
          <p:nvPr/>
        </p:nvSpPr>
        <p:spPr bwMode="auto">
          <a:xfrm rot="-9428567">
            <a:off x="8840297" y="2448299"/>
            <a:ext cx="541338" cy="3132137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0698EC1-1BBF-D249-BED2-25A592961A1F}"/>
                  </a:ext>
                </a:extLst>
              </p:cNvPr>
              <p:cNvSpPr txBox="1"/>
              <p:nvPr/>
            </p:nvSpPr>
            <p:spPr>
              <a:xfrm>
                <a:off x="2178385" y="5900728"/>
                <a:ext cx="242521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0698EC1-1BBF-D249-BED2-25A592961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385" y="5900728"/>
                <a:ext cx="2425216" cy="492443"/>
              </a:xfrm>
              <a:prstGeom prst="rect">
                <a:avLst/>
              </a:prstGeom>
              <a:blipFill>
                <a:blip r:embed="rId12"/>
                <a:stretch>
                  <a:fillRect l="-1563" r="-1042" b="-2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54194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6" grpId="0" animBg="1"/>
      <p:bldP spid="31757" grpId="0" animBg="1"/>
      <p:bldP spid="31759" grpId="0" animBg="1"/>
      <p:bldP spid="317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Demo: Perceptron</a:t>
            </a:r>
          </a:p>
        </p:txBody>
      </p:sp>
      <p:sp>
        <p:nvSpPr>
          <p:cNvPr id="1035" name="Rectangle 3"/>
          <p:cNvSpPr>
            <a:spLocks noGrp="1" noChangeArrowheads="1"/>
          </p:cNvSpPr>
          <p:nvPr>
            <p:ph idx="1"/>
          </p:nvPr>
        </p:nvSpPr>
        <p:spPr>
          <a:xfrm>
            <a:off x="548050" y="1944170"/>
            <a:ext cx="10515600" cy="4729164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https://lecture-demo.ira.uka.de/neural-network-demo/?preset=Rosenblatt%20Perceptron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40514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CBD3D-EA33-2F49-906B-2538848AC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demo" descr="demo">
            <a:hlinkClick r:id="" action="ppaction://media"/>
            <a:extLst>
              <a:ext uri="{FF2B5EF4-FFF2-40B4-BE49-F238E27FC236}">
                <a16:creationId xmlns:a16="http://schemas.microsoft.com/office/drawing/2014/main" id="{3649CCF8-E72A-D541-9400-3E422879AF5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84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8D4D7-4D6D-F343-A184-6B5BA4187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139E49-2A9F-9F48-9BA9-5C021F2C3699}"/>
              </a:ext>
            </a:extLst>
          </p:cNvPr>
          <p:cNvSpPr txBox="1"/>
          <p:nvPr/>
        </p:nvSpPr>
        <p:spPr>
          <a:xfrm>
            <a:off x="104535" y="6352143"/>
            <a:ext cx="280051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Demo by Kilian Weinberger </a:t>
            </a:r>
          </a:p>
        </p:txBody>
      </p:sp>
    </p:spTree>
    <p:extLst>
      <p:ext uri="{BB962C8B-B14F-4D97-AF65-F5344CB8AC3E}">
        <p14:creationId xmlns:p14="http://schemas.microsoft.com/office/powerpoint/2010/main" val="92605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2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70C4-9267-7B4D-A365-93D2EC33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update effectiveness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the current weight vector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 misclassified sample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04554-64BF-9249-B17C-C845560D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92137-8045-0A48-A800-7779BEA5346E}"/>
              </a:ext>
            </a:extLst>
          </p:cNvPr>
          <p:cNvCxnSpPr/>
          <p:nvPr/>
        </p:nvCxnSpPr>
        <p:spPr>
          <a:xfrm>
            <a:off x="7022592" y="2548128"/>
            <a:ext cx="0" cy="3560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58B0FB-DD1D-2745-87B3-781DA372B3B7}"/>
              </a:ext>
            </a:extLst>
          </p:cNvPr>
          <p:cNvCxnSpPr>
            <a:cxnSpLocks/>
          </p:cNvCxnSpPr>
          <p:nvPr/>
        </p:nvCxnSpPr>
        <p:spPr>
          <a:xfrm>
            <a:off x="5437632" y="4791456"/>
            <a:ext cx="5388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9E2D012-9F09-5446-ADA8-C8B550A355D6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7022592" y="3557000"/>
            <a:ext cx="1960796" cy="1234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/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EBA63F-3763-734E-B5BA-87BB9E0EB81C}"/>
              </a:ext>
            </a:extLst>
          </p:cNvPr>
          <p:cNvCxnSpPr/>
          <p:nvPr/>
        </p:nvCxnSpPr>
        <p:spPr>
          <a:xfrm>
            <a:off x="5969274" y="3326982"/>
            <a:ext cx="2101830" cy="292894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A350D433-A9BF-C948-93DB-9F02A55DA503}"/>
              </a:ext>
            </a:extLst>
          </p:cNvPr>
          <p:cNvSpPr/>
          <p:nvPr/>
        </p:nvSpPr>
        <p:spPr>
          <a:xfrm>
            <a:off x="6466566" y="4565079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/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915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70C4-9267-7B4D-A365-93D2EC33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update effectiveness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the current weight vector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 misclassified sample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04554-64BF-9249-B17C-C845560D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92137-8045-0A48-A800-7779BEA5346E}"/>
              </a:ext>
            </a:extLst>
          </p:cNvPr>
          <p:cNvCxnSpPr/>
          <p:nvPr/>
        </p:nvCxnSpPr>
        <p:spPr>
          <a:xfrm>
            <a:off x="7022592" y="2548128"/>
            <a:ext cx="0" cy="3560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58B0FB-DD1D-2745-87B3-781DA372B3B7}"/>
              </a:ext>
            </a:extLst>
          </p:cNvPr>
          <p:cNvCxnSpPr>
            <a:cxnSpLocks/>
          </p:cNvCxnSpPr>
          <p:nvPr/>
        </p:nvCxnSpPr>
        <p:spPr>
          <a:xfrm>
            <a:off x="5437632" y="4791456"/>
            <a:ext cx="5388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9E2D012-9F09-5446-ADA8-C8B550A355D6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7022592" y="3557000"/>
            <a:ext cx="1960796" cy="1234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/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EBA63F-3763-734E-B5BA-87BB9E0EB81C}"/>
              </a:ext>
            </a:extLst>
          </p:cNvPr>
          <p:cNvCxnSpPr/>
          <p:nvPr/>
        </p:nvCxnSpPr>
        <p:spPr>
          <a:xfrm>
            <a:off x="5969274" y="3326982"/>
            <a:ext cx="2101830" cy="292894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A350D433-A9BF-C948-93DB-9F02A55DA503}"/>
              </a:ext>
            </a:extLst>
          </p:cNvPr>
          <p:cNvSpPr/>
          <p:nvPr/>
        </p:nvSpPr>
        <p:spPr>
          <a:xfrm>
            <a:off x="6466566" y="4552887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/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C3E4959-AF2A-9440-9A1E-4BEA5413DA73}"/>
              </a:ext>
            </a:extLst>
          </p:cNvPr>
          <p:cNvCxnSpPr>
            <a:cxnSpLocks/>
            <a:endCxn id="17" idx="6"/>
          </p:cNvCxnSpPr>
          <p:nvPr/>
        </p:nvCxnSpPr>
        <p:spPr>
          <a:xfrm flipH="1" flipV="1">
            <a:off x="6649446" y="4644327"/>
            <a:ext cx="362774" cy="134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8BA102F-CA50-504A-8F86-E806FDF2A7A5}"/>
              </a:ext>
            </a:extLst>
          </p:cNvPr>
          <p:cNvCxnSpPr>
            <a:cxnSpLocks/>
          </p:cNvCxnSpPr>
          <p:nvPr/>
        </p:nvCxnSpPr>
        <p:spPr>
          <a:xfrm flipH="1" flipV="1">
            <a:off x="8578362" y="3422061"/>
            <a:ext cx="362774" cy="13493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7F34548-C298-884E-A634-3C5D4C3D0128}"/>
              </a:ext>
            </a:extLst>
          </p:cNvPr>
          <p:cNvCxnSpPr>
            <a:cxnSpLocks/>
          </p:cNvCxnSpPr>
          <p:nvPr/>
        </p:nvCxnSpPr>
        <p:spPr>
          <a:xfrm flipV="1">
            <a:off x="7020190" y="3429000"/>
            <a:ext cx="1558172" cy="1341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/>
              <p:nvPr/>
            </p:nvSpPr>
            <p:spPr>
              <a:xfrm>
                <a:off x="8297676" y="3018780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676" y="3018780"/>
                <a:ext cx="56137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7512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70C4-9267-7B4D-A365-93D2EC33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update effectiveness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the current weight vector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 misclassified sample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still misclassified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Let's make more updates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04554-64BF-9249-B17C-C845560D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92137-8045-0A48-A800-7779BEA5346E}"/>
              </a:ext>
            </a:extLst>
          </p:cNvPr>
          <p:cNvCxnSpPr/>
          <p:nvPr/>
        </p:nvCxnSpPr>
        <p:spPr>
          <a:xfrm>
            <a:off x="7022592" y="2548128"/>
            <a:ext cx="0" cy="3560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58B0FB-DD1D-2745-87B3-781DA372B3B7}"/>
              </a:ext>
            </a:extLst>
          </p:cNvPr>
          <p:cNvCxnSpPr>
            <a:cxnSpLocks/>
          </p:cNvCxnSpPr>
          <p:nvPr/>
        </p:nvCxnSpPr>
        <p:spPr>
          <a:xfrm>
            <a:off x="5437632" y="4791456"/>
            <a:ext cx="5388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9E2D012-9F09-5446-ADA8-C8B550A355D6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7022592" y="3557000"/>
            <a:ext cx="1960796" cy="1234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/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EBA63F-3763-734E-B5BA-87BB9E0EB81C}"/>
              </a:ext>
            </a:extLst>
          </p:cNvPr>
          <p:cNvCxnSpPr>
            <a:cxnSpLocks/>
          </p:cNvCxnSpPr>
          <p:nvPr/>
        </p:nvCxnSpPr>
        <p:spPr>
          <a:xfrm>
            <a:off x="5710163" y="3498927"/>
            <a:ext cx="2609088" cy="255698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A350D433-A9BF-C948-93DB-9F02A55DA503}"/>
              </a:ext>
            </a:extLst>
          </p:cNvPr>
          <p:cNvSpPr/>
          <p:nvPr/>
        </p:nvSpPr>
        <p:spPr>
          <a:xfrm>
            <a:off x="6466566" y="4552887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/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C3E4959-AF2A-9440-9A1E-4BEA5413DA73}"/>
              </a:ext>
            </a:extLst>
          </p:cNvPr>
          <p:cNvCxnSpPr>
            <a:cxnSpLocks/>
            <a:endCxn id="17" idx="6"/>
          </p:cNvCxnSpPr>
          <p:nvPr/>
        </p:nvCxnSpPr>
        <p:spPr>
          <a:xfrm flipH="1" flipV="1">
            <a:off x="6649446" y="4644327"/>
            <a:ext cx="362774" cy="134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8BA102F-CA50-504A-8F86-E806FDF2A7A5}"/>
              </a:ext>
            </a:extLst>
          </p:cNvPr>
          <p:cNvCxnSpPr>
            <a:cxnSpLocks/>
          </p:cNvCxnSpPr>
          <p:nvPr/>
        </p:nvCxnSpPr>
        <p:spPr>
          <a:xfrm flipH="1" flipV="1">
            <a:off x="8578362" y="3422061"/>
            <a:ext cx="362774" cy="13493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7F34548-C298-884E-A634-3C5D4C3D0128}"/>
              </a:ext>
            </a:extLst>
          </p:cNvPr>
          <p:cNvCxnSpPr>
            <a:cxnSpLocks/>
          </p:cNvCxnSpPr>
          <p:nvPr/>
        </p:nvCxnSpPr>
        <p:spPr>
          <a:xfrm flipV="1">
            <a:off x="7020190" y="3429000"/>
            <a:ext cx="1558172" cy="1341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/>
              <p:nvPr/>
            </p:nvSpPr>
            <p:spPr>
              <a:xfrm>
                <a:off x="8297676" y="3018780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676" y="3018780"/>
                <a:ext cx="56137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2369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70C4-9267-7B4D-A365-93D2EC33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update effectiveness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109770" cy="4351338"/>
              </a:xfrm>
            </p:spPr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Let's make k updates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Still misclassifying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Are we guaranteed to eventually classify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correctly?</a:t>
                </a:r>
              </a:p>
              <a:p>
                <a:r>
                  <a:rPr lang="en-US" b="1" dirty="0"/>
                  <a:t>Yes</a:t>
                </a:r>
                <a:r>
                  <a:rPr lang="en-US" dirty="0"/>
                  <a:t>!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109770" cy="4351338"/>
              </a:xfrm>
              <a:blipFill>
                <a:blip r:embed="rId2"/>
                <a:stretch>
                  <a:fillRect l="-1985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04554-64BF-9249-B17C-C845560D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92137-8045-0A48-A800-7779BEA5346E}"/>
              </a:ext>
            </a:extLst>
          </p:cNvPr>
          <p:cNvCxnSpPr/>
          <p:nvPr/>
        </p:nvCxnSpPr>
        <p:spPr>
          <a:xfrm>
            <a:off x="7022592" y="2548128"/>
            <a:ext cx="0" cy="3560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58B0FB-DD1D-2745-87B3-781DA372B3B7}"/>
              </a:ext>
            </a:extLst>
          </p:cNvPr>
          <p:cNvCxnSpPr>
            <a:cxnSpLocks/>
          </p:cNvCxnSpPr>
          <p:nvPr/>
        </p:nvCxnSpPr>
        <p:spPr>
          <a:xfrm>
            <a:off x="5437632" y="4791456"/>
            <a:ext cx="5388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EBA63F-3763-734E-B5BA-87BB9E0EB81C}"/>
              </a:ext>
            </a:extLst>
          </p:cNvPr>
          <p:cNvCxnSpPr>
            <a:cxnSpLocks/>
          </p:cNvCxnSpPr>
          <p:nvPr/>
        </p:nvCxnSpPr>
        <p:spPr>
          <a:xfrm>
            <a:off x="5710163" y="3498927"/>
            <a:ext cx="2609088" cy="255698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A350D433-A9BF-C948-93DB-9F02A55DA503}"/>
              </a:ext>
            </a:extLst>
          </p:cNvPr>
          <p:cNvSpPr/>
          <p:nvPr/>
        </p:nvSpPr>
        <p:spPr>
          <a:xfrm>
            <a:off x="6466566" y="4552887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/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C3E4959-AF2A-9440-9A1E-4BEA5413DA73}"/>
              </a:ext>
            </a:extLst>
          </p:cNvPr>
          <p:cNvCxnSpPr>
            <a:cxnSpLocks/>
            <a:endCxn id="17" idx="6"/>
          </p:cNvCxnSpPr>
          <p:nvPr/>
        </p:nvCxnSpPr>
        <p:spPr>
          <a:xfrm flipH="1" flipV="1">
            <a:off x="6649446" y="4644327"/>
            <a:ext cx="362774" cy="134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7F34548-C298-884E-A634-3C5D4C3D0128}"/>
              </a:ext>
            </a:extLst>
          </p:cNvPr>
          <p:cNvCxnSpPr>
            <a:cxnSpLocks/>
          </p:cNvCxnSpPr>
          <p:nvPr/>
        </p:nvCxnSpPr>
        <p:spPr>
          <a:xfrm flipV="1">
            <a:off x="7020190" y="3429000"/>
            <a:ext cx="1558172" cy="1341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/>
              <p:nvPr/>
            </p:nvSpPr>
            <p:spPr>
              <a:xfrm>
                <a:off x="8297676" y="3018780"/>
                <a:ext cx="6360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676" y="3018780"/>
                <a:ext cx="63600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461056E-A0ED-F245-835E-E2CA0DED6888}"/>
              </a:ext>
            </a:extLst>
          </p:cNvPr>
          <p:cNvCxnSpPr>
            <a:cxnSpLocks/>
          </p:cNvCxnSpPr>
          <p:nvPr/>
        </p:nvCxnSpPr>
        <p:spPr>
          <a:xfrm flipV="1">
            <a:off x="7012220" y="3359073"/>
            <a:ext cx="1197502" cy="14323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D025DFC-941D-E249-AC79-4681F3471A38}"/>
              </a:ext>
            </a:extLst>
          </p:cNvPr>
          <p:cNvCxnSpPr>
            <a:cxnSpLocks/>
          </p:cNvCxnSpPr>
          <p:nvPr/>
        </p:nvCxnSpPr>
        <p:spPr>
          <a:xfrm flipV="1">
            <a:off x="7020190" y="3359073"/>
            <a:ext cx="791967" cy="14201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911110B-5ABC-BC4C-8C8B-38E306D60FB9}"/>
              </a:ext>
            </a:extLst>
          </p:cNvPr>
          <p:cNvSpPr txBox="1"/>
          <p:nvPr/>
        </p:nvSpPr>
        <p:spPr>
          <a:xfrm>
            <a:off x="7316116" y="3240193"/>
            <a:ext cx="44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2004C39-7A01-5A4A-8EE5-56DD3F182754}"/>
                  </a:ext>
                </a:extLst>
              </p:cNvPr>
              <p:cNvSpPr txBox="1"/>
              <p:nvPr/>
            </p:nvSpPr>
            <p:spPr>
              <a:xfrm>
                <a:off x="7939687" y="2897408"/>
                <a:ext cx="6426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2004C39-7A01-5A4A-8EE5-56DD3F182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687" y="2897408"/>
                <a:ext cx="64261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97D11E5-A4AF-FC43-BAEA-EBFEA7074F02}"/>
                  </a:ext>
                </a:extLst>
              </p:cNvPr>
              <p:cNvSpPr txBox="1"/>
              <p:nvPr/>
            </p:nvSpPr>
            <p:spPr>
              <a:xfrm>
                <a:off x="7471429" y="2935395"/>
                <a:ext cx="6426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97D11E5-A4AF-FC43-BAEA-EBFEA7074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1429" y="2935395"/>
                <a:ext cx="64261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3D408CD4-6C93-CA46-B59B-10418AB955EE}"/>
              </a:ext>
            </a:extLst>
          </p:cNvPr>
          <p:cNvSpPr/>
          <p:nvPr/>
        </p:nvSpPr>
        <p:spPr>
          <a:xfrm>
            <a:off x="4225216" y="4972561"/>
            <a:ext cx="1390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(A+B)</a:t>
            </a:r>
            <a:r>
              <a:rPr lang="en-US" baseline="30000" dirty="0"/>
              <a:t>T</a:t>
            </a:r>
            <a:r>
              <a:rPr lang="en-US" dirty="0"/>
              <a:t>=A</a:t>
            </a:r>
            <a:r>
              <a:rPr lang="en-US" baseline="30000" dirty="0"/>
              <a:t>T</a:t>
            </a:r>
            <a:r>
              <a:rPr lang="en-US" dirty="0"/>
              <a:t>+B</a:t>
            </a:r>
            <a:r>
              <a:rPr lang="en-US" baseline="30000" dirty="0"/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3D46D-F9AD-EB4C-881D-96C9AFEC2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margin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50ACAC-AD62-8C48-8669-799B1909AF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772400" cy="4351338"/>
              </a:xfrm>
            </p:spPr>
            <p:txBody>
              <a:bodyPr/>
              <a:lstStyle/>
              <a:p>
                <a:r>
                  <a:rPr lang="en-US" dirty="0"/>
                  <a:t>The classification margin is the minimal distance between the separating plane and any sample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Intuitively, what margin values are preferred?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50ACAC-AD62-8C48-8669-799B1909AF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772400" cy="4351338"/>
              </a:xfrm>
              <a:blipFill>
                <a:blip r:embed="rId2"/>
                <a:stretch>
                  <a:fillRect l="-1468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E38A5-4496-014C-8C56-F4392AE94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 descr="10.1 - When Data is Linearly Separable | STAT 508">
            <a:extLst>
              <a:ext uri="{FF2B5EF4-FFF2-40B4-BE49-F238E27FC236}">
                <a16:creationId xmlns:a16="http://schemas.microsoft.com/office/drawing/2014/main" id="{9C0A48C0-CDEA-2A4B-B8E4-C4D62E7E3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462" y="2451841"/>
            <a:ext cx="30480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F73CD61-E363-0C40-86F2-AEC826681D7A}"/>
                  </a:ext>
                </a:extLst>
              </p:cNvPr>
              <p:cNvSpPr/>
              <p:nvPr/>
            </p:nvSpPr>
            <p:spPr>
              <a:xfrm>
                <a:off x="10097569" y="2267175"/>
                <a:ext cx="54514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=1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F73CD61-E363-0C40-86F2-AEC826681D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7569" y="2267175"/>
                <a:ext cx="545149" cy="369332"/>
              </a:xfrm>
              <a:prstGeom prst="rect">
                <a:avLst/>
              </a:prstGeom>
              <a:blipFill>
                <a:blip r:embed="rId4"/>
                <a:stretch>
                  <a:fillRect t="-6667" r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B71A8DB-F46E-0A40-8E7B-5892B7108468}"/>
                  </a:ext>
                </a:extLst>
              </p:cNvPr>
              <p:cNvSpPr/>
              <p:nvPr/>
            </p:nvSpPr>
            <p:spPr>
              <a:xfrm>
                <a:off x="11507948" y="4407401"/>
                <a:ext cx="54514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=1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B71A8DB-F46E-0A40-8E7B-5892B71084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7948" y="4407401"/>
                <a:ext cx="545149" cy="369332"/>
              </a:xfrm>
              <a:prstGeom prst="rect">
                <a:avLst/>
              </a:prstGeom>
              <a:blipFill>
                <a:blip r:embed="rId5"/>
                <a:stretch>
                  <a:fillRect t="-6667" r="-9302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2E84A11-6D77-1C44-9DCA-3A46C54C2F1B}"/>
                  </a:ext>
                </a:extLst>
              </p:cNvPr>
              <p:cNvSpPr/>
              <p:nvPr/>
            </p:nvSpPr>
            <p:spPr>
              <a:xfrm>
                <a:off x="8987089" y="2451841"/>
                <a:ext cx="54514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=5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2E84A11-6D77-1C44-9DCA-3A46C54C2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089" y="2451841"/>
                <a:ext cx="545149" cy="369332"/>
              </a:xfrm>
              <a:prstGeom prst="rect">
                <a:avLst/>
              </a:prstGeom>
              <a:blipFill>
                <a:blip r:embed="rId6"/>
                <a:stretch>
                  <a:fillRect t="-3226" r="-9091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8640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318C-37CA-3F4A-A53C-43D38A7BF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proof of convergence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9CD906-1D92-7F42-A37C-50F507EAEB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Assume our data is linearly separable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such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that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 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With maximal margin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 this case, how many such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exist?</a:t>
                </a:r>
              </a:p>
              <a:p>
                <a:pPr lvl="1"/>
                <a:r>
                  <a:rPr lang="en-US" dirty="0"/>
                  <a:t>Scaling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by any scalar would result in the same separating hyperplane </a:t>
                </a:r>
              </a:p>
              <a:p>
                <a:pPr lvl="1"/>
                <a:r>
                  <a:rPr lang="en-US" dirty="0"/>
                  <a:t>Specifically, there must exist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Scale/normalize all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to be within a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sphere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We will show that with each update,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gets closer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, after some bounded number of iterations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9CD906-1D92-7F42-A37C-50F507EAEB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b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F6B4B-2725-9747-9018-3637B966B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6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0ABBD-9198-5840-A508-AAA569592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convergence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606E42-6A95-1342-9345-8A289A8343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will show that after sufficient updates,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must be sufficiently similar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How can we measure vector (direction) similarity?</a:t>
                </a:r>
              </a:p>
              <a:p>
                <a:pPr lvl="1"/>
                <a:r>
                  <a:rPr lang="en-US" dirty="0"/>
                  <a:t>Dot product: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, does larger value = smaller angle?</a:t>
                </a:r>
              </a:p>
              <a:p>
                <a:pPr lvl="1"/>
                <a:r>
                  <a:rPr lang="en-US" dirty="0"/>
                  <a:t>Not necessarily, we can simply scale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without changing its direction</a:t>
                </a:r>
              </a:p>
              <a:p>
                <a:pPr lvl="1"/>
                <a:r>
                  <a:rPr lang="en-US" dirty="0"/>
                  <a:t>However, we can show that the change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larger than the change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i="1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That is, the contribution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must come, at least in part, from reducing the vectors’ angular distance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606E42-6A95-1342-9345-8A289A8343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8FEBF-C90E-6A4B-BFF7-6F00DDFBA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0ABBD-9198-5840-A508-AAA569592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convergence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606E42-6A95-1342-9345-8A289A8343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is always correct with margin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current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might misclassify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, resulting in update to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We want to show that the change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larger than the change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after a bounded number of updates</a:t>
                </a:r>
              </a:p>
              <a:p>
                <a:r>
                  <a:rPr lang="en-US" dirty="0"/>
                  <a:t>Update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according to a misclassified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𝑦𝑥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𝑦𝑥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Consequently,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grows by at least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at each iteration</a:t>
                </a:r>
              </a:p>
              <a:p>
                <a:r>
                  <a:rPr lang="en-US" dirty="0"/>
                  <a:t>We need to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is not growing by more than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606E42-6A95-1342-9345-8A289A8343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8FEBF-C90E-6A4B-BFF7-6F00DDFBA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38EE175-4E0B-F546-A829-F09EEBF9E49F}"/>
              </a:ext>
            </a:extLst>
          </p:cNvPr>
          <p:cNvCxnSpPr>
            <a:cxnSpLocks/>
          </p:cNvCxnSpPr>
          <p:nvPr/>
        </p:nvCxnSpPr>
        <p:spPr>
          <a:xfrm flipH="1">
            <a:off x="1958009" y="4432852"/>
            <a:ext cx="5059017" cy="298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E2AEA42-E665-ED4D-A577-59B22A4451C1}"/>
              </a:ext>
            </a:extLst>
          </p:cNvPr>
          <p:cNvCxnSpPr>
            <a:cxnSpLocks/>
          </p:cNvCxnSpPr>
          <p:nvPr/>
        </p:nvCxnSpPr>
        <p:spPr>
          <a:xfrm flipH="1">
            <a:off x="8915400" y="2246243"/>
            <a:ext cx="218662" cy="2375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3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E7FED-6A80-A348-A19D-3C2FA6EA5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convergence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DB070B-D3CA-724A-87D9-8C87990216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Update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according to a misclassified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𝑦𝑥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We need to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is not growing by more than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𝑦𝑥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𝑦𝑥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Consequently,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grows by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en-US" dirty="0"/>
                  <a:t>, because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was misclassified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the class of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i="1" dirty="0"/>
                  <a:t>, </a:t>
                </a:r>
                <a:r>
                  <a:rPr lang="en-US" dirty="0"/>
                  <a:t>we normalized the samples to be within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Consequently,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grows by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at each iteration</a:t>
                </a:r>
              </a:p>
              <a:p>
                <a:endParaRPr lang="en-US" i="1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DB070B-D3CA-724A-87D9-8C87990216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6C38F-E427-8F4B-B656-DE55FFA8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F59EDC-6B17-B04A-B27E-BD1296B32B94}"/>
              </a:ext>
            </a:extLst>
          </p:cNvPr>
          <p:cNvCxnSpPr>
            <a:cxnSpLocks/>
          </p:cNvCxnSpPr>
          <p:nvPr/>
        </p:nvCxnSpPr>
        <p:spPr>
          <a:xfrm flipH="1">
            <a:off x="2107096" y="2166730"/>
            <a:ext cx="5049079" cy="824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8B8C643-0713-6E4A-BE0E-BC68ED59786E}"/>
              </a:ext>
            </a:extLst>
          </p:cNvPr>
          <p:cNvCxnSpPr>
            <a:cxnSpLocks/>
          </p:cNvCxnSpPr>
          <p:nvPr/>
        </p:nvCxnSpPr>
        <p:spPr>
          <a:xfrm flipH="1">
            <a:off x="1441174" y="2166730"/>
            <a:ext cx="5715001" cy="824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5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0DDD4-449B-D647-9B2E-1BA40502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convergence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A62C0B-939F-024A-A9B1-86050BF799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After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updates: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because each update resulted in at least a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addition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initialized to be a zero vector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d>
                      <m:dPr>
                        <m:begChr m:val="‖"/>
                        <m:endChr m:val="‖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sup>
                    </m:sSup>
                    <m:d>
                      <m:dPr>
                        <m:begChr m:val="‖"/>
                        <m:endChr m:val="‖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d>
                      </m:sup>
                    </m:sSup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rad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(5)</m:t>
                        </m:r>
                      </m:sup>
                    </m:sSup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rad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non-negative so it equals its absolute value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Cauchy–Schwarz inequality (1821)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We chose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Definition of </a:t>
                </a:r>
                <a:r>
                  <a:rPr lang="en-US" dirty="0">
                    <a:solidFill>
                      <a:srgbClr val="FF0000"/>
                    </a:solidFill>
                  </a:rPr>
                  <a:t>l2</a:t>
                </a:r>
                <a:r>
                  <a:rPr lang="en-US" dirty="0"/>
                  <a:t> norm</a:t>
                </a:r>
              </a:p>
              <a:p>
                <a:pPr marL="97155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grows by at most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at each iteration (previous slide)</a:t>
                </a:r>
              </a:p>
              <a:p>
                <a:r>
                  <a:rPr lang="en-US" dirty="0"/>
                  <a:t>Consequently: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rad>
                  </m:oMath>
                </a14:m>
                <a:endParaRPr lang="en-US" dirty="0"/>
              </a:p>
              <a:p>
                <a:pPr marL="971550" lvl="1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A62C0B-939F-024A-A9B1-86050BF799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8092C-8623-0644-B0A7-F680EF2BD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7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B7CCC-F2FE-5D45-B844-7A0567BB4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convergence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955026-C831-8744-B662-8F2CEC397E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606418" cy="4351338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rad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That is, there can be no more than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updates </a:t>
                </a:r>
              </a:p>
              <a:p>
                <a:pPr lvl="1"/>
                <a:r>
                  <a:rPr lang="en-US" dirty="0"/>
                  <a:t>All of the samples will be correctly classified by then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maximal margin over all separating planes </a:t>
                </a:r>
              </a:p>
              <a:p>
                <a:pPr lvl="1"/>
                <a:r>
                  <a:rPr lang="en-US" b="1" dirty="0"/>
                  <a:t>Important</a:t>
                </a:r>
                <a:r>
                  <a:rPr lang="en-US" dirty="0"/>
                  <a:t>: we are not guaranteed to converge to the maximal margin plane </a:t>
                </a:r>
              </a:p>
              <a:p>
                <a:pPr lvl="1"/>
                <a:r>
                  <a:rPr lang="en-US" dirty="0"/>
                  <a:t>SVMs will help us to that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955026-C831-8744-B662-8F2CEC397E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606418" cy="4351338"/>
              </a:xfrm>
              <a:blipFill>
                <a:blip r:embed="rId2"/>
                <a:stretch>
                  <a:fillRect l="-1503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2064D-8238-354A-B021-29E52E418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491EED8-EA37-8C4F-9BE3-6B949F028564}"/>
              </a:ext>
            </a:extLst>
          </p:cNvPr>
          <p:cNvSpPr>
            <a:spLocks noChangeAspect="1"/>
          </p:cNvSpPr>
          <p:nvPr/>
        </p:nvSpPr>
        <p:spPr>
          <a:xfrm>
            <a:off x="8358809" y="924339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16397C4-6C3A-0D40-ACDC-70DE4A31CDF0}"/>
              </a:ext>
            </a:extLst>
          </p:cNvPr>
          <p:cNvSpPr>
            <a:spLocks noChangeAspect="1"/>
          </p:cNvSpPr>
          <p:nvPr/>
        </p:nvSpPr>
        <p:spPr>
          <a:xfrm>
            <a:off x="8943561" y="854765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EF5FE37-3178-1E4B-B709-D33778D600B1}"/>
              </a:ext>
            </a:extLst>
          </p:cNvPr>
          <p:cNvSpPr>
            <a:spLocks noChangeAspect="1"/>
          </p:cNvSpPr>
          <p:nvPr/>
        </p:nvSpPr>
        <p:spPr>
          <a:xfrm>
            <a:off x="9180444" y="1162878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C46BB94-7B85-0F4D-8850-CCDCF66098F2}"/>
              </a:ext>
            </a:extLst>
          </p:cNvPr>
          <p:cNvSpPr>
            <a:spLocks noChangeAspect="1"/>
          </p:cNvSpPr>
          <p:nvPr/>
        </p:nvSpPr>
        <p:spPr>
          <a:xfrm>
            <a:off x="7752523" y="1646238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83FEA44-2E12-4F49-8653-3E4B69B71154}"/>
              </a:ext>
            </a:extLst>
          </p:cNvPr>
          <p:cNvSpPr>
            <a:spLocks noChangeAspect="1"/>
          </p:cNvSpPr>
          <p:nvPr/>
        </p:nvSpPr>
        <p:spPr>
          <a:xfrm>
            <a:off x="8193157" y="1921565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F16F6B5-4A1C-8742-A908-3864B1B83299}"/>
              </a:ext>
            </a:extLst>
          </p:cNvPr>
          <p:cNvSpPr>
            <a:spLocks noChangeAspect="1"/>
          </p:cNvSpPr>
          <p:nvPr/>
        </p:nvSpPr>
        <p:spPr>
          <a:xfrm>
            <a:off x="7888359" y="2115966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42F987E-0780-AE45-975A-906043313CE6}"/>
              </a:ext>
            </a:extLst>
          </p:cNvPr>
          <p:cNvSpPr>
            <a:spLocks noChangeAspect="1"/>
          </p:cNvSpPr>
          <p:nvPr/>
        </p:nvSpPr>
        <p:spPr>
          <a:xfrm>
            <a:off x="9528314" y="888758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665A674-902D-894D-B919-F5B6986DED82}"/>
              </a:ext>
            </a:extLst>
          </p:cNvPr>
          <p:cNvSpPr>
            <a:spLocks noChangeAspect="1"/>
          </p:cNvSpPr>
          <p:nvPr/>
        </p:nvSpPr>
        <p:spPr>
          <a:xfrm>
            <a:off x="8804413" y="2309191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9D45179-97AA-9748-823A-102E59121910}"/>
              </a:ext>
            </a:extLst>
          </p:cNvPr>
          <p:cNvSpPr>
            <a:spLocks noChangeAspect="1"/>
          </p:cNvSpPr>
          <p:nvPr/>
        </p:nvSpPr>
        <p:spPr>
          <a:xfrm>
            <a:off x="9813235" y="1549435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9588FB-8AEC-E046-8603-5E85303DA568}"/>
              </a:ext>
            </a:extLst>
          </p:cNvPr>
          <p:cNvSpPr>
            <a:spLocks noChangeAspect="1"/>
          </p:cNvSpPr>
          <p:nvPr/>
        </p:nvSpPr>
        <p:spPr>
          <a:xfrm>
            <a:off x="8600661" y="2060713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B58BA95-10E6-374D-8FAF-18203E582F3B}"/>
              </a:ext>
            </a:extLst>
          </p:cNvPr>
          <p:cNvSpPr>
            <a:spLocks noChangeAspect="1"/>
          </p:cNvSpPr>
          <p:nvPr/>
        </p:nvSpPr>
        <p:spPr>
          <a:xfrm>
            <a:off x="9551506" y="1413600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CA03507-B8DB-F141-88E8-D36E22605F70}"/>
              </a:ext>
            </a:extLst>
          </p:cNvPr>
          <p:cNvSpPr>
            <a:spLocks noChangeAspect="1"/>
          </p:cNvSpPr>
          <p:nvPr/>
        </p:nvSpPr>
        <p:spPr>
          <a:xfrm>
            <a:off x="8236227" y="2454965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740EEA8-CC9E-3D46-BFE2-C02385734466}"/>
              </a:ext>
            </a:extLst>
          </p:cNvPr>
          <p:cNvSpPr>
            <a:spLocks noChangeAspect="1"/>
          </p:cNvSpPr>
          <p:nvPr/>
        </p:nvSpPr>
        <p:spPr>
          <a:xfrm>
            <a:off x="7095876" y="140729"/>
            <a:ext cx="3108960" cy="31089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1A7A82F-5537-994A-A608-7B1F272372F1}"/>
              </a:ext>
            </a:extLst>
          </p:cNvPr>
          <p:cNvSpPr>
            <a:spLocks noChangeAspect="1"/>
          </p:cNvSpPr>
          <p:nvPr/>
        </p:nvSpPr>
        <p:spPr>
          <a:xfrm>
            <a:off x="10994019" y="3429000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B18B992-2840-EE42-84F9-7E66A3AE161C}"/>
              </a:ext>
            </a:extLst>
          </p:cNvPr>
          <p:cNvSpPr>
            <a:spLocks noChangeAspect="1"/>
          </p:cNvSpPr>
          <p:nvPr/>
        </p:nvSpPr>
        <p:spPr>
          <a:xfrm>
            <a:off x="9665807" y="3724854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FEE3408-2112-A74D-99D2-BF3EA4D0F0D2}"/>
              </a:ext>
            </a:extLst>
          </p:cNvPr>
          <p:cNvSpPr>
            <a:spLocks noChangeAspect="1"/>
          </p:cNvSpPr>
          <p:nvPr/>
        </p:nvSpPr>
        <p:spPr>
          <a:xfrm>
            <a:off x="10859175" y="4020578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0CABE4E-3958-E041-8C13-BE4589A6D695}"/>
              </a:ext>
            </a:extLst>
          </p:cNvPr>
          <p:cNvSpPr>
            <a:spLocks noChangeAspect="1"/>
          </p:cNvSpPr>
          <p:nvPr/>
        </p:nvSpPr>
        <p:spPr>
          <a:xfrm>
            <a:off x="9358016" y="4741259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3622B08-A6B9-A143-9F19-7D0A30A5E739}"/>
              </a:ext>
            </a:extLst>
          </p:cNvPr>
          <p:cNvSpPr>
            <a:spLocks noChangeAspect="1"/>
          </p:cNvSpPr>
          <p:nvPr/>
        </p:nvSpPr>
        <p:spPr>
          <a:xfrm>
            <a:off x="9999430" y="5133557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A659E38-F97C-3840-99E1-E44C32246E44}"/>
              </a:ext>
            </a:extLst>
          </p:cNvPr>
          <p:cNvSpPr>
            <a:spLocks noChangeAspect="1"/>
          </p:cNvSpPr>
          <p:nvPr/>
        </p:nvSpPr>
        <p:spPr>
          <a:xfrm>
            <a:off x="9809922" y="4272812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C0934AC-C4AB-4D45-9423-0D8F7F44E5AF}"/>
              </a:ext>
            </a:extLst>
          </p:cNvPr>
          <p:cNvSpPr>
            <a:spLocks noChangeAspect="1"/>
          </p:cNvSpPr>
          <p:nvPr/>
        </p:nvSpPr>
        <p:spPr>
          <a:xfrm>
            <a:off x="10491415" y="4410620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75D0384-CA55-3E4C-8DD5-11F0DDF21EE2}"/>
              </a:ext>
            </a:extLst>
          </p:cNvPr>
          <p:cNvSpPr>
            <a:spLocks noChangeAspect="1"/>
          </p:cNvSpPr>
          <p:nvPr/>
        </p:nvSpPr>
        <p:spPr>
          <a:xfrm>
            <a:off x="10686552" y="5047444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CA1E49E-F07F-3841-8381-571BEB8B539C}"/>
              </a:ext>
            </a:extLst>
          </p:cNvPr>
          <p:cNvSpPr>
            <a:spLocks noChangeAspect="1"/>
          </p:cNvSpPr>
          <p:nvPr/>
        </p:nvSpPr>
        <p:spPr>
          <a:xfrm>
            <a:off x="11353800" y="5272705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0029666-A241-D94F-95B3-B5EB9DA1FFE9}"/>
              </a:ext>
            </a:extLst>
          </p:cNvPr>
          <p:cNvSpPr>
            <a:spLocks noChangeAspect="1"/>
          </p:cNvSpPr>
          <p:nvPr/>
        </p:nvSpPr>
        <p:spPr>
          <a:xfrm>
            <a:off x="9912626" y="5797580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5B9A994-7790-264B-A4EB-37D77FC0C6B3}"/>
              </a:ext>
            </a:extLst>
          </p:cNvPr>
          <p:cNvSpPr>
            <a:spLocks noChangeAspect="1"/>
          </p:cNvSpPr>
          <p:nvPr/>
        </p:nvSpPr>
        <p:spPr>
          <a:xfrm>
            <a:off x="11648335" y="4272812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2DA26E4-6DDD-504B-9193-607E41D95526}"/>
              </a:ext>
            </a:extLst>
          </p:cNvPr>
          <p:cNvSpPr>
            <a:spLocks noChangeAspect="1"/>
          </p:cNvSpPr>
          <p:nvPr/>
        </p:nvSpPr>
        <p:spPr>
          <a:xfrm>
            <a:off x="10554375" y="5787935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B53CB46-BFA0-4F49-BE5B-B1851DB4DA96}"/>
              </a:ext>
            </a:extLst>
          </p:cNvPr>
          <p:cNvSpPr>
            <a:spLocks noChangeAspect="1"/>
          </p:cNvSpPr>
          <p:nvPr/>
        </p:nvSpPr>
        <p:spPr>
          <a:xfrm>
            <a:off x="8936935" y="3068003"/>
            <a:ext cx="3108960" cy="31089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8EC999C-0432-0947-A487-F619E034290A}"/>
              </a:ext>
            </a:extLst>
          </p:cNvPr>
          <p:cNvSpPr txBox="1"/>
          <p:nvPr/>
        </p:nvSpPr>
        <p:spPr>
          <a:xfrm>
            <a:off x="9999430" y="47707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C1D06C0-DE25-934D-9025-BFF83B2E5BE9}"/>
              </a:ext>
            </a:extLst>
          </p:cNvPr>
          <p:cNvSpPr txBox="1"/>
          <p:nvPr/>
        </p:nvSpPr>
        <p:spPr>
          <a:xfrm>
            <a:off x="11353800" y="306502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5600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CB78-51D0-584C-B749-5CF3EC37A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Rethinking the update rule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03ABB-A8DB-464C-B112-B0FA2C6B1D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correct (i.e.,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), no change!</a:t>
                </a:r>
              </a:p>
              <a:p>
                <a:pPr/>
                <a:r>
                  <a:rPr lang="en-US" dirty="0"/>
                  <a:t>If wrong: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Why? What’s the reasoning for adding or subtracting the feature vector?</a:t>
                </a:r>
              </a:p>
              <a:p>
                <a:r>
                  <a:rPr lang="en-US" b="1" dirty="0"/>
                  <a:t>Wrong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Training </a:t>
                </a:r>
                <a:r>
                  <a:rPr lang="en-US" b="1" dirty="0"/>
                  <a:t>objective</a:t>
                </a:r>
                <a:r>
                  <a:rPr lang="en-US" dirty="0"/>
                  <a:t>: increase the value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so it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Method</a:t>
                </a:r>
                <a:r>
                  <a:rPr lang="en-US" dirty="0"/>
                  <a:t>: update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increased</a:t>
                </a:r>
              </a:p>
              <a:p>
                <a:pPr lvl="1"/>
                <a:r>
                  <a:rPr lang="en-US" dirty="0"/>
                  <a:t>In what direction should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be updated?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03ABB-A8DB-464C-B112-B0FA2C6B1D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FAE329-750B-4B42-B400-2393BBB50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2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Math 241, Spring 2012, Section CL1">
            <a:extLst>
              <a:ext uri="{FF2B5EF4-FFF2-40B4-BE49-F238E27FC236}">
                <a16:creationId xmlns:a16="http://schemas.microsoft.com/office/drawing/2014/main" id="{B54858D6-0719-8C41-9F3F-8B3D90ACC5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5"/>
          <a:stretch/>
        </p:blipFill>
        <p:spPr bwMode="auto">
          <a:xfrm>
            <a:off x="7043397" y="4862858"/>
            <a:ext cx="5148603" cy="185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B9668E-C1BB-9640-9DF2-C1CA7EDD0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058D2-FDCF-1847-A2D4-87EAC72A14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308035" cy="4351338"/>
              </a:xfrm>
            </p:spPr>
            <p:txBody>
              <a:bodyPr/>
              <a:lstStyle/>
              <a:p>
                <a:r>
                  <a:rPr lang="en-US" dirty="0"/>
                  <a:t>Derivative: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The slope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at a given point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Partial Derivative: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slope of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along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dimention at a given point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r>
                  <a:rPr lang="en-US" dirty="0"/>
                  <a:t>Gradient: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…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direction of the steepest slope or grade at a given point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058D2-FDCF-1847-A2D4-87EAC72A14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308035" cy="4351338"/>
              </a:xfrm>
              <a:blipFill>
                <a:blip r:embed="rId3"/>
                <a:stretch>
                  <a:fillRect l="-1811" r="-2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2C3117-0F3C-FF49-8E1E-896CBD2B0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BF89D1C-0A6A-6A4B-BC77-B49F02989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979" y="363296"/>
            <a:ext cx="2825357" cy="197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isual intuition partial/directional derivative - Mathematics Stack Exchange">
            <a:extLst>
              <a:ext uri="{FF2B5EF4-FFF2-40B4-BE49-F238E27FC236}">
                <a16:creationId xmlns:a16="http://schemas.microsoft.com/office/drawing/2014/main" id="{F9BB4FD5-D0CE-FC4B-9208-0B9F26AF98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2"/>
          <a:stretch/>
        </p:blipFill>
        <p:spPr bwMode="auto">
          <a:xfrm>
            <a:off x="8828842" y="2323063"/>
            <a:ext cx="3363158" cy="2349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55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CB78-51D0-584C-B749-5CF3EC37A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Rethinking the update rule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03ABB-A8DB-464C-B112-B0FA2C6B1D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Wrong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Training </a:t>
                </a:r>
                <a:r>
                  <a:rPr lang="en-US" b="1" dirty="0"/>
                  <a:t>objective</a:t>
                </a:r>
                <a:r>
                  <a:rPr lang="en-US" dirty="0"/>
                  <a:t>: increase the value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so it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Method</a:t>
                </a:r>
                <a:r>
                  <a:rPr lang="en-US" dirty="0"/>
                  <a:t>: update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increased</a:t>
                </a:r>
              </a:p>
              <a:p>
                <a:pPr lvl="1"/>
                <a:r>
                  <a:rPr lang="en-US" dirty="0"/>
                  <a:t>In what direction should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be updated?</a:t>
                </a:r>
              </a:p>
              <a:p>
                <a:pPr lvl="1"/>
                <a:r>
                  <a:rPr lang="en-US" dirty="0"/>
                  <a:t>The gradient = steepest slope upward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And this is why: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03ABB-A8DB-464C-B112-B0FA2C6B1D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FAE329-750B-4B42-B400-2393BBB50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9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Multiclass Decision Rule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73168" y="1798637"/>
            <a:ext cx="44958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If we have multiple classes:</a:t>
            </a:r>
          </a:p>
          <a:p>
            <a:pPr lvl="1" eaLnBrk="1" hangingPunct="1"/>
            <a:r>
              <a:rPr lang="en-US" sz="2000" dirty="0"/>
              <a:t>A weight vector for each class: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r>
              <a:rPr lang="en-US" sz="2000" dirty="0"/>
              <a:t>Score (activation) of a class y: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1100" dirty="0"/>
          </a:p>
          <a:p>
            <a:pPr lvl="1" eaLnBrk="1" hangingPunct="1"/>
            <a:r>
              <a:rPr lang="en-US" sz="2000" dirty="0"/>
              <a:t>Prediction highest score wins</a:t>
            </a: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11455" y="3783013"/>
            <a:ext cx="14192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696200" y="3706813"/>
            <a:ext cx="2286000" cy="2209800"/>
            <a:chOff x="3648" y="1104"/>
            <a:chExt cx="1440" cy="1392"/>
          </a:xfrm>
        </p:grpSpPr>
        <p:sp>
          <p:nvSpPr>
            <p:cNvPr id="23570" name="Freeform 6"/>
            <p:cNvSpPr>
              <a:spLocks/>
            </p:cNvSpPr>
            <p:nvPr/>
          </p:nvSpPr>
          <p:spPr bwMode="auto">
            <a:xfrm>
              <a:off x="3792" y="1104"/>
              <a:ext cx="1104" cy="528"/>
            </a:xfrm>
            <a:custGeom>
              <a:avLst/>
              <a:gdLst>
                <a:gd name="T0" fmla="*/ 0 w 1104"/>
                <a:gd name="T1" fmla="*/ 528 h 528"/>
                <a:gd name="T2" fmla="*/ 96 w 1104"/>
                <a:gd name="T3" fmla="*/ 96 h 528"/>
                <a:gd name="T4" fmla="*/ 720 w 1104"/>
                <a:gd name="T5" fmla="*/ 0 h 528"/>
                <a:gd name="T6" fmla="*/ 1104 w 1104"/>
                <a:gd name="T7" fmla="*/ 288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528"/>
                <a:gd name="T14" fmla="*/ 1104 w 1104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528">
                  <a:moveTo>
                    <a:pt x="0" y="528"/>
                  </a:moveTo>
                  <a:lnTo>
                    <a:pt x="96" y="96"/>
                  </a:lnTo>
                  <a:lnTo>
                    <a:pt x="720" y="0"/>
                  </a:lnTo>
                  <a:lnTo>
                    <a:pt x="1104" y="28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FF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Freeform 7"/>
            <p:cNvSpPr>
              <a:spLocks/>
            </p:cNvSpPr>
            <p:nvPr/>
          </p:nvSpPr>
          <p:spPr bwMode="auto">
            <a:xfrm>
              <a:off x="4512" y="1392"/>
              <a:ext cx="576" cy="1008"/>
            </a:xfrm>
            <a:custGeom>
              <a:avLst/>
              <a:gdLst>
                <a:gd name="T0" fmla="*/ 384 w 576"/>
                <a:gd name="T1" fmla="*/ 0 h 1008"/>
                <a:gd name="T2" fmla="*/ 576 w 576"/>
                <a:gd name="T3" fmla="*/ 432 h 1008"/>
                <a:gd name="T4" fmla="*/ 432 w 576"/>
                <a:gd name="T5" fmla="*/ 960 h 1008"/>
                <a:gd name="T6" fmla="*/ 0 w 576"/>
                <a:gd name="T7" fmla="*/ 1008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1008"/>
                <a:gd name="T14" fmla="*/ 576 w 576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1008">
                  <a:moveTo>
                    <a:pt x="384" y="0"/>
                  </a:moveTo>
                  <a:lnTo>
                    <a:pt x="576" y="432"/>
                  </a:lnTo>
                  <a:lnTo>
                    <a:pt x="432" y="960"/>
                  </a:lnTo>
                  <a:lnTo>
                    <a:pt x="0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FFFF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Freeform 8"/>
            <p:cNvSpPr>
              <a:spLocks/>
            </p:cNvSpPr>
            <p:nvPr/>
          </p:nvSpPr>
          <p:spPr bwMode="auto">
            <a:xfrm>
              <a:off x="3648" y="1632"/>
              <a:ext cx="864" cy="864"/>
            </a:xfrm>
            <a:custGeom>
              <a:avLst/>
              <a:gdLst>
                <a:gd name="T0" fmla="*/ 144 w 864"/>
                <a:gd name="T1" fmla="*/ 0 h 864"/>
                <a:gd name="T2" fmla="*/ 0 w 864"/>
                <a:gd name="T3" fmla="*/ 384 h 864"/>
                <a:gd name="T4" fmla="*/ 480 w 864"/>
                <a:gd name="T5" fmla="*/ 864 h 864"/>
                <a:gd name="T6" fmla="*/ 864 w 864"/>
                <a:gd name="T7" fmla="*/ 768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4"/>
                <a:gd name="T13" fmla="*/ 0 h 864"/>
                <a:gd name="T14" fmla="*/ 864 w 864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4" h="864">
                  <a:moveTo>
                    <a:pt x="144" y="0"/>
                  </a:moveTo>
                  <a:lnTo>
                    <a:pt x="0" y="384"/>
                  </a:lnTo>
                  <a:lnTo>
                    <a:pt x="480" y="864"/>
                  </a:lnTo>
                  <a:lnTo>
                    <a:pt x="864" y="76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Freeform 9"/>
            <p:cNvSpPr>
              <a:spLocks/>
            </p:cNvSpPr>
            <p:nvPr/>
          </p:nvSpPr>
          <p:spPr bwMode="auto">
            <a:xfrm>
              <a:off x="3792" y="1392"/>
              <a:ext cx="1104" cy="384"/>
            </a:xfrm>
            <a:custGeom>
              <a:avLst/>
              <a:gdLst>
                <a:gd name="T0" fmla="*/ 0 w 1104"/>
                <a:gd name="T1" fmla="*/ 240 h 384"/>
                <a:gd name="T2" fmla="*/ 624 w 1104"/>
                <a:gd name="T3" fmla="*/ 384 h 384"/>
                <a:gd name="T4" fmla="*/ 1104 w 1104"/>
                <a:gd name="T5" fmla="*/ 0 h 384"/>
                <a:gd name="T6" fmla="*/ 0 60000 65536"/>
                <a:gd name="T7" fmla="*/ 0 60000 65536"/>
                <a:gd name="T8" fmla="*/ 0 60000 65536"/>
                <a:gd name="T9" fmla="*/ 0 w 1104"/>
                <a:gd name="T10" fmla="*/ 0 h 384"/>
                <a:gd name="T11" fmla="*/ 1104 w 1104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384">
                  <a:moveTo>
                    <a:pt x="0" y="240"/>
                  </a:moveTo>
                  <a:lnTo>
                    <a:pt x="624" y="384"/>
                  </a:lnTo>
                  <a:lnTo>
                    <a:pt x="1104" y="0"/>
                  </a:lnTo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4" name="Freeform 10"/>
            <p:cNvSpPr>
              <a:spLocks/>
            </p:cNvSpPr>
            <p:nvPr/>
          </p:nvSpPr>
          <p:spPr bwMode="auto">
            <a:xfrm>
              <a:off x="4416" y="1392"/>
              <a:ext cx="480" cy="1008"/>
            </a:xfrm>
            <a:custGeom>
              <a:avLst/>
              <a:gdLst>
                <a:gd name="T0" fmla="*/ 480 w 480"/>
                <a:gd name="T1" fmla="*/ 0 h 1008"/>
                <a:gd name="T2" fmla="*/ 0 w 480"/>
                <a:gd name="T3" fmla="*/ 384 h 1008"/>
                <a:gd name="T4" fmla="*/ 96 w 480"/>
                <a:gd name="T5" fmla="*/ 1008 h 1008"/>
                <a:gd name="T6" fmla="*/ 0 60000 65536"/>
                <a:gd name="T7" fmla="*/ 0 60000 65536"/>
                <a:gd name="T8" fmla="*/ 0 60000 65536"/>
                <a:gd name="T9" fmla="*/ 0 w 480"/>
                <a:gd name="T10" fmla="*/ 0 h 1008"/>
                <a:gd name="T11" fmla="*/ 480 w 48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008">
                  <a:moveTo>
                    <a:pt x="480" y="0"/>
                  </a:moveTo>
                  <a:lnTo>
                    <a:pt x="0" y="384"/>
                  </a:lnTo>
                  <a:lnTo>
                    <a:pt x="96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CFE7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5" name="Freeform 11"/>
            <p:cNvSpPr>
              <a:spLocks/>
            </p:cNvSpPr>
            <p:nvPr/>
          </p:nvSpPr>
          <p:spPr bwMode="auto">
            <a:xfrm>
              <a:off x="3792" y="1632"/>
              <a:ext cx="720" cy="768"/>
            </a:xfrm>
            <a:custGeom>
              <a:avLst/>
              <a:gdLst>
                <a:gd name="T0" fmla="*/ 0 w 720"/>
                <a:gd name="T1" fmla="*/ 0 h 768"/>
                <a:gd name="T2" fmla="*/ 624 w 720"/>
                <a:gd name="T3" fmla="*/ 144 h 768"/>
                <a:gd name="T4" fmla="*/ 720 w 720"/>
                <a:gd name="T5" fmla="*/ 768 h 768"/>
                <a:gd name="T6" fmla="*/ 0 60000 65536"/>
                <a:gd name="T7" fmla="*/ 0 60000 65536"/>
                <a:gd name="T8" fmla="*/ 0 60000 65536"/>
                <a:gd name="T9" fmla="*/ 0 w 720"/>
                <a:gd name="T10" fmla="*/ 0 h 768"/>
                <a:gd name="T11" fmla="*/ 720 w 720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768">
                  <a:moveTo>
                    <a:pt x="0" y="0"/>
                  </a:moveTo>
                  <a:lnTo>
                    <a:pt x="624" y="144"/>
                  </a:lnTo>
                  <a:lnTo>
                    <a:pt x="720" y="768"/>
                  </a:lnTo>
                </a:path>
              </a:pathLst>
            </a:custGeom>
            <a:gradFill rotWithShape="0">
              <a:gsLst>
                <a:gs pos="0">
                  <a:srgbClr val="DFE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6168" y="5026818"/>
            <a:ext cx="33528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3402013"/>
            <a:ext cx="1524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15200" y="54594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53600" y="53070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2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470941" y="2736850"/>
            <a:ext cx="4683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Line 7"/>
          <p:cNvSpPr>
            <a:spLocks noChangeShapeType="1"/>
          </p:cNvSpPr>
          <p:nvPr/>
        </p:nvSpPr>
        <p:spPr bwMode="auto">
          <a:xfrm flipH="1" flipV="1">
            <a:off x="8686800" y="3783013"/>
            <a:ext cx="228600" cy="990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Line 7"/>
          <p:cNvSpPr>
            <a:spLocks noChangeShapeType="1"/>
          </p:cNvSpPr>
          <p:nvPr/>
        </p:nvSpPr>
        <p:spPr bwMode="auto">
          <a:xfrm>
            <a:off x="8915400" y="4773613"/>
            <a:ext cx="1066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Line 7"/>
          <p:cNvSpPr>
            <a:spLocks noChangeShapeType="1"/>
          </p:cNvSpPr>
          <p:nvPr/>
        </p:nvSpPr>
        <p:spPr bwMode="auto">
          <a:xfrm flipH="1">
            <a:off x="8229600" y="4773613"/>
            <a:ext cx="685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6" name="TextBox 27"/>
          <p:cNvSpPr txBox="1">
            <a:spLocks noChangeArrowheads="1"/>
          </p:cNvSpPr>
          <p:nvPr/>
        </p:nvSpPr>
        <p:spPr bwMode="auto">
          <a:xfrm>
            <a:off x="5791200" y="6324600"/>
            <a:ext cx="6172200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i="1" dirty="0"/>
              <a:t>Binary = multiclass where the negative class has weight zero</a:t>
            </a:r>
          </a:p>
        </p:txBody>
      </p:sp>
      <p:pic>
        <p:nvPicPr>
          <p:cNvPr id="23567" name="Picture 31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39200" y="3810000"/>
            <a:ext cx="33813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33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24800" y="4984750"/>
            <a:ext cx="35242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35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829800" y="4800600"/>
            <a:ext cx="352425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7" name="Picture 1" descr="C:\Users\Dan\Dropbox\Office\CS 188\Ketrina Art\Perceptron\DecisionRule.png"/>
          <p:cNvPicPr>
            <a:picLocks noChangeAspect="1" noChangeArrowheads="1"/>
          </p:cNvPicPr>
          <p:nvPr/>
        </p:nvPicPr>
        <p:blipFill>
          <a:blip r:embed="rId21" cstate="print"/>
          <a:srcRect t="49442"/>
          <a:stretch>
            <a:fillRect/>
          </a:stretch>
        </p:blipFill>
        <p:spPr bwMode="auto">
          <a:xfrm>
            <a:off x="6324600" y="1378440"/>
            <a:ext cx="4648200" cy="1669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85598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Multiclass Perceptron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00200"/>
            <a:ext cx="5638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Start with all weights = 0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Pick up training examples one by one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Predict with current weights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If correct, no change!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If wrong: lower score of wrong answer, raise score of right answer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78013" y="5287962"/>
            <a:ext cx="2695575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78013" y="5857081"/>
            <a:ext cx="3043237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54225" y="3191435"/>
            <a:ext cx="36639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Line 7"/>
          <p:cNvSpPr>
            <a:spLocks noChangeShapeType="1"/>
          </p:cNvSpPr>
          <p:nvPr/>
        </p:nvSpPr>
        <p:spPr bwMode="auto">
          <a:xfrm flipH="1" flipV="1">
            <a:off x="9067800" y="2667000"/>
            <a:ext cx="304800" cy="1143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V="1">
            <a:off x="9372600" y="3200400"/>
            <a:ext cx="12192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9144000" y="3810000"/>
            <a:ext cx="2286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394" name="Picture 2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839200" y="2362200"/>
            <a:ext cx="4365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20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017000" y="4679950"/>
            <a:ext cx="525463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6" name="Line 13"/>
          <p:cNvSpPr>
            <a:spLocks noChangeShapeType="1"/>
          </p:cNvSpPr>
          <p:nvPr/>
        </p:nvSpPr>
        <p:spPr bwMode="auto">
          <a:xfrm flipV="1">
            <a:off x="9372600" y="32004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397" name="Picture 14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448800" y="2819400"/>
            <a:ext cx="2190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3743" name="Line 15"/>
          <p:cNvSpPr>
            <a:spLocks noChangeShapeType="1"/>
          </p:cNvSpPr>
          <p:nvPr/>
        </p:nvSpPr>
        <p:spPr bwMode="auto">
          <a:xfrm flipH="1">
            <a:off x="8991600" y="26670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4" name="Line 16"/>
          <p:cNvSpPr>
            <a:spLocks noChangeShapeType="1"/>
          </p:cNvSpPr>
          <p:nvPr/>
        </p:nvSpPr>
        <p:spPr bwMode="auto">
          <a:xfrm flipH="1" flipV="1">
            <a:off x="8991600" y="3276600"/>
            <a:ext cx="381000" cy="533400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5" name="Line 17"/>
          <p:cNvSpPr>
            <a:spLocks noChangeShapeType="1"/>
          </p:cNvSpPr>
          <p:nvPr/>
        </p:nvSpPr>
        <p:spPr bwMode="auto">
          <a:xfrm flipV="1">
            <a:off x="10591800" y="25908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6" name="Line 18"/>
          <p:cNvSpPr>
            <a:spLocks noChangeShapeType="1"/>
          </p:cNvSpPr>
          <p:nvPr/>
        </p:nvSpPr>
        <p:spPr bwMode="auto">
          <a:xfrm flipV="1">
            <a:off x="9372600" y="2590800"/>
            <a:ext cx="1295400" cy="1219200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403" name="Picture 26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028238" y="3635375"/>
            <a:ext cx="563562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488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nimBg="1"/>
      <p:bldP spid="16392" grpId="0" animBg="1"/>
      <p:bldP spid="16393" grpId="0" animBg="1"/>
      <p:bldP spid="16396" grpId="0" animBg="1"/>
      <p:bldP spid="1353743" grpId="0" animBg="1"/>
      <p:bldP spid="1353744" grpId="0" animBg="1"/>
      <p:bldP spid="1353745" grpId="0" animBg="1"/>
      <p:bldP spid="135374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CCCE-5806-4D41-8295-60527C82A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Multiclass Perceptron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89348-FCC1-F84D-AD85-C972F02A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400" y="1690688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Assume a training set (</a:t>
            </a:r>
            <a:r>
              <a:rPr lang="en-US" dirty="0" err="1"/>
              <a:t>x,y</a:t>
            </a:r>
            <a:r>
              <a:rPr lang="en-US" dirty="0"/>
              <a:t>) of 2 sentences:</a:t>
            </a:r>
          </a:p>
          <a:p>
            <a:pPr lvl="1"/>
            <a:r>
              <a:rPr lang="en-US" dirty="0"/>
              <a:t>x1=“win the vote” y1=Politics</a:t>
            </a:r>
          </a:p>
          <a:p>
            <a:pPr lvl="1"/>
            <a:r>
              <a:rPr lang="en-US" dirty="0"/>
              <a:t>x2=“win the election” y2=Politics</a:t>
            </a:r>
          </a:p>
          <a:p>
            <a:r>
              <a:rPr lang="en-US" dirty="0"/>
              <a:t>Assume a multiclass perceptron that considers the count of each word as the feature vector [#win, #game, #vote, #the]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701129-37E1-FC4C-8CE1-0269BA7AED44}"/>
              </a:ext>
            </a:extLst>
          </p:cNvPr>
          <p:cNvGrpSpPr/>
          <p:nvPr/>
        </p:nvGrpSpPr>
        <p:grpSpPr>
          <a:xfrm>
            <a:off x="3030070" y="4382431"/>
            <a:ext cx="5969637" cy="1978026"/>
            <a:chOff x="0" y="0"/>
            <a:chExt cx="6875196" cy="2298850"/>
          </a:xfrm>
        </p:grpSpPr>
        <p:sp>
          <p:nvSpPr>
            <p:cNvPr id="12" name="Text Box 4">
              <a:extLst>
                <a:ext uri="{FF2B5EF4-FFF2-40B4-BE49-F238E27FC236}">
                  <a16:creationId xmlns:a16="http://schemas.microsoft.com/office/drawing/2014/main" id="{E2214687-B125-314E-9268-5D09DF163C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24992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txp_fig">
              <a:extLst>
                <a:ext uri="{FF2B5EF4-FFF2-40B4-BE49-F238E27FC236}">
                  <a16:creationId xmlns:a16="http://schemas.microsoft.com/office/drawing/2014/main" id="{8CCF1A87-1519-9949-A07A-8E7BFEA133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512" y="28146"/>
              <a:ext cx="1792288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 Box 6">
              <a:extLst>
                <a:ext uri="{FF2B5EF4-FFF2-40B4-BE49-F238E27FC236}">
                  <a16:creationId xmlns:a16="http://schemas.microsoft.com/office/drawing/2014/main" id="{F24170A1-2FF2-E441-A7E3-193F7EA280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6441" y="644041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14" descr="txp_fig">
              <a:extLst>
                <a:ext uri="{FF2B5EF4-FFF2-40B4-BE49-F238E27FC236}">
                  <a16:creationId xmlns:a16="http://schemas.microsoft.com/office/drawing/2014/main" id="{3C0B024C-2E2C-3940-96DE-64649F2317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93950" y="28146"/>
              <a:ext cx="2143125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8">
              <a:extLst>
                <a:ext uri="{FF2B5EF4-FFF2-40B4-BE49-F238E27FC236}">
                  <a16:creationId xmlns:a16="http://schemas.microsoft.com/office/drawing/2014/main" id="{A789EC39-53F7-5D46-B6F2-B25AD93D2B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0197" y="622300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1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16" descr="txp_fig">
              <a:extLst>
                <a:ext uri="{FF2B5EF4-FFF2-40B4-BE49-F238E27FC236}">
                  <a16:creationId xmlns:a16="http://schemas.microsoft.com/office/drawing/2014/main" id="{AE017B06-75A2-DF42-995F-CF7D357E5F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164009" y="0"/>
              <a:ext cx="1382713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7407024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CCCE-5806-4D41-8295-60527C82A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889348-FCC1-F84D-AD85-C972F02A9D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1128" y="1690688"/>
                <a:ext cx="10515600" cy="4351338"/>
              </a:xfrm>
            </p:spPr>
            <p:txBody>
              <a:bodyPr/>
              <a:lstStyle/>
              <a:p>
                <a:pPr lvl="1"/>
                <a:r>
                  <a:rPr lang="en-US" dirty="0"/>
                  <a:t>x1=“win the vote” y1=Politics</a:t>
                </a:r>
              </a:p>
              <a:p>
                <a:pPr lvl="1"/>
                <a:r>
                  <a:rPr lang="en-US" dirty="0"/>
                  <a:t>x2=“win the election” y2=Politics</a:t>
                </a:r>
              </a:p>
              <a:p>
                <a:r>
                  <a:rPr lang="en-US" dirty="0"/>
                  <a:t>What are the values of the three weight vectors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) after training the multiclass perceptron on x1, and then x2?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889348-FCC1-F84D-AD85-C972F02A9D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1128" y="1690688"/>
                <a:ext cx="10515600" cy="4351338"/>
              </a:xfrm>
              <a:blipFill>
                <a:blip r:embed="rId2"/>
                <a:stretch>
                  <a:fillRect l="-965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DF3B534-F4DE-2249-A951-36C4E76FA584}"/>
              </a:ext>
            </a:extLst>
          </p:cNvPr>
          <p:cNvGrpSpPr/>
          <p:nvPr/>
        </p:nvGrpSpPr>
        <p:grpSpPr>
          <a:xfrm>
            <a:off x="3290047" y="4514849"/>
            <a:ext cx="5969637" cy="1978026"/>
            <a:chOff x="0" y="0"/>
            <a:chExt cx="6875196" cy="229885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E287ED64-9DB3-024F-87C9-2ED87F02F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24992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5" descr="txp_fig">
              <a:extLst>
                <a:ext uri="{FF2B5EF4-FFF2-40B4-BE49-F238E27FC236}">
                  <a16:creationId xmlns:a16="http://schemas.microsoft.com/office/drawing/2014/main" id="{9FDD9306-AABD-5F46-A610-2B7A432F98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12" y="28146"/>
              <a:ext cx="1792288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DD56180A-E4D1-944A-B806-B71143C579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6441" y="644041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 descr="txp_fig">
              <a:extLst>
                <a:ext uri="{FF2B5EF4-FFF2-40B4-BE49-F238E27FC236}">
                  <a16:creationId xmlns:a16="http://schemas.microsoft.com/office/drawing/2014/main" id="{7D61E366-2761-5F46-8011-B62411881F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93950" y="28146"/>
              <a:ext cx="2143125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44D8C150-BDF7-5446-A198-98653D8ADE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0197" y="622300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1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Picture 9" descr="txp_fig">
              <a:extLst>
                <a:ext uri="{FF2B5EF4-FFF2-40B4-BE49-F238E27FC236}">
                  <a16:creationId xmlns:a16="http://schemas.microsoft.com/office/drawing/2014/main" id="{B779FABA-F82F-E440-AFA7-5628A56532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64009" y="0"/>
              <a:ext cx="1382713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206825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CCCE-5806-4D41-8295-60527C82A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889348-FCC1-F84D-AD85-C972F02A9D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1128" y="1690688"/>
                <a:ext cx="10515600" cy="4351338"/>
              </a:xfrm>
            </p:spPr>
            <p:txBody>
              <a:bodyPr/>
              <a:lstStyle/>
              <a:p>
                <a:pPr lvl="1"/>
                <a:r>
                  <a:rPr lang="en-US" dirty="0"/>
                  <a:t>x1=“win the vote” y1=Politics</a:t>
                </a:r>
              </a:p>
              <a:p>
                <a:pPr lvl="1"/>
                <a:r>
                  <a:rPr lang="en-US" dirty="0"/>
                  <a:t>x2=“win the election” y2=Politics</a:t>
                </a:r>
              </a:p>
              <a:p>
                <a:r>
                  <a:rPr lang="en-US" dirty="0"/>
                  <a:t>What are the values of the three weight vectors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) after training the multiclass perceptron on x1, and then x2?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1,0,0,0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1,0,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,0,0,0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889348-FCC1-F84D-AD85-C972F02A9D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1128" y="1690688"/>
                <a:ext cx="10515600" cy="4351338"/>
              </a:xfrm>
              <a:blipFill>
                <a:blip r:embed="rId2"/>
                <a:stretch>
                  <a:fillRect l="-965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DF3B534-F4DE-2249-A951-36C4E76FA584}"/>
              </a:ext>
            </a:extLst>
          </p:cNvPr>
          <p:cNvGrpSpPr/>
          <p:nvPr/>
        </p:nvGrpSpPr>
        <p:grpSpPr>
          <a:xfrm>
            <a:off x="3290047" y="4514849"/>
            <a:ext cx="5969637" cy="1978026"/>
            <a:chOff x="0" y="0"/>
            <a:chExt cx="6875196" cy="229885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E287ED64-9DB3-024F-87C9-2ED87F02F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24992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5" descr="txp_fig">
              <a:extLst>
                <a:ext uri="{FF2B5EF4-FFF2-40B4-BE49-F238E27FC236}">
                  <a16:creationId xmlns:a16="http://schemas.microsoft.com/office/drawing/2014/main" id="{9FDD9306-AABD-5F46-A610-2B7A432F98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12" y="28146"/>
              <a:ext cx="1792288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DD56180A-E4D1-944A-B806-B71143C579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6441" y="644041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 descr="txp_fig">
              <a:extLst>
                <a:ext uri="{FF2B5EF4-FFF2-40B4-BE49-F238E27FC236}">
                  <a16:creationId xmlns:a16="http://schemas.microsoft.com/office/drawing/2014/main" id="{7D61E366-2761-5F46-8011-B62411881F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93950" y="28146"/>
              <a:ext cx="2143125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44D8C150-BDF7-5446-A198-98653D8ADE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0197" y="622300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1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Picture 9" descr="txp_fig">
              <a:extLst>
                <a:ext uri="{FF2B5EF4-FFF2-40B4-BE49-F238E27FC236}">
                  <a16:creationId xmlns:a16="http://schemas.microsoft.com/office/drawing/2014/main" id="{B779FABA-F82F-E440-AFA7-5628A56532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64009" y="0"/>
              <a:ext cx="1382713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5922160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CA24A-2BED-1C4E-B792-0E8CA2B7E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F56F7-A5E7-3746-94A7-16FDBE1F65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Perceptron is a binary classifier for linearly separable data</a:t>
                </a:r>
              </a:p>
              <a:p>
                <a:pPr lvl="1"/>
                <a:r>
                  <a:rPr lang="en-US" dirty="0"/>
                  <a:t>Simple update rule: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Guaranteed to converge on a separating plane in a finite number of steps</a:t>
                </a:r>
              </a:p>
              <a:p>
                <a:pPr lvl="1"/>
                <a:r>
                  <a:rPr lang="en-US" dirty="0"/>
                  <a:t>Not guaranteed to provide the max-margin separating plane</a:t>
                </a:r>
              </a:p>
              <a:p>
                <a:r>
                  <a:rPr lang="en-US" dirty="0"/>
                  <a:t>Multiclass perceptron for linearly separable data</a:t>
                </a:r>
              </a:p>
              <a:p>
                <a:pPr lvl="1"/>
                <a:r>
                  <a:rPr lang="en-US" dirty="0"/>
                  <a:t>A simple extension to the binary perceptron </a:t>
                </a:r>
              </a:p>
              <a:p>
                <a:pPr lvl="1"/>
                <a:r>
                  <a:rPr lang="en-US" dirty="0"/>
                  <a:t>Guaranteed to converge on separating planes in a finite number of steps</a:t>
                </a:r>
              </a:p>
              <a:p>
                <a:pPr lvl="2"/>
                <a:r>
                  <a:rPr lang="en-US" dirty="0"/>
                  <a:t>http://</a:t>
                </a:r>
                <a:r>
                  <a:rPr lang="en-US" dirty="0" err="1"/>
                  <a:t>proceedings.mlr.press</a:t>
                </a:r>
                <a:r>
                  <a:rPr lang="en-US" dirty="0"/>
                  <a:t>/v97/beygelzimer19a/beygelzimer19a-supp.pdf</a:t>
                </a:r>
              </a:p>
              <a:p>
                <a:pPr lvl="1"/>
                <a:r>
                  <a:rPr lang="en-US" dirty="0"/>
                  <a:t>Each class has its own weight vector</a:t>
                </a:r>
              </a:p>
              <a:p>
                <a:pPr lvl="1"/>
                <a:r>
                  <a:rPr lang="en-US" dirty="0"/>
                  <a:t>Classify according to 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F56F7-A5E7-3746-94A7-16FDBE1F65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  <a:blipFill>
                <a:blip r:embed="rId3"/>
                <a:stretch>
                  <a:fillRect l="-1086" t="-2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D2BEB-4D8D-8749-A5FA-E166D5EC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19" descr="txp_fig">
            <a:extLst>
              <a:ext uri="{FF2B5EF4-FFF2-40B4-BE49-F238E27FC236}">
                <a16:creationId xmlns:a16="http://schemas.microsoft.com/office/drawing/2014/main" id="{8D405912-A9EC-4149-AEA0-C7A655C5DD9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2625" y="5532299"/>
            <a:ext cx="36639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12759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Inference from probabilities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Written assignment 1: K Nearest Neighbors + Linear algebra (due Wednesday, Sep-15)</a:t>
            </a:r>
          </a:p>
          <a:p>
            <a:pPr lvl="1"/>
            <a:r>
              <a:rPr lang="en-US" dirty="0"/>
              <a:t>Programing assignment 1: Perceptron (due Wednesday, Sep-22)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281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mbox{activation}_w(x) = \sum_i w_i \cdot f_i(x) = w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1"/>
  <p:tag name="PICTUREFILESIZE" val="223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20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57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 \cdot f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3"/>
  <p:tag name="PICTUREFILESIZE" val="190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5"/>
  <p:tag name="PICTUREFILESIZE" val="96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f \cdot w = 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86"/>
  <p:tag name="PICTUREFILESIZE" val="307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f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72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y^*\! \cdot \! f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232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begin{document}&#10;\[&#10;y = \begin{cases} &#10;+1   &amp; \textmd{if}\ \ w \cdot f(x) \geq 0 \\&#10;-1   &amp;  \textmd{if}\ \ w \cdot f(x) &lt; 0 \\&#10;\end{cases}&#10;\]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114"/>
  <p:tag name="PICTUREFILESIZE" val="98337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500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y = \argmax_y \,\, w_y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2"/>
  <p:tag name="PICTUREFILESIZE" val="122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\cdot f \,\, \mbox{biggest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32"/>
  <p:tag name="PICTUREFILESIZE" val="677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2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4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3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9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4"/>
  <p:tag name="PICTUREFILESIZE" val="114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2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5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3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9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y = w_y -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8"/>
  <p:tag name="PICTUREFILESIZE" val="720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 = w_{y^*} +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7"/>
  <p:tag name="PICTUREFILESIZE" val="847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y &amp;= \argmax_y \,\, w_y \cdot f(x)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32"/>
  <p:tag name="PICTUREFILESIZE" val="1165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y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'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"/>
  <p:tag name="PICTUREFILESIZE" val="199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f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72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219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y &amp;= \argmax_y \,\, w_y \cdot f(x)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32"/>
  <p:tag name="PICTUREFILESIZE" val="1165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4027</TotalTime>
  <Words>2072</Words>
  <Application>Microsoft Macintosh PowerPoint</Application>
  <PresentationFormat>Widescreen</PresentationFormat>
  <Paragraphs>357</Paragraphs>
  <Slides>34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Courier New</vt:lpstr>
      <vt:lpstr>Office Theme</vt:lpstr>
      <vt:lpstr>CSCE-421 Machine Learning  3. Perceptron</vt:lpstr>
      <vt:lpstr>Announcements </vt:lpstr>
      <vt:lpstr>Linear classifier</vt:lpstr>
      <vt:lpstr>Linear classifier</vt:lpstr>
      <vt:lpstr>Linear Classifiers</vt:lpstr>
      <vt:lpstr>Weights</vt:lpstr>
      <vt:lpstr>Decision Rules</vt:lpstr>
      <vt:lpstr>Binary Decision Rule</vt:lpstr>
      <vt:lpstr>Weight Updates</vt:lpstr>
      <vt:lpstr>Learning: Binary Perceptron</vt:lpstr>
      <vt:lpstr>Learning: Binary Perceptron</vt:lpstr>
      <vt:lpstr>Demo: Perceptron</vt:lpstr>
      <vt:lpstr>PowerPoint Presentation</vt:lpstr>
      <vt:lpstr>Perceptron update effectiveness </vt:lpstr>
      <vt:lpstr>Perceptron update effectiveness </vt:lpstr>
      <vt:lpstr>Perceptron update effectiveness </vt:lpstr>
      <vt:lpstr>Perceptron update effectiveness </vt:lpstr>
      <vt:lpstr>Classification margin </vt:lpstr>
      <vt:lpstr>Perceptron proof of convergence </vt:lpstr>
      <vt:lpstr>Proof of convergence </vt:lpstr>
      <vt:lpstr>Proof of convergence </vt:lpstr>
      <vt:lpstr>Proof of convergence </vt:lpstr>
      <vt:lpstr>Proof of convergence </vt:lpstr>
      <vt:lpstr>Proof of convergence </vt:lpstr>
      <vt:lpstr>Rethinking the update rule</vt:lpstr>
      <vt:lpstr>Gradient</vt:lpstr>
      <vt:lpstr>Rethinking the update rule</vt:lpstr>
      <vt:lpstr>Multiclass Decision Rule</vt:lpstr>
      <vt:lpstr>Learning: Multiclass Perceptron</vt:lpstr>
      <vt:lpstr>Example: Multiclass Perceptron</vt:lpstr>
      <vt:lpstr>Example problem</vt:lpstr>
      <vt:lpstr>Example problem</vt:lpstr>
      <vt:lpstr>What did we learn? 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200</cp:revision>
  <dcterms:created xsi:type="dcterms:W3CDTF">2019-10-14T16:33:14Z</dcterms:created>
  <dcterms:modified xsi:type="dcterms:W3CDTF">2021-09-14T19:55:09Z</dcterms:modified>
</cp:coreProperties>
</file>