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1"/>
  </p:notesMasterIdLst>
  <p:sldIdLst>
    <p:sldId id="420" r:id="rId2"/>
    <p:sldId id="2119" r:id="rId3"/>
    <p:sldId id="2037" r:id="rId4"/>
    <p:sldId id="2040" r:id="rId5"/>
    <p:sldId id="2041" r:id="rId6"/>
    <p:sldId id="258" r:id="rId7"/>
    <p:sldId id="259" r:id="rId8"/>
    <p:sldId id="2120" r:id="rId9"/>
    <p:sldId id="882" r:id="rId10"/>
    <p:sldId id="914" r:id="rId11"/>
    <p:sldId id="915" r:id="rId12"/>
    <p:sldId id="916" r:id="rId13"/>
    <p:sldId id="261" r:id="rId14"/>
    <p:sldId id="263" r:id="rId15"/>
    <p:sldId id="260" r:id="rId16"/>
    <p:sldId id="262" r:id="rId17"/>
    <p:sldId id="2034" r:id="rId18"/>
    <p:sldId id="1955" r:id="rId19"/>
    <p:sldId id="2035" r:id="rId20"/>
    <p:sldId id="2036" r:id="rId21"/>
    <p:sldId id="264" r:id="rId22"/>
    <p:sldId id="1958" r:id="rId23"/>
    <p:sldId id="1956" r:id="rId24"/>
    <p:sldId id="1960" r:id="rId25"/>
    <p:sldId id="2038" r:id="rId26"/>
    <p:sldId id="1984" r:id="rId27"/>
    <p:sldId id="1972" r:id="rId28"/>
    <p:sldId id="1985" r:id="rId29"/>
    <p:sldId id="1988" r:id="rId30"/>
    <p:sldId id="1989" r:id="rId31"/>
    <p:sldId id="1990" r:id="rId32"/>
    <p:sldId id="1991" r:id="rId33"/>
    <p:sldId id="1992" r:id="rId34"/>
    <p:sldId id="1993" r:id="rId35"/>
    <p:sldId id="1994" r:id="rId36"/>
    <p:sldId id="2039" r:id="rId37"/>
    <p:sldId id="2117" r:id="rId38"/>
    <p:sldId id="2118" r:id="rId39"/>
    <p:sldId id="2042" r:id="rId40"/>
    <p:sldId id="1998" r:id="rId41"/>
    <p:sldId id="1999" r:id="rId42"/>
    <p:sldId id="2000" r:id="rId43"/>
    <p:sldId id="2006" r:id="rId44"/>
    <p:sldId id="2008" r:id="rId45"/>
    <p:sldId id="2007" r:id="rId46"/>
    <p:sldId id="2009" r:id="rId47"/>
    <p:sldId id="2010" r:id="rId48"/>
    <p:sldId id="2025" r:id="rId49"/>
    <p:sldId id="2003" r:id="rId50"/>
    <p:sldId id="2013" r:id="rId51"/>
    <p:sldId id="2011" r:id="rId52"/>
    <p:sldId id="2012" r:id="rId53"/>
    <p:sldId id="2004" r:id="rId54"/>
    <p:sldId id="2014" r:id="rId55"/>
    <p:sldId id="2015" r:id="rId56"/>
    <p:sldId id="2001" r:id="rId57"/>
    <p:sldId id="2016" r:id="rId58"/>
    <p:sldId id="2017" r:id="rId59"/>
    <p:sldId id="2019" r:id="rId60"/>
    <p:sldId id="2020" r:id="rId61"/>
    <p:sldId id="2021" r:id="rId62"/>
    <p:sldId id="2002" r:id="rId63"/>
    <p:sldId id="2031" r:id="rId64"/>
    <p:sldId id="2028" r:id="rId65"/>
    <p:sldId id="2029" r:id="rId66"/>
    <p:sldId id="2030" r:id="rId67"/>
    <p:sldId id="2043" r:id="rId68"/>
    <p:sldId id="2044" r:id="rId69"/>
    <p:sldId id="2026" r:id="rId7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F3ECD23-29F2-9340-AA6D-E0457899BC66}" v="2330" dt="2021-12-07T17:31:22.8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831"/>
    <p:restoredTop sz="95646"/>
  </p:normalViewPr>
  <p:slideViewPr>
    <p:cSldViewPr snapToGrid="0" snapToObjects="1">
      <p:cViewPr varScale="1">
        <p:scale>
          <a:sx n="119" d="100"/>
          <a:sy n="119" d="100"/>
        </p:scale>
        <p:origin x="200" y="2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microsoft.com/office/2015/10/relationships/revisionInfo" Target="revisionInfo.xml"/><Relationship Id="rId7" Type="http://schemas.openxmlformats.org/officeDocument/2006/relationships/slide" Target="slides/slide6.xml"/><Relationship Id="rId7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209E56-8306-A447-A272-C3EFDBB1B62C}" type="datetimeFigureOut">
              <a:rPr lang="en-US" smtClean="0"/>
              <a:t>4/24/25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A7AC9E-5446-AF46-9365-73B8C9053252}" type="slidenum">
              <a:rPr lang="en-US" smtClean="0"/>
              <a:t>‹#›</a:t>
            </a:fld>
            <a:endParaRPr lang="en-US"/>
          </a:p>
        </p:txBody>
      </p:sp>
    </p:spTree>
    <p:extLst>
      <p:ext uri="{BB962C8B-B14F-4D97-AF65-F5344CB8AC3E}">
        <p14:creationId xmlns:p14="http://schemas.microsoft.com/office/powerpoint/2010/main" val="15007259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16E5B8-84E2-41A6-BF9C-3B5D6FF8B329}" type="slidenum">
              <a:rPr lang="en-US" smtClean="0"/>
              <a:pPr/>
              <a:t>1</a:t>
            </a:fld>
            <a:endParaRPr lang="en-US"/>
          </a:p>
        </p:txBody>
      </p:sp>
    </p:spTree>
    <p:extLst>
      <p:ext uri="{BB962C8B-B14F-4D97-AF65-F5344CB8AC3E}">
        <p14:creationId xmlns:p14="http://schemas.microsoft.com/office/powerpoint/2010/main" val="34908783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A626D-5E79-224A-BF91-66422D703F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68FEB96-0547-FA48-82C1-65474807DCC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E79A416-4CEA-7845-8EC9-F4F21964DCFF}"/>
              </a:ext>
            </a:extLst>
          </p:cNvPr>
          <p:cNvSpPr>
            <a:spLocks noGrp="1"/>
          </p:cNvSpPr>
          <p:nvPr>
            <p:ph type="dt" sz="half" idx="10"/>
          </p:nvPr>
        </p:nvSpPr>
        <p:spPr/>
        <p:txBody>
          <a:bodyPr/>
          <a:lstStyle/>
          <a:p>
            <a:fld id="{590FB884-D6E2-144B-BFFE-EE31FB40CDC3}" type="datetime1">
              <a:rPr lang="en-US" smtClean="0"/>
              <a:t>4/24/25</a:t>
            </a:fld>
            <a:endParaRPr lang="en-US"/>
          </a:p>
        </p:txBody>
      </p:sp>
      <p:sp>
        <p:nvSpPr>
          <p:cNvPr id="5" name="Footer Placeholder 4">
            <a:extLst>
              <a:ext uri="{FF2B5EF4-FFF2-40B4-BE49-F238E27FC236}">
                <a16:creationId xmlns:a16="http://schemas.microsoft.com/office/drawing/2014/main" id="{EFC535B8-C10F-9A4A-A741-AF1388DF95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A652CC-F8DB-A346-BCD0-81B9345A9686}"/>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3419450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8CAA5-875B-0F41-94F4-738B33C93E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85EF96D-648A-8E40-8894-D8A9402AC64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B80D26-0CB7-7F43-A6C1-A89750EA33A5}"/>
              </a:ext>
            </a:extLst>
          </p:cNvPr>
          <p:cNvSpPr>
            <a:spLocks noGrp="1"/>
          </p:cNvSpPr>
          <p:nvPr>
            <p:ph type="dt" sz="half" idx="10"/>
          </p:nvPr>
        </p:nvSpPr>
        <p:spPr/>
        <p:txBody>
          <a:bodyPr/>
          <a:lstStyle/>
          <a:p>
            <a:fld id="{83FB28BF-FB46-A84F-BAE0-57671BBAC8B4}" type="datetime1">
              <a:rPr lang="en-US" smtClean="0"/>
              <a:t>4/24/25</a:t>
            </a:fld>
            <a:endParaRPr lang="en-US"/>
          </a:p>
        </p:txBody>
      </p:sp>
      <p:sp>
        <p:nvSpPr>
          <p:cNvPr id="5" name="Footer Placeholder 4">
            <a:extLst>
              <a:ext uri="{FF2B5EF4-FFF2-40B4-BE49-F238E27FC236}">
                <a16:creationId xmlns:a16="http://schemas.microsoft.com/office/drawing/2014/main" id="{8E1407AD-E27C-944A-A511-B27E65E060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C1CDFF-A261-F440-BFEB-14030AB02585}"/>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8731305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B323C-3299-2A4E-9B2A-5188BC51CD3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9735257-7302-8847-8EEC-AAEE1A18914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EB53553-D1E2-6643-AD46-0F1D81A04E68}"/>
              </a:ext>
            </a:extLst>
          </p:cNvPr>
          <p:cNvSpPr>
            <a:spLocks noGrp="1"/>
          </p:cNvSpPr>
          <p:nvPr>
            <p:ph type="dt" sz="half" idx="10"/>
          </p:nvPr>
        </p:nvSpPr>
        <p:spPr/>
        <p:txBody>
          <a:bodyPr/>
          <a:lstStyle/>
          <a:p>
            <a:fld id="{A31266EF-7D13-6543-90FD-3DC04FD9B214}" type="datetime1">
              <a:rPr lang="en-US" smtClean="0"/>
              <a:t>4/24/25</a:t>
            </a:fld>
            <a:endParaRPr lang="en-US"/>
          </a:p>
        </p:txBody>
      </p:sp>
      <p:sp>
        <p:nvSpPr>
          <p:cNvPr id="5" name="Footer Placeholder 4">
            <a:extLst>
              <a:ext uri="{FF2B5EF4-FFF2-40B4-BE49-F238E27FC236}">
                <a16:creationId xmlns:a16="http://schemas.microsoft.com/office/drawing/2014/main" id="{481E0705-A980-E543-92A4-70867681E5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9CB27A-7991-E748-8C2A-46A2E101E2B0}"/>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2453095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0826E-1CE8-504D-9ED3-980AD18D31A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6D512F-FCDB-844C-BE94-99A07505F7A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9A1A047-ADE3-8847-AC83-EAB5C944CC5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A8FF08B-C591-5242-B593-DB928E746BCC}"/>
              </a:ext>
            </a:extLst>
          </p:cNvPr>
          <p:cNvSpPr>
            <a:spLocks noGrp="1"/>
          </p:cNvSpPr>
          <p:nvPr>
            <p:ph type="dt" sz="half" idx="10"/>
          </p:nvPr>
        </p:nvSpPr>
        <p:spPr/>
        <p:txBody>
          <a:bodyPr/>
          <a:lstStyle/>
          <a:p>
            <a:fld id="{AF0D6F7E-5EF5-8E49-B958-BAD465C63CF6}" type="datetime1">
              <a:rPr lang="en-US" smtClean="0"/>
              <a:t>4/24/25</a:t>
            </a:fld>
            <a:endParaRPr lang="en-US"/>
          </a:p>
        </p:txBody>
      </p:sp>
      <p:sp>
        <p:nvSpPr>
          <p:cNvPr id="6" name="Footer Placeholder 5">
            <a:extLst>
              <a:ext uri="{FF2B5EF4-FFF2-40B4-BE49-F238E27FC236}">
                <a16:creationId xmlns:a16="http://schemas.microsoft.com/office/drawing/2014/main" id="{C2B0C112-E05F-B547-8910-E81431F0FF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15E01D2-3B87-A84D-B0DB-8148FD3AB633}"/>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3016140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E917D-9DE3-6741-A41C-63A31ED1E3D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95E024D-7C1B-144F-AE7E-F843690A70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043E7A7-D2C0-E24C-A9BD-1BA52CF56F4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ED2DAFF-C383-EE40-98CD-041445A83F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AA9C678-8CE6-BB49-ACEF-8E2DC0B98C4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16A400E-46F4-E34D-A9A5-BBD5C5D6532B}"/>
              </a:ext>
            </a:extLst>
          </p:cNvPr>
          <p:cNvSpPr>
            <a:spLocks noGrp="1"/>
          </p:cNvSpPr>
          <p:nvPr>
            <p:ph type="dt" sz="half" idx="10"/>
          </p:nvPr>
        </p:nvSpPr>
        <p:spPr/>
        <p:txBody>
          <a:bodyPr/>
          <a:lstStyle/>
          <a:p>
            <a:fld id="{C6340035-9030-7A4C-8712-3F93B55E98AC}" type="datetime1">
              <a:rPr lang="en-US" smtClean="0"/>
              <a:t>4/24/25</a:t>
            </a:fld>
            <a:endParaRPr lang="en-US"/>
          </a:p>
        </p:txBody>
      </p:sp>
      <p:sp>
        <p:nvSpPr>
          <p:cNvPr id="8" name="Footer Placeholder 7">
            <a:extLst>
              <a:ext uri="{FF2B5EF4-FFF2-40B4-BE49-F238E27FC236}">
                <a16:creationId xmlns:a16="http://schemas.microsoft.com/office/drawing/2014/main" id="{F22C9EA3-4A24-D945-AD19-86AC2F676AC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BC83142-15EB-2043-BF43-C018C5D58B6F}"/>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1431412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59BEB-C18C-9F44-961C-906F318BB1A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284F814-53BE-7442-A5EF-898F1C6BA03A}"/>
              </a:ext>
            </a:extLst>
          </p:cNvPr>
          <p:cNvSpPr>
            <a:spLocks noGrp="1"/>
          </p:cNvSpPr>
          <p:nvPr>
            <p:ph type="dt" sz="half" idx="10"/>
          </p:nvPr>
        </p:nvSpPr>
        <p:spPr/>
        <p:txBody>
          <a:bodyPr/>
          <a:lstStyle/>
          <a:p>
            <a:fld id="{5A78C348-AB0D-2442-B985-25D404E4D76E}" type="datetime1">
              <a:rPr lang="en-US" smtClean="0"/>
              <a:t>4/24/25</a:t>
            </a:fld>
            <a:endParaRPr lang="en-US"/>
          </a:p>
        </p:txBody>
      </p:sp>
      <p:sp>
        <p:nvSpPr>
          <p:cNvPr id="4" name="Footer Placeholder 3">
            <a:extLst>
              <a:ext uri="{FF2B5EF4-FFF2-40B4-BE49-F238E27FC236}">
                <a16:creationId xmlns:a16="http://schemas.microsoft.com/office/drawing/2014/main" id="{7B57ABC5-1C43-D74A-BBFD-694CDF82116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EB2377D-8901-8540-B319-9668BF678C08}"/>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2526822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20BD7E-6848-244E-AB8A-8FA454DBBB58}"/>
              </a:ext>
            </a:extLst>
          </p:cNvPr>
          <p:cNvSpPr>
            <a:spLocks noGrp="1"/>
          </p:cNvSpPr>
          <p:nvPr>
            <p:ph type="dt" sz="half" idx="10"/>
          </p:nvPr>
        </p:nvSpPr>
        <p:spPr/>
        <p:txBody>
          <a:bodyPr/>
          <a:lstStyle/>
          <a:p>
            <a:fld id="{4062F422-9DF4-2345-8CC1-5AFFE93D4CB8}" type="datetime1">
              <a:rPr lang="en-US" smtClean="0"/>
              <a:t>4/24/25</a:t>
            </a:fld>
            <a:endParaRPr lang="en-US"/>
          </a:p>
        </p:txBody>
      </p:sp>
      <p:sp>
        <p:nvSpPr>
          <p:cNvPr id="3" name="Footer Placeholder 2">
            <a:extLst>
              <a:ext uri="{FF2B5EF4-FFF2-40B4-BE49-F238E27FC236}">
                <a16:creationId xmlns:a16="http://schemas.microsoft.com/office/drawing/2014/main" id="{BD3749EC-509A-FD41-AB4F-45A1F61B800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8F59BFC-9E31-3942-9C5C-BB85A798833A}"/>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31925007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C9986-AE9B-FE43-B920-21437F39A2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82DD552-ECE6-8645-B84D-1676591544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03FC9D2-3CFF-2F4F-BFED-441ED16F64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54A11B3-C21D-A144-8E0F-45685C74C137}"/>
              </a:ext>
            </a:extLst>
          </p:cNvPr>
          <p:cNvSpPr>
            <a:spLocks noGrp="1"/>
          </p:cNvSpPr>
          <p:nvPr>
            <p:ph type="dt" sz="half" idx="10"/>
          </p:nvPr>
        </p:nvSpPr>
        <p:spPr/>
        <p:txBody>
          <a:bodyPr/>
          <a:lstStyle/>
          <a:p>
            <a:fld id="{A6457862-A1B5-AC4C-AC51-B9A9A19D5732}" type="datetime1">
              <a:rPr lang="en-US" smtClean="0"/>
              <a:t>4/24/25</a:t>
            </a:fld>
            <a:endParaRPr lang="en-US"/>
          </a:p>
        </p:txBody>
      </p:sp>
      <p:sp>
        <p:nvSpPr>
          <p:cNvPr id="6" name="Footer Placeholder 5">
            <a:extLst>
              <a:ext uri="{FF2B5EF4-FFF2-40B4-BE49-F238E27FC236}">
                <a16:creationId xmlns:a16="http://schemas.microsoft.com/office/drawing/2014/main" id="{2F213DBC-A807-A14B-8177-CA26E23132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D85DA4-AE91-CE47-A31D-401CDBF49434}"/>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2795610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F0395-55A7-E64A-8588-B7D7D8564C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6999C17-29EB-8C44-BA05-EA5BA85C39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13277AC-5444-E74B-BE05-49FD3504BD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09E263-31AA-A347-82E2-3276AAC35944}"/>
              </a:ext>
            </a:extLst>
          </p:cNvPr>
          <p:cNvSpPr>
            <a:spLocks noGrp="1"/>
          </p:cNvSpPr>
          <p:nvPr>
            <p:ph type="dt" sz="half" idx="10"/>
          </p:nvPr>
        </p:nvSpPr>
        <p:spPr/>
        <p:txBody>
          <a:bodyPr/>
          <a:lstStyle/>
          <a:p>
            <a:fld id="{73B740A4-31A7-E74B-ACB5-EC49629EB614}" type="datetime1">
              <a:rPr lang="en-US" smtClean="0"/>
              <a:t>4/24/25</a:t>
            </a:fld>
            <a:endParaRPr lang="en-US"/>
          </a:p>
        </p:txBody>
      </p:sp>
      <p:sp>
        <p:nvSpPr>
          <p:cNvPr id="6" name="Footer Placeholder 5">
            <a:extLst>
              <a:ext uri="{FF2B5EF4-FFF2-40B4-BE49-F238E27FC236}">
                <a16:creationId xmlns:a16="http://schemas.microsoft.com/office/drawing/2014/main" id="{D39A6337-7ECC-8641-8F01-A43D219724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8EFB99-37D3-394D-8CB1-B588416257EE}"/>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3804067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B5A2F-81AD-414B-89EF-34D0BD480BE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2F2178A-483B-D443-BCA6-7A18FF9C97F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39617E-310C-C443-A928-B4A934DE1E43}"/>
              </a:ext>
            </a:extLst>
          </p:cNvPr>
          <p:cNvSpPr>
            <a:spLocks noGrp="1"/>
          </p:cNvSpPr>
          <p:nvPr>
            <p:ph type="dt" sz="half" idx="10"/>
          </p:nvPr>
        </p:nvSpPr>
        <p:spPr/>
        <p:txBody>
          <a:bodyPr/>
          <a:lstStyle/>
          <a:p>
            <a:fld id="{CE26BBB1-6C0F-3648-94BB-E8110FC516B8}" type="datetime1">
              <a:rPr lang="en-US" smtClean="0"/>
              <a:t>4/24/25</a:t>
            </a:fld>
            <a:endParaRPr lang="en-US"/>
          </a:p>
        </p:txBody>
      </p:sp>
      <p:sp>
        <p:nvSpPr>
          <p:cNvPr id="5" name="Footer Placeholder 4">
            <a:extLst>
              <a:ext uri="{FF2B5EF4-FFF2-40B4-BE49-F238E27FC236}">
                <a16:creationId xmlns:a16="http://schemas.microsoft.com/office/drawing/2014/main" id="{2269EAC8-488A-2D41-A613-440829B8BC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DB4504-7D8B-6B43-BC5D-549DC9F514AF}"/>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17520376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17D008-5910-0440-8BAC-62D6BCA8EDD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E2E05DC-6346-0F40-B2B7-91266DEEC00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153DA7-7B12-1E40-A854-F4737E3997EC}"/>
              </a:ext>
            </a:extLst>
          </p:cNvPr>
          <p:cNvSpPr>
            <a:spLocks noGrp="1"/>
          </p:cNvSpPr>
          <p:nvPr>
            <p:ph type="dt" sz="half" idx="10"/>
          </p:nvPr>
        </p:nvSpPr>
        <p:spPr/>
        <p:txBody>
          <a:bodyPr/>
          <a:lstStyle/>
          <a:p>
            <a:fld id="{759D4383-A570-9744-B296-054BC4167231}" type="datetime1">
              <a:rPr lang="en-US" smtClean="0"/>
              <a:t>4/24/25</a:t>
            </a:fld>
            <a:endParaRPr lang="en-US"/>
          </a:p>
        </p:txBody>
      </p:sp>
      <p:sp>
        <p:nvSpPr>
          <p:cNvPr id="5" name="Footer Placeholder 4">
            <a:extLst>
              <a:ext uri="{FF2B5EF4-FFF2-40B4-BE49-F238E27FC236}">
                <a16:creationId xmlns:a16="http://schemas.microsoft.com/office/drawing/2014/main" id="{9CC05EFD-BB0C-2642-BD4D-9ED367350A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646A45-C6DB-CD49-B3AB-A46DE64B2F05}"/>
              </a:ext>
            </a:extLst>
          </p:cNvPr>
          <p:cNvSpPr>
            <a:spLocks noGrp="1"/>
          </p:cNvSpPr>
          <p:nvPr>
            <p:ph type="sldNum" sz="quarter" idx="12"/>
          </p:nvPr>
        </p:nvSpPr>
        <p:spPr/>
        <p:txBody>
          <a:bodyPr/>
          <a:lstStyle/>
          <a:p>
            <a:fld id="{5F07402F-1908-0F43-B844-ECE5D9BD648C}" type="slidenum">
              <a:rPr lang="en-US" smtClean="0"/>
              <a:t>‹#›</a:t>
            </a:fld>
            <a:endParaRPr lang="en-US"/>
          </a:p>
        </p:txBody>
      </p:sp>
    </p:spTree>
    <p:extLst>
      <p:ext uri="{BB962C8B-B14F-4D97-AF65-F5344CB8AC3E}">
        <p14:creationId xmlns:p14="http://schemas.microsoft.com/office/powerpoint/2010/main" val="210833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A965631-336E-1340-AAE9-6511125A24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4B39235-03AA-0149-B8D4-E342289134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0EAF90-C26A-D844-B064-7D8CDBA8CA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C728F4-CB42-2446-9765-987A77F77879}" type="datetime1">
              <a:rPr lang="en-US" smtClean="0"/>
              <a:t>4/24/25</a:t>
            </a:fld>
            <a:endParaRPr lang="en-US"/>
          </a:p>
        </p:txBody>
      </p:sp>
      <p:sp>
        <p:nvSpPr>
          <p:cNvPr id="5" name="Footer Placeholder 4">
            <a:extLst>
              <a:ext uri="{FF2B5EF4-FFF2-40B4-BE49-F238E27FC236}">
                <a16:creationId xmlns:a16="http://schemas.microsoft.com/office/drawing/2014/main" id="{8C531377-8B1F-4E45-946B-51DF491706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4B57D72-F87C-6442-A76E-50C98E326CC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07402F-1908-0F43-B844-ECE5D9BD648C}" type="slidenum">
              <a:rPr lang="en-US" smtClean="0"/>
              <a:t>‹#›</a:t>
            </a:fld>
            <a:endParaRPr lang="en-US"/>
          </a:p>
        </p:txBody>
      </p:sp>
    </p:spTree>
    <p:extLst>
      <p:ext uri="{BB962C8B-B14F-4D97-AF65-F5344CB8AC3E}">
        <p14:creationId xmlns:p14="http://schemas.microsoft.com/office/powerpoint/2010/main" val="7826486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tamu.aefis.net/" TargetMode="External"/><Relationship Id="rId2" Type="http://schemas.openxmlformats.org/officeDocument/2006/relationships/hyperlink" Target="https://urldefense.com/v3/__https:/tamu.aefis.net__;!!KwNVnqRv!FdC9ey0zpUoWEsW6qZkqQu8GQO4-q1NrP1kdmOrK7oFYc7zAy9m8ad4iv1u7gcux8zCOMD-Uao4bSf18WQ$"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NULL"/><Relationship Id="rId4" Type="http://schemas.openxmlformats.org/officeDocument/2006/relationships/image" Target="NUL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image" Target="NULL"/><Relationship Id="rId3" Type="http://schemas.openxmlformats.org/officeDocument/2006/relationships/image" Target="../media/image18.png"/><Relationship Id="rId7" Type="http://schemas.openxmlformats.org/officeDocument/2006/relationships/image" Target="NULL"/><Relationship Id="rId12" Type="http://schemas.openxmlformats.org/officeDocument/2006/relationships/image" Target="NULL"/><Relationship Id="rId17" Type="http://schemas.openxmlformats.org/officeDocument/2006/relationships/image" Target="NULL"/><Relationship Id="rId2" Type="http://schemas.openxmlformats.org/officeDocument/2006/relationships/image" Target="NULL"/><Relationship Id="rId16" Type="http://schemas.openxmlformats.org/officeDocument/2006/relationships/image" Target="NULL"/><Relationship Id="rId1" Type="http://schemas.openxmlformats.org/officeDocument/2006/relationships/slideLayout" Target="../slideLayouts/slideLayout2.xml"/><Relationship Id="rId6" Type="http://schemas.openxmlformats.org/officeDocument/2006/relationships/image" Target="NULL"/><Relationship Id="rId11" Type="http://schemas.openxmlformats.org/officeDocument/2006/relationships/image" Target="NULL"/><Relationship Id="rId5" Type="http://schemas.openxmlformats.org/officeDocument/2006/relationships/image" Target="NULL"/><Relationship Id="rId15" Type="http://schemas.openxmlformats.org/officeDocument/2006/relationships/image" Target="NULL"/><Relationship Id="rId10" Type="http://schemas.openxmlformats.org/officeDocument/2006/relationships/image" Target="NULL"/><Relationship Id="rId4" Type="http://schemas.openxmlformats.org/officeDocument/2006/relationships/image" Target="NULL"/><Relationship Id="rId9" Type="http://schemas.openxmlformats.org/officeDocument/2006/relationships/image" Target="NULL"/><Relationship Id="rId14" Type="http://schemas.openxmlformats.org/officeDocument/2006/relationships/image" Target="NUL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NULL"/><Relationship Id="rId1" Type="http://schemas.openxmlformats.org/officeDocument/2006/relationships/slideLayout" Target="../slideLayouts/slideLayout2.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NUL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media/image5.png"/><Relationship Id="rId7" Type="http://schemas.openxmlformats.org/officeDocument/2006/relationships/image" Target="NULL"/><Relationship Id="rId2" Type="http://schemas.openxmlformats.org/officeDocument/2006/relationships/image" Target="NULL"/><Relationship Id="rId1" Type="http://schemas.openxmlformats.org/officeDocument/2006/relationships/slideLayout" Target="../slideLayouts/slideLayout2.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NULL"/></Relationships>
</file>

<file path=ppt/slides/_rels/slide22.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media/image5.png"/><Relationship Id="rId7" Type="http://schemas.openxmlformats.org/officeDocument/2006/relationships/image" Target="NULL"/><Relationship Id="rId2" Type="http://schemas.openxmlformats.org/officeDocument/2006/relationships/image" Target="NULL"/><Relationship Id="rId1" Type="http://schemas.openxmlformats.org/officeDocument/2006/relationships/slideLayout" Target="../slideLayouts/slideLayout2.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NULL"/><Relationship Id="rId9" Type="http://schemas.openxmlformats.org/officeDocument/2006/relationships/image" Target="NULL"/></Relationships>
</file>

<file path=ppt/slides/_rels/slide23.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NULL"/><Relationship Id="rId18" Type="http://schemas.openxmlformats.org/officeDocument/2006/relationships/image" Target="NULL"/><Relationship Id="rId3" Type="http://schemas.openxmlformats.org/officeDocument/2006/relationships/image" Target="NULL"/><Relationship Id="rId7" Type="http://schemas.openxmlformats.org/officeDocument/2006/relationships/image" Target="NULL"/><Relationship Id="rId12" Type="http://schemas.openxmlformats.org/officeDocument/2006/relationships/image" Target="NULL"/><Relationship Id="rId17" Type="http://schemas.openxmlformats.org/officeDocument/2006/relationships/image" Target="NULL"/><Relationship Id="rId2" Type="http://schemas.openxmlformats.org/officeDocument/2006/relationships/image" Target="NULL"/><Relationship Id="rId16" Type="http://schemas.openxmlformats.org/officeDocument/2006/relationships/image" Target="NULL"/><Relationship Id="rId1" Type="http://schemas.openxmlformats.org/officeDocument/2006/relationships/slideLayout" Target="../slideLayouts/slideLayout2.xml"/><Relationship Id="rId6" Type="http://schemas.openxmlformats.org/officeDocument/2006/relationships/image" Target="NULL"/><Relationship Id="rId11" Type="http://schemas.openxmlformats.org/officeDocument/2006/relationships/image" Target="NULL"/><Relationship Id="rId5" Type="http://schemas.openxmlformats.org/officeDocument/2006/relationships/image" Target="NULL"/><Relationship Id="rId15" Type="http://schemas.openxmlformats.org/officeDocument/2006/relationships/image" Target="NULL"/><Relationship Id="rId10" Type="http://schemas.openxmlformats.org/officeDocument/2006/relationships/image" Target="NULL"/><Relationship Id="rId4" Type="http://schemas.openxmlformats.org/officeDocument/2006/relationships/image" Target="NULL"/><Relationship Id="rId9" Type="http://schemas.openxmlformats.org/officeDocument/2006/relationships/image" Target="NULL"/><Relationship Id="rId14" Type="http://schemas.openxmlformats.org/officeDocument/2006/relationships/image" Target="NUL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image" Target="NULL"/><Relationship Id="rId18" Type="http://schemas.openxmlformats.org/officeDocument/2006/relationships/image" Target="NULL"/><Relationship Id="rId3" Type="http://schemas.openxmlformats.org/officeDocument/2006/relationships/image" Target="NULL"/><Relationship Id="rId7" Type="http://schemas.openxmlformats.org/officeDocument/2006/relationships/image" Target="NULL"/><Relationship Id="rId12" Type="http://schemas.openxmlformats.org/officeDocument/2006/relationships/image" Target="NULL"/><Relationship Id="rId17" Type="http://schemas.openxmlformats.org/officeDocument/2006/relationships/image" Target="NULL"/><Relationship Id="rId2" Type="http://schemas.openxmlformats.org/officeDocument/2006/relationships/image" Target="NULL"/><Relationship Id="rId16" Type="http://schemas.openxmlformats.org/officeDocument/2006/relationships/image" Target="NULL"/><Relationship Id="rId1" Type="http://schemas.openxmlformats.org/officeDocument/2006/relationships/slideLayout" Target="../slideLayouts/slideLayout2.xml"/><Relationship Id="rId6" Type="http://schemas.openxmlformats.org/officeDocument/2006/relationships/image" Target="NULL"/><Relationship Id="rId11" Type="http://schemas.openxmlformats.org/officeDocument/2006/relationships/image" Target="NULL"/><Relationship Id="rId5" Type="http://schemas.openxmlformats.org/officeDocument/2006/relationships/image" Target="NULL"/><Relationship Id="rId15" Type="http://schemas.openxmlformats.org/officeDocument/2006/relationships/image" Target="NULL"/><Relationship Id="rId10" Type="http://schemas.openxmlformats.org/officeDocument/2006/relationships/image" Target="NULL"/><Relationship Id="rId19" Type="http://schemas.openxmlformats.org/officeDocument/2006/relationships/image" Target="NULL"/><Relationship Id="rId4" Type="http://schemas.openxmlformats.org/officeDocument/2006/relationships/image" Target="NULL"/><Relationship Id="rId9" Type="http://schemas.openxmlformats.org/officeDocument/2006/relationships/image" Target="../media/image18.png"/><Relationship Id="rId14" Type="http://schemas.openxmlformats.org/officeDocument/2006/relationships/image" Target="NULL"/></Relationships>
</file>

<file path=ppt/slides/_rels/slide27.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image" Target="NULL"/><Relationship Id="rId18" Type="http://schemas.openxmlformats.org/officeDocument/2006/relationships/image" Target="NULL"/><Relationship Id="rId3" Type="http://schemas.openxmlformats.org/officeDocument/2006/relationships/image" Target="NULL"/><Relationship Id="rId7" Type="http://schemas.openxmlformats.org/officeDocument/2006/relationships/image" Target="NULL"/><Relationship Id="rId12" Type="http://schemas.openxmlformats.org/officeDocument/2006/relationships/image" Target="NULL"/><Relationship Id="rId17" Type="http://schemas.openxmlformats.org/officeDocument/2006/relationships/image" Target="NULL"/><Relationship Id="rId2" Type="http://schemas.openxmlformats.org/officeDocument/2006/relationships/image" Target="NULL"/><Relationship Id="rId16" Type="http://schemas.openxmlformats.org/officeDocument/2006/relationships/image" Target="NULL"/><Relationship Id="rId1" Type="http://schemas.openxmlformats.org/officeDocument/2006/relationships/slideLayout" Target="../slideLayouts/slideLayout2.xml"/><Relationship Id="rId6" Type="http://schemas.openxmlformats.org/officeDocument/2006/relationships/image" Target="NULL"/><Relationship Id="rId11" Type="http://schemas.openxmlformats.org/officeDocument/2006/relationships/image" Target="NULL"/><Relationship Id="rId5" Type="http://schemas.openxmlformats.org/officeDocument/2006/relationships/image" Target="NULL"/><Relationship Id="rId15" Type="http://schemas.openxmlformats.org/officeDocument/2006/relationships/image" Target="NULL"/><Relationship Id="rId10" Type="http://schemas.openxmlformats.org/officeDocument/2006/relationships/image" Target="NULL"/><Relationship Id="rId19" Type="http://schemas.openxmlformats.org/officeDocument/2006/relationships/image" Target="NULL"/><Relationship Id="rId4" Type="http://schemas.openxmlformats.org/officeDocument/2006/relationships/image" Target="NULL"/><Relationship Id="rId9" Type="http://schemas.openxmlformats.org/officeDocument/2006/relationships/image" Target="../media/image18.png"/><Relationship Id="rId14" Type="http://schemas.openxmlformats.org/officeDocument/2006/relationships/image" Target="NULL"/></Relationships>
</file>

<file path=ppt/slides/_rels/slide28.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image" Target="NULL"/><Relationship Id="rId18" Type="http://schemas.openxmlformats.org/officeDocument/2006/relationships/image" Target="NULL"/><Relationship Id="rId3" Type="http://schemas.openxmlformats.org/officeDocument/2006/relationships/image" Target="NULL"/><Relationship Id="rId7" Type="http://schemas.openxmlformats.org/officeDocument/2006/relationships/image" Target="NULL"/><Relationship Id="rId12" Type="http://schemas.openxmlformats.org/officeDocument/2006/relationships/image" Target="NULL"/><Relationship Id="rId17" Type="http://schemas.openxmlformats.org/officeDocument/2006/relationships/image" Target="NULL"/><Relationship Id="rId2" Type="http://schemas.openxmlformats.org/officeDocument/2006/relationships/image" Target="NULL"/><Relationship Id="rId16" Type="http://schemas.openxmlformats.org/officeDocument/2006/relationships/image" Target="NULL"/><Relationship Id="rId1" Type="http://schemas.openxmlformats.org/officeDocument/2006/relationships/slideLayout" Target="../slideLayouts/slideLayout2.xml"/><Relationship Id="rId6" Type="http://schemas.openxmlformats.org/officeDocument/2006/relationships/image" Target="NULL"/><Relationship Id="rId11" Type="http://schemas.openxmlformats.org/officeDocument/2006/relationships/image" Target="NULL"/><Relationship Id="rId5" Type="http://schemas.openxmlformats.org/officeDocument/2006/relationships/image" Target="NULL"/><Relationship Id="rId15" Type="http://schemas.openxmlformats.org/officeDocument/2006/relationships/image" Target="NULL"/><Relationship Id="rId10" Type="http://schemas.openxmlformats.org/officeDocument/2006/relationships/image" Target="NULL"/><Relationship Id="rId19" Type="http://schemas.openxmlformats.org/officeDocument/2006/relationships/image" Target="NULL"/><Relationship Id="rId4" Type="http://schemas.openxmlformats.org/officeDocument/2006/relationships/image" Target="NULL"/><Relationship Id="rId9" Type="http://schemas.openxmlformats.org/officeDocument/2006/relationships/image" Target="../media/image18.png"/><Relationship Id="rId14" Type="http://schemas.openxmlformats.org/officeDocument/2006/relationships/image" Target="NULL"/></Relationships>
</file>

<file path=ppt/slides/_rels/slide29.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image" Target="NULL"/><Relationship Id="rId18" Type="http://schemas.openxmlformats.org/officeDocument/2006/relationships/image" Target="NULL"/><Relationship Id="rId3" Type="http://schemas.openxmlformats.org/officeDocument/2006/relationships/image" Target="NULL"/><Relationship Id="rId7" Type="http://schemas.openxmlformats.org/officeDocument/2006/relationships/image" Target="NULL"/><Relationship Id="rId12" Type="http://schemas.openxmlformats.org/officeDocument/2006/relationships/image" Target="NULL"/><Relationship Id="rId17" Type="http://schemas.openxmlformats.org/officeDocument/2006/relationships/image" Target="NULL"/><Relationship Id="rId2" Type="http://schemas.openxmlformats.org/officeDocument/2006/relationships/image" Target="NULL"/><Relationship Id="rId16" Type="http://schemas.openxmlformats.org/officeDocument/2006/relationships/image" Target="NULL"/><Relationship Id="rId1" Type="http://schemas.openxmlformats.org/officeDocument/2006/relationships/slideLayout" Target="../slideLayouts/slideLayout2.xml"/><Relationship Id="rId6" Type="http://schemas.openxmlformats.org/officeDocument/2006/relationships/image" Target="NULL"/><Relationship Id="rId11" Type="http://schemas.openxmlformats.org/officeDocument/2006/relationships/image" Target="NULL"/><Relationship Id="rId5" Type="http://schemas.openxmlformats.org/officeDocument/2006/relationships/image" Target="NULL"/><Relationship Id="rId15" Type="http://schemas.openxmlformats.org/officeDocument/2006/relationships/image" Target="NULL"/><Relationship Id="rId10" Type="http://schemas.openxmlformats.org/officeDocument/2006/relationships/image" Target="NULL"/><Relationship Id="rId19" Type="http://schemas.openxmlformats.org/officeDocument/2006/relationships/image" Target="NULL"/><Relationship Id="rId4" Type="http://schemas.openxmlformats.org/officeDocument/2006/relationships/image" Target="NULL"/><Relationship Id="rId9" Type="http://schemas.openxmlformats.org/officeDocument/2006/relationships/image" Target="../media/image18.png"/><Relationship Id="rId14" Type="http://schemas.openxmlformats.org/officeDocument/2006/relationships/image" Target="NULL"/></Relationships>
</file>

<file path=ppt/slides/_rels/slide30.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image" Target="NULL"/><Relationship Id="rId18" Type="http://schemas.openxmlformats.org/officeDocument/2006/relationships/image" Target="NULL"/><Relationship Id="rId3" Type="http://schemas.openxmlformats.org/officeDocument/2006/relationships/image" Target="NULL"/><Relationship Id="rId7" Type="http://schemas.openxmlformats.org/officeDocument/2006/relationships/image" Target="NULL"/><Relationship Id="rId12" Type="http://schemas.openxmlformats.org/officeDocument/2006/relationships/image" Target="NULL"/><Relationship Id="rId17" Type="http://schemas.openxmlformats.org/officeDocument/2006/relationships/image" Target="NULL"/><Relationship Id="rId2" Type="http://schemas.openxmlformats.org/officeDocument/2006/relationships/image" Target="../media/image230.png"/><Relationship Id="rId16" Type="http://schemas.openxmlformats.org/officeDocument/2006/relationships/image" Target="NULL"/><Relationship Id="rId1" Type="http://schemas.openxmlformats.org/officeDocument/2006/relationships/slideLayout" Target="../slideLayouts/slideLayout2.xml"/><Relationship Id="rId6" Type="http://schemas.openxmlformats.org/officeDocument/2006/relationships/image" Target="NULL"/><Relationship Id="rId11" Type="http://schemas.openxmlformats.org/officeDocument/2006/relationships/image" Target="NULL"/><Relationship Id="rId5" Type="http://schemas.openxmlformats.org/officeDocument/2006/relationships/image" Target="NULL"/><Relationship Id="rId15" Type="http://schemas.openxmlformats.org/officeDocument/2006/relationships/image" Target="NULL"/><Relationship Id="rId10" Type="http://schemas.openxmlformats.org/officeDocument/2006/relationships/image" Target="NULL"/><Relationship Id="rId19" Type="http://schemas.openxmlformats.org/officeDocument/2006/relationships/image" Target="NULL"/><Relationship Id="rId4" Type="http://schemas.openxmlformats.org/officeDocument/2006/relationships/image" Target="NULL"/><Relationship Id="rId9" Type="http://schemas.openxmlformats.org/officeDocument/2006/relationships/image" Target="../media/image18.png"/><Relationship Id="rId14" Type="http://schemas.openxmlformats.org/officeDocument/2006/relationships/image" Target="NULL"/></Relationships>
</file>

<file path=ppt/slides/_rels/slide31.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image" Target="NULL"/><Relationship Id="rId18" Type="http://schemas.openxmlformats.org/officeDocument/2006/relationships/image" Target="NULL"/><Relationship Id="rId3" Type="http://schemas.openxmlformats.org/officeDocument/2006/relationships/image" Target="NULL"/><Relationship Id="rId7" Type="http://schemas.openxmlformats.org/officeDocument/2006/relationships/image" Target="NULL"/><Relationship Id="rId12" Type="http://schemas.openxmlformats.org/officeDocument/2006/relationships/image" Target="NULL"/><Relationship Id="rId17" Type="http://schemas.openxmlformats.org/officeDocument/2006/relationships/image" Target="NULL"/><Relationship Id="rId2" Type="http://schemas.openxmlformats.org/officeDocument/2006/relationships/image" Target="NULL"/><Relationship Id="rId16" Type="http://schemas.openxmlformats.org/officeDocument/2006/relationships/image" Target="NULL"/><Relationship Id="rId1" Type="http://schemas.openxmlformats.org/officeDocument/2006/relationships/slideLayout" Target="../slideLayouts/slideLayout2.xml"/><Relationship Id="rId6" Type="http://schemas.openxmlformats.org/officeDocument/2006/relationships/image" Target="NULL"/><Relationship Id="rId11" Type="http://schemas.openxmlformats.org/officeDocument/2006/relationships/image" Target="NULL"/><Relationship Id="rId5" Type="http://schemas.openxmlformats.org/officeDocument/2006/relationships/image" Target="NULL"/><Relationship Id="rId15" Type="http://schemas.openxmlformats.org/officeDocument/2006/relationships/image" Target="NULL"/><Relationship Id="rId10" Type="http://schemas.openxmlformats.org/officeDocument/2006/relationships/image" Target="NULL"/><Relationship Id="rId19" Type="http://schemas.openxmlformats.org/officeDocument/2006/relationships/image" Target="NULL"/><Relationship Id="rId4" Type="http://schemas.openxmlformats.org/officeDocument/2006/relationships/image" Target="NULL"/><Relationship Id="rId9" Type="http://schemas.openxmlformats.org/officeDocument/2006/relationships/image" Target="../media/image18.png"/><Relationship Id="rId14" Type="http://schemas.openxmlformats.org/officeDocument/2006/relationships/image" Target="NULL"/></Relationships>
</file>

<file path=ppt/slides/_rels/slide32.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image" Target="NULL"/><Relationship Id="rId18" Type="http://schemas.openxmlformats.org/officeDocument/2006/relationships/image" Target="NULL"/><Relationship Id="rId3" Type="http://schemas.openxmlformats.org/officeDocument/2006/relationships/image" Target="NULL"/><Relationship Id="rId7" Type="http://schemas.openxmlformats.org/officeDocument/2006/relationships/image" Target="NULL"/><Relationship Id="rId12" Type="http://schemas.openxmlformats.org/officeDocument/2006/relationships/image" Target="NULL"/><Relationship Id="rId17" Type="http://schemas.openxmlformats.org/officeDocument/2006/relationships/image" Target="NULL"/><Relationship Id="rId2" Type="http://schemas.openxmlformats.org/officeDocument/2006/relationships/image" Target="NULL"/><Relationship Id="rId16" Type="http://schemas.openxmlformats.org/officeDocument/2006/relationships/image" Target="NULL"/><Relationship Id="rId20" Type="http://schemas.openxmlformats.org/officeDocument/2006/relationships/image" Target="NULL"/><Relationship Id="rId1" Type="http://schemas.openxmlformats.org/officeDocument/2006/relationships/slideLayout" Target="../slideLayouts/slideLayout2.xml"/><Relationship Id="rId6" Type="http://schemas.openxmlformats.org/officeDocument/2006/relationships/image" Target="NULL"/><Relationship Id="rId11" Type="http://schemas.openxmlformats.org/officeDocument/2006/relationships/image" Target="NULL"/><Relationship Id="rId5" Type="http://schemas.openxmlformats.org/officeDocument/2006/relationships/image" Target="NULL"/><Relationship Id="rId15" Type="http://schemas.openxmlformats.org/officeDocument/2006/relationships/image" Target="NULL"/><Relationship Id="rId10" Type="http://schemas.openxmlformats.org/officeDocument/2006/relationships/image" Target="NULL"/><Relationship Id="rId19" Type="http://schemas.openxmlformats.org/officeDocument/2006/relationships/image" Target="NULL"/><Relationship Id="rId4" Type="http://schemas.openxmlformats.org/officeDocument/2006/relationships/image" Target="NULL"/><Relationship Id="rId9" Type="http://schemas.openxmlformats.org/officeDocument/2006/relationships/image" Target="../media/image18.png"/><Relationship Id="rId14" Type="http://schemas.openxmlformats.org/officeDocument/2006/relationships/image" Target="NULL"/></Relationships>
</file>

<file path=ppt/slides/_rels/slide33.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image" Target="NULL"/><Relationship Id="rId18" Type="http://schemas.openxmlformats.org/officeDocument/2006/relationships/image" Target="NULL"/><Relationship Id="rId3" Type="http://schemas.openxmlformats.org/officeDocument/2006/relationships/image" Target="NULL"/><Relationship Id="rId7" Type="http://schemas.openxmlformats.org/officeDocument/2006/relationships/image" Target="NULL"/><Relationship Id="rId12" Type="http://schemas.openxmlformats.org/officeDocument/2006/relationships/image" Target="NULL"/><Relationship Id="rId17" Type="http://schemas.openxmlformats.org/officeDocument/2006/relationships/image" Target="NULL"/><Relationship Id="rId2" Type="http://schemas.openxmlformats.org/officeDocument/2006/relationships/image" Target="NULL"/><Relationship Id="rId16" Type="http://schemas.openxmlformats.org/officeDocument/2006/relationships/image" Target="NULL"/><Relationship Id="rId20" Type="http://schemas.openxmlformats.org/officeDocument/2006/relationships/image" Target="NULL"/><Relationship Id="rId1" Type="http://schemas.openxmlformats.org/officeDocument/2006/relationships/slideLayout" Target="../slideLayouts/slideLayout2.xml"/><Relationship Id="rId6" Type="http://schemas.openxmlformats.org/officeDocument/2006/relationships/image" Target="NULL"/><Relationship Id="rId11" Type="http://schemas.openxmlformats.org/officeDocument/2006/relationships/image" Target="NULL"/><Relationship Id="rId5" Type="http://schemas.openxmlformats.org/officeDocument/2006/relationships/image" Target="NULL"/><Relationship Id="rId15" Type="http://schemas.openxmlformats.org/officeDocument/2006/relationships/image" Target="NULL"/><Relationship Id="rId10" Type="http://schemas.openxmlformats.org/officeDocument/2006/relationships/image" Target="NULL"/><Relationship Id="rId19" Type="http://schemas.openxmlformats.org/officeDocument/2006/relationships/image" Target="NULL"/><Relationship Id="rId4" Type="http://schemas.openxmlformats.org/officeDocument/2006/relationships/image" Target="NULL"/><Relationship Id="rId9" Type="http://schemas.openxmlformats.org/officeDocument/2006/relationships/image" Target="../media/image18.png"/><Relationship Id="rId14" Type="http://schemas.openxmlformats.org/officeDocument/2006/relationships/image" Target="NULL"/></Relationships>
</file>

<file path=ppt/slides/_rels/slide34.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image" Target="NULL"/><Relationship Id="rId18" Type="http://schemas.openxmlformats.org/officeDocument/2006/relationships/image" Target="NULL"/><Relationship Id="rId3" Type="http://schemas.openxmlformats.org/officeDocument/2006/relationships/image" Target="NULL"/><Relationship Id="rId7" Type="http://schemas.openxmlformats.org/officeDocument/2006/relationships/image" Target="NULL"/><Relationship Id="rId12" Type="http://schemas.openxmlformats.org/officeDocument/2006/relationships/image" Target="NULL"/><Relationship Id="rId17" Type="http://schemas.openxmlformats.org/officeDocument/2006/relationships/image" Target="NULL"/><Relationship Id="rId2" Type="http://schemas.openxmlformats.org/officeDocument/2006/relationships/image" Target="NULL"/><Relationship Id="rId16" Type="http://schemas.openxmlformats.org/officeDocument/2006/relationships/image" Target="NULL"/><Relationship Id="rId20" Type="http://schemas.openxmlformats.org/officeDocument/2006/relationships/image" Target="NULL"/><Relationship Id="rId1" Type="http://schemas.openxmlformats.org/officeDocument/2006/relationships/slideLayout" Target="../slideLayouts/slideLayout2.xml"/><Relationship Id="rId6" Type="http://schemas.openxmlformats.org/officeDocument/2006/relationships/image" Target="NULL"/><Relationship Id="rId11" Type="http://schemas.openxmlformats.org/officeDocument/2006/relationships/image" Target="NULL"/><Relationship Id="rId5" Type="http://schemas.openxmlformats.org/officeDocument/2006/relationships/image" Target="NULL"/><Relationship Id="rId15" Type="http://schemas.openxmlformats.org/officeDocument/2006/relationships/image" Target="NULL"/><Relationship Id="rId10" Type="http://schemas.openxmlformats.org/officeDocument/2006/relationships/image" Target="NULL"/><Relationship Id="rId19" Type="http://schemas.openxmlformats.org/officeDocument/2006/relationships/image" Target="NULL"/><Relationship Id="rId4" Type="http://schemas.openxmlformats.org/officeDocument/2006/relationships/image" Target="NULL"/><Relationship Id="rId9" Type="http://schemas.openxmlformats.org/officeDocument/2006/relationships/image" Target="../media/image18.png"/><Relationship Id="rId14" Type="http://schemas.openxmlformats.org/officeDocument/2006/relationships/image" Target="NULL"/></Relationships>
</file>

<file path=ppt/slides/_rels/slide35.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image" Target="NULL"/><Relationship Id="rId3" Type="http://schemas.openxmlformats.org/officeDocument/2006/relationships/image" Target="NULL"/><Relationship Id="rId7" Type="http://schemas.openxmlformats.org/officeDocument/2006/relationships/image" Target="../media/image18.png"/><Relationship Id="rId12" Type="http://schemas.openxmlformats.org/officeDocument/2006/relationships/image" Target="NULL"/><Relationship Id="rId17" Type="http://schemas.openxmlformats.org/officeDocument/2006/relationships/image" Target="NULL"/><Relationship Id="rId2" Type="http://schemas.openxmlformats.org/officeDocument/2006/relationships/image" Target="NULL"/><Relationship Id="rId16" Type="http://schemas.openxmlformats.org/officeDocument/2006/relationships/image" Target="NULL"/><Relationship Id="rId1" Type="http://schemas.openxmlformats.org/officeDocument/2006/relationships/slideLayout" Target="../slideLayouts/slideLayout2.xml"/><Relationship Id="rId6" Type="http://schemas.openxmlformats.org/officeDocument/2006/relationships/image" Target="NULL"/><Relationship Id="rId11" Type="http://schemas.openxmlformats.org/officeDocument/2006/relationships/image" Target="NULL"/><Relationship Id="rId5" Type="http://schemas.openxmlformats.org/officeDocument/2006/relationships/image" Target="NULL"/><Relationship Id="rId15" Type="http://schemas.openxmlformats.org/officeDocument/2006/relationships/image" Target="NULL"/><Relationship Id="rId10" Type="http://schemas.openxmlformats.org/officeDocument/2006/relationships/image" Target="NULL"/><Relationship Id="rId4" Type="http://schemas.openxmlformats.org/officeDocument/2006/relationships/image" Target="NULL"/><Relationship Id="rId9" Type="http://schemas.openxmlformats.org/officeDocument/2006/relationships/image" Target="NULL"/><Relationship Id="rId14" Type="http://schemas.openxmlformats.org/officeDocument/2006/relationships/image" Target="NULL"/></Relationships>
</file>

<file path=ppt/slides/_rels/slide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NULL"/><Relationship Id="rId1" Type="http://schemas.openxmlformats.org/officeDocument/2006/relationships/slideLayout" Target="../slideLayouts/slideLayout2.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NULL"/></Relationships>
</file>

<file path=ppt/slides/_rels/slide37.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NULL"/><Relationship Id="rId2" Type="http://schemas.openxmlformats.org/officeDocument/2006/relationships/image" Target="NULL"/><Relationship Id="rId1" Type="http://schemas.openxmlformats.org/officeDocument/2006/relationships/slideLayout" Target="../slideLayouts/slideLayout2.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NULL"/></Relationships>
</file>

<file path=ppt/slides/_rels/slide38.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NULL"/><Relationship Id="rId1" Type="http://schemas.openxmlformats.org/officeDocument/2006/relationships/slideLayout" Target="../slideLayouts/slideLayout2.xml"/><Relationship Id="rId5" Type="http://schemas.openxmlformats.org/officeDocument/2006/relationships/image" Target="NULL"/><Relationship Id="rId4" Type="http://schemas.openxmlformats.org/officeDocument/2006/relationships/image" Target="NULL"/></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4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NUL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7.gi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8.gi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image" Target="NULL"/><Relationship Id="rId1" Type="http://schemas.openxmlformats.org/officeDocument/2006/relationships/slideLayout" Target="../slideLayouts/slideLayout2.xml"/><Relationship Id="rId4" Type="http://schemas.openxmlformats.org/officeDocument/2006/relationships/image" Target="../media/image38.gif"/></Relationships>
</file>

<file path=ppt/slides/_rels/slide5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NUL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5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5"/>
          <p:cNvSpPr>
            <a:spLocks noGrp="1" noChangeArrowheads="1"/>
          </p:cNvSpPr>
          <p:nvPr>
            <p:ph type="ctrTitle"/>
          </p:nvPr>
        </p:nvSpPr>
        <p:spPr>
          <a:xfrm>
            <a:off x="0" y="279403"/>
            <a:ext cx="12192000" cy="1470025"/>
          </a:xfrm>
        </p:spPr>
        <p:txBody>
          <a:bodyPr/>
          <a:lstStyle/>
          <a:p>
            <a:r>
              <a:rPr lang="en-US" dirty="0"/>
              <a:t>CSCE-420: Artificial Intelligence</a:t>
            </a:r>
            <a:br>
              <a:rPr lang="en-US" dirty="0"/>
            </a:br>
            <a:endParaRPr lang="en-US" sz="3600" dirty="0"/>
          </a:p>
        </p:txBody>
      </p:sp>
      <p:sp>
        <p:nvSpPr>
          <p:cNvPr id="5123" name="Rectangle 6"/>
          <p:cNvSpPr>
            <a:spLocks noGrp="1" noChangeArrowheads="1"/>
          </p:cNvSpPr>
          <p:nvPr>
            <p:ph type="subTitle" idx="1"/>
          </p:nvPr>
        </p:nvSpPr>
        <p:spPr>
          <a:xfrm>
            <a:off x="0" y="1295400"/>
            <a:ext cx="12192000" cy="1524000"/>
          </a:xfrm>
        </p:spPr>
        <p:txBody>
          <a:bodyPr/>
          <a:lstStyle/>
          <a:p>
            <a:pPr eaLnBrk="1" hangingPunct="1"/>
            <a:r>
              <a:rPr lang="en-US" sz="4300" dirty="0"/>
              <a:t>Neural Nets</a:t>
            </a:r>
          </a:p>
        </p:txBody>
      </p:sp>
      <p:sp>
        <p:nvSpPr>
          <p:cNvPr id="5124" name="Text Box 7"/>
          <p:cNvSpPr txBox="1">
            <a:spLocks noChangeArrowheads="1"/>
          </p:cNvSpPr>
          <p:nvPr/>
        </p:nvSpPr>
        <p:spPr bwMode="auto">
          <a:xfrm>
            <a:off x="1524000" y="6248403"/>
            <a:ext cx="5867400" cy="369328"/>
          </a:xfrm>
          <a:prstGeom prst="rect">
            <a:avLst/>
          </a:prstGeom>
          <a:noFill/>
          <a:ln w="9525">
            <a:noFill/>
            <a:miter lim="800000"/>
            <a:headEnd/>
            <a:tailEnd/>
          </a:ln>
        </p:spPr>
        <p:txBody>
          <a:bodyPr lIns="91432" tIns="45718" rIns="91432" bIns="45718">
            <a:spAutoFit/>
          </a:bodyPr>
          <a:lstStyle/>
          <a:p>
            <a:pPr>
              <a:spcBef>
                <a:spcPct val="50000"/>
              </a:spcBef>
            </a:pPr>
            <a:endParaRPr lang="en-US"/>
          </a:p>
        </p:txBody>
      </p:sp>
      <p:pic>
        <p:nvPicPr>
          <p:cNvPr id="8" name="Picture 7" descr="NeuralNets2.png">
            <a:extLst>
              <a:ext uri="{FF2B5EF4-FFF2-40B4-BE49-F238E27FC236}">
                <a16:creationId xmlns:a16="http://schemas.microsoft.com/office/drawing/2014/main" id="{4049D18A-760C-3E4F-99EF-4C11599E0F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2702" y="2133600"/>
            <a:ext cx="4908174" cy="3569581"/>
          </a:xfrm>
          <a:prstGeom prst="rect">
            <a:avLst/>
          </a:prstGeom>
        </p:spPr>
      </p:pic>
      <p:sp>
        <p:nvSpPr>
          <p:cNvPr id="9" name="Subtitle 2">
            <a:extLst>
              <a:ext uri="{FF2B5EF4-FFF2-40B4-BE49-F238E27FC236}">
                <a16:creationId xmlns:a16="http://schemas.microsoft.com/office/drawing/2014/main" id="{54A9CA8F-921C-5341-B36A-37BACA24A33D}"/>
              </a:ext>
            </a:extLst>
          </p:cNvPr>
          <p:cNvSpPr txBox="1">
            <a:spLocks/>
          </p:cNvSpPr>
          <p:nvPr/>
        </p:nvSpPr>
        <p:spPr bwMode="auto">
          <a:xfrm>
            <a:off x="1962068" y="5903843"/>
            <a:ext cx="8534400" cy="954157"/>
          </a:xfrm>
          <a:prstGeom prst="rect">
            <a:avLst/>
          </a:prstGeom>
          <a:noFill/>
          <a:ln w="9525">
            <a:noFill/>
            <a:miter lim="800000"/>
            <a:headEnd/>
            <a:tailEnd/>
          </a:ln>
        </p:spPr>
        <p:txBody>
          <a:bodyPr vert="horz" wrap="square" lIns="91436" tIns="45718" rIns="91436" bIns="45718" numCol="1" anchor="t" anchorCtr="0" compatLnSpc="1">
            <a:prstTxWarp prst="textNoShape">
              <a:avLst/>
            </a:prstTxWarp>
            <a:normAutofit/>
          </a:bodyPr>
          <a:lstStyle>
            <a:lvl1pPr marL="0" indent="0" algn="ctr" rtl="0" eaLnBrk="1" fontAlgn="base" hangingPunct="1">
              <a:spcBef>
                <a:spcPct val="20000"/>
              </a:spcBef>
              <a:spcAft>
                <a:spcPct val="0"/>
              </a:spcAft>
              <a:buClr>
                <a:schemeClr val="accent2"/>
              </a:buClr>
              <a:buFont typeface="Wingdings" pitchFamily="2" charset="2"/>
              <a:buNone/>
              <a:defRPr sz="3200">
                <a:solidFill>
                  <a:schemeClr val="tx1"/>
                </a:solidFill>
                <a:latin typeface="Calibri" pitchFamily="34" charset="0"/>
                <a:ea typeface="+mn-ea"/>
                <a:cs typeface="+mn-cs"/>
              </a:defRPr>
            </a:lvl1pPr>
            <a:lvl2pPr marL="742913" indent="-285737" algn="l" rtl="0" eaLnBrk="1" fontAlgn="base" hangingPunct="1">
              <a:spcBef>
                <a:spcPct val="20000"/>
              </a:spcBef>
              <a:spcAft>
                <a:spcPct val="0"/>
              </a:spcAft>
              <a:buClr>
                <a:schemeClr val="tx1"/>
              </a:buClr>
              <a:buFont typeface="Wingdings" pitchFamily="2" charset="2"/>
              <a:buChar char="§"/>
              <a:defRPr sz="2800">
                <a:solidFill>
                  <a:schemeClr val="tx1"/>
                </a:solidFill>
                <a:latin typeface="Calibri" pitchFamily="34" charset="0"/>
              </a:defRPr>
            </a:lvl2pPr>
            <a:lvl3pPr marL="1142942" indent="-228589" algn="l" rtl="0" eaLnBrk="1" fontAlgn="base" hangingPunct="1">
              <a:spcBef>
                <a:spcPct val="20000"/>
              </a:spcBef>
              <a:spcAft>
                <a:spcPct val="0"/>
              </a:spcAft>
              <a:buClr>
                <a:schemeClr val="accent2"/>
              </a:buClr>
              <a:buFont typeface="Wingdings" pitchFamily="2" charset="2"/>
              <a:buChar char="§"/>
              <a:defRPr sz="2400">
                <a:solidFill>
                  <a:schemeClr val="tx1"/>
                </a:solidFill>
                <a:latin typeface="Calibri" pitchFamily="34" charset="0"/>
              </a:defRPr>
            </a:lvl3pPr>
            <a:lvl4pPr marL="1600120" indent="-228589" algn="l" rtl="0" eaLnBrk="1" fontAlgn="base" hangingPunct="1">
              <a:spcBef>
                <a:spcPct val="20000"/>
              </a:spcBef>
              <a:spcAft>
                <a:spcPct val="0"/>
              </a:spcAft>
              <a:buClr>
                <a:schemeClr val="tx1"/>
              </a:buClr>
              <a:buFont typeface="Wingdings" pitchFamily="2" charset="2"/>
              <a:buChar char="§"/>
              <a:defRPr sz="2000">
                <a:solidFill>
                  <a:schemeClr val="tx1"/>
                </a:solidFill>
                <a:latin typeface="Calibri" pitchFamily="34" charset="0"/>
              </a:defRPr>
            </a:lvl4pPr>
            <a:lvl5pPr marL="2057298"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Calibri" pitchFamily="34" charset="0"/>
              </a:defRPr>
            </a:lvl5pPr>
            <a:lvl6pPr marL="2514474"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6pPr>
            <a:lvl7pPr marL="2971652"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7pPr>
            <a:lvl8pPr marL="3428829"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8pPr>
            <a:lvl9pPr marL="3886006"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9pPr>
          </a:lstStyle>
          <a:p>
            <a:r>
              <a:rPr lang="en-US" kern="0" dirty="0"/>
              <a:t>Instructor: Guni Sharon</a:t>
            </a:r>
          </a:p>
        </p:txBody>
      </p:sp>
    </p:spTree>
    <p:extLst>
      <p:ext uri="{BB962C8B-B14F-4D97-AF65-F5344CB8AC3E}">
        <p14:creationId xmlns:p14="http://schemas.microsoft.com/office/powerpoint/2010/main" val="33889942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A4FD0-70BA-8247-A836-06A925261EE2}"/>
              </a:ext>
            </a:extLst>
          </p:cNvPr>
          <p:cNvSpPr>
            <a:spLocks noGrp="1"/>
          </p:cNvSpPr>
          <p:nvPr>
            <p:ph type="title"/>
          </p:nvPr>
        </p:nvSpPr>
        <p:spPr/>
        <p:txBody>
          <a:bodyPr/>
          <a:lstStyle/>
          <a:p>
            <a:r>
              <a:rPr lang="en-US" dirty="0"/>
              <a:t>Announcements </a:t>
            </a:r>
          </a:p>
        </p:txBody>
      </p:sp>
      <p:sp>
        <p:nvSpPr>
          <p:cNvPr id="3" name="Content Placeholder 2">
            <a:extLst>
              <a:ext uri="{FF2B5EF4-FFF2-40B4-BE49-F238E27FC236}">
                <a16:creationId xmlns:a16="http://schemas.microsoft.com/office/drawing/2014/main" id="{710E8552-6F35-3A45-A5D5-3856BC79E27B}"/>
              </a:ext>
            </a:extLst>
          </p:cNvPr>
          <p:cNvSpPr>
            <a:spLocks noGrp="1"/>
          </p:cNvSpPr>
          <p:nvPr>
            <p:ph idx="1"/>
          </p:nvPr>
        </p:nvSpPr>
        <p:spPr/>
        <p:txBody>
          <a:bodyPr>
            <a:normAutofit lnSpcReduction="10000"/>
          </a:bodyPr>
          <a:lstStyle/>
          <a:p>
            <a:r>
              <a:rPr lang="en-US" dirty="0"/>
              <a:t>Quiz 11 - naïve Bayes, due April 23, </a:t>
            </a:r>
            <a:r>
              <a:rPr lang="en-US" dirty="0" err="1"/>
              <a:t>EoD</a:t>
            </a:r>
            <a:r>
              <a:rPr lang="en-US" dirty="0"/>
              <a:t>.</a:t>
            </a:r>
          </a:p>
          <a:p>
            <a:r>
              <a:rPr lang="en-US" dirty="0"/>
              <a:t>Quiz12: Decision Trees, due April 28, </a:t>
            </a:r>
            <a:r>
              <a:rPr lang="en-US" dirty="0" err="1"/>
              <a:t>EoD</a:t>
            </a:r>
            <a:r>
              <a:rPr lang="en-US" dirty="0"/>
              <a:t>.</a:t>
            </a:r>
          </a:p>
          <a:p>
            <a:r>
              <a:rPr lang="en-US" dirty="0"/>
              <a:t>Assignment 5: Machine Learning (Extra credit), due May 1, </a:t>
            </a:r>
            <a:r>
              <a:rPr lang="en-US" dirty="0" err="1"/>
              <a:t>EoD</a:t>
            </a:r>
            <a:endParaRPr lang="en-US" dirty="0"/>
          </a:p>
          <a:p>
            <a:r>
              <a:rPr lang="en-US" dirty="0"/>
              <a:t>Contest 3: Multiagent Adversarial Pacman, due May 1, </a:t>
            </a:r>
            <a:r>
              <a:rPr lang="en-US" dirty="0" err="1"/>
              <a:t>EoD</a:t>
            </a:r>
            <a:endParaRPr lang="en-US" dirty="0"/>
          </a:p>
          <a:p>
            <a:pPr lvl="1"/>
            <a:r>
              <a:rPr lang="en-US" dirty="0"/>
              <a:t>You are encouraged to combine various AI tools</a:t>
            </a:r>
          </a:p>
          <a:p>
            <a:pPr lvl="2"/>
            <a:r>
              <a:rPr lang="en-US" dirty="0"/>
              <a:t>Heuristic search for deterministic planning</a:t>
            </a:r>
          </a:p>
          <a:p>
            <a:pPr lvl="2"/>
            <a:r>
              <a:rPr lang="en-US" dirty="0"/>
              <a:t>Adversarial search and game theory for modeling opponents</a:t>
            </a:r>
          </a:p>
          <a:p>
            <a:pPr lvl="2"/>
            <a:r>
              <a:rPr lang="en-US" dirty="0"/>
              <a:t>MDPs for modeling uncertainties </a:t>
            </a:r>
          </a:p>
          <a:p>
            <a:pPr lvl="2"/>
            <a:r>
              <a:rPr lang="en-US" dirty="0"/>
              <a:t>Reinforcement learning for solving MDPs</a:t>
            </a:r>
          </a:p>
          <a:p>
            <a:pPr lvl="2"/>
            <a:r>
              <a:rPr lang="en-US" dirty="0"/>
              <a:t>Bayes nets for inference</a:t>
            </a:r>
          </a:p>
          <a:p>
            <a:pPr lvl="2"/>
            <a:r>
              <a:rPr lang="en-US" dirty="0"/>
              <a:t>DNN as function approximators</a:t>
            </a:r>
          </a:p>
          <a:p>
            <a:pPr lvl="2"/>
            <a:endParaRPr lang="en-US" dirty="0"/>
          </a:p>
          <a:p>
            <a:pPr lvl="1"/>
            <a:endParaRPr lang="en-US" dirty="0"/>
          </a:p>
        </p:txBody>
      </p:sp>
      <p:sp>
        <p:nvSpPr>
          <p:cNvPr id="4" name="Slide Number Placeholder 3">
            <a:extLst>
              <a:ext uri="{FF2B5EF4-FFF2-40B4-BE49-F238E27FC236}">
                <a16:creationId xmlns:a16="http://schemas.microsoft.com/office/drawing/2014/main" id="{7259559B-2B94-8C42-BB45-5A4263706D8D}"/>
              </a:ext>
            </a:extLst>
          </p:cNvPr>
          <p:cNvSpPr>
            <a:spLocks noGrp="1"/>
          </p:cNvSpPr>
          <p:nvPr>
            <p:ph type="sldNum" sz="quarter" idx="12"/>
          </p:nvPr>
        </p:nvSpPr>
        <p:spPr/>
        <p:txBody>
          <a:bodyPr/>
          <a:lstStyle/>
          <a:p>
            <a:fld id="{35E4D0F5-C3F2-0F48-AD2A-765B5543CD38}" type="slidenum">
              <a:rPr lang="en-US" smtClean="0"/>
              <a:t>2</a:t>
            </a:fld>
            <a:endParaRPr lang="en-US"/>
          </a:p>
        </p:txBody>
      </p:sp>
    </p:spTree>
    <p:extLst>
      <p:ext uri="{BB962C8B-B14F-4D97-AF65-F5344CB8AC3E}">
        <p14:creationId xmlns:p14="http://schemas.microsoft.com/office/powerpoint/2010/main" val="21208094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7ABA5-3988-528D-5D5C-A83F84E251BC}"/>
              </a:ext>
            </a:extLst>
          </p:cNvPr>
          <p:cNvSpPr>
            <a:spLocks noGrp="1"/>
          </p:cNvSpPr>
          <p:nvPr>
            <p:ph type="title"/>
          </p:nvPr>
        </p:nvSpPr>
        <p:spPr/>
        <p:txBody>
          <a:bodyPr/>
          <a:lstStyle/>
          <a:p>
            <a:r>
              <a:rPr lang="en-US" b="0" i="0" u="none" strike="noStrike" dirty="0">
                <a:solidFill>
                  <a:srgbClr val="222222"/>
                </a:solidFill>
                <a:effectLst/>
                <a:highlight>
                  <a:srgbClr val="FFFFFF"/>
                </a:highlight>
                <a:latin typeface="Arial" panose="020B0604020202020204" pitchFamily="34" charset="0"/>
              </a:rPr>
              <a:t>Course Evaluations</a:t>
            </a:r>
            <a:endParaRPr lang="en-US" dirty="0"/>
          </a:p>
        </p:txBody>
      </p:sp>
      <p:sp>
        <p:nvSpPr>
          <p:cNvPr id="3" name="Content Placeholder 2">
            <a:extLst>
              <a:ext uri="{FF2B5EF4-FFF2-40B4-BE49-F238E27FC236}">
                <a16:creationId xmlns:a16="http://schemas.microsoft.com/office/drawing/2014/main" id="{2A275A1A-74FC-B838-8414-41DDF7F4A774}"/>
              </a:ext>
            </a:extLst>
          </p:cNvPr>
          <p:cNvSpPr>
            <a:spLocks noGrp="1"/>
          </p:cNvSpPr>
          <p:nvPr>
            <p:ph idx="1"/>
          </p:nvPr>
        </p:nvSpPr>
        <p:spPr/>
        <p:txBody>
          <a:bodyPr/>
          <a:lstStyle/>
          <a:p>
            <a:r>
              <a:rPr lang="en-US" dirty="0"/>
              <a:t>Student Course Evaluation for Spring 2025 - College Station will begin on 04-15-2025, and be available until 04-30-2025 . Please encourage your students to take the course evaluations in </a:t>
            </a:r>
            <a:r>
              <a:rPr lang="en-US" dirty="0">
                <a:hlinkClick r:id="rId2"/>
              </a:rPr>
              <a:t>AEFIS</a:t>
            </a:r>
            <a:r>
              <a:rPr lang="en-US" dirty="0"/>
              <a:t> (</a:t>
            </a:r>
            <a:r>
              <a:rPr lang="en-US" dirty="0">
                <a:hlinkClick r:id="rId3"/>
              </a:rPr>
              <a:t>https://tamu.aefis.net/</a:t>
            </a:r>
            <a:r>
              <a:rPr lang="en-US" dirty="0"/>
              <a:t>). Note that the preferred browsers are Chrome and Firefox. </a:t>
            </a:r>
          </a:p>
        </p:txBody>
      </p:sp>
    </p:spTree>
    <p:extLst>
      <p:ext uri="{BB962C8B-B14F-4D97-AF65-F5344CB8AC3E}">
        <p14:creationId xmlns:p14="http://schemas.microsoft.com/office/powerpoint/2010/main" val="32094853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FAC6A-3202-E144-B5F2-DFF0C318ABE3}"/>
              </a:ext>
            </a:extLst>
          </p:cNvPr>
          <p:cNvSpPr>
            <a:spLocks noGrp="1"/>
          </p:cNvSpPr>
          <p:nvPr>
            <p:ph type="title"/>
          </p:nvPr>
        </p:nvSpPr>
        <p:spPr/>
        <p:txBody>
          <a:bodyPr/>
          <a:lstStyle/>
          <a:p>
            <a:r>
              <a:rPr lang="en-US" dirty="0" err="1"/>
              <a:t>Trainig</a:t>
            </a:r>
            <a:r>
              <a:rPr lang="en-US" dirty="0"/>
              <a:t> a parametrized function </a:t>
            </a:r>
          </a:p>
        </p:txBody>
      </p:sp>
      <p:sp>
        <p:nvSpPr>
          <p:cNvPr id="3" name="Content Placeholder 2">
            <a:extLst>
              <a:ext uri="{FF2B5EF4-FFF2-40B4-BE49-F238E27FC236}">
                <a16:creationId xmlns:a16="http://schemas.microsoft.com/office/drawing/2014/main" id="{A19EA38C-C0FC-8B40-880B-C6E96513BD0A}"/>
              </a:ext>
            </a:extLst>
          </p:cNvPr>
          <p:cNvSpPr>
            <a:spLocks noGrp="1"/>
          </p:cNvSpPr>
          <p:nvPr>
            <p:ph idx="1"/>
          </p:nvPr>
        </p:nvSpPr>
        <p:spPr>
          <a:xfrm>
            <a:off x="838200" y="1825625"/>
            <a:ext cx="7436556" cy="4351338"/>
          </a:xfrm>
        </p:spPr>
        <p:txBody>
          <a:bodyPr/>
          <a:lstStyle/>
          <a:p>
            <a:r>
              <a:rPr lang="en-US" dirty="0"/>
              <a:t>Consider training linear functions </a:t>
            </a:r>
          </a:p>
          <a:p>
            <a:pPr lvl="1"/>
            <a:r>
              <a:rPr lang="en-US" dirty="0"/>
              <a:t>This is easy -&gt; can be computed in closed form</a:t>
            </a:r>
          </a:p>
          <a:p>
            <a:pPr lvl="2"/>
            <a:r>
              <a:rPr lang="en-US" dirty="0"/>
              <a:t>Ordinary Least Squares regression, Ridge regression </a:t>
            </a:r>
          </a:p>
          <a:p>
            <a:pPr lvl="1"/>
            <a:r>
              <a:rPr lang="en-US" dirty="0"/>
              <a:t>Highly biased: linear correlations are rare</a:t>
            </a:r>
          </a:p>
          <a:p>
            <a:r>
              <a:rPr lang="en-US" dirty="0"/>
              <a:t>Linear separability is usually possible once we add transformed features (extra dimensions)</a:t>
            </a:r>
          </a:p>
          <a:p>
            <a:r>
              <a:rPr lang="en-US" dirty="0"/>
              <a:t>A projection of a hyperplane to the lower (original) dimensionality can then fit non-linear patterns</a:t>
            </a:r>
          </a:p>
        </p:txBody>
      </p:sp>
      <p:sp>
        <p:nvSpPr>
          <p:cNvPr id="4" name="Slide Number Placeholder 3">
            <a:extLst>
              <a:ext uri="{FF2B5EF4-FFF2-40B4-BE49-F238E27FC236}">
                <a16:creationId xmlns:a16="http://schemas.microsoft.com/office/drawing/2014/main" id="{40127949-5FCB-A346-A28B-B1D82D7B2C95}"/>
              </a:ext>
            </a:extLst>
          </p:cNvPr>
          <p:cNvSpPr>
            <a:spLocks noGrp="1"/>
          </p:cNvSpPr>
          <p:nvPr>
            <p:ph type="sldNum" sz="quarter" idx="12"/>
          </p:nvPr>
        </p:nvSpPr>
        <p:spPr/>
        <p:txBody>
          <a:bodyPr/>
          <a:lstStyle/>
          <a:p>
            <a:fld id="{5F07402F-1908-0F43-B844-ECE5D9BD648C}" type="slidenum">
              <a:rPr lang="en-US" smtClean="0"/>
              <a:t>4</a:t>
            </a:fld>
            <a:endParaRPr lang="en-US"/>
          </a:p>
        </p:txBody>
      </p:sp>
      <p:pic>
        <p:nvPicPr>
          <p:cNvPr id="5" name="Picture 2">
            <a:extLst>
              <a:ext uri="{FF2B5EF4-FFF2-40B4-BE49-F238E27FC236}">
                <a16:creationId xmlns:a16="http://schemas.microsoft.com/office/drawing/2014/main" id="{3B17E985-FB19-574B-AD17-B4EDCD9BFC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10600" y="607906"/>
            <a:ext cx="3222898" cy="297067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F66DD273-233E-5646-8F53-34236AFBEF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0522" y="4058609"/>
            <a:ext cx="3843053" cy="2009619"/>
          </a:xfrm>
          <a:prstGeom prst="rect">
            <a:avLst/>
          </a:prstGeom>
          <a:noFill/>
          <a:extLst>
            <a:ext uri="{909E8E84-426E-40DD-AFC4-6F175D3DCCD1}">
              <a14:hiddenFill xmlns:a14="http://schemas.microsoft.com/office/drawing/2010/main">
                <a:solidFill>
                  <a:srgbClr val="FFFFFF"/>
                </a:solidFill>
              </a14:hiddenFill>
            </a:ext>
          </a:extLst>
        </p:spPr>
      </p:pic>
      <p:sp>
        <p:nvSpPr>
          <p:cNvPr id="7" name="Down Arrow 6">
            <a:extLst>
              <a:ext uri="{FF2B5EF4-FFF2-40B4-BE49-F238E27FC236}">
                <a16:creationId xmlns:a16="http://schemas.microsoft.com/office/drawing/2014/main" id="{DE882C73-6632-9B44-AD89-B7CC886285FC}"/>
              </a:ext>
            </a:extLst>
          </p:cNvPr>
          <p:cNvSpPr/>
          <p:nvPr/>
        </p:nvSpPr>
        <p:spPr>
          <a:xfrm>
            <a:off x="10126133" y="3668889"/>
            <a:ext cx="508000" cy="33240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86993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5FBF5-CB8B-9B42-9D98-C9BAB419B467}"/>
              </a:ext>
            </a:extLst>
          </p:cNvPr>
          <p:cNvSpPr>
            <a:spLocks noGrp="1"/>
          </p:cNvSpPr>
          <p:nvPr>
            <p:ph type="title"/>
          </p:nvPr>
        </p:nvSpPr>
        <p:spPr/>
        <p:txBody>
          <a:bodyPr/>
          <a:lstStyle/>
          <a:p>
            <a:r>
              <a:rPr lang="en-US" dirty="0"/>
              <a:t>Fitting to non-linear data</a:t>
            </a:r>
          </a:p>
        </p:txBody>
      </p:sp>
      <p:sp>
        <p:nvSpPr>
          <p:cNvPr id="3" name="Content Placeholder 2">
            <a:extLst>
              <a:ext uri="{FF2B5EF4-FFF2-40B4-BE49-F238E27FC236}">
                <a16:creationId xmlns:a16="http://schemas.microsoft.com/office/drawing/2014/main" id="{2A3ACD14-4295-2447-892E-FB7054E3066A}"/>
              </a:ext>
            </a:extLst>
          </p:cNvPr>
          <p:cNvSpPr>
            <a:spLocks noGrp="1"/>
          </p:cNvSpPr>
          <p:nvPr>
            <p:ph idx="1"/>
          </p:nvPr>
        </p:nvSpPr>
        <p:spPr/>
        <p:txBody>
          <a:bodyPr/>
          <a:lstStyle/>
          <a:p>
            <a:r>
              <a:rPr lang="en-US" b="1" dirty="0"/>
              <a:t>One possibility</a:t>
            </a:r>
            <a:r>
              <a:rPr lang="en-US" dirty="0"/>
              <a:t>: bending the feature space and fitting a hyperplane (kernelized machines)</a:t>
            </a:r>
          </a:p>
          <a:p>
            <a:r>
              <a:rPr lang="en-US" b="1" dirty="0"/>
              <a:t>Today</a:t>
            </a:r>
            <a:r>
              <a:rPr lang="en-US" dirty="0"/>
              <a:t>: fitting a general non-linear function to the original feature space</a:t>
            </a:r>
          </a:p>
          <a:p>
            <a:r>
              <a:rPr lang="en-US" dirty="0"/>
              <a:t>How can we define a “general non-linear function”?</a:t>
            </a:r>
          </a:p>
          <a:p>
            <a:pPr lvl="1"/>
            <a:r>
              <a:rPr lang="en-US" dirty="0"/>
              <a:t>We must commit to some structure. Won’t that limit our hypothesis space?</a:t>
            </a:r>
          </a:p>
          <a:p>
            <a:r>
              <a:rPr lang="en-US" dirty="0"/>
              <a:t>How can we fit a “general non-linear function”?</a:t>
            </a:r>
          </a:p>
          <a:p>
            <a:pPr lvl="1"/>
            <a:r>
              <a:rPr lang="en-US" dirty="0"/>
              <a:t>Both a closed form solution and an approximate solution (GD) require us to compute the gradient of the loss </a:t>
            </a:r>
            <a:r>
              <a:rPr lang="en-US" dirty="0" err="1"/>
              <a:t>w.r.t.</a:t>
            </a:r>
            <a:r>
              <a:rPr lang="en-US" dirty="0"/>
              <a:t> the function’s parameters</a:t>
            </a:r>
          </a:p>
          <a:p>
            <a:pPr lvl="1"/>
            <a:r>
              <a:rPr lang="en-US" dirty="0"/>
              <a:t>How can we compute a gradient for a “general non-linear function”?</a:t>
            </a:r>
          </a:p>
        </p:txBody>
      </p:sp>
      <p:sp>
        <p:nvSpPr>
          <p:cNvPr id="4" name="Slide Number Placeholder 3">
            <a:extLst>
              <a:ext uri="{FF2B5EF4-FFF2-40B4-BE49-F238E27FC236}">
                <a16:creationId xmlns:a16="http://schemas.microsoft.com/office/drawing/2014/main" id="{2A80661C-D134-D341-9FF8-FB7D5DF23019}"/>
              </a:ext>
            </a:extLst>
          </p:cNvPr>
          <p:cNvSpPr>
            <a:spLocks noGrp="1"/>
          </p:cNvSpPr>
          <p:nvPr>
            <p:ph type="sldNum" sz="quarter" idx="12"/>
          </p:nvPr>
        </p:nvSpPr>
        <p:spPr/>
        <p:txBody>
          <a:bodyPr/>
          <a:lstStyle/>
          <a:p>
            <a:fld id="{5F07402F-1908-0F43-B844-ECE5D9BD648C}" type="slidenum">
              <a:rPr lang="en-US" smtClean="0"/>
              <a:t>5</a:t>
            </a:fld>
            <a:endParaRPr lang="en-US"/>
          </a:p>
        </p:txBody>
      </p:sp>
    </p:spTree>
    <p:extLst>
      <p:ext uri="{BB962C8B-B14F-4D97-AF65-F5344CB8AC3E}">
        <p14:creationId xmlns:p14="http://schemas.microsoft.com/office/powerpoint/2010/main" val="1270698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36BAD-9967-6344-A57C-338DC3617259}"/>
              </a:ext>
            </a:extLst>
          </p:cNvPr>
          <p:cNvSpPr>
            <a:spLocks noGrp="1"/>
          </p:cNvSpPr>
          <p:nvPr>
            <p:ph type="title"/>
          </p:nvPr>
        </p:nvSpPr>
        <p:spPr/>
        <p:txBody>
          <a:bodyPr/>
          <a:lstStyle/>
          <a:p>
            <a:r>
              <a:rPr lang="en-US" dirty="0"/>
              <a:t>Function approximator</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104865C-C43E-AC4A-9995-9B2E0AF7812B}"/>
                  </a:ext>
                </a:extLst>
              </p:cNvPr>
              <p:cNvSpPr>
                <a:spLocks noGrp="1"/>
              </p:cNvSpPr>
              <p:nvPr>
                <p:ph idx="1"/>
              </p:nvPr>
            </p:nvSpPr>
            <p:spPr>
              <a:xfrm>
                <a:off x="838200" y="1825625"/>
                <a:ext cx="10515600" cy="4829818"/>
              </a:xfrm>
            </p:spPr>
            <p:txBody>
              <a:bodyPr>
                <a:normAutofit/>
              </a:bodyPr>
              <a:lstStyle/>
              <a:p>
                <a:r>
                  <a:rPr lang="en-US" dirty="0"/>
                  <a:t>Goal: Approximate a function </a:t>
                </a:r>
                <a14:m>
                  <m:oMath xmlns:m="http://schemas.openxmlformats.org/officeDocument/2006/math">
                    <m:r>
                      <a:rPr lang="en-US" b="0" i="1" smtClean="0">
                        <a:latin typeface="Cambria Math" panose="02040503050406030204" pitchFamily="18" charset="0"/>
                      </a:rPr>
                      <m:t>𝑓</m:t>
                    </m:r>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oMath>
                </a14:m>
                <a:r>
                  <a:rPr lang="en-US" dirty="0"/>
                  <a:t> where </a:t>
                </a:r>
                <a14:m>
                  <m:oMath xmlns:m="http://schemas.openxmlformats.org/officeDocument/2006/math">
                    <m:r>
                      <a:rPr lang="en-US" i="1">
                        <a:latin typeface="Cambria Math" panose="02040503050406030204" pitchFamily="18" charset="0"/>
                      </a:rPr>
                      <m:t>𝑥</m:t>
                    </m:r>
                  </m:oMath>
                </a14:m>
                <a:r>
                  <a:rPr lang="en-US" dirty="0"/>
                  <a:t> is the feature vector and </a:t>
                </a:r>
                <a14:m>
                  <m:oMath xmlns:m="http://schemas.openxmlformats.org/officeDocument/2006/math">
                    <m:r>
                      <a:rPr lang="en-US" i="1">
                        <a:latin typeface="Cambria Math" panose="02040503050406030204" pitchFamily="18" charset="0"/>
                      </a:rPr>
                      <m:t>𝑦</m:t>
                    </m:r>
                  </m:oMath>
                </a14:m>
                <a:r>
                  <a:rPr lang="en-US" dirty="0"/>
                  <a:t> is the label (value) vector</a:t>
                </a:r>
              </a:p>
              <a:p>
                <a:r>
                  <a:rPr lang="en-US" dirty="0"/>
                  <a:t>What about classification problems?</a:t>
                </a:r>
              </a:p>
              <a:p>
                <a:pPr lvl="1"/>
                <a14:m>
                  <m:oMath xmlns:m="http://schemas.openxmlformats.org/officeDocument/2006/math">
                    <m:r>
                      <a:rPr lang="en-US" i="1">
                        <a:latin typeface="Cambria Math" panose="02040503050406030204" pitchFamily="18" charset="0"/>
                      </a:rPr>
                      <m:t>𝑦</m:t>
                    </m:r>
                  </m:oMath>
                </a14:m>
                <a:r>
                  <a:rPr lang="en-US" dirty="0"/>
                  <a:t> (as a continues value) can represent a distribution over labels, e.g., [0.7(‘red’), 0.2(‘blue’), 0.1(‘green’)]</a:t>
                </a:r>
              </a:p>
              <a:p>
                <a:r>
                  <a:rPr lang="en-US" dirty="0"/>
                  <a:t>A neural network is a function approximator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𝑓</m:t>
                        </m:r>
                      </m:e>
                    </m:acc>
                  </m:oMath>
                </a14:m>
                <a:r>
                  <a:rPr lang="en-US" dirty="0"/>
                  <a:t> with many tunable parameters </a:t>
                </a:r>
                <a14:m>
                  <m:oMath xmlns:m="http://schemas.openxmlformats.org/officeDocument/2006/math">
                    <m:r>
                      <a:rPr lang="en-US" b="0" i="1" smtClean="0">
                        <a:latin typeface="Cambria Math" panose="02040503050406030204" pitchFamily="18" charset="0"/>
                      </a:rPr>
                      <m:t>𝜃</m:t>
                    </m:r>
                  </m:oMath>
                </a14:m>
                <a:r>
                  <a:rPr lang="en-US" dirty="0"/>
                  <a:t> that can be tuned to approximate any continuous function </a:t>
                </a:r>
                <a14:m>
                  <m:oMath xmlns:m="http://schemas.openxmlformats.org/officeDocument/2006/math">
                    <m:r>
                      <a:rPr lang="en-US" i="1">
                        <a:latin typeface="Cambria Math" panose="02040503050406030204" pitchFamily="18" charset="0"/>
                      </a:rPr>
                      <m:t>𝑓</m:t>
                    </m:r>
                  </m:oMath>
                </a14:m>
                <a:r>
                  <a:rPr lang="en-US" dirty="0"/>
                  <a:t> to arbitrary accuracy</a:t>
                </a:r>
              </a:p>
              <a:p>
                <a:pPr lvl="1"/>
                <a:r>
                  <a:rPr lang="en-US" dirty="0"/>
                  <a:t>Universal Function Approximation Theorem</a:t>
                </a:r>
              </a:p>
            </p:txBody>
          </p:sp>
        </mc:Choice>
        <mc:Fallback xmlns="">
          <p:sp>
            <p:nvSpPr>
              <p:cNvPr id="3" name="Content Placeholder 2">
                <a:extLst>
                  <a:ext uri="{FF2B5EF4-FFF2-40B4-BE49-F238E27FC236}">
                    <a16:creationId xmlns:a16="http://schemas.microsoft.com/office/drawing/2014/main" id="{D104865C-C43E-AC4A-9995-9B2E0AF7812B}"/>
                  </a:ext>
                </a:extLst>
              </p:cNvPr>
              <p:cNvSpPr>
                <a:spLocks noGrp="1" noRot="1" noChangeAspect="1" noMove="1" noResize="1" noEditPoints="1" noAdjustHandles="1" noChangeArrowheads="1" noChangeShapeType="1" noTextEdit="1"/>
              </p:cNvSpPr>
              <p:nvPr>
                <p:ph idx="1"/>
              </p:nvPr>
            </p:nvSpPr>
            <p:spPr>
              <a:xfrm>
                <a:off x="838200" y="1825625"/>
                <a:ext cx="10515600" cy="4829818"/>
              </a:xfrm>
              <a:blipFill>
                <a:blip r:embed="rId2"/>
                <a:stretch>
                  <a:fillRect l="-1086" t="-2094"/>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48C1259E-C795-3A4E-92AF-F86C53F6F4FB}"/>
              </a:ext>
            </a:extLst>
          </p:cNvPr>
          <p:cNvSpPr>
            <a:spLocks noGrp="1"/>
          </p:cNvSpPr>
          <p:nvPr>
            <p:ph type="sldNum" sz="quarter" idx="12"/>
          </p:nvPr>
        </p:nvSpPr>
        <p:spPr/>
        <p:txBody>
          <a:bodyPr/>
          <a:lstStyle/>
          <a:p>
            <a:fld id="{5F07402F-1908-0F43-B844-ECE5D9BD648C}" type="slidenum">
              <a:rPr lang="en-US" smtClean="0"/>
              <a:t>6</a:t>
            </a:fld>
            <a:endParaRPr lang="en-US"/>
          </a:p>
        </p:txBody>
      </p:sp>
    </p:spTree>
    <p:extLst>
      <p:ext uri="{BB962C8B-B14F-4D97-AF65-F5344CB8AC3E}">
        <p14:creationId xmlns:p14="http://schemas.microsoft.com/office/powerpoint/2010/main" val="94624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D0AE3-8C46-2846-A965-E8F8D3086AFF}"/>
              </a:ext>
            </a:extLst>
          </p:cNvPr>
          <p:cNvSpPr>
            <a:spLocks noGrp="1"/>
          </p:cNvSpPr>
          <p:nvPr>
            <p:ph type="title"/>
          </p:nvPr>
        </p:nvSpPr>
        <p:spPr/>
        <p:txBody>
          <a:bodyPr/>
          <a:lstStyle/>
          <a:p>
            <a:r>
              <a:rPr lang="en-US" dirty="0" err="1"/>
              <a:t>Perceptrons</a:t>
            </a:r>
            <a:endParaRPr lang="en-US" dirty="0"/>
          </a:p>
        </p:txBody>
      </p:sp>
      <p:grpSp>
        <p:nvGrpSpPr>
          <p:cNvPr id="11" name="Group 10">
            <a:extLst>
              <a:ext uri="{FF2B5EF4-FFF2-40B4-BE49-F238E27FC236}">
                <a16:creationId xmlns:a16="http://schemas.microsoft.com/office/drawing/2014/main" id="{26A626A1-C5F5-D046-B8C2-80039DAC280B}"/>
              </a:ext>
            </a:extLst>
          </p:cNvPr>
          <p:cNvGrpSpPr/>
          <p:nvPr/>
        </p:nvGrpSpPr>
        <p:grpSpPr>
          <a:xfrm>
            <a:off x="8283920" y="5209040"/>
            <a:ext cx="2604883" cy="1283835"/>
            <a:chOff x="7795033" y="5209040"/>
            <a:chExt cx="2604883" cy="1283835"/>
          </a:xfrm>
        </p:grpSpPr>
        <p:pic>
          <p:nvPicPr>
            <p:cNvPr id="2050" name="Picture 2">
              <a:extLst>
                <a:ext uri="{FF2B5EF4-FFF2-40B4-BE49-F238E27FC236}">
                  <a16:creationId xmlns:a16="http://schemas.microsoft.com/office/drawing/2014/main" id="{CA1E56B2-DE9B-A748-95A8-6A14B602CF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95033" y="5209040"/>
              <a:ext cx="2604883" cy="1283835"/>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D73963A5-B5F8-1E41-9721-C1501D0A75C9}"/>
                    </a:ext>
                  </a:extLst>
                </p:cNvPr>
                <p:cNvSpPr txBox="1"/>
                <p:nvPr/>
              </p:nvSpPr>
              <p:spPr>
                <a:xfrm>
                  <a:off x="8280680" y="5248425"/>
                  <a:ext cx="31713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1</m:t>
                            </m:r>
                          </m:sub>
                        </m:sSub>
                      </m:oMath>
                    </m:oMathPara>
                  </a14:m>
                  <a:endParaRPr lang="en-US" dirty="0"/>
                </a:p>
              </p:txBody>
            </p:sp>
          </mc:Choice>
          <mc:Fallback xmlns="">
            <p:sp>
              <p:nvSpPr>
                <p:cNvPr id="5" name="TextBox 4">
                  <a:extLst>
                    <a:ext uri="{FF2B5EF4-FFF2-40B4-BE49-F238E27FC236}">
                      <a16:creationId xmlns:a16="http://schemas.microsoft.com/office/drawing/2014/main" id="{D73963A5-B5F8-1E41-9721-C1501D0A75C9}"/>
                    </a:ext>
                  </a:extLst>
                </p:cNvPr>
                <p:cNvSpPr txBox="1">
                  <a:spLocks noRot="1" noChangeAspect="1" noMove="1" noResize="1" noEditPoints="1" noAdjustHandles="1" noChangeArrowheads="1" noChangeShapeType="1" noTextEdit="1"/>
                </p:cNvSpPr>
                <p:nvPr/>
              </p:nvSpPr>
              <p:spPr>
                <a:xfrm>
                  <a:off x="8280680" y="5248425"/>
                  <a:ext cx="317138" cy="276999"/>
                </a:xfrm>
                <a:prstGeom prst="rect">
                  <a:avLst/>
                </a:prstGeom>
                <a:blipFill>
                  <a:blip r:embed="rId3"/>
                  <a:stretch>
                    <a:fillRect l="-8000" r="-4000"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EB840CE9-F43D-F346-B737-58E8C9CA85FE}"/>
                    </a:ext>
                  </a:extLst>
                </p:cNvPr>
                <p:cNvSpPr txBox="1"/>
                <p:nvPr/>
              </p:nvSpPr>
              <p:spPr>
                <a:xfrm>
                  <a:off x="8124110" y="5592893"/>
                  <a:ext cx="32246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2</m:t>
                            </m:r>
                          </m:sub>
                        </m:sSub>
                      </m:oMath>
                    </m:oMathPara>
                  </a14:m>
                  <a:endParaRPr lang="en-US" dirty="0"/>
                </a:p>
              </p:txBody>
            </p:sp>
          </mc:Choice>
          <mc:Fallback xmlns="">
            <p:sp>
              <p:nvSpPr>
                <p:cNvPr id="7" name="TextBox 6">
                  <a:extLst>
                    <a:ext uri="{FF2B5EF4-FFF2-40B4-BE49-F238E27FC236}">
                      <a16:creationId xmlns:a16="http://schemas.microsoft.com/office/drawing/2014/main" id="{EB840CE9-F43D-F346-B737-58E8C9CA85FE}"/>
                    </a:ext>
                  </a:extLst>
                </p:cNvPr>
                <p:cNvSpPr txBox="1">
                  <a:spLocks noRot="1" noChangeAspect="1" noMove="1" noResize="1" noEditPoints="1" noAdjustHandles="1" noChangeArrowheads="1" noChangeShapeType="1" noTextEdit="1"/>
                </p:cNvSpPr>
                <p:nvPr/>
              </p:nvSpPr>
              <p:spPr>
                <a:xfrm>
                  <a:off x="8124110" y="5592893"/>
                  <a:ext cx="322460" cy="276999"/>
                </a:xfrm>
                <a:prstGeom prst="rect">
                  <a:avLst/>
                </a:prstGeom>
                <a:blipFill>
                  <a:blip r:embed="rId4"/>
                  <a:stretch>
                    <a:fillRect l="-3704"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D295B0E7-5ADF-1249-A59E-EC64F1DBB229}"/>
                    </a:ext>
                  </a:extLst>
                </p:cNvPr>
                <p:cNvSpPr txBox="1"/>
                <p:nvPr/>
              </p:nvSpPr>
              <p:spPr>
                <a:xfrm>
                  <a:off x="8119450" y="5949483"/>
                  <a:ext cx="32246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3</m:t>
                            </m:r>
                          </m:sub>
                        </m:sSub>
                      </m:oMath>
                    </m:oMathPara>
                  </a14:m>
                  <a:endParaRPr lang="en-US" dirty="0"/>
                </a:p>
              </p:txBody>
            </p:sp>
          </mc:Choice>
          <mc:Fallback xmlns="">
            <p:sp>
              <p:nvSpPr>
                <p:cNvPr id="9" name="TextBox 8">
                  <a:extLst>
                    <a:ext uri="{FF2B5EF4-FFF2-40B4-BE49-F238E27FC236}">
                      <a16:creationId xmlns:a16="http://schemas.microsoft.com/office/drawing/2014/main" id="{D295B0E7-5ADF-1249-A59E-EC64F1DBB229}"/>
                    </a:ext>
                  </a:extLst>
                </p:cNvPr>
                <p:cNvSpPr txBox="1">
                  <a:spLocks noRot="1" noChangeAspect="1" noMove="1" noResize="1" noEditPoints="1" noAdjustHandles="1" noChangeArrowheads="1" noChangeShapeType="1" noTextEdit="1"/>
                </p:cNvSpPr>
                <p:nvPr/>
              </p:nvSpPr>
              <p:spPr>
                <a:xfrm>
                  <a:off x="8119450" y="5949483"/>
                  <a:ext cx="322460" cy="276999"/>
                </a:xfrm>
                <a:prstGeom prst="rect">
                  <a:avLst/>
                </a:prstGeom>
                <a:blipFill>
                  <a:blip r:embed="rId5"/>
                  <a:stretch>
                    <a:fillRect l="-7692" r="-3846" b="-13636"/>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13" name="Content Placeholder 2">
                <a:extLst>
                  <a:ext uri="{FF2B5EF4-FFF2-40B4-BE49-F238E27FC236}">
                    <a16:creationId xmlns:a16="http://schemas.microsoft.com/office/drawing/2014/main" id="{EA56D22D-EB00-B74A-9898-14FDDD1C02A3}"/>
                  </a:ext>
                </a:extLst>
              </p:cNvPr>
              <p:cNvSpPr>
                <a:spLocks noGrp="1"/>
              </p:cNvSpPr>
              <p:nvPr>
                <p:ph idx="1"/>
              </p:nvPr>
            </p:nvSpPr>
            <p:spPr/>
            <p:txBody>
              <a:bodyPr>
                <a:normAutofit lnSpcReduction="10000"/>
              </a:bodyPr>
              <a:lstStyle/>
              <a:p>
                <a:r>
                  <a:rPr lang="en-US" dirty="0"/>
                  <a:t>A single artificial neuron (a linear approximator)</a:t>
                </a:r>
              </a:p>
              <a:p>
                <a:r>
                  <a:rPr lang="en-US" dirty="0"/>
                  <a:t>Tunable parameters are the weights, </a:t>
                </a:r>
                <a14:m>
                  <m:oMath xmlns:m="http://schemas.openxmlformats.org/officeDocument/2006/math">
                    <m:r>
                      <a:rPr lang="en-US" b="0" i="1" smtClean="0">
                        <a:latin typeface="Cambria Math" panose="02040503050406030204" pitchFamily="18" charset="0"/>
                      </a:rPr>
                      <m:t>𝜃</m:t>
                    </m:r>
                    <m:r>
                      <a:rPr lang="en-US" b="0" i="1" smtClean="0">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2</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𝑛</m:t>
                            </m:r>
                          </m:sub>
                        </m:sSub>
                      </m:e>
                    </m:d>
                  </m:oMath>
                </a14:m>
                <a:endParaRPr lang="en-US" dirty="0"/>
              </a:p>
              <a:p>
                <a:r>
                  <a:rPr lang="en-US" b="1" dirty="0"/>
                  <a:t>Output</a:t>
                </a:r>
                <a:r>
                  <a:rPr lang="en-US" dirty="0"/>
                  <a:t>: </a:t>
                </a:r>
                <a14:m>
                  <m:oMath xmlns:m="http://schemas.openxmlformats.org/officeDocument/2006/math">
                    <m:r>
                      <a:rPr lang="en-US" b="0" i="1" smtClean="0">
                        <a:latin typeface="Cambria Math" panose="02040503050406030204" pitchFamily="18" charset="0"/>
                      </a:rPr>
                      <m:t>𝑓</m:t>
                    </m:r>
                    <m:r>
                      <a:rPr lang="en-US" b="0" i="1" smtClean="0">
                        <a:latin typeface="Cambria Math" panose="02040503050406030204" pitchFamily="18" charset="0"/>
                      </a:rPr>
                      <m:t>=</m:t>
                    </m:r>
                    <m:nary>
                      <m:naryPr>
                        <m:chr m:val="∑"/>
                        <m:ctrlPr>
                          <a:rPr lang="en-US"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𝑖</m:t>
                            </m:r>
                          </m:sub>
                        </m:sSub>
                      </m:e>
                    </m:nary>
                  </m:oMath>
                </a14:m>
                <a:r>
                  <a:rPr lang="en-US" dirty="0"/>
                  <a:t> or the dot product of vectors </a:t>
                </a:r>
                <a14:m>
                  <m:oMath xmlns:m="http://schemas.openxmlformats.org/officeDocument/2006/math">
                    <m:r>
                      <a:rPr lang="en-US" b="0" i="1" smtClean="0">
                        <a:latin typeface="Cambria Math" panose="02040503050406030204" pitchFamily="18" charset="0"/>
                      </a:rPr>
                      <m:t>𝑥</m:t>
                    </m:r>
                  </m:oMath>
                </a14:m>
                <a:r>
                  <a:rPr lang="en-US" dirty="0"/>
                  <a:t> and </a:t>
                </a:r>
                <a14:m>
                  <m:oMath xmlns:m="http://schemas.openxmlformats.org/officeDocument/2006/math">
                    <m:r>
                      <a:rPr lang="en-US" b="0" i="1" smtClean="0">
                        <a:latin typeface="Cambria Math" panose="02040503050406030204" pitchFamily="18" charset="0"/>
                      </a:rPr>
                      <m:t>𝑤</m:t>
                    </m:r>
                  </m:oMath>
                </a14:m>
                <a:endParaRPr lang="en-US" dirty="0"/>
              </a:p>
              <a:p>
                <a:r>
                  <a:rPr lang="en-US" b="1" dirty="0"/>
                  <a:t>Goal</a:t>
                </a:r>
                <a:r>
                  <a:rPr lang="en-US" dirty="0"/>
                  <a:t>: set </a:t>
                </a:r>
                <a14:m>
                  <m:oMath xmlns:m="http://schemas.openxmlformats.org/officeDocument/2006/math">
                    <m:r>
                      <a:rPr lang="en-US" i="1">
                        <a:latin typeface="Cambria Math" panose="02040503050406030204" pitchFamily="18" charset="0"/>
                      </a:rPr>
                      <m:t>𝑤</m:t>
                    </m:r>
                  </m:oMath>
                </a14:m>
                <a:r>
                  <a:rPr lang="en-US" dirty="0"/>
                  <a:t> such that </a:t>
                </a:r>
                <a14:m>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𝑓</m:t>
                        </m:r>
                      </m:e>
                    </m:acc>
                    <m:d>
                      <m:dPr>
                        <m:ctrlPr>
                          <a:rPr lang="en-US" b="0" i="1" dirty="0" smtClean="0">
                            <a:latin typeface="Cambria Math" panose="02040503050406030204" pitchFamily="18" charset="0"/>
                          </a:rPr>
                        </m:ctrlPr>
                      </m:dPr>
                      <m:e>
                        <m:r>
                          <a:rPr lang="en-US" b="0" i="1" dirty="0" smtClean="0">
                            <a:latin typeface="Cambria Math" panose="02040503050406030204" pitchFamily="18" charset="0"/>
                          </a:rPr>
                          <m:t>𝑥</m:t>
                        </m:r>
                        <m:r>
                          <a:rPr lang="en-US" b="0" i="1" dirty="0" smtClean="0">
                            <a:latin typeface="Cambria Math" panose="02040503050406030204" pitchFamily="18" charset="0"/>
                          </a:rPr>
                          <m:t>;</m:t>
                        </m:r>
                        <m:r>
                          <a:rPr lang="en-US" b="0" i="1" dirty="0" smtClean="0">
                            <a:latin typeface="Cambria Math" panose="02040503050406030204" pitchFamily="18" charset="0"/>
                          </a:rPr>
                          <m:t>𝑤</m:t>
                        </m:r>
                      </m:e>
                    </m:d>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𝑓</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𝑥</m:t>
                    </m:r>
                    <m:r>
                      <a:rPr lang="en-US" b="0" i="1" smtClean="0">
                        <a:latin typeface="Cambria Math" panose="02040503050406030204" pitchFamily="18" charset="0"/>
                        <a:ea typeface="Cambria Math" panose="02040503050406030204" pitchFamily="18" charset="0"/>
                      </a:rPr>
                      <m:t>)</m:t>
                    </m:r>
                  </m:oMath>
                </a14:m>
                <a:endParaRPr lang="en-US" dirty="0"/>
              </a:p>
              <a:p>
                <a:r>
                  <a:rPr lang="en-US" b="1" dirty="0"/>
                  <a:t>Training</a:t>
                </a:r>
                <a:r>
                  <a:rPr lang="en-US" dirty="0"/>
                  <a:t>: minimize the difference (loss) between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𝑓</m:t>
                        </m:r>
                      </m:e>
                    </m:acc>
                    <m:d>
                      <m:dPr>
                        <m:ctrlPr>
                          <a:rPr lang="en-US" i="1" dirty="0">
                            <a:latin typeface="Cambria Math" panose="02040503050406030204" pitchFamily="18" charset="0"/>
                          </a:rPr>
                        </m:ctrlPr>
                      </m:dPr>
                      <m:e>
                        <m:r>
                          <a:rPr lang="en-US" i="1" dirty="0">
                            <a:latin typeface="Cambria Math" panose="02040503050406030204" pitchFamily="18" charset="0"/>
                          </a:rPr>
                          <m:t>𝑥</m:t>
                        </m:r>
                        <m:r>
                          <a:rPr lang="en-US" i="1" dirty="0">
                            <a:latin typeface="Cambria Math" panose="02040503050406030204" pitchFamily="18" charset="0"/>
                          </a:rPr>
                          <m:t>;</m:t>
                        </m:r>
                        <m:r>
                          <a:rPr lang="en-US" i="1" dirty="0">
                            <a:latin typeface="Cambria Math" panose="02040503050406030204" pitchFamily="18" charset="0"/>
                          </a:rPr>
                          <m:t>𝑤</m:t>
                        </m:r>
                      </m:e>
                    </m:d>
                    <m:r>
                      <m:rPr>
                        <m:nor/>
                      </m:rPr>
                      <a:rPr lang="en-US" b="0" i="0" dirty="0" smtClean="0">
                        <a:latin typeface="Cambria Math" panose="02040503050406030204" pitchFamily="18" charset="0"/>
                      </a:rPr>
                      <m:t> </m:t>
                    </m:r>
                    <m:r>
                      <m:rPr>
                        <m:nor/>
                      </m:rPr>
                      <a:rPr lang="en-US" b="0" i="0" dirty="0" smtClean="0"/>
                      <m:t>and</m:t>
                    </m:r>
                    <m:r>
                      <a:rPr lang="en-US" b="0" i="1" dirty="0" smtClean="0">
                        <a:latin typeface="Cambria Math" panose="02040503050406030204" pitchFamily="18" charset="0"/>
                      </a:rPr>
                      <m:t> </m:t>
                    </m:r>
                    <m:r>
                      <a:rPr lang="en-US" i="1">
                        <a:latin typeface="Cambria Math" panose="02040503050406030204" pitchFamily="18" charset="0"/>
                        <a:ea typeface="Cambria Math" panose="02040503050406030204" pitchFamily="18" charset="0"/>
                      </a:rPr>
                      <m:t>𝑓</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𝑥</m:t>
                    </m:r>
                    <m:r>
                      <a:rPr lang="en-US" i="1">
                        <a:latin typeface="Cambria Math" panose="02040503050406030204" pitchFamily="18" charset="0"/>
                        <a:ea typeface="Cambria Math" panose="02040503050406030204" pitchFamily="18" charset="0"/>
                      </a:rPr>
                      <m:t>)</m:t>
                    </m:r>
                  </m:oMath>
                </a14:m>
                <a:endParaRPr lang="en-US" dirty="0"/>
              </a:p>
              <a:p>
                <a14:m>
                  <m:oMath xmlns:m="http://schemas.openxmlformats.org/officeDocument/2006/math">
                    <m:func>
                      <m:funcPr>
                        <m:ctrlPr>
                          <a:rPr lang="en-US" b="0" i="1" smtClean="0">
                            <a:latin typeface="Cambria Math" panose="02040503050406030204" pitchFamily="18" charset="0"/>
                          </a:rPr>
                        </m:ctrlPr>
                      </m:funcPr>
                      <m:fName>
                        <m:limLow>
                          <m:limLowPr>
                            <m:ctrlPr>
                              <a:rPr lang="en-US" b="0" i="1" smtClean="0">
                                <a:latin typeface="Cambria Math" panose="02040503050406030204" pitchFamily="18" charset="0"/>
                              </a:rPr>
                            </m:ctrlPr>
                          </m:limLowPr>
                          <m:e>
                            <m:r>
                              <m:rPr>
                                <m:sty m:val="p"/>
                              </m:rPr>
                              <a:rPr lang="en-US" b="0" i="0" smtClean="0">
                                <a:latin typeface="Cambria Math" panose="02040503050406030204" pitchFamily="18" charset="0"/>
                              </a:rPr>
                              <m:t>min</m:t>
                            </m:r>
                          </m:e>
                          <m:lim>
                            <m:r>
                              <a:rPr lang="en-US" b="0" i="1" smtClean="0">
                                <a:latin typeface="Cambria Math" panose="02040503050406030204" pitchFamily="18" charset="0"/>
                              </a:rPr>
                              <m:t>𝑤</m:t>
                            </m:r>
                          </m:lim>
                        </m:limLow>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𝑖</m:t>
                            </m:r>
                          </m:sub>
                          <m:sup/>
                          <m:e>
                            <m:d>
                              <m:dPr>
                                <m:begChr m:val="|"/>
                                <m:endChr m:val="|"/>
                                <m:ctrlPr>
                                  <a:rPr lang="en-US" i="1">
                                    <a:latin typeface="Cambria Math" panose="02040503050406030204" pitchFamily="18" charset="0"/>
                                  </a:rPr>
                                </m:ctrlPr>
                              </m:dPr>
                              <m:e>
                                <m:r>
                                  <a:rPr lang="en-US" i="1">
                                    <a:latin typeface="Cambria Math" panose="02040503050406030204" pitchFamily="18" charset="0"/>
                                    <a:ea typeface="Cambria Math" panose="02040503050406030204" pitchFamily="18" charset="0"/>
                                  </a:rPr>
                                  <m:t>𝑓</m:t>
                                </m:r>
                                <m:d>
                                  <m:dPr>
                                    <m:ctrlPr>
                                      <a:rPr lang="en-US" i="1">
                                        <a:latin typeface="Cambria Math" panose="02040503050406030204" pitchFamily="18" charset="0"/>
                                        <a:ea typeface="Cambria Math" panose="02040503050406030204" pitchFamily="18" charset="0"/>
                                      </a:rPr>
                                    </m:ctrlPr>
                                  </m:dPr>
                                  <m:e>
                                    <m:sSub>
                                      <m:sSubPr>
                                        <m:ctrlPr>
                                          <a:rPr lang="en-US" b="0" i="1" smtClean="0">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𝑖</m:t>
                                        </m:r>
                                      </m:sub>
                                    </m:sSub>
                                  </m:e>
                                </m:d>
                                <m:r>
                                  <m:rPr>
                                    <m:nor/>
                                  </m:rPr>
                                  <a:rPr lang="en-US" dirty="0"/>
                                  <m:t> </m:t>
                                </m:r>
                                <m:r>
                                  <a:rPr lang="en-US" i="1" dirty="0">
                                    <a:latin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𝑓</m:t>
                                    </m:r>
                                  </m:e>
                                </m:acc>
                                <m:d>
                                  <m:dPr>
                                    <m:ctrlPr>
                                      <a:rPr lang="en-US" i="1" dirty="0">
                                        <a:latin typeface="Cambria Math" panose="02040503050406030204" pitchFamily="18" charset="0"/>
                                      </a:rPr>
                                    </m:ctrlPr>
                                  </m:dPr>
                                  <m:e>
                                    <m:sSub>
                                      <m:sSubPr>
                                        <m:ctrlPr>
                                          <a:rPr lang="en-US" b="0" i="1" dirty="0" smtClean="0">
                                            <a:latin typeface="Cambria Math" panose="02040503050406030204" pitchFamily="18" charset="0"/>
                                          </a:rPr>
                                        </m:ctrlPr>
                                      </m:sSubPr>
                                      <m:e>
                                        <m:r>
                                          <a:rPr lang="en-US" i="1" dirty="0">
                                            <a:latin typeface="Cambria Math" panose="02040503050406030204" pitchFamily="18" charset="0"/>
                                          </a:rPr>
                                          <m:t>𝑥</m:t>
                                        </m:r>
                                      </m:e>
                                      <m:sub>
                                        <m:r>
                                          <a:rPr lang="en-US" b="0" i="1" dirty="0" smtClean="0">
                                            <a:latin typeface="Cambria Math" panose="02040503050406030204" pitchFamily="18" charset="0"/>
                                          </a:rPr>
                                          <m:t>𝑖</m:t>
                                        </m:r>
                                      </m:sub>
                                    </m:sSub>
                                    <m:r>
                                      <a:rPr lang="en-US" i="1" dirty="0">
                                        <a:latin typeface="Cambria Math" panose="02040503050406030204" pitchFamily="18" charset="0"/>
                                      </a:rPr>
                                      <m:t>;</m:t>
                                    </m:r>
                                    <m:r>
                                      <a:rPr lang="en-US" i="1" dirty="0">
                                        <a:latin typeface="Cambria Math" panose="02040503050406030204" pitchFamily="18" charset="0"/>
                                      </a:rPr>
                                      <m:t>𝑤</m:t>
                                    </m:r>
                                  </m:e>
                                </m:d>
                              </m:e>
                            </m:d>
                          </m:e>
                        </m:nary>
                      </m:fName>
                      <m:e/>
                    </m:func>
                  </m:oMath>
                </a14:m>
                <a:endParaRPr lang="en-US" dirty="0"/>
              </a:p>
              <a:p>
                <a:pPr lvl="1"/>
                <a:r>
                  <a:rPr lang="en-US" dirty="0"/>
                  <a:t>Not differentiable</a:t>
                </a:r>
              </a:p>
              <a:p>
                <a14:m>
                  <m:oMath xmlns:m="http://schemas.openxmlformats.org/officeDocument/2006/math">
                    <m:limLow>
                      <m:limLowPr>
                        <m:ctrlPr>
                          <a:rPr lang="en-US" i="1">
                            <a:latin typeface="Cambria Math" panose="02040503050406030204" pitchFamily="18" charset="0"/>
                          </a:rPr>
                        </m:ctrlPr>
                      </m:limLowPr>
                      <m:e>
                        <m:r>
                          <m:rPr>
                            <m:sty m:val="p"/>
                          </m:rPr>
                          <a:rPr lang="en-US">
                            <a:latin typeface="Cambria Math" panose="02040503050406030204" pitchFamily="18" charset="0"/>
                          </a:rPr>
                          <m:t>min</m:t>
                        </m:r>
                      </m:e>
                      <m:lim>
                        <m:r>
                          <a:rPr lang="en-US" i="1">
                            <a:latin typeface="Cambria Math" panose="02040503050406030204" pitchFamily="18" charset="0"/>
                          </a:rPr>
                          <m:t>𝑤</m:t>
                        </m:r>
                      </m:lim>
                    </m:limLow>
                    <m:nary>
                      <m:naryPr>
                        <m:chr m:val="∑"/>
                        <m:supHide m:val="on"/>
                        <m:ctrlPr>
                          <a:rPr lang="en-US" i="1">
                            <a:latin typeface="Cambria Math" panose="02040503050406030204" pitchFamily="18" charset="0"/>
                          </a:rPr>
                        </m:ctrlPr>
                      </m:naryPr>
                      <m:sub>
                        <m:r>
                          <a:rPr lang="en-US" b="0" i="1" smtClean="0">
                            <a:latin typeface="Cambria Math" panose="02040503050406030204" pitchFamily="18" charset="0"/>
                          </a:rPr>
                          <m:t>𝑖</m:t>
                        </m:r>
                      </m:sub>
                      <m:sup/>
                      <m:e>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i="1">
                                    <a:latin typeface="Cambria Math" panose="02040503050406030204" pitchFamily="18" charset="0"/>
                                    <a:ea typeface="Cambria Math" panose="02040503050406030204" pitchFamily="18" charset="0"/>
                                  </a:rPr>
                                  <m:t>𝑓</m:t>
                                </m:r>
                                <m:d>
                                  <m:dPr>
                                    <m:ctrlPr>
                                      <a:rPr lang="en-US" i="1">
                                        <a:latin typeface="Cambria Math" panose="02040503050406030204" pitchFamily="18" charset="0"/>
                                        <a:ea typeface="Cambria Math" panose="02040503050406030204" pitchFamily="18" charset="0"/>
                                      </a:rPr>
                                    </m:ctrlPr>
                                  </m:dPr>
                                  <m:e>
                                    <m:sSub>
                                      <m:sSubPr>
                                        <m:ctrlPr>
                                          <a:rPr lang="en-US" b="0" i="1" smtClean="0">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𝑖</m:t>
                                        </m:r>
                                      </m:sub>
                                    </m:sSub>
                                  </m:e>
                                </m:d>
                                <m:r>
                                  <m:rPr>
                                    <m:nor/>
                                  </m:rPr>
                                  <a:rPr lang="en-US" dirty="0"/>
                                  <m:t> </m:t>
                                </m:r>
                                <m:r>
                                  <a:rPr lang="en-US" i="1" dirty="0">
                                    <a:latin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𝑓</m:t>
                                    </m:r>
                                  </m:e>
                                </m:acc>
                                <m:d>
                                  <m:dPr>
                                    <m:ctrlPr>
                                      <a:rPr lang="en-US" i="1" dirty="0">
                                        <a:latin typeface="Cambria Math" panose="02040503050406030204" pitchFamily="18" charset="0"/>
                                      </a:rPr>
                                    </m:ctrlPr>
                                  </m:dPr>
                                  <m:e>
                                    <m:sSub>
                                      <m:sSubPr>
                                        <m:ctrlPr>
                                          <a:rPr lang="en-US" b="0" i="1" dirty="0" smtClean="0">
                                            <a:latin typeface="Cambria Math" panose="02040503050406030204" pitchFamily="18" charset="0"/>
                                          </a:rPr>
                                        </m:ctrlPr>
                                      </m:sSubPr>
                                      <m:e>
                                        <m:r>
                                          <a:rPr lang="en-US" i="1" dirty="0">
                                            <a:latin typeface="Cambria Math" panose="02040503050406030204" pitchFamily="18" charset="0"/>
                                          </a:rPr>
                                          <m:t>𝑥</m:t>
                                        </m:r>
                                      </m:e>
                                      <m:sub>
                                        <m:r>
                                          <a:rPr lang="en-US" b="0" i="1" dirty="0" smtClean="0">
                                            <a:latin typeface="Cambria Math" panose="02040503050406030204" pitchFamily="18" charset="0"/>
                                          </a:rPr>
                                          <m:t>𝑖</m:t>
                                        </m:r>
                                      </m:sub>
                                    </m:sSub>
                                    <m:r>
                                      <a:rPr lang="en-US" i="1" dirty="0">
                                        <a:latin typeface="Cambria Math" panose="02040503050406030204" pitchFamily="18" charset="0"/>
                                      </a:rPr>
                                      <m:t>;</m:t>
                                    </m:r>
                                    <m:r>
                                      <a:rPr lang="en-US" i="1" dirty="0">
                                        <a:latin typeface="Cambria Math" panose="02040503050406030204" pitchFamily="18" charset="0"/>
                                      </a:rPr>
                                      <m:t>𝑤</m:t>
                                    </m:r>
                                  </m:e>
                                </m:d>
                              </m:e>
                            </m:d>
                          </m:e>
                          <m:sup>
                            <m:r>
                              <a:rPr lang="en-US" b="0" i="1" smtClean="0">
                                <a:latin typeface="Cambria Math" panose="02040503050406030204" pitchFamily="18" charset="0"/>
                              </a:rPr>
                              <m:t>2</m:t>
                            </m:r>
                          </m:sup>
                        </m:sSup>
                      </m:e>
                    </m:nary>
                  </m:oMath>
                </a14:m>
                <a:endParaRPr lang="en-US" dirty="0"/>
              </a:p>
              <a:p>
                <a:endParaRPr lang="en-US" dirty="0"/>
              </a:p>
              <a:p>
                <a:endParaRPr lang="en-US" dirty="0"/>
              </a:p>
              <a:p>
                <a:endParaRPr lang="en-US" dirty="0"/>
              </a:p>
              <a:p>
                <a:endParaRPr lang="en-US" dirty="0"/>
              </a:p>
            </p:txBody>
          </p:sp>
        </mc:Choice>
        <mc:Fallback xmlns="">
          <p:sp>
            <p:nvSpPr>
              <p:cNvPr id="13" name="Content Placeholder 2">
                <a:extLst>
                  <a:ext uri="{FF2B5EF4-FFF2-40B4-BE49-F238E27FC236}">
                    <a16:creationId xmlns:a16="http://schemas.microsoft.com/office/drawing/2014/main" id="{EA56D22D-EB00-B74A-9898-14FDDD1C02A3}"/>
                  </a:ext>
                </a:extLst>
              </p:cNvPr>
              <p:cNvSpPr>
                <a:spLocks noGrp="1" noRot="1" noChangeAspect="1" noMove="1" noResize="1" noEditPoints="1" noAdjustHandles="1" noChangeArrowheads="1" noChangeShapeType="1" noTextEdit="1"/>
              </p:cNvSpPr>
              <p:nvPr>
                <p:ph idx="1"/>
              </p:nvPr>
            </p:nvSpPr>
            <p:spPr>
              <a:blipFill>
                <a:blip r:embed="rId6"/>
                <a:stretch>
                  <a:fillRect l="-1086" t="-3198" b="-16860"/>
                </a:stretch>
              </a:blipFill>
            </p:spPr>
            <p:txBody>
              <a:bodyPr/>
              <a:lstStyle/>
              <a:p>
                <a:r>
                  <a:rPr lang="en-US">
                    <a:noFill/>
                  </a:rPr>
                  <a:t> </a:t>
                </a:r>
              </a:p>
            </p:txBody>
          </p:sp>
        </mc:Fallback>
      </mc:AlternateContent>
      <p:sp>
        <p:nvSpPr>
          <p:cNvPr id="3" name="Slide Number Placeholder 2">
            <a:extLst>
              <a:ext uri="{FF2B5EF4-FFF2-40B4-BE49-F238E27FC236}">
                <a16:creationId xmlns:a16="http://schemas.microsoft.com/office/drawing/2014/main" id="{9948DF2F-5A6D-5548-A259-8FC25A82EEE8}"/>
              </a:ext>
            </a:extLst>
          </p:cNvPr>
          <p:cNvSpPr>
            <a:spLocks noGrp="1"/>
          </p:cNvSpPr>
          <p:nvPr>
            <p:ph type="sldNum" sz="quarter" idx="12"/>
          </p:nvPr>
        </p:nvSpPr>
        <p:spPr/>
        <p:txBody>
          <a:bodyPr/>
          <a:lstStyle/>
          <a:p>
            <a:fld id="{5F07402F-1908-0F43-B844-ECE5D9BD648C}" type="slidenum">
              <a:rPr lang="en-US" smtClean="0"/>
              <a:t>7</a:t>
            </a:fld>
            <a:endParaRPr lang="en-US"/>
          </a:p>
        </p:txBody>
      </p:sp>
    </p:spTree>
    <p:extLst>
      <p:ext uri="{BB962C8B-B14F-4D97-AF65-F5344CB8AC3E}">
        <p14:creationId xmlns:p14="http://schemas.microsoft.com/office/powerpoint/2010/main" val="1510726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D8E22C34-26B4-36AE-B075-3DE2901541E2}"/>
                  </a:ext>
                </a:extLst>
              </p:cNvPr>
              <p:cNvSpPr>
                <a:spLocks noGrp="1"/>
              </p:cNvSpPr>
              <p:nvPr>
                <p:ph type="title"/>
              </p:nvPr>
            </p:nvSpPr>
            <p:spPr/>
            <p:txBody>
              <a:bodyPr/>
              <a:lstStyle/>
              <a:p>
                <a:r>
                  <a:rPr lang="en-US" dirty="0"/>
                  <a:t>Solving for </a:t>
                </a:r>
                <a14:m>
                  <m:oMath xmlns:m="http://schemas.openxmlformats.org/officeDocument/2006/math">
                    <m:r>
                      <a:rPr lang="en-US" i="1" dirty="0" smtClean="0">
                        <a:latin typeface="Cambria Math" panose="02040503050406030204" pitchFamily="18" charset="0"/>
                      </a:rPr>
                      <m:t>𝑤</m:t>
                    </m:r>
                  </m:oMath>
                </a14:m>
                <a:endParaRPr lang="en-US" dirty="0"/>
              </a:p>
            </p:txBody>
          </p:sp>
        </mc:Choice>
        <mc:Fallback xmlns="">
          <p:sp>
            <p:nvSpPr>
              <p:cNvPr id="2" name="Title 1">
                <a:extLst>
                  <a:ext uri="{FF2B5EF4-FFF2-40B4-BE49-F238E27FC236}">
                    <a16:creationId xmlns:a16="http://schemas.microsoft.com/office/drawing/2014/main" id="{D8E22C34-26B4-36AE-B075-3DE2901541E2}"/>
                  </a:ext>
                </a:extLst>
              </p:cNvPr>
              <p:cNvSpPr>
                <a:spLocks noGrp="1" noRot="1" noChangeAspect="1" noMove="1" noResize="1" noEditPoints="1" noAdjustHandles="1" noChangeArrowheads="1" noChangeShapeType="1" noTextEdit="1"/>
              </p:cNvSpPr>
              <p:nvPr>
                <p:ph type="title"/>
              </p:nvPr>
            </p:nvSpPr>
            <p:spPr>
              <a:blipFill>
                <a:blip r:embed="rId2"/>
                <a:stretch>
                  <a:fillRect l="-241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02E8C38-D79D-504A-4B52-5DE8A15A1844}"/>
                  </a:ext>
                </a:extLst>
              </p:cNvPr>
              <p:cNvSpPr>
                <a:spLocks noGrp="1"/>
              </p:cNvSpPr>
              <p:nvPr>
                <p:ph idx="1"/>
              </p:nvPr>
            </p:nvSpPr>
            <p:spPr/>
            <p:txBody>
              <a:bodyPr/>
              <a:lstStyle/>
              <a:p>
                <a:r>
                  <a:rPr lang="en-US" b="1" dirty="0"/>
                  <a:t>Solve</a:t>
                </a:r>
                <a:r>
                  <a:rPr lang="en-US" dirty="0"/>
                  <a:t>: </a:t>
                </a:r>
                <a14:m>
                  <m:oMath xmlns:m="http://schemas.openxmlformats.org/officeDocument/2006/math">
                    <m:r>
                      <m:rPr>
                        <m:sty m:val="p"/>
                      </m:rPr>
                      <a:rPr lang="en-US" b="0" i="0" smtClean="0">
                        <a:latin typeface="Cambria Math" panose="02040503050406030204" pitchFamily="18" charset="0"/>
                      </a:rPr>
                      <m:t>arg</m:t>
                    </m:r>
                    <m:limLow>
                      <m:limLowPr>
                        <m:ctrlPr>
                          <a:rPr lang="en-US" i="1" smtClean="0">
                            <a:latin typeface="Cambria Math" panose="02040503050406030204" pitchFamily="18" charset="0"/>
                          </a:rPr>
                        </m:ctrlPr>
                      </m:limLowPr>
                      <m:e>
                        <m:r>
                          <m:rPr>
                            <m:sty m:val="p"/>
                          </m:rPr>
                          <a:rPr lang="en-US">
                            <a:latin typeface="Cambria Math" panose="02040503050406030204" pitchFamily="18" charset="0"/>
                          </a:rPr>
                          <m:t>min</m:t>
                        </m:r>
                      </m:e>
                      <m:lim>
                        <m:r>
                          <a:rPr lang="en-US" i="1">
                            <a:latin typeface="Cambria Math" panose="02040503050406030204" pitchFamily="18" charset="0"/>
                          </a:rPr>
                          <m:t>𝑤</m:t>
                        </m:r>
                      </m:lim>
                    </m:limLow>
                    <m:r>
                      <a:rPr lang="en-US" b="0" i="1" smtClean="0">
                        <a:latin typeface="Cambria Math" panose="02040503050406030204" pitchFamily="18" charset="0"/>
                      </a:rPr>
                      <m:t> </m:t>
                    </m:r>
                    <m:r>
                      <a:rPr lang="en-US" b="0" i="1" smtClean="0">
                        <a:latin typeface="Cambria Math" panose="02040503050406030204" pitchFamily="18" charset="0"/>
                      </a:rPr>
                      <m:t>𝑙</m:t>
                    </m:r>
                    <m:d>
                      <m:dPr>
                        <m:ctrlPr>
                          <a:rPr lang="en-US" b="0" i="1" smtClean="0">
                            <a:latin typeface="Cambria Math" panose="02040503050406030204" pitchFamily="18" charset="0"/>
                          </a:rPr>
                        </m:ctrlPr>
                      </m:dPr>
                      <m:e>
                        <m:r>
                          <a:rPr lang="en-US" b="0" i="1" smtClean="0">
                            <a:latin typeface="Cambria Math" panose="02040503050406030204" pitchFamily="18" charset="0"/>
                          </a:rPr>
                          <m:t>𝑋</m:t>
                        </m:r>
                      </m:e>
                      <m:e>
                        <m:r>
                          <a:rPr lang="en-US" b="0" i="1" smtClean="0">
                            <a:latin typeface="Cambria Math" panose="02040503050406030204" pitchFamily="18" charset="0"/>
                          </a:rPr>
                          <m:t>𝑤</m:t>
                        </m:r>
                      </m:e>
                    </m:d>
                    <m:r>
                      <a:rPr lang="en-US" i="1">
                        <a:latin typeface="Cambria Math" panose="02040503050406030204" pitchFamily="18" charset="0"/>
                        <a:ea typeface="Cambria Math" panose="02040503050406030204" pitchFamily="18" charset="0"/>
                      </a:rPr>
                      <m:t>≡</m:t>
                    </m:r>
                    <m:r>
                      <m:rPr>
                        <m:sty m:val="p"/>
                      </m:rPr>
                      <a:rPr lang="en-US">
                        <a:latin typeface="Cambria Math" panose="02040503050406030204" pitchFamily="18" charset="0"/>
                      </a:rPr>
                      <m:t>arg</m:t>
                    </m:r>
                    <m:limLow>
                      <m:limLowPr>
                        <m:ctrlPr>
                          <a:rPr lang="en-US" i="1">
                            <a:latin typeface="Cambria Math" panose="02040503050406030204" pitchFamily="18" charset="0"/>
                          </a:rPr>
                        </m:ctrlPr>
                      </m:limLowPr>
                      <m:e>
                        <m:r>
                          <m:rPr>
                            <m:sty m:val="p"/>
                          </m:rPr>
                          <a:rPr lang="en-US">
                            <a:latin typeface="Cambria Math" panose="02040503050406030204" pitchFamily="18" charset="0"/>
                          </a:rPr>
                          <m:t>min</m:t>
                        </m:r>
                      </m:e>
                      <m:lim>
                        <m:r>
                          <a:rPr lang="en-US" i="1">
                            <a:latin typeface="Cambria Math" panose="02040503050406030204" pitchFamily="18" charset="0"/>
                          </a:rPr>
                          <m:t>𝑤</m:t>
                        </m:r>
                      </m:lim>
                    </m:limLow>
                    <m:nary>
                      <m:naryPr>
                        <m:chr m:val="∑"/>
                        <m:supHide m:val="on"/>
                        <m:ctrlPr>
                          <a:rPr lang="en-US" i="1">
                            <a:latin typeface="Cambria Math" panose="02040503050406030204" pitchFamily="18" charset="0"/>
                          </a:rPr>
                        </m:ctrlPr>
                      </m:naryPr>
                      <m:sub>
                        <m:r>
                          <a:rPr lang="en-US" b="0" i="1" smtClean="0">
                            <a:latin typeface="Cambria Math" panose="02040503050406030204" pitchFamily="18" charset="0"/>
                          </a:rPr>
                          <m:t>𝑖</m:t>
                        </m:r>
                      </m:sub>
                      <m:sup/>
                      <m:e>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i="1">
                                    <a:latin typeface="Cambria Math" panose="02040503050406030204" pitchFamily="18" charset="0"/>
                                    <a:ea typeface="Cambria Math" panose="02040503050406030204" pitchFamily="18" charset="0"/>
                                  </a:rPr>
                                  <m:t>𝑓</m:t>
                                </m:r>
                                <m:d>
                                  <m:dPr>
                                    <m:ctrlPr>
                                      <a:rPr lang="en-US" i="1">
                                        <a:latin typeface="Cambria Math" panose="02040503050406030204" pitchFamily="18" charset="0"/>
                                        <a:ea typeface="Cambria Math" panose="02040503050406030204" pitchFamily="18" charset="0"/>
                                      </a:rPr>
                                    </m:ctrlPr>
                                  </m:dPr>
                                  <m:e>
                                    <m:sSub>
                                      <m:sSubPr>
                                        <m:ctrlPr>
                                          <a:rPr lang="en-US" b="0" i="1" smtClean="0">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𝑖</m:t>
                                        </m:r>
                                      </m:sub>
                                    </m:sSub>
                                  </m:e>
                                </m:d>
                                <m:r>
                                  <m:rPr>
                                    <m:nor/>
                                  </m:rPr>
                                  <a:rPr lang="en-US" dirty="0"/>
                                  <m:t> </m:t>
                                </m:r>
                                <m:r>
                                  <a:rPr lang="en-US" i="1" dirty="0">
                                    <a:latin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𝑓</m:t>
                                    </m:r>
                                  </m:e>
                                </m:acc>
                                <m:d>
                                  <m:dPr>
                                    <m:ctrlPr>
                                      <a:rPr lang="en-US" i="1" dirty="0">
                                        <a:latin typeface="Cambria Math" panose="02040503050406030204" pitchFamily="18" charset="0"/>
                                      </a:rPr>
                                    </m:ctrlPr>
                                  </m:dPr>
                                  <m:e>
                                    <m:sSub>
                                      <m:sSubPr>
                                        <m:ctrlPr>
                                          <a:rPr lang="en-US" b="0" i="1" dirty="0" smtClean="0">
                                            <a:latin typeface="Cambria Math" panose="02040503050406030204" pitchFamily="18" charset="0"/>
                                          </a:rPr>
                                        </m:ctrlPr>
                                      </m:sSubPr>
                                      <m:e>
                                        <m:r>
                                          <a:rPr lang="en-US" i="1" dirty="0">
                                            <a:latin typeface="Cambria Math" panose="02040503050406030204" pitchFamily="18" charset="0"/>
                                          </a:rPr>
                                          <m:t>𝑥</m:t>
                                        </m:r>
                                      </m:e>
                                      <m:sub>
                                        <m:r>
                                          <a:rPr lang="en-US" b="0" i="1" dirty="0" smtClean="0">
                                            <a:latin typeface="Cambria Math" panose="02040503050406030204" pitchFamily="18" charset="0"/>
                                          </a:rPr>
                                          <m:t>𝑖</m:t>
                                        </m:r>
                                      </m:sub>
                                    </m:sSub>
                                    <m:r>
                                      <a:rPr lang="en-US" i="1" dirty="0">
                                        <a:latin typeface="Cambria Math" panose="02040503050406030204" pitchFamily="18" charset="0"/>
                                      </a:rPr>
                                      <m:t>;</m:t>
                                    </m:r>
                                    <m:r>
                                      <a:rPr lang="en-US" i="1" dirty="0">
                                        <a:latin typeface="Cambria Math" panose="02040503050406030204" pitchFamily="18" charset="0"/>
                                      </a:rPr>
                                      <m:t>𝑤</m:t>
                                    </m:r>
                                  </m:e>
                                </m:d>
                              </m:e>
                            </m:d>
                          </m:e>
                          <m:sup>
                            <m:r>
                              <a:rPr lang="en-US" b="0" i="1" smtClean="0">
                                <a:latin typeface="Cambria Math" panose="02040503050406030204" pitchFamily="18" charset="0"/>
                              </a:rPr>
                              <m:t>2</m:t>
                            </m:r>
                          </m:sup>
                        </m:sSup>
                      </m:e>
                    </m:nary>
                  </m:oMath>
                </a14:m>
                <a:r>
                  <a:rPr lang="en-US" dirty="0"/>
                  <a:t> </a:t>
                </a:r>
              </a:p>
              <a:p>
                <a:r>
                  <a:rPr lang="en-US" dirty="0"/>
                  <a:t>If </a:t>
                </a:r>
                <a14:m>
                  <m:oMath xmlns:m="http://schemas.openxmlformats.org/officeDocument/2006/math">
                    <m:r>
                      <a:rPr lang="en-US" b="0" i="1" smtClean="0">
                        <a:latin typeface="Cambria Math" panose="02040503050406030204" pitchFamily="18" charset="0"/>
                      </a:rPr>
                      <m:t>𝑙</m:t>
                    </m:r>
                    <m:d>
                      <m:dPr>
                        <m:ctrlPr>
                          <a:rPr lang="en-US" b="0" i="1" smtClean="0">
                            <a:latin typeface="Cambria Math" panose="02040503050406030204" pitchFamily="18" charset="0"/>
                          </a:rPr>
                        </m:ctrlPr>
                      </m:dPr>
                      <m:e>
                        <m:r>
                          <a:rPr lang="en-US" b="0" i="1" smtClean="0">
                            <a:latin typeface="Cambria Math" panose="02040503050406030204" pitchFamily="18" charset="0"/>
                          </a:rPr>
                          <m:t>𝑋</m:t>
                        </m:r>
                      </m:e>
                      <m:e>
                        <m:r>
                          <a:rPr lang="en-US" b="0" i="1" smtClean="0">
                            <a:latin typeface="Cambria Math" panose="02040503050406030204" pitchFamily="18" charset="0"/>
                          </a:rPr>
                          <m:t>𝑤</m:t>
                        </m:r>
                      </m:e>
                    </m:d>
                  </m:oMath>
                </a14:m>
                <a:r>
                  <a:rPr lang="en-US" dirty="0"/>
                  <a:t> is convex on </a:t>
                </a:r>
                <a14:m>
                  <m:oMath xmlns:m="http://schemas.openxmlformats.org/officeDocument/2006/math">
                    <m:r>
                      <a:rPr lang="en-US" i="1">
                        <a:latin typeface="Cambria Math" panose="02040503050406030204" pitchFamily="18" charset="0"/>
                      </a:rPr>
                      <m:t>𝑤</m:t>
                    </m:r>
                  </m:oMath>
                </a14:m>
                <a:r>
                  <a:rPr lang="en-US" dirty="0"/>
                  <a:t> then it can be solved in a closed form</a:t>
                </a:r>
              </a:p>
              <a:p>
                <a:pPr lvl="1"/>
                <a14:m>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𝑖</m:t>
                    </m:r>
                    <m:r>
                      <a:rPr lang="en-US" b="0" i="1" smtClean="0">
                        <a:latin typeface="Cambria Math" panose="02040503050406030204" pitchFamily="18" charset="0"/>
                      </a:rPr>
                      <m:t>,  ∑</m:t>
                    </m:r>
                    <m:d>
                      <m:dPr>
                        <m:ctrlPr>
                          <a:rPr lang="en-US" b="0" i="1" smtClean="0">
                            <a:latin typeface="Cambria Math" panose="02040503050406030204" pitchFamily="18" charset="0"/>
                          </a:rPr>
                        </m:ctrlPr>
                      </m:dPr>
                      <m:e>
                        <m:acc>
                          <m:accPr>
                            <m:chr m:val="̂"/>
                            <m:ctrlPr>
                              <a:rPr lang="en-US" i="1">
                                <a:latin typeface="Cambria Math" panose="02040503050406030204" pitchFamily="18" charset="0"/>
                              </a:rPr>
                            </m:ctrlPr>
                          </m:accPr>
                          <m:e>
                            <m:r>
                              <a:rPr lang="en-US" i="1">
                                <a:latin typeface="Cambria Math" panose="02040503050406030204" pitchFamily="18" charset="0"/>
                              </a:rPr>
                              <m:t>𝑓</m:t>
                            </m:r>
                          </m:e>
                        </m:acc>
                        <m:d>
                          <m:dPr>
                            <m:ctrlPr>
                              <a:rPr lang="en-US" i="1" dirty="0">
                                <a:latin typeface="Cambria Math" panose="02040503050406030204" pitchFamily="18" charset="0"/>
                              </a:rPr>
                            </m:ctrlPr>
                          </m:dPr>
                          <m:e>
                            <m:sSub>
                              <m:sSubPr>
                                <m:ctrlPr>
                                  <a:rPr lang="en-US" b="0" i="1" dirty="0" smtClean="0">
                                    <a:latin typeface="Cambria Math" panose="02040503050406030204" pitchFamily="18" charset="0"/>
                                  </a:rPr>
                                </m:ctrlPr>
                              </m:sSubPr>
                              <m:e>
                                <m:r>
                                  <a:rPr lang="en-US" i="1" dirty="0">
                                    <a:latin typeface="Cambria Math" panose="02040503050406030204" pitchFamily="18" charset="0"/>
                                  </a:rPr>
                                  <m:t>𝑥</m:t>
                                </m:r>
                              </m:e>
                              <m:sub>
                                <m:r>
                                  <a:rPr lang="en-US" b="0" i="1" dirty="0" smtClean="0">
                                    <a:latin typeface="Cambria Math" panose="02040503050406030204" pitchFamily="18" charset="0"/>
                                  </a:rPr>
                                  <m:t>𝑖</m:t>
                                </m:r>
                              </m:sub>
                            </m:sSub>
                            <m:r>
                              <a:rPr lang="en-US" i="1" dirty="0">
                                <a:latin typeface="Cambria Math" panose="02040503050406030204" pitchFamily="18" charset="0"/>
                              </a:rPr>
                              <m:t>;</m:t>
                            </m:r>
                            <m:r>
                              <a:rPr lang="en-US" i="1" dirty="0">
                                <a:latin typeface="Cambria Math" panose="02040503050406030204" pitchFamily="18" charset="0"/>
                              </a:rPr>
                              <m:t>𝑤</m:t>
                            </m:r>
                          </m:e>
                        </m:d>
                        <m:r>
                          <a:rPr lang="en-US" b="0" i="1" dirty="0" smtClean="0">
                            <a:latin typeface="Cambria Math" panose="02040503050406030204" pitchFamily="18" charset="0"/>
                          </a:rPr>
                          <m:t>−</m:t>
                        </m:r>
                        <m:r>
                          <a:rPr lang="en-US" i="1">
                            <a:latin typeface="Cambria Math" panose="02040503050406030204" pitchFamily="18" charset="0"/>
                            <a:ea typeface="Cambria Math" panose="02040503050406030204" pitchFamily="18" charset="0"/>
                          </a:rPr>
                          <m:t>𝑓</m:t>
                        </m:r>
                        <m:d>
                          <m:dPr>
                            <m:ctrlPr>
                              <a:rPr lang="en-US" i="1">
                                <a:latin typeface="Cambria Math" panose="02040503050406030204" pitchFamily="18" charset="0"/>
                                <a:ea typeface="Cambria Math" panose="02040503050406030204" pitchFamily="18" charset="0"/>
                              </a:rPr>
                            </m:ctrlPr>
                          </m:dPr>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𝑥</m:t>
                                </m:r>
                              </m:e>
                              <m:sub>
                                <m:r>
                                  <a:rPr lang="en-US" i="1">
                                    <a:latin typeface="Cambria Math" panose="02040503050406030204" pitchFamily="18" charset="0"/>
                                    <a:ea typeface="Cambria Math" panose="02040503050406030204" pitchFamily="18" charset="0"/>
                                  </a:rPr>
                                  <m:t>𝑖</m:t>
                                </m:r>
                              </m:sub>
                            </m:sSub>
                          </m:e>
                        </m:d>
                      </m:e>
                    </m:d>
                    <m:f>
                      <m:fPr>
                        <m:ctrlPr>
                          <a:rPr lang="en-US" i="1" smtClean="0">
                            <a:latin typeface="Cambria Math" panose="02040503050406030204" pitchFamily="18" charset="0"/>
                            <a:ea typeface="Cambria Math" panose="02040503050406030204" pitchFamily="18" charset="0"/>
                          </a:rPr>
                        </m:ctrlPr>
                      </m:fPr>
                      <m:num>
                        <m:r>
                          <a:rPr lang="en-US" i="1" smtClean="0">
                            <a:latin typeface="Cambria Math" panose="02040503050406030204" pitchFamily="18" charset="0"/>
                            <a:ea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𝑓</m:t>
                            </m:r>
                          </m:e>
                        </m:acc>
                      </m:num>
                      <m:den>
                        <m:r>
                          <a:rPr lang="en-US"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𝑤</m:t>
                            </m:r>
                          </m:e>
                          <m:sub>
                            <m:r>
                              <a:rPr lang="en-US" b="0" i="1" smtClean="0">
                                <a:latin typeface="Cambria Math" panose="02040503050406030204" pitchFamily="18" charset="0"/>
                                <a:ea typeface="Cambria Math" panose="02040503050406030204" pitchFamily="18" charset="0"/>
                              </a:rPr>
                              <m:t>𝑖</m:t>
                            </m:r>
                          </m:sub>
                        </m:sSub>
                      </m:den>
                    </m:f>
                    <m:r>
                      <a:rPr lang="en-US" b="0" i="1" dirty="0" smtClean="0">
                        <a:latin typeface="Cambria Math" panose="02040503050406030204" pitchFamily="18" charset="0"/>
                      </a:rPr>
                      <m:t>=0</m:t>
                    </m:r>
                  </m:oMath>
                </a14:m>
                <a:endParaRPr lang="en-US" b="0" i="1" dirty="0">
                  <a:latin typeface="Cambria Math" panose="02040503050406030204" pitchFamily="18" charset="0"/>
                </a:endParaRPr>
              </a:p>
              <a:p>
                <a:pPr lvl="1"/>
                <a14:m>
                  <m:oMath xmlns:m="http://schemas.openxmlformats.org/officeDocument/2006/math">
                    <m:r>
                      <a:rPr lang="en-US" b="0" i="1" smtClean="0">
                        <a:latin typeface="Cambria Math" panose="02040503050406030204" pitchFamily="18" charset="0"/>
                      </a:rPr>
                      <m:t>∑</m:t>
                    </m:r>
                    <m:d>
                      <m:dPr>
                        <m:ctrlPr>
                          <a:rPr lang="en-US" b="0" i="1" smtClean="0">
                            <a:latin typeface="Cambria Math" panose="02040503050406030204" pitchFamily="18" charset="0"/>
                          </a:rPr>
                        </m:ctrlPr>
                      </m:dPr>
                      <m:e>
                        <m:acc>
                          <m:accPr>
                            <m:chr m:val="̂"/>
                            <m:ctrlPr>
                              <a:rPr lang="en-US" i="1">
                                <a:latin typeface="Cambria Math" panose="02040503050406030204" pitchFamily="18" charset="0"/>
                              </a:rPr>
                            </m:ctrlPr>
                          </m:accPr>
                          <m:e>
                            <m:r>
                              <a:rPr lang="en-US" i="1">
                                <a:latin typeface="Cambria Math" panose="02040503050406030204" pitchFamily="18" charset="0"/>
                              </a:rPr>
                              <m:t>𝑓</m:t>
                            </m:r>
                          </m:e>
                        </m:acc>
                        <m:d>
                          <m:dPr>
                            <m:ctrlPr>
                              <a:rPr lang="en-US" i="1" dirty="0">
                                <a:latin typeface="Cambria Math" panose="02040503050406030204" pitchFamily="18" charset="0"/>
                              </a:rPr>
                            </m:ctrlPr>
                          </m:dPr>
                          <m:e>
                            <m:sSub>
                              <m:sSubPr>
                                <m:ctrlPr>
                                  <a:rPr lang="en-US" b="0" i="1" dirty="0" smtClean="0">
                                    <a:latin typeface="Cambria Math" panose="02040503050406030204" pitchFamily="18" charset="0"/>
                                  </a:rPr>
                                </m:ctrlPr>
                              </m:sSubPr>
                              <m:e>
                                <m:r>
                                  <a:rPr lang="en-US" i="1" dirty="0">
                                    <a:latin typeface="Cambria Math" panose="02040503050406030204" pitchFamily="18" charset="0"/>
                                  </a:rPr>
                                  <m:t>𝑥</m:t>
                                </m:r>
                              </m:e>
                              <m:sub>
                                <m:r>
                                  <a:rPr lang="en-US" b="0" i="1" dirty="0" smtClean="0">
                                    <a:latin typeface="Cambria Math" panose="02040503050406030204" pitchFamily="18" charset="0"/>
                                  </a:rPr>
                                  <m:t>𝑖</m:t>
                                </m:r>
                              </m:sub>
                            </m:sSub>
                            <m:r>
                              <a:rPr lang="en-US" i="1" dirty="0">
                                <a:latin typeface="Cambria Math" panose="02040503050406030204" pitchFamily="18" charset="0"/>
                              </a:rPr>
                              <m:t>;</m:t>
                            </m:r>
                            <m:r>
                              <a:rPr lang="en-US" i="1" dirty="0">
                                <a:latin typeface="Cambria Math" panose="02040503050406030204" pitchFamily="18" charset="0"/>
                              </a:rPr>
                              <m:t>𝑤</m:t>
                            </m:r>
                          </m:e>
                        </m:d>
                        <m:r>
                          <a:rPr lang="en-US" b="0" i="1" dirty="0" smtClean="0">
                            <a:latin typeface="Cambria Math" panose="02040503050406030204" pitchFamily="18" charset="0"/>
                          </a:rPr>
                          <m:t>−</m:t>
                        </m:r>
                        <m:r>
                          <a:rPr lang="en-US" i="1">
                            <a:latin typeface="Cambria Math" panose="02040503050406030204" pitchFamily="18" charset="0"/>
                            <a:ea typeface="Cambria Math" panose="02040503050406030204" pitchFamily="18" charset="0"/>
                          </a:rPr>
                          <m:t>𝑓</m:t>
                        </m:r>
                        <m:d>
                          <m:dPr>
                            <m:ctrlPr>
                              <a:rPr lang="en-US" i="1">
                                <a:latin typeface="Cambria Math" panose="02040503050406030204" pitchFamily="18" charset="0"/>
                                <a:ea typeface="Cambria Math" panose="02040503050406030204" pitchFamily="18" charset="0"/>
                              </a:rPr>
                            </m:ctrlPr>
                          </m:dPr>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𝑥</m:t>
                                </m:r>
                              </m:e>
                              <m:sub>
                                <m:r>
                                  <a:rPr lang="en-US" i="1">
                                    <a:latin typeface="Cambria Math" panose="02040503050406030204" pitchFamily="18" charset="0"/>
                                    <a:ea typeface="Cambria Math" panose="02040503050406030204" pitchFamily="18" charset="0"/>
                                  </a:rPr>
                                  <m:t>𝑖</m:t>
                                </m:r>
                              </m:sub>
                            </m:sSub>
                          </m:e>
                        </m:d>
                      </m:e>
                    </m:d>
                    <m:sSub>
                      <m:sSubPr>
                        <m:ctrlPr>
                          <a:rPr lang="en-US" b="0" i="1" dirty="0" smtClean="0">
                            <a:latin typeface="Cambria Math" panose="02040503050406030204" pitchFamily="18" charset="0"/>
                          </a:rPr>
                        </m:ctrlPr>
                      </m:sSubPr>
                      <m:e>
                        <m:r>
                          <m:rPr>
                            <m:sty m:val="p"/>
                          </m:rPr>
                          <a:rPr lang="en-US" b="0" i="0" dirty="0" smtClean="0">
                            <a:latin typeface="Cambria Math" panose="02040503050406030204" pitchFamily="18" charset="0"/>
                          </a:rPr>
                          <m:t>∇</m:t>
                        </m:r>
                      </m:e>
                      <m:sub>
                        <m:r>
                          <a:rPr lang="en-US" b="0" i="1" dirty="0" smtClean="0">
                            <a:latin typeface="Cambria Math" panose="02040503050406030204" pitchFamily="18" charset="0"/>
                          </a:rPr>
                          <m:t>𝑤</m:t>
                        </m:r>
                      </m:sub>
                    </m:sSub>
                    <m:acc>
                      <m:accPr>
                        <m:chr m:val="̂"/>
                        <m:ctrlPr>
                          <a:rPr lang="en-US" i="1">
                            <a:latin typeface="Cambria Math" panose="02040503050406030204" pitchFamily="18" charset="0"/>
                          </a:rPr>
                        </m:ctrlPr>
                      </m:accPr>
                      <m:e>
                        <m:r>
                          <a:rPr lang="en-US" i="1">
                            <a:latin typeface="Cambria Math" panose="02040503050406030204" pitchFamily="18" charset="0"/>
                          </a:rPr>
                          <m:t>𝑓</m:t>
                        </m:r>
                      </m:e>
                    </m:acc>
                    <m:d>
                      <m:dPr>
                        <m:ctrlPr>
                          <a:rPr lang="en-US" i="1" dirty="0">
                            <a:latin typeface="Cambria Math" panose="02040503050406030204" pitchFamily="18" charset="0"/>
                          </a:rPr>
                        </m:ctrlPr>
                      </m:dPr>
                      <m:e>
                        <m:sSub>
                          <m:sSubPr>
                            <m:ctrlPr>
                              <a:rPr lang="en-US" i="1" dirty="0">
                                <a:latin typeface="Cambria Math" panose="02040503050406030204" pitchFamily="18" charset="0"/>
                              </a:rPr>
                            </m:ctrlPr>
                          </m:sSubPr>
                          <m:e>
                            <m:r>
                              <a:rPr lang="en-US" i="1" dirty="0">
                                <a:latin typeface="Cambria Math" panose="02040503050406030204" pitchFamily="18" charset="0"/>
                              </a:rPr>
                              <m:t>𝑥</m:t>
                            </m:r>
                          </m:e>
                          <m:sub>
                            <m:r>
                              <a:rPr lang="en-US" i="1" dirty="0">
                                <a:latin typeface="Cambria Math" panose="02040503050406030204" pitchFamily="18" charset="0"/>
                              </a:rPr>
                              <m:t>𝑖</m:t>
                            </m:r>
                          </m:sub>
                        </m:sSub>
                        <m:r>
                          <a:rPr lang="en-US" i="1" dirty="0">
                            <a:latin typeface="Cambria Math" panose="02040503050406030204" pitchFamily="18" charset="0"/>
                          </a:rPr>
                          <m:t>;</m:t>
                        </m:r>
                        <m:r>
                          <a:rPr lang="en-US" i="1" dirty="0">
                            <a:latin typeface="Cambria Math" panose="02040503050406030204" pitchFamily="18" charset="0"/>
                          </a:rPr>
                          <m:t>𝑤</m:t>
                        </m:r>
                      </m:e>
                    </m:d>
                    <m:r>
                      <a:rPr lang="en-US" b="0" i="1" dirty="0" smtClean="0">
                        <a:latin typeface="Cambria Math" panose="02040503050406030204" pitchFamily="18" charset="0"/>
                      </a:rPr>
                      <m:t>=0</m:t>
                    </m:r>
                  </m:oMath>
                </a14:m>
                <a:endParaRPr lang="en-US" dirty="0"/>
              </a:p>
              <a:p>
                <a:r>
                  <a:rPr lang="en-US" dirty="0"/>
                  <a:t>Else we commonly use gradient decent approaches</a:t>
                </a:r>
              </a:p>
              <a:p>
                <a:pPr lvl="1"/>
                <a14:m>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𝑖</m:t>
                    </m:r>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𝑖</m:t>
                        </m:r>
                      </m:sub>
                    </m:sSub>
                    <m:r>
                      <a:rPr lang="en-US" b="0" i="1" smtClean="0">
                        <a:latin typeface="Cambria Math" panose="02040503050406030204" pitchFamily="18" charset="0"/>
                      </a:rPr>
                      <m:t>−</m:t>
                    </m:r>
                    <m:r>
                      <a:rPr lang="en-US" b="0" i="1" smtClean="0">
                        <a:latin typeface="Cambria Math" panose="02040503050406030204" pitchFamily="18" charset="0"/>
                      </a:rPr>
                      <m:t>𝛼</m:t>
                    </m:r>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𝑙</m:t>
                        </m:r>
                      </m:num>
                      <m:den>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𝑤</m:t>
                            </m:r>
                          </m:e>
                          <m:sub>
                            <m:r>
                              <a:rPr lang="en-US" i="1">
                                <a:latin typeface="Cambria Math" panose="02040503050406030204" pitchFamily="18" charset="0"/>
                                <a:ea typeface="Cambria Math" panose="02040503050406030204" pitchFamily="18" charset="0"/>
                              </a:rPr>
                              <m:t>𝑖</m:t>
                            </m:r>
                          </m:sub>
                        </m:sSub>
                      </m:den>
                    </m:f>
                  </m:oMath>
                </a14:m>
                <a:endParaRPr lang="en-US" b="0" i="1" dirty="0">
                  <a:latin typeface="Cambria Math" panose="02040503050406030204" pitchFamily="18" charset="0"/>
                </a:endParaRPr>
              </a:p>
              <a:p>
                <a:pPr lvl="1"/>
                <a14:m>
                  <m:oMath xmlns:m="http://schemas.openxmlformats.org/officeDocument/2006/math">
                    <m:r>
                      <a:rPr lang="en-US" b="0" i="1" smtClean="0">
                        <a:latin typeface="Cambria Math" panose="02040503050406030204" pitchFamily="18" charset="0"/>
                      </a:rPr>
                      <m:t>𝑤</m:t>
                    </m:r>
                    <m:r>
                      <a:rPr lang="en-US" b="0" i="1" smtClean="0">
                        <a:latin typeface="Cambria Math" panose="02040503050406030204" pitchFamily="18" charset="0"/>
                      </a:rPr>
                      <m:t>=</m:t>
                    </m:r>
                    <m:r>
                      <a:rPr lang="en-US" b="0" i="1" smtClean="0">
                        <a:latin typeface="Cambria Math" panose="02040503050406030204" pitchFamily="18" charset="0"/>
                      </a:rPr>
                      <m:t>𝑤</m:t>
                    </m:r>
                    <m:r>
                      <a:rPr lang="en-US" b="0" i="1" smtClean="0">
                        <a:latin typeface="Cambria Math" panose="02040503050406030204" pitchFamily="18" charset="0"/>
                      </a:rPr>
                      <m:t>−</m:t>
                    </m:r>
                    <m:r>
                      <a:rPr lang="en-US" b="0" i="1" smtClean="0">
                        <a:latin typeface="Cambria Math" panose="02040503050406030204" pitchFamily="18" charset="0"/>
                      </a:rPr>
                      <m:t>𝛼</m:t>
                    </m:r>
                    <m:sSub>
                      <m:sSubPr>
                        <m:ctrlPr>
                          <a:rPr lang="en-US" b="0" i="1" smtClean="0">
                            <a:latin typeface="Cambria Math" panose="02040503050406030204" pitchFamily="18" charset="0"/>
                          </a:rPr>
                        </m:ctrlPr>
                      </m:sSubPr>
                      <m:e>
                        <m:r>
                          <a:rPr lang="en-US" b="0" i="1" smtClean="0">
                            <a:latin typeface="Cambria Math" panose="02040503050406030204" pitchFamily="18" charset="0"/>
                          </a:rPr>
                          <m:t>𝛻</m:t>
                        </m:r>
                      </m:e>
                      <m:sub>
                        <m:r>
                          <a:rPr lang="en-US" b="0" i="1" smtClean="0">
                            <a:latin typeface="Cambria Math" panose="02040503050406030204" pitchFamily="18" charset="0"/>
                          </a:rPr>
                          <m:t>𝑤</m:t>
                        </m:r>
                      </m:sub>
                    </m:sSub>
                    <m:r>
                      <a:rPr lang="en-US" b="0" i="1" smtClean="0">
                        <a:latin typeface="Cambria Math" panose="02040503050406030204" pitchFamily="18" charset="0"/>
                      </a:rPr>
                      <m:t>𝑙</m:t>
                    </m:r>
                  </m:oMath>
                </a14:m>
                <a:endParaRPr lang="en-US" dirty="0"/>
              </a:p>
            </p:txBody>
          </p:sp>
        </mc:Choice>
        <mc:Fallback xmlns="">
          <p:sp>
            <p:nvSpPr>
              <p:cNvPr id="3" name="Content Placeholder 2">
                <a:extLst>
                  <a:ext uri="{FF2B5EF4-FFF2-40B4-BE49-F238E27FC236}">
                    <a16:creationId xmlns:a16="http://schemas.microsoft.com/office/drawing/2014/main" id="{B02E8C38-D79D-504A-4B52-5DE8A15A1844}"/>
                  </a:ext>
                </a:extLst>
              </p:cNvPr>
              <p:cNvSpPr>
                <a:spLocks noGrp="1" noRot="1" noChangeAspect="1" noMove="1" noResize="1" noEditPoints="1" noAdjustHandles="1" noChangeArrowheads="1" noChangeShapeType="1" noTextEdit="1"/>
              </p:cNvSpPr>
              <p:nvPr>
                <p:ph idx="1"/>
              </p:nvPr>
            </p:nvSpPr>
            <p:spPr>
              <a:blipFill>
                <a:blip r:embed="rId3"/>
                <a:stretch>
                  <a:fillRect l="-1086" t="-12500"/>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D97006E7-9CA2-7BCD-76E1-2159D04932B0}"/>
              </a:ext>
            </a:extLst>
          </p:cNvPr>
          <p:cNvSpPr>
            <a:spLocks noGrp="1"/>
          </p:cNvSpPr>
          <p:nvPr>
            <p:ph type="sldNum" sz="quarter" idx="12"/>
          </p:nvPr>
        </p:nvSpPr>
        <p:spPr/>
        <p:txBody>
          <a:bodyPr/>
          <a:lstStyle/>
          <a:p>
            <a:fld id="{5F07402F-1908-0F43-B844-ECE5D9BD648C}" type="slidenum">
              <a:rPr lang="en-US" smtClean="0"/>
              <a:t>8</a:t>
            </a:fld>
            <a:endParaRPr lang="en-US"/>
          </a:p>
        </p:txBody>
      </p:sp>
      <p:pic>
        <p:nvPicPr>
          <p:cNvPr id="5" name="Picture 4" descr="latex-image-1.pdf">
            <a:extLst>
              <a:ext uri="{FF2B5EF4-FFF2-40B4-BE49-F238E27FC236}">
                <a16:creationId xmlns:a16="http://schemas.microsoft.com/office/drawing/2014/main" id="{5ABC2AA2-4E45-A9EC-00A7-13C4B8273B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19684" y="3790157"/>
            <a:ext cx="2489200" cy="2476500"/>
          </a:xfrm>
          <a:prstGeom prst="rect">
            <a:avLst/>
          </a:prstGeom>
        </p:spPr>
      </p:pic>
    </p:spTree>
    <p:extLst>
      <p:ext uri="{BB962C8B-B14F-4D97-AF65-F5344CB8AC3E}">
        <p14:creationId xmlns:p14="http://schemas.microsoft.com/office/powerpoint/2010/main" val="7585552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83994" y="1562099"/>
            <a:ext cx="10058400" cy="4930776"/>
          </a:xfrm>
        </p:spPr>
        <p:txBody>
          <a:bodyPr/>
          <a:lstStyle/>
          <a:p>
            <a:r>
              <a:rPr lang="en-US" sz="2400" dirty="0"/>
              <a:t>Idea: </a:t>
            </a:r>
          </a:p>
          <a:p>
            <a:pPr lvl="1"/>
            <a:r>
              <a:rPr lang="en-US" sz="2400" dirty="0"/>
              <a:t>Start somewhere</a:t>
            </a:r>
          </a:p>
          <a:p>
            <a:pPr lvl="1"/>
            <a:r>
              <a:rPr lang="en-US" sz="2400" dirty="0"/>
              <a:t>Repeat:  Take a step in the gradient direction</a:t>
            </a:r>
          </a:p>
        </p:txBody>
      </p:sp>
      <p:sp>
        <p:nvSpPr>
          <p:cNvPr id="3" name="Title 2"/>
          <p:cNvSpPr>
            <a:spLocks noGrp="1"/>
          </p:cNvSpPr>
          <p:nvPr>
            <p:ph type="title"/>
          </p:nvPr>
        </p:nvSpPr>
        <p:spPr/>
        <p:txBody>
          <a:bodyPr/>
          <a:lstStyle/>
          <a:p>
            <a:r>
              <a:rPr lang="en-US" dirty="0"/>
              <a:t>Gradient Ascent</a:t>
            </a:r>
          </a:p>
        </p:txBody>
      </p:sp>
      <p:pic>
        <p:nvPicPr>
          <p:cNvPr id="8" name="Picture 7" descr="grad_descent.jpg"/>
          <p:cNvPicPr>
            <a:picLocks noChangeAspect="1"/>
          </p:cNvPicPr>
          <p:nvPr/>
        </p:nvPicPr>
        <p:blipFill rotWithShape="1">
          <a:blip r:embed="rId2">
            <a:extLst>
              <a:ext uri="{28A0092B-C50C-407E-A947-70E740481C1C}">
                <a14:useLocalDpi xmlns:a14="http://schemas.microsoft.com/office/drawing/2010/main" val="0"/>
              </a:ext>
            </a:extLst>
          </a:blip>
          <a:srcRect t="5169"/>
          <a:stretch/>
        </p:blipFill>
        <p:spPr>
          <a:xfrm>
            <a:off x="2705609" y="2921000"/>
            <a:ext cx="6069795" cy="3937000"/>
          </a:xfrm>
          <a:prstGeom prst="rect">
            <a:avLst/>
          </a:prstGeom>
        </p:spPr>
      </p:pic>
      <p:sp>
        <p:nvSpPr>
          <p:cNvPr id="6" name="TextBox 5"/>
          <p:cNvSpPr txBox="1"/>
          <p:nvPr/>
        </p:nvSpPr>
        <p:spPr>
          <a:xfrm>
            <a:off x="9843616" y="6539965"/>
            <a:ext cx="2397557" cy="323163"/>
          </a:xfrm>
          <a:prstGeom prst="rect">
            <a:avLst/>
          </a:prstGeom>
          <a:noFill/>
        </p:spPr>
        <p:txBody>
          <a:bodyPr wrap="none" lIns="91438" tIns="45719" rIns="91438" bIns="45719" rtlCol="0">
            <a:spAutoFit/>
          </a:bodyPr>
          <a:lstStyle/>
          <a:p>
            <a:r>
              <a:rPr lang="en-US" sz="1500" dirty="0"/>
              <a:t>Figure source: </a:t>
            </a:r>
            <a:r>
              <a:rPr lang="en-US" sz="1500" dirty="0" err="1"/>
              <a:t>Mathworks</a:t>
            </a:r>
            <a:endParaRPr lang="en-US" sz="1500" dirty="0"/>
          </a:p>
        </p:txBody>
      </p:sp>
    </p:spTree>
    <p:extLst>
      <p:ext uri="{BB962C8B-B14F-4D97-AF65-F5344CB8AC3E}">
        <p14:creationId xmlns:p14="http://schemas.microsoft.com/office/powerpoint/2010/main" val="24395264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p:txBody>
          <a:bodyPr>
            <a:normAutofit/>
          </a:bodyPr>
          <a:lstStyle/>
          <a:p>
            <a:r>
              <a:rPr lang="en-US" dirty="0"/>
              <a:t>Batch Gradient Decent</a:t>
            </a:r>
          </a:p>
        </p:txBody>
      </p:sp>
      <mc:AlternateContent xmlns:mc="http://schemas.openxmlformats.org/markup-compatibility/2006" xmlns:a14="http://schemas.microsoft.com/office/drawing/2010/main">
        <mc:Choice Requires="a14">
          <p:sp>
            <p:nvSpPr>
              <p:cNvPr id="7" name="Content Placeholder 2">
                <a:extLst>
                  <a:ext uri="{FF2B5EF4-FFF2-40B4-BE49-F238E27FC236}">
                    <a16:creationId xmlns:a16="http://schemas.microsoft.com/office/drawing/2014/main" id="{DB9D1863-7187-9F45-855D-460B7F9618AD}"/>
                  </a:ext>
                </a:extLst>
              </p:cNvPr>
              <p:cNvSpPr>
                <a:spLocks noGrp="1"/>
              </p:cNvSpPr>
              <p:nvPr>
                <p:ph idx="1"/>
              </p:nvPr>
            </p:nvSpPr>
            <p:spPr>
              <a:xfrm>
                <a:off x="2819400" y="3962400"/>
                <a:ext cx="6324600" cy="2260599"/>
              </a:xfrm>
              <a:ln w="25400">
                <a:solidFill>
                  <a:schemeClr val="tx1"/>
                </a:solidFill>
              </a:ln>
            </p:spPr>
            <p:txBody>
              <a:bodyPr/>
              <a:lstStyle/>
              <a:p>
                <a:r>
                  <a:rPr lang="en-US" sz="2800" dirty="0">
                    <a:latin typeface="Courier" pitchFamily="2" charset="0"/>
                  </a:rPr>
                  <a:t>init </a:t>
                </a:r>
              </a:p>
              <a:p>
                <a:r>
                  <a:rPr lang="en-US" sz="2800" dirty="0">
                    <a:latin typeface="Courier" pitchFamily="2" charset="0"/>
                  </a:rPr>
                  <a:t>for </a:t>
                </a:r>
                <a:r>
                  <a:rPr lang="en-US" sz="2800" dirty="0" err="1">
                    <a:latin typeface="Courier" pitchFamily="2" charset="0"/>
                  </a:rPr>
                  <a:t>iter</a:t>
                </a:r>
                <a:r>
                  <a:rPr lang="en-US" sz="2800" dirty="0">
                    <a:latin typeface="Courier" pitchFamily="2" charset="0"/>
                  </a:rPr>
                  <a:t> = 1, 2, </a:t>
                </a:r>
                <a:r>
                  <a:rPr lang="is-IS" sz="2800" dirty="0">
                    <a:latin typeface="Courier" pitchFamily="2" charset="0"/>
                  </a:rPr>
                  <a:t>…</a:t>
                </a:r>
              </a:p>
              <a:p>
                <a:pPr lvl="1"/>
                <a14:m>
                  <m:oMath xmlns:m="http://schemas.openxmlformats.org/officeDocument/2006/math">
                    <m:r>
                      <a:rPr lang="en-US" i="1" dirty="0">
                        <a:latin typeface="Cambria Math" panose="02040503050406030204" pitchFamily="18" charset="0"/>
                      </a:rPr>
                      <m:t>𝜃</m:t>
                    </m:r>
                    <m:r>
                      <a:rPr lang="en-US" b="0" i="1" dirty="0" smtClean="0">
                        <a:latin typeface="Cambria Math" panose="02040503050406030204" pitchFamily="18" charset="0"/>
                      </a:rPr>
                      <m:t>=</m:t>
                    </m:r>
                    <m:r>
                      <a:rPr lang="en-US" i="1" dirty="0">
                        <a:latin typeface="Cambria Math" panose="02040503050406030204" pitchFamily="18" charset="0"/>
                      </a:rPr>
                      <m:t>𝜃</m:t>
                    </m:r>
                    <m:r>
                      <a:rPr lang="en-US" b="0" i="1" dirty="0" smtClean="0">
                        <a:latin typeface="Cambria Math" panose="02040503050406030204" pitchFamily="18" charset="0"/>
                      </a:rPr>
                      <m:t>+</m:t>
                    </m:r>
                    <m:r>
                      <a:rPr lang="en-US" b="0" i="1" dirty="0" smtClean="0">
                        <a:latin typeface="Cambria Math" panose="02040503050406030204" pitchFamily="18" charset="0"/>
                      </a:rPr>
                      <m:t>𝛼</m:t>
                    </m:r>
                    <m:nary>
                      <m:naryPr>
                        <m:chr m:val="∑"/>
                        <m:supHide m:val="on"/>
                        <m:ctrlPr>
                          <a:rPr lang="en-US" b="0" i="1" dirty="0" smtClean="0">
                            <a:latin typeface="Cambria Math" panose="02040503050406030204" pitchFamily="18" charset="0"/>
                          </a:rPr>
                        </m:ctrlPr>
                      </m:naryPr>
                      <m:sub>
                        <m:r>
                          <a:rPr lang="en-US" b="0" i="1" dirty="0" smtClean="0">
                            <a:latin typeface="Cambria Math" panose="02040503050406030204" pitchFamily="18" charset="0"/>
                          </a:rPr>
                          <m:t>𝑖</m:t>
                        </m:r>
                      </m:sub>
                      <m:sup/>
                      <m:e>
                        <m:d>
                          <m:dPr>
                            <m:begChr m:val="["/>
                            <m:endChr m:val="]"/>
                            <m:ctrlPr>
                              <a:rPr lang="en-US" i="1" dirty="0">
                                <a:latin typeface="Cambria Math" panose="02040503050406030204" pitchFamily="18" charset="0"/>
                              </a:rPr>
                            </m:ctrlPr>
                          </m:dPr>
                          <m:e>
                            <m:r>
                              <a:rPr lang="en-US" i="1" dirty="0">
                                <a:latin typeface="Cambria Math" panose="02040503050406030204" pitchFamily="18" charset="0"/>
                              </a:rPr>
                              <m:t>𝑓</m:t>
                            </m:r>
                            <m:d>
                              <m:dPr>
                                <m:ctrlPr>
                                  <a:rPr lang="en-US" i="1" dirty="0">
                                    <a:latin typeface="Cambria Math" panose="02040503050406030204" pitchFamily="18" charset="0"/>
                                  </a:rPr>
                                </m:ctrlPr>
                              </m:dPr>
                              <m:e>
                                <m:sSub>
                                  <m:sSubPr>
                                    <m:ctrlPr>
                                      <a:rPr lang="en-US" i="1" dirty="0">
                                        <a:latin typeface="Cambria Math" panose="02040503050406030204" pitchFamily="18" charset="0"/>
                                      </a:rPr>
                                    </m:ctrlPr>
                                  </m:sSubPr>
                                  <m:e>
                                    <m:r>
                                      <a:rPr lang="en-US" i="1" dirty="0">
                                        <a:latin typeface="Cambria Math" panose="02040503050406030204" pitchFamily="18" charset="0"/>
                                      </a:rPr>
                                      <m:t>𝑥</m:t>
                                    </m:r>
                                  </m:e>
                                  <m:sub>
                                    <m:r>
                                      <a:rPr lang="en-US" i="1" dirty="0">
                                        <a:latin typeface="Cambria Math" panose="02040503050406030204" pitchFamily="18" charset="0"/>
                                      </a:rPr>
                                      <m:t>𝑖</m:t>
                                    </m:r>
                                  </m:sub>
                                </m:sSub>
                              </m:e>
                            </m:d>
                            <m:r>
                              <a:rPr lang="en-US" i="1" dirty="0">
                                <a:latin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𝑓</m:t>
                                </m:r>
                              </m:e>
                            </m:acc>
                            <m:d>
                              <m:dPr>
                                <m:ctrlPr>
                                  <a:rPr lang="en-US" i="1" dirty="0">
                                    <a:latin typeface="Cambria Math" panose="02040503050406030204" pitchFamily="18" charset="0"/>
                                  </a:rPr>
                                </m:ctrlPr>
                              </m:dPr>
                              <m:e>
                                <m:sSub>
                                  <m:sSubPr>
                                    <m:ctrlPr>
                                      <a:rPr lang="en-US" i="1" dirty="0">
                                        <a:latin typeface="Cambria Math" panose="02040503050406030204" pitchFamily="18" charset="0"/>
                                      </a:rPr>
                                    </m:ctrlPr>
                                  </m:sSubPr>
                                  <m:e>
                                    <m:r>
                                      <a:rPr lang="en-US" i="1" dirty="0">
                                        <a:latin typeface="Cambria Math" panose="02040503050406030204" pitchFamily="18" charset="0"/>
                                      </a:rPr>
                                      <m:t>𝑥</m:t>
                                    </m:r>
                                  </m:e>
                                  <m:sub>
                                    <m:r>
                                      <a:rPr lang="en-US" i="1" dirty="0">
                                        <a:latin typeface="Cambria Math" panose="02040503050406030204" pitchFamily="18" charset="0"/>
                                      </a:rPr>
                                      <m:t>𝑖</m:t>
                                    </m:r>
                                  </m:sub>
                                </m:sSub>
                                <m:r>
                                  <a:rPr lang="en-US" i="1" dirty="0">
                                    <a:latin typeface="Cambria Math" panose="02040503050406030204" pitchFamily="18" charset="0"/>
                                  </a:rPr>
                                  <m:t>;</m:t>
                                </m:r>
                                <m:r>
                                  <a:rPr lang="en-US" i="1" dirty="0">
                                    <a:latin typeface="Cambria Math" panose="02040503050406030204" pitchFamily="18" charset="0"/>
                                  </a:rPr>
                                  <m:t>𝜃</m:t>
                                </m:r>
                              </m:e>
                            </m:d>
                          </m:e>
                        </m:d>
                        <m:r>
                          <m:rPr>
                            <m:sty m:val="p"/>
                          </m:rPr>
                          <a:rPr lang="en-US" i="1" dirty="0">
                            <a:latin typeface="Cambria Math" panose="02040503050406030204" pitchFamily="18" charset="0"/>
                            <a:ea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𝑓</m:t>
                            </m:r>
                          </m:e>
                        </m:acc>
                        <m:d>
                          <m:dPr>
                            <m:ctrlPr>
                              <a:rPr lang="en-US" i="1" dirty="0">
                                <a:latin typeface="Cambria Math" panose="02040503050406030204" pitchFamily="18" charset="0"/>
                              </a:rPr>
                            </m:ctrlPr>
                          </m:dPr>
                          <m:e>
                            <m:sSub>
                              <m:sSubPr>
                                <m:ctrlPr>
                                  <a:rPr lang="en-US" i="1" dirty="0">
                                    <a:latin typeface="Cambria Math" panose="02040503050406030204" pitchFamily="18" charset="0"/>
                                  </a:rPr>
                                </m:ctrlPr>
                              </m:sSubPr>
                              <m:e>
                                <m:r>
                                  <a:rPr lang="en-US" i="1" dirty="0">
                                    <a:latin typeface="Cambria Math" panose="02040503050406030204" pitchFamily="18" charset="0"/>
                                  </a:rPr>
                                  <m:t>𝑥</m:t>
                                </m:r>
                              </m:e>
                              <m:sub>
                                <m:r>
                                  <a:rPr lang="en-US" i="1" dirty="0">
                                    <a:latin typeface="Cambria Math" panose="02040503050406030204" pitchFamily="18" charset="0"/>
                                  </a:rPr>
                                  <m:t>𝑖</m:t>
                                </m:r>
                              </m:sub>
                            </m:sSub>
                            <m:r>
                              <a:rPr lang="en-US" i="1" dirty="0">
                                <a:latin typeface="Cambria Math" panose="02040503050406030204" pitchFamily="18" charset="0"/>
                              </a:rPr>
                              <m:t>;</m:t>
                            </m:r>
                            <m:r>
                              <a:rPr lang="en-US" i="1" dirty="0">
                                <a:latin typeface="Cambria Math" panose="02040503050406030204" pitchFamily="18" charset="0"/>
                              </a:rPr>
                              <m:t>𝜃</m:t>
                            </m:r>
                          </m:e>
                        </m:d>
                      </m:e>
                    </m:nary>
                  </m:oMath>
                </a14:m>
                <a:endParaRPr lang="en-US" sz="2400" dirty="0"/>
              </a:p>
            </p:txBody>
          </p:sp>
        </mc:Choice>
        <mc:Fallback xmlns="">
          <p:sp>
            <p:nvSpPr>
              <p:cNvPr id="7" name="Content Placeholder 2">
                <a:extLst>
                  <a:ext uri="{FF2B5EF4-FFF2-40B4-BE49-F238E27FC236}">
                    <a16:creationId xmlns:a16="http://schemas.microsoft.com/office/drawing/2014/main" id="{DB9D1863-7187-9F45-855D-460B7F9618AD}"/>
                  </a:ext>
                </a:extLst>
              </p:cNvPr>
              <p:cNvSpPr>
                <a:spLocks noGrp="1" noRot="1" noChangeAspect="1" noMove="1" noResize="1" noEditPoints="1" noAdjustHandles="1" noChangeArrowheads="1" noChangeShapeType="1" noTextEdit="1"/>
              </p:cNvSpPr>
              <p:nvPr>
                <p:ph idx="1"/>
              </p:nvPr>
            </p:nvSpPr>
            <p:spPr>
              <a:xfrm>
                <a:off x="2819400" y="3962400"/>
                <a:ext cx="6324600" cy="2260599"/>
              </a:xfrm>
              <a:blipFill>
                <a:blip r:embed="rId2"/>
                <a:stretch>
                  <a:fillRect l="-1600" t="-4420" b="-1657"/>
                </a:stretch>
              </a:blipFill>
              <a:ln w="25400">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4C7109BF-BCEA-B54B-8A9B-483FCA84F750}"/>
                  </a:ext>
                </a:extLst>
              </p:cNvPr>
              <p:cNvSpPr txBox="1"/>
              <p:nvPr/>
            </p:nvSpPr>
            <p:spPr>
              <a:xfrm>
                <a:off x="2049213" y="1775486"/>
                <a:ext cx="8257902" cy="733342"/>
              </a:xfrm>
              <a:prstGeom prst="rect">
                <a:avLst/>
              </a:prstGeom>
              <a:noFill/>
            </p:spPr>
            <p:txBody>
              <a:bodyPr wrap="none" rtlCol="0">
                <a:spAutoFit/>
              </a:bodyPr>
              <a:lstStyle/>
              <a:p>
                <a:r>
                  <a:rPr lang="en-US" sz="2800" dirty="0"/>
                  <a:t>Minimize squared loss: </a:t>
                </a:r>
                <a14:m>
                  <m:oMath xmlns:m="http://schemas.openxmlformats.org/officeDocument/2006/math">
                    <m:r>
                      <a:rPr lang="en-US" sz="2800" b="0" i="1" smtClean="0">
                        <a:latin typeface="Cambria Math" panose="02040503050406030204" pitchFamily="18" charset="0"/>
                      </a:rPr>
                      <m:t>𝑙</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𝜃</m:t>
                        </m:r>
                      </m:e>
                    </m:d>
                    <m:r>
                      <a:rPr lang="en-US" sz="2800" b="0" i="1" smtClean="0">
                        <a:latin typeface="Cambria Math" panose="02040503050406030204" pitchFamily="18" charset="0"/>
                      </a:rPr>
                      <m:t>=</m:t>
                    </m:r>
                    <m:f>
                      <m:fPr>
                        <m:ctrlPr>
                          <a:rPr lang="en-US" sz="2800" i="1" dirty="0">
                            <a:latin typeface="Cambria Math" panose="02040503050406030204" pitchFamily="18" charset="0"/>
                          </a:rPr>
                        </m:ctrlPr>
                      </m:fPr>
                      <m:num>
                        <m:r>
                          <a:rPr lang="en-US" sz="2800" i="1" dirty="0">
                            <a:latin typeface="Cambria Math" panose="02040503050406030204" pitchFamily="18" charset="0"/>
                          </a:rPr>
                          <m:t>1</m:t>
                        </m:r>
                      </m:num>
                      <m:den>
                        <m:r>
                          <a:rPr lang="en-US" sz="2800" i="1" dirty="0">
                            <a:latin typeface="Cambria Math" panose="02040503050406030204" pitchFamily="18" charset="0"/>
                          </a:rPr>
                          <m:t>2</m:t>
                        </m:r>
                      </m:den>
                    </m:f>
                    <m:sSup>
                      <m:sSupPr>
                        <m:ctrlPr>
                          <a:rPr lang="en-US" sz="2800" i="1" dirty="0">
                            <a:latin typeface="Cambria Math" panose="02040503050406030204" pitchFamily="18" charset="0"/>
                          </a:rPr>
                        </m:ctrlPr>
                      </m:sSupPr>
                      <m:e>
                        <m:nary>
                          <m:naryPr>
                            <m:chr m:val="∑"/>
                            <m:supHide m:val="on"/>
                            <m:ctrlPr>
                              <a:rPr lang="en-US" sz="2800" i="1" dirty="0">
                                <a:latin typeface="Cambria Math" panose="02040503050406030204" pitchFamily="18" charset="0"/>
                              </a:rPr>
                            </m:ctrlPr>
                          </m:naryPr>
                          <m:sub>
                            <m:r>
                              <a:rPr lang="en-US" sz="2800" b="0" i="1" dirty="0" smtClean="0">
                                <a:latin typeface="Cambria Math" panose="02040503050406030204" pitchFamily="18" charset="0"/>
                              </a:rPr>
                              <m:t>𝑖</m:t>
                            </m:r>
                          </m:sub>
                          <m:sup/>
                          <m:e>
                            <m:d>
                              <m:dPr>
                                <m:begChr m:val="["/>
                                <m:endChr m:val="]"/>
                                <m:ctrlPr>
                                  <a:rPr lang="en-US" sz="2800" i="1" dirty="0">
                                    <a:latin typeface="Cambria Math" panose="02040503050406030204" pitchFamily="18" charset="0"/>
                                  </a:rPr>
                                </m:ctrlPr>
                              </m:dPr>
                              <m:e>
                                <m:r>
                                  <a:rPr lang="en-US" sz="2800" b="0" i="1" dirty="0" smtClean="0">
                                    <a:latin typeface="Cambria Math" panose="02040503050406030204" pitchFamily="18" charset="0"/>
                                  </a:rPr>
                                  <m:t>𝑓</m:t>
                                </m:r>
                                <m:d>
                                  <m:dPr>
                                    <m:ctrlPr>
                                      <a:rPr lang="en-US" sz="2800" i="1" dirty="0">
                                        <a:latin typeface="Cambria Math" panose="02040503050406030204" pitchFamily="18" charset="0"/>
                                      </a:rPr>
                                    </m:ctrlPr>
                                  </m:dPr>
                                  <m:e>
                                    <m:sSub>
                                      <m:sSubPr>
                                        <m:ctrlPr>
                                          <a:rPr lang="en-US" sz="2800" b="0" i="1" dirty="0" smtClean="0">
                                            <a:latin typeface="Cambria Math" panose="02040503050406030204" pitchFamily="18" charset="0"/>
                                          </a:rPr>
                                        </m:ctrlPr>
                                      </m:sSubPr>
                                      <m:e>
                                        <m:r>
                                          <a:rPr lang="en-US" sz="2800" b="0" i="1" dirty="0" smtClean="0">
                                            <a:latin typeface="Cambria Math" panose="02040503050406030204" pitchFamily="18" charset="0"/>
                                          </a:rPr>
                                          <m:t>𝑥</m:t>
                                        </m:r>
                                      </m:e>
                                      <m:sub>
                                        <m:r>
                                          <a:rPr lang="en-US" sz="2800" b="0" i="1" dirty="0" smtClean="0">
                                            <a:latin typeface="Cambria Math" panose="02040503050406030204" pitchFamily="18" charset="0"/>
                                          </a:rPr>
                                          <m:t>𝑖</m:t>
                                        </m:r>
                                      </m:sub>
                                    </m:sSub>
                                  </m:e>
                                </m:d>
                                <m:r>
                                  <a:rPr lang="en-US" sz="2800" i="1" dirty="0">
                                    <a:latin typeface="Cambria Math" panose="02040503050406030204" pitchFamily="18" charset="0"/>
                                  </a:rPr>
                                  <m:t>−</m:t>
                                </m:r>
                                <m:acc>
                                  <m:accPr>
                                    <m:chr m:val="̂"/>
                                    <m:ctrlPr>
                                      <a:rPr lang="en-US" sz="2800" i="1">
                                        <a:latin typeface="Cambria Math" panose="02040503050406030204" pitchFamily="18" charset="0"/>
                                      </a:rPr>
                                    </m:ctrlPr>
                                  </m:accPr>
                                  <m:e>
                                    <m:r>
                                      <a:rPr lang="en-US" sz="2800" b="0" i="1" smtClean="0">
                                        <a:latin typeface="Cambria Math" panose="02040503050406030204" pitchFamily="18" charset="0"/>
                                      </a:rPr>
                                      <m:t>𝑓</m:t>
                                    </m:r>
                                  </m:e>
                                </m:acc>
                                <m:d>
                                  <m:dPr>
                                    <m:ctrlPr>
                                      <a:rPr lang="en-US" sz="2800" i="1" dirty="0">
                                        <a:latin typeface="Cambria Math" panose="02040503050406030204" pitchFamily="18" charset="0"/>
                                      </a:rPr>
                                    </m:ctrlPr>
                                  </m:dPr>
                                  <m:e>
                                    <m:sSub>
                                      <m:sSubPr>
                                        <m:ctrlPr>
                                          <a:rPr lang="en-US" sz="2800" b="0" i="1" dirty="0" smtClean="0">
                                            <a:latin typeface="Cambria Math" panose="02040503050406030204" pitchFamily="18" charset="0"/>
                                          </a:rPr>
                                        </m:ctrlPr>
                                      </m:sSubPr>
                                      <m:e>
                                        <m:r>
                                          <a:rPr lang="en-US" sz="2800" b="0" i="1" dirty="0" smtClean="0">
                                            <a:latin typeface="Cambria Math" panose="02040503050406030204" pitchFamily="18" charset="0"/>
                                          </a:rPr>
                                          <m:t>𝑥</m:t>
                                        </m:r>
                                      </m:e>
                                      <m:sub>
                                        <m:r>
                                          <a:rPr lang="en-US" sz="2800" b="0" i="1" dirty="0" smtClean="0">
                                            <a:latin typeface="Cambria Math" panose="02040503050406030204" pitchFamily="18" charset="0"/>
                                          </a:rPr>
                                          <m:t>𝑖</m:t>
                                        </m:r>
                                      </m:sub>
                                    </m:sSub>
                                    <m:r>
                                      <a:rPr lang="en-US" sz="2800" i="1" dirty="0">
                                        <a:latin typeface="Cambria Math" panose="02040503050406030204" pitchFamily="18" charset="0"/>
                                      </a:rPr>
                                      <m:t>;</m:t>
                                    </m:r>
                                    <m:r>
                                      <a:rPr lang="en-US" sz="2800" i="1" dirty="0">
                                        <a:latin typeface="Cambria Math" panose="02040503050406030204" pitchFamily="18" charset="0"/>
                                      </a:rPr>
                                      <m:t>𝜃</m:t>
                                    </m:r>
                                  </m:e>
                                </m:d>
                              </m:e>
                            </m:d>
                          </m:e>
                        </m:nary>
                      </m:e>
                      <m:sup>
                        <m:r>
                          <a:rPr lang="en-US" sz="2800" i="1" dirty="0">
                            <a:latin typeface="Cambria Math" panose="02040503050406030204" pitchFamily="18" charset="0"/>
                          </a:rPr>
                          <m:t>2</m:t>
                        </m:r>
                      </m:sup>
                    </m:sSup>
                  </m:oMath>
                </a14:m>
                <a:endParaRPr lang="en-US" sz="2800" dirty="0"/>
              </a:p>
            </p:txBody>
          </p:sp>
        </mc:Choice>
        <mc:Fallback xmlns="">
          <p:sp>
            <p:nvSpPr>
              <p:cNvPr id="6" name="TextBox 5">
                <a:extLst>
                  <a:ext uri="{FF2B5EF4-FFF2-40B4-BE49-F238E27FC236}">
                    <a16:creationId xmlns:a16="http://schemas.microsoft.com/office/drawing/2014/main" id="{4C7109BF-BCEA-B54B-8A9B-483FCA84F750}"/>
                  </a:ext>
                </a:extLst>
              </p:cNvPr>
              <p:cNvSpPr txBox="1">
                <a:spLocks noRot="1" noChangeAspect="1" noMove="1" noResize="1" noEditPoints="1" noAdjustHandles="1" noChangeArrowheads="1" noChangeShapeType="1" noTextEdit="1"/>
              </p:cNvSpPr>
              <p:nvPr/>
            </p:nvSpPr>
            <p:spPr>
              <a:xfrm>
                <a:off x="2049213" y="1775486"/>
                <a:ext cx="8257902" cy="733342"/>
              </a:xfrm>
              <a:prstGeom prst="rect">
                <a:avLst/>
              </a:prstGeom>
              <a:blipFill>
                <a:blip r:embed="rId3"/>
                <a:stretch>
                  <a:fillRect l="-1536" t="-72881" b="-125424"/>
                </a:stretch>
              </a:blipFill>
            </p:spPr>
            <p:txBody>
              <a:bodyPr/>
              <a:lstStyle/>
              <a:p>
                <a:r>
                  <a:rPr lang="en-US">
                    <a:noFill/>
                  </a:rPr>
                  <a:t> </a:t>
                </a:r>
              </a:p>
            </p:txBody>
          </p:sp>
        </mc:Fallback>
      </mc:AlternateContent>
      <p:sp>
        <p:nvSpPr>
          <p:cNvPr id="2" name="Slide Number Placeholder 1">
            <a:extLst>
              <a:ext uri="{FF2B5EF4-FFF2-40B4-BE49-F238E27FC236}">
                <a16:creationId xmlns:a16="http://schemas.microsoft.com/office/drawing/2014/main" id="{48E2FAF0-5163-9C42-B063-9E6803A6074A}"/>
              </a:ext>
            </a:extLst>
          </p:cNvPr>
          <p:cNvSpPr>
            <a:spLocks noGrp="1"/>
          </p:cNvSpPr>
          <p:nvPr>
            <p:ph type="sldNum" sz="quarter" idx="12"/>
          </p:nvPr>
        </p:nvSpPr>
        <p:spPr/>
        <p:txBody>
          <a:bodyPr/>
          <a:lstStyle/>
          <a:p>
            <a:fld id="{5F07402F-1908-0F43-B844-ECE5D9BD648C}" type="slidenum">
              <a:rPr lang="en-US" smtClean="0"/>
              <a:t>10</a:t>
            </a:fld>
            <a:endParaRPr lang="en-US"/>
          </a:p>
        </p:txBody>
      </p:sp>
    </p:spTree>
    <p:extLst>
      <p:ext uri="{BB962C8B-B14F-4D97-AF65-F5344CB8AC3E}">
        <p14:creationId xmlns:p14="http://schemas.microsoft.com/office/powerpoint/2010/main" val="2263403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p:txBody>
          <a:bodyPr>
            <a:normAutofit/>
          </a:bodyPr>
          <a:lstStyle/>
          <a:p>
            <a:r>
              <a:rPr lang="en-US" dirty="0"/>
              <a:t>Stochastic Gradient Decent (SGD)</a:t>
            </a:r>
          </a:p>
        </p:txBody>
      </p:sp>
      <mc:AlternateContent xmlns:mc="http://schemas.openxmlformats.org/markup-compatibility/2006" xmlns:a14="http://schemas.microsoft.com/office/drawing/2010/main">
        <mc:Choice Requires="a14">
          <p:sp>
            <p:nvSpPr>
              <p:cNvPr id="7" name="Content Placeholder 2">
                <a:extLst>
                  <a:ext uri="{FF2B5EF4-FFF2-40B4-BE49-F238E27FC236}">
                    <a16:creationId xmlns:a16="http://schemas.microsoft.com/office/drawing/2014/main" id="{DB9D1863-7187-9F45-855D-460B7F9618AD}"/>
                  </a:ext>
                </a:extLst>
              </p:cNvPr>
              <p:cNvSpPr>
                <a:spLocks noGrp="1"/>
              </p:cNvSpPr>
              <p:nvPr>
                <p:ph idx="1"/>
              </p:nvPr>
            </p:nvSpPr>
            <p:spPr>
              <a:xfrm>
                <a:off x="2667000" y="3657600"/>
                <a:ext cx="6629400" cy="2514600"/>
              </a:xfrm>
              <a:ln w="25400">
                <a:solidFill>
                  <a:schemeClr val="tx1"/>
                </a:solidFill>
              </a:ln>
            </p:spPr>
            <p:txBody>
              <a:bodyPr/>
              <a:lstStyle/>
              <a:p>
                <a:r>
                  <a:rPr lang="en-US" sz="2800" dirty="0">
                    <a:latin typeface="Courier" pitchFamily="2" charset="0"/>
                  </a:rPr>
                  <a:t>init </a:t>
                </a:r>
                <a14:m>
                  <m:oMath xmlns:m="http://schemas.openxmlformats.org/officeDocument/2006/math">
                    <m:r>
                      <a:rPr lang="en-US" i="1">
                        <a:latin typeface="Cambria Math" panose="02040503050406030204" pitchFamily="18" charset="0"/>
                      </a:rPr>
                      <m:t>𝜃</m:t>
                    </m:r>
                  </m:oMath>
                </a14:m>
                <a:r>
                  <a:rPr lang="en-US" sz="2800" dirty="0">
                    <a:latin typeface="Courier" pitchFamily="2" charset="0"/>
                  </a:rPr>
                  <a:t> </a:t>
                </a:r>
              </a:p>
              <a:p>
                <a:r>
                  <a:rPr lang="en-US" sz="2800" dirty="0">
                    <a:latin typeface="Courier" pitchFamily="2" charset="0"/>
                  </a:rPr>
                  <a:t>for </a:t>
                </a:r>
                <a:r>
                  <a:rPr lang="en-US" sz="2800" dirty="0" err="1">
                    <a:latin typeface="Courier" pitchFamily="2" charset="0"/>
                  </a:rPr>
                  <a:t>iter</a:t>
                </a:r>
                <a:r>
                  <a:rPr lang="en-US" sz="2800" dirty="0">
                    <a:latin typeface="Courier" pitchFamily="2" charset="0"/>
                  </a:rPr>
                  <a:t> = 1, 2, </a:t>
                </a:r>
                <a:r>
                  <a:rPr lang="is-IS" sz="2800" dirty="0">
                    <a:latin typeface="Courier" pitchFamily="2" charset="0"/>
                  </a:rPr>
                  <a:t>…</a:t>
                </a:r>
              </a:p>
              <a:p>
                <a:pPr lvl="1"/>
                <a:r>
                  <a:rPr lang="is-IS" sz="2400" dirty="0">
                    <a:latin typeface="Courier" pitchFamily="2" charset="0"/>
                  </a:rPr>
                  <a:t>pick random j</a:t>
                </a:r>
              </a:p>
              <a:p>
                <a:pPr lvl="1"/>
                <a14:m>
                  <m:oMath xmlns:m="http://schemas.openxmlformats.org/officeDocument/2006/math">
                    <m:r>
                      <a:rPr lang="en-US" i="1" dirty="0">
                        <a:latin typeface="Cambria Math" panose="02040503050406030204" pitchFamily="18" charset="0"/>
                      </a:rPr>
                      <m:t>𝜃</m:t>
                    </m:r>
                    <m:r>
                      <a:rPr lang="en-US" i="1" dirty="0">
                        <a:latin typeface="Cambria Math" panose="02040503050406030204" pitchFamily="18" charset="0"/>
                      </a:rPr>
                      <m:t>=</m:t>
                    </m:r>
                    <m:r>
                      <a:rPr lang="en-US" i="1" dirty="0">
                        <a:latin typeface="Cambria Math" panose="02040503050406030204" pitchFamily="18" charset="0"/>
                      </a:rPr>
                      <m:t>𝜃</m:t>
                    </m:r>
                    <m:r>
                      <a:rPr lang="en-US" i="1" dirty="0">
                        <a:latin typeface="Cambria Math" panose="02040503050406030204" pitchFamily="18" charset="0"/>
                      </a:rPr>
                      <m:t>+</m:t>
                    </m:r>
                    <m:r>
                      <a:rPr lang="en-US" i="1" dirty="0">
                        <a:latin typeface="Cambria Math" panose="02040503050406030204" pitchFamily="18" charset="0"/>
                      </a:rPr>
                      <m:t>𝛼</m:t>
                    </m:r>
                    <m:d>
                      <m:dPr>
                        <m:begChr m:val="["/>
                        <m:endChr m:val="]"/>
                        <m:ctrlPr>
                          <a:rPr lang="en-US" i="1" dirty="0">
                            <a:latin typeface="Cambria Math" panose="02040503050406030204" pitchFamily="18" charset="0"/>
                          </a:rPr>
                        </m:ctrlPr>
                      </m:dPr>
                      <m:e>
                        <m:r>
                          <a:rPr lang="en-US" i="1" dirty="0">
                            <a:latin typeface="Cambria Math" panose="02040503050406030204" pitchFamily="18" charset="0"/>
                          </a:rPr>
                          <m:t>𝑓</m:t>
                        </m:r>
                        <m:d>
                          <m:dPr>
                            <m:ctrlPr>
                              <a:rPr lang="en-US" i="1" dirty="0">
                                <a:latin typeface="Cambria Math" panose="02040503050406030204" pitchFamily="18" charset="0"/>
                              </a:rPr>
                            </m:ctrlPr>
                          </m:dPr>
                          <m:e>
                            <m:sSub>
                              <m:sSubPr>
                                <m:ctrlPr>
                                  <a:rPr lang="en-US" i="1" dirty="0">
                                    <a:latin typeface="Cambria Math" panose="02040503050406030204" pitchFamily="18" charset="0"/>
                                  </a:rPr>
                                </m:ctrlPr>
                              </m:sSubPr>
                              <m:e>
                                <m:r>
                                  <a:rPr lang="en-US" i="1" dirty="0">
                                    <a:latin typeface="Cambria Math" panose="02040503050406030204" pitchFamily="18" charset="0"/>
                                  </a:rPr>
                                  <m:t>𝑥</m:t>
                                </m:r>
                              </m:e>
                              <m:sub>
                                <m:r>
                                  <a:rPr lang="en-US" b="0" i="1" dirty="0" smtClean="0">
                                    <a:latin typeface="Cambria Math" panose="02040503050406030204" pitchFamily="18" charset="0"/>
                                  </a:rPr>
                                  <m:t>𝑗</m:t>
                                </m:r>
                              </m:sub>
                            </m:sSub>
                          </m:e>
                        </m:d>
                        <m:r>
                          <a:rPr lang="en-US" i="1" dirty="0">
                            <a:latin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𝑓</m:t>
                            </m:r>
                          </m:e>
                        </m:acc>
                        <m:d>
                          <m:dPr>
                            <m:ctrlPr>
                              <a:rPr lang="en-US" i="1" dirty="0">
                                <a:latin typeface="Cambria Math" panose="02040503050406030204" pitchFamily="18" charset="0"/>
                              </a:rPr>
                            </m:ctrlPr>
                          </m:dPr>
                          <m:e>
                            <m:sSub>
                              <m:sSubPr>
                                <m:ctrlPr>
                                  <a:rPr lang="en-US" i="1" dirty="0">
                                    <a:latin typeface="Cambria Math" panose="02040503050406030204" pitchFamily="18" charset="0"/>
                                  </a:rPr>
                                </m:ctrlPr>
                              </m:sSubPr>
                              <m:e>
                                <m:r>
                                  <a:rPr lang="en-US" i="1" dirty="0">
                                    <a:latin typeface="Cambria Math" panose="02040503050406030204" pitchFamily="18" charset="0"/>
                                  </a:rPr>
                                  <m:t>𝑥</m:t>
                                </m:r>
                              </m:e>
                              <m:sub>
                                <m:r>
                                  <a:rPr lang="en-US" b="0" i="1" dirty="0" smtClean="0">
                                    <a:latin typeface="Cambria Math" panose="02040503050406030204" pitchFamily="18" charset="0"/>
                                  </a:rPr>
                                  <m:t>𝑗</m:t>
                                </m:r>
                              </m:sub>
                            </m:sSub>
                            <m:r>
                              <a:rPr lang="en-US" i="1" dirty="0">
                                <a:latin typeface="Cambria Math" panose="02040503050406030204" pitchFamily="18" charset="0"/>
                              </a:rPr>
                              <m:t>;</m:t>
                            </m:r>
                            <m:r>
                              <a:rPr lang="en-US" i="1" dirty="0">
                                <a:latin typeface="Cambria Math" panose="02040503050406030204" pitchFamily="18" charset="0"/>
                              </a:rPr>
                              <m:t>𝜃</m:t>
                            </m:r>
                          </m:e>
                        </m:d>
                      </m:e>
                    </m:d>
                    <m:r>
                      <m:rPr>
                        <m:sty m:val="p"/>
                      </m:rPr>
                      <a:rPr lang="en-US" i="1" dirty="0">
                        <a:latin typeface="Cambria Math" panose="02040503050406030204" pitchFamily="18" charset="0"/>
                        <a:ea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𝑓</m:t>
                        </m:r>
                      </m:e>
                    </m:acc>
                    <m:d>
                      <m:dPr>
                        <m:ctrlPr>
                          <a:rPr lang="en-US" i="1" dirty="0">
                            <a:latin typeface="Cambria Math" panose="02040503050406030204" pitchFamily="18" charset="0"/>
                          </a:rPr>
                        </m:ctrlPr>
                      </m:dPr>
                      <m:e>
                        <m:sSub>
                          <m:sSubPr>
                            <m:ctrlPr>
                              <a:rPr lang="en-US" i="1" dirty="0">
                                <a:latin typeface="Cambria Math" panose="02040503050406030204" pitchFamily="18" charset="0"/>
                              </a:rPr>
                            </m:ctrlPr>
                          </m:sSubPr>
                          <m:e>
                            <m:r>
                              <a:rPr lang="en-US" i="1" dirty="0">
                                <a:latin typeface="Cambria Math" panose="02040503050406030204" pitchFamily="18" charset="0"/>
                              </a:rPr>
                              <m:t>𝑥</m:t>
                            </m:r>
                          </m:e>
                          <m:sub>
                            <m:r>
                              <a:rPr lang="en-US" i="1" dirty="0">
                                <a:latin typeface="Cambria Math" panose="02040503050406030204" pitchFamily="18" charset="0"/>
                              </a:rPr>
                              <m:t>𝑗</m:t>
                            </m:r>
                          </m:sub>
                        </m:sSub>
                        <m:r>
                          <a:rPr lang="en-US" i="1" dirty="0">
                            <a:latin typeface="Cambria Math" panose="02040503050406030204" pitchFamily="18" charset="0"/>
                          </a:rPr>
                          <m:t>;</m:t>
                        </m:r>
                        <m:r>
                          <a:rPr lang="en-US" i="1" dirty="0">
                            <a:latin typeface="Cambria Math" panose="02040503050406030204" pitchFamily="18" charset="0"/>
                          </a:rPr>
                          <m:t>𝜃</m:t>
                        </m:r>
                      </m:e>
                    </m:d>
                  </m:oMath>
                </a14:m>
                <a:endParaRPr lang="en-US" sz="2400" dirty="0"/>
              </a:p>
            </p:txBody>
          </p:sp>
        </mc:Choice>
        <mc:Fallback xmlns="">
          <p:sp>
            <p:nvSpPr>
              <p:cNvPr id="7" name="Content Placeholder 2">
                <a:extLst>
                  <a:ext uri="{FF2B5EF4-FFF2-40B4-BE49-F238E27FC236}">
                    <a16:creationId xmlns:a16="http://schemas.microsoft.com/office/drawing/2014/main" id="{DB9D1863-7187-9F45-855D-460B7F9618AD}"/>
                  </a:ext>
                </a:extLst>
              </p:cNvPr>
              <p:cNvSpPr>
                <a:spLocks noGrp="1" noRot="1" noChangeAspect="1" noMove="1" noResize="1" noEditPoints="1" noAdjustHandles="1" noChangeArrowheads="1" noChangeShapeType="1" noTextEdit="1"/>
              </p:cNvSpPr>
              <p:nvPr>
                <p:ph idx="1"/>
              </p:nvPr>
            </p:nvSpPr>
            <p:spPr>
              <a:xfrm>
                <a:off x="2667000" y="3657600"/>
                <a:ext cx="6629400" cy="2514600"/>
              </a:xfrm>
              <a:blipFill>
                <a:blip r:embed="rId2"/>
                <a:stretch>
                  <a:fillRect l="-1527" t="-3483"/>
                </a:stretch>
              </a:blipFill>
              <a:ln w="25400">
                <a:solidFill>
                  <a:schemeClr val="tx1"/>
                </a:solidFill>
              </a:ln>
            </p:spPr>
            <p:txBody>
              <a:bodyPr/>
              <a:lstStyle/>
              <a:p>
                <a:r>
                  <a:rPr lang="en-US">
                    <a:noFill/>
                  </a:rPr>
                  <a:t> </a:t>
                </a:r>
              </a:p>
            </p:txBody>
          </p:sp>
        </mc:Fallback>
      </mc:AlternateContent>
      <p:sp>
        <p:nvSpPr>
          <p:cNvPr id="9" name="TextBox 8">
            <a:extLst>
              <a:ext uri="{FF2B5EF4-FFF2-40B4-BE49-F238E27FC236}">
                <a16:creationId xmlns:a16="http://schemas.microsoft.com/office/drawing/2014/main" id="{3424DD82-AD13-E043-B4EE-872F14DB2407}"/>
              </a:ext>
            </a:extLst>
          </p:cNvPr>
          <p:cNvSpPr txBox="1"/>
          <p:nvPr/>
        </p:nvSpPr>
        <p:spPr>
          <a:xfrm>
            <a:off x="1600200" y="2514600"/>
            <a:ext cx="9067800" cy="830997"/>
          </a:xfrm>
          <a:prstGeom prst="rect">
            <a:avLst/>
          </a:prstGeom>
          <a:noFill/>
        </p:spPr>
        <p:txBody>
          <a:bodyPr wrap="square" rtlCol="0">
            <a:spAutoFit/>
          </a:bodyPr>
          <a:lstStyle/>
          <a:p>
            <a:r>
              <a:rPr lang="en-US" sz="2400" b="1" dirty="0">
                <a:latin typeface="Calibri" panose="020F0502020204030204" pitchFamily="34" charset="0"/>
                <a:cs typeface="Calibri" panose="020F0502020204030204" pitchFamily="34" charset="0"/>
              </a:rPr>
              <a:t>Observation:</a:t>
            </a:r>
            <a:r>
              <a:rPr lang="en-US" sz="2400" dirty="0">
                <a:latin typeface="Calibri" panose="020F0502020204030204" pitchFamily="34" charset="0"/>
                <a:cs typeface="Calibri" panose="020F0502020204030204" pitchFamily="34" charset="0"/>
              </a:rPr>
              <a:t> once gradient on one training example has been computed, might as well incorporate before computing next one</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0BF22CC3-6859-054B-9DD0-F0A6B3DEE44D}"/>
                  </a:ext>
                </a:extLst>
              </p:cNvPr>
              <p:cNvSpPr txBox="1"/>
              <p:nvPr/>
            </p:nvSpPr>
            <p:spPr>
              <a:xfrm>
                <a:off x="2049213" y="1775486"/>
                <a:ext cx="8100359" cy="733342"/>
              </a:xfrm>
              <a:prstGeom prst="rect">
                <a:avLst/>
              </a:prstGeom>
              <a:noFill/>
            </p:spPr>
            <p:txBody>
              <a:bodyPr wrap="none" rtlCol="0">
                <a:spAutoFit/>
              </a:bodyPr>
              <a:lstStyle/>
              <a:p>
                <a:r>
                  <a:rPr lang="en-US" sz="2800" dirty="0"/>
                  <a:t>Minimize squared loss: </a:t>
                </a:r>
                <a14:m>
                  <m:oMath xmlns:m="http://schemas.openxmlformats.org/officeDocument/2006/math">
                    <m:r>
                      <a:rPr lang="en-US" sz="2800" b="0" i="1" smtClean="0">
                        <a:latin typeface="Cambria Math" panose="02040503050406030204" pitchFamily="18" charset="0"/>
                      </a:rPr>
                      <m:t>𝑙</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𝜃</m:t>
                        </m:r>
                      </m:e>
                    </m:d>
                    <m:r>
                      <a:rPr lang="en-US" sz="2800" b="0" i="1" smtClean="0">
                        <a:latin typeface="Cambria Math" panose="02040503050406030204" pitchFamily="18" charset="0"/>
                      </a:rPr>
                      <m:t>=</m:t>
                    </m:r>
                    <m:f>
                      <m:fPr>
                        <m:ctrlPr>
                          <a:rPr lang="en-US" sz="2800" i="1" dirty="0">
                            <a:latin typeface="Cambria Math" panose="02040503050406030204" pitchFamily="18" charset="0"/>
                          </a:rPr>
                        </m:ctrlPr>
                      </m:fPr>
                      <m:num>
                        <m:r>
                          <a:rPr lang="en-US" sz="2800" i="1" dirty="0">
                            <a:latin typeface="Cambria Math" panose="02040503050406030204" pitchFamily="18" charset="0"/>
                          </a:rPr>
                          <m:t>1</m:t>
                        </m:r>
                      </m:num>
                      <m:den>
                        <m:r>
                          <a:rPr lang="en-US" sz="2800" i="1" dirty="0">
                            <a:latin typeface="Cambria Math" panose="02040503050406030204" pitchFamily="18" charset="0"/>
                          </a:rPr>
                          <m:t>2</m:t>
                        </m:r>
                      </m:den>
                    </m:f>
                    <m:sSup>
                      <m:sSupPr>
                        <m:ctrlPr>
                          <a:rPr lang="en-US" sz="2800" i="1" dirty="0">
                            <a:latin typeface="Cambria Math" panose="02040503050406030204" pitchFamily="18" charset="0"/>
                          </a:rPr>
                        </m:ctrlPr>
                      </m:sSupPr>
                      <m:e>
                        <m:nary>
                          <m:naryPr>
                            <m:chr m:val="∑"/>
                            <m:supHide m:val="on"/>
                            <m:ctrlPr>
                              <a:rPr lang="en-US" sz="2800" i="1" dirty="0">
                                <a:latin typeface="Cambria Math" panose="02040503050406030204" pitchFamily="18" charset="0"/>
                              </a:rPr>
                            </m:ctrlPr>
                          </m:naryPr>
                          <m:sub>
                            <m:r>
                              <a:rPr lang="en-US" sz="2800" i="1" dirty="0">
                                <a:latin typeface="Cambria Math" panose="02040503050406030204" pitchFamily="18" charset="0"/>
                              </a:rPr>
                              <m:t>𝑖</m:t>
                            </m:r>
                          </m:sub>
                          <m:sup/>
                          <m:e>
                            <m:d>
                              <m:dPr>
                                <m:begChr m:val="["/>
                                <m:endChr m:val="]"/>
                                <m:ctrlPr>
                                  <a:rPr lang="en-US" sz="2800" i="1" dirty="0">
                                    <a:latin typeface="Cambria Math" panose="02040503050406030204" pitchFamily="18" charset="0"/>
                                  </a:rPr>
                                </m:ctrlPr>
                              </m:dPr>
                              <m:e>
                                <m:r>
                                  <a:rPr lang="en-US" sz="2800" i="1" dirty="0">
                                    <a:latin typeface="Cambria Math" panose="02040503050406030204" pitchFamily="18" charset="0"/>
                                  </a:rPr>
                                  <m:t>𝑓</m:t>
                                </m:r>
                                <m:d>
                                  <m:dPr>
                                    <m:ctrlPr>
                                      <a:rPr lang="en-US" sz="2800" i="1" dirty="0">
                                        <a:latin typeface="Cambria Math" panose="02040503050406030204" pitchFamily="18" charset="0"/>
                                      </a:rPr>
                                    </m:ctrlPr>
                                  </m:dPr>
                                  <m:e>
                                    <m:sSub>
                                      <m:sSubPr>
                                        <m:ctrlPr>
                                          <a:rPr lang="en-US" sz="2800" i="1" dirty="0">
                                            <a:latin typeface="Cambria Math" panose="02040503050406030204" pitchFamily="18" charset="0"/>
                                          </a:rPr>
                                        </m:ctrlPr>
                                      </m:sSubPr>
                                      <m:e>
                                        <m:r>
                                          <a:rPr lang="en-US" sz="2800" i="1" dirty="0">
                                            <a:latin typeface="Cambria Math" panose="02040503050406030204" pitchFamily="18" charset="0"/>
                                          </a:rPr>
                                          <m:t>𝑥</m:t>
                                        </m:r>
                                      </m:e>
                                      <m:sub>
                                        <m:r>
                                          <a:rPr lang="en-US" sz="2800" i="1" dirty="0">
                                            <a:latin typeface="Cambria Math" panose="02040503050406030204" pitchFamily="18" charset="0"/>
                                          </a:rPr>
                                          <m:t>𝑖</m:t>
                                        </m:r>
                                      </m:sub>
                                    </m:sSub>
                                  </m:e>
                                </m:d>
                                <m:r>
                                  <a:rPr lang="en-US" sz="2800" i="1" dirty="0">
                                    <a:latin typeface="Cambria Math" panose="02040503050406030204" pitchFamily="18" charset="0"/>
                                  </a:rPr>
                                  <m:t>−</m:t>
                                </m:r>
                                <m:acc>
                                  <m:accPr>
                                    <m:chr m:val="̂"/>
                                    <m:ctrlPr>
                                      <a:rPr lang="en-US" sz="2800" i="1">
                                        <a:latin typeface="Cambria Math" panose="02040503050406030204" pitchFamily="18" charset="0"/>
                                      </a:rPr>
                                    </m:ctrlPr>
                                  </m:accPr>
                                  <m:e>
                                    <m:r>
                                      <a:rPr lang="en-US" sz="2800" i="1">
                                        <a:latin typeface="Cambria Math" panose="02040503050406030204" pitchFamily="18" charset="0"/>
                                      </a:rPr>
                                      <m:t>𝑓</m:t>
                                    </m:r>
                                  </m:e>
                                </m:acc>
                                <m:d>
                                  <m:dPr>
                                    <m:ctrlPr>
                                      <a:rPr lang="en-US" sz="2800" i="1" dirty="0">
                                        <a:latin typeface="Cambria Math" panose="02040503050406030204" pitchFamily="18" charset="0"/>
                                      </a:rPr>
                                    </m:ctrlPr>
                                  </m:dPr>
                                  <m:e>
                                    <m:sSub>
                                      <m:sSubPr>
                                        <m:ctrlPr>
                                          <a:rPr lang="en-US" sz="2800" i="1" dirty="0">
                                            <a:latin typeface="Cambria Math" panose="02040503050406030204" pitchFamily="18" charset="0"/>
                                          </a:rPr>
                                        </m:ctrlPr>
                                      </m:sSubPr>
                                      <m:e>
                                        <m:r>
                                          <a:rPr lang="en-US" sz="2800" i="1" dirty="0">
                                            <a:latin typeface="Cambria Math" panose="02040503050406030204" pitchFamily="18" charset="0"/>
                                          </a:rPr>
                                          <m:t>𝑥</m:t>
                                        </m:r>
                                      </m:e>
                                      <m:sub>
                                        <m:r>
                                          <a:rPr lang="en-US" sz="2800" i="1" dirty="0">
                                            <a:latin typeface="Cambria Math" panose="02040503050406030204" pitchFamily="18" charset="0"/>
                                          </a:rPr>
                                          <m:t>𝑖</m:t>
                                        </m:r>
                                      </m:sub>
                                    </m:sSub>
                                    <m:r>
                                      <a:rPr lang="en-US" sz="2800" i="1" dirty="0">
                                        <a:latin typeface="Cambria Math" panose="02040503050406030204" pitchFamily="18" charset="0"/>
                                      </a:rPr>
                                      <m:t>;</m:t>
                                    </m:r>
                                    <m:r>
                                      <a:rPr lang="en-US" sz="2800" i="1" dirty="0">
                                        <a:latin typeface="Cambria Math" panose="02040503050406030204" pitchFamily="18" charset="0"/>
                                      </a:rPr>
                                      <m:t>𝜃</m:t>
                                    </m:r>
                                  </m:e>
                                </m:d>
                              </m:e>
                            </m:d>
                          </m:e>
                        </m:nary>
                      </m:e>
                      <m:sup>
                        <m:r>
                          <a:rPr lang="en-US" sz="2800" i="1" dirty="0">
                            <a:latin typeface="Cambria Math" panose="02040503050406030204" pitchFamily="18" charset="0"/>
                          </a:rPr>
                          <m:t>2</m:t>
                        </m:r>
                      </m:sup>
                    </m:sSup>
                  </m:oMath>
                </a14:m>
                <a:endParaRPr lang="en-US" sz="2800" dirty="0"/>
              </a:p>
            </p:txBody>
          </p:sp>
        </mc:Choice>
        <mc:Fallback xmlns="">
          <p:sp>
            <p:nvSpPr>
              <p:cNvPr id="10" name="TextBox 9">
                <a:extLst>
                  <a:ext uri="{FF2B5EF4-FFF2-40B4-BE49-F238E27FC236}">
                    <a16:creationId xmlns:a16="http://schemas.microsoft.com/office/drawing/2014/main" id="{0BF22CC3-6859-054B-9DD0-F0A6B3DEE44D}"/>
                  </a:ext>
                </a:extLst>
              </p:cNvPr>
              <p:cNvSpPr txBox="1">
                <a:spLocks noRot="1" noChangeAspect="1" noMove="1" noResize="1" noEditPoints="1" noAdjustHandles="1" noChangeArrowheads="1" noChangeShapeType="1" noTextEdit="1"/>
              </p:cNvSpPr>
              <p:nvPr/>
            </p:nvSpPr>
            <p:spPr>
              <a:xfrm>
                <a:off x="2049213" y="1775486"/>
                <a:ext cx="8100359" cy="733342"/>
              </a:xfrm>
              <a:prstGeom prst="rect">
                <a:avLst/>
              </a:prstGeom>
              <a:blipFill>
                <a:blip r:embed="rId3"/>
                <a:stretch>
                  <a:fillRect l="-1565" t="-72881" b="-125424"/>
                </a:stretch>
              </a:blipFill>
            </p:spPr>
            <p:txBody>
              <a:bodyPr/>
              <a:lstStyle/>
              <a:p>
                <a:r>
                  <a:rPr lang="en-US">
                    <a:noFill/>
                  </a:rPr>
                  <a:t> </a:t>
                </a:r>
              </a:p>
            </p:txBody>
          </p:sp>
        </mc:Fallback>
      </mc:AlternateContent>
      <p:sp>
        <p:nvSpPr>
          <p:cNvPr id="2" name="Slide Number Placeholder 1">
            <a:extLst>
              <a:ext uri="{FF2B5EF4-FFF2-40B4-BE49-F238E27FC236}">
                <a16:creationId xmlns:a16="http://schemas.microsoft.com/office/drawing/2014/main" id="{1E24D30D-A1B5-D043-AF63-AC907F466BEC}"/>
              </a:ext>
            </a:extLst>
          </p:cNvPr>
          <p:cNvSpPr>
            <a:spLocks noGrp="1"/>
          </p:cNvSpPr>
          <p:nvPr>
            <p:ph type="sldNum" sz="quarter" idx="12"/>
          </p:nvPr>
        </p:nvSpPr>
        <p:spPr/>
        <p:txBody>
          <a:bodyPr/>
          <a:lstStyle/>
          <a:p>
            <a:fld id="{5F07402F-1908-0F43-B844-ECE5D9BD648C}" type="slidenum">
              <a:rPr lang="en-US" smtClean="0"/>
              <a:t>11</a:t>
            </a:fld>
            <a:endParaRPr lang="en-US"/>
          </a:p>
        </p:txBody>
      </p:sp>
    </p:spTree>
    <p:extLst>
      <p:ext uri="{BB962C8B-B14F-4D97-AF65-F5344CB8AC3E}">
        <p14:creationId xmlns:p14="http://schemas.microsoft.com/office/powerpoint/2010/main" val="1996870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animBg="1"/>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p:txBody>
          <a:bodyPr>
            <a:normAutofit/>
          </a:bodyPr>
          <a:lstStyle/>
          <a:p>
            <a:r>
              <a:rPr lang="en-US" dirty="0"/>
              <a:t>Mini-Batch Gradient Decent</a:t>
            </a:r>
          </a:p>
        </p:txBody>
      </p:sp>
      <mc:AlternateContent xmlns:mc="http://schemas.openxmlformats.org/markup-compatibility/2006" xmlns:a14="http://schemas.microsoft.com/office/drawing/2010/main">
        <mc:Choice Requires="a14">
          <p:sp>
            <p:nvSpPr>
              <p:cNvPr id="7" name="Content Placeholder 2">
                <a:extLst>
                  <a:ext uri="{FF2B5EF4-FFF2-40B4-BE49-F238E27FC236}">
                    <a16:creationId xmlns:a16="http://schemas.microsoft.com/office/drawing/2014/main" id="{DB9D1863-7187-9F45-855D-460B7F9618AD}"/>
                  </a:ext>
                </a:extLst>
              </p:cNvPr>
              <p:cNvSpPr>
                <a:spLocks noGrp="1"/>
              </p:cNvSpPr>
              <p:nvPr>
                <p:ph idx="1"/>
              </p:nvPr>
            </p:nvSpPr>
            <p:spPr>
              <a:xfrm>
                <a:off x="1714500" y="3819646"/>
                <a:ext cx="8763000" cy="2514600"/>
              </a:xfrm>
              <a:ln w="25400">
                <a:solidFill>
                  <a:schemeClr val="tx1"/>
                </a:solidFill>
              </a:ln>
            </p:spPr>
            <p:txBody>
              <a:bodyPr/>
              <a:lstStyle/>
              <a:p>
                <a:r>
                  <a:rPr lang="en-US" sz="2800" dirty="0">
                    <a:latin typeface="Courier" pitchFamily="2" charset="0"/>
                  </a:rPr>
                  <a:t>init </a:t>
                </a:r>
                <a14:m>
                  <m:oMath xmlns:m="http://schemas.openxmlformats.org/officeDocument/2006/math">
                    <m:r>
                      <a:rPr lang="en-US" i="1">
                        <a:latin typeface="Cambria Math" panose="02040503050406030204" pitchFamily="18" charset="0"/>
                      </a:rPr>
                      <m:t>𝜃</m:t>
                    </m:r>
                  </m:oMath>
                </a14:m>
                <a:r>
                  <a:rPr lang="en-US" dirty="0">
                    <a:latin typeface="Courier" pitchFamily="2" charset="0"/>
                  </a:rPr>
                  <a:t> </a:t>
                </a:r>
              </a:p>
              <a:p>
                <a:r>
                  <a:rPr lang="en-US" sz="2800" dirty="0">
                    <a:latin typeface="Courier" pitchFamily="2" charset="0"/>
                  </a:rPr>
                  <a:t>for </a:t>
                </a:r>
                <a:r>
                  <a:rPr lang="en-US" sz="2800" dirty="0" err="1">
                    <a:latin typeface="Courier" pitchFamily="2" charset="0"/>
                  </a:rPr>
                  <a:t>iter</a:t>
                </a:r>
                <a:r>
                  <a:rPr lang="en-US" sz="2800" dirty="0">
                    <a:latin typeface="Courier" pitchFamily="2" charset="0"/>
                  </a:rPr>
                  <a:t> = 1, 2, </a:t>
                </a:r>
                <a:r>
                  <a:rPr lang="is-IS" sz="2800" dirty="0">
                    <a:latin typeface="Courier" pitchFamily="2" charset="0"/>
                  </a:rPr>
                  <a:t>…</a:t>
                </a:r>
              </a:p>
              <a:p>
                <a:pPr lvl="1"/>
                <a:r>
                  <a:rPr lang="is-IS" sz="2400" dirty="0">
                    <a:latin typeface="Courier" pitchFamily="2" charset="0"/>
                  </a:rPr>
                  <a:t>pick random subset of training examples J</a:t>
                </a:r>
              </a:p>
              <a:p>
                <a:pPr lvl="1"/>
                <a14:m>
                  <m:oMath xmlns:m="http://schemas.openxmlformats.org/officeDocument/2006/math">
                    <m:r>
                      <a:rPr lang="en-US" i="1" dirty="0">
                        <a:latin typeface="Cambria Math" panose="02040503050406030204" pitchFamily="18" charset="0"/>
                      </a:rPr>
                      <m:t>𝜃</m:t>
                    </m:r>
                    <m:r>
                      <a:rPr lang="en-US" i="1" dirty="0">
                        <a:latin typeface="Cambria Math" panose="02040503050406030204" pitchFamily="18" charset="0"/>
                      </a:rPr>
                      <m:t>=</m:t>
                    </m:r>
                    <m:r>
                      <a:rPr lang="en-US" i="1" dirty="0">
                        <a:latin typeface="Cambria Math" panose="02040503050406030204" pitchFamily="18" charset="0"/>
                      </a:rPr>
                      <m:t>𝜃</m:t>
                    </m:r>
                    <m:r>
                      <a:rPr lang="en-US" i="1" dirty="0">
                        <a:latin typeface="Cambria Math" panose="02040503050406030204" pitchFamily="18" charset="0"/>
                      </a:rPr>
                      <m:t>+</m:t>
                    </m:r>
                    <m:r>
                      <a:rPr lang="en-US" i="1" dirty="0">
                        <a:latin typeface="Cambria Math" panose="02040503050406030204" pitchFamily="18" charset="0"/>
                      </a:rPr>
                      <m:t>𝛼</m:t>
                    </m:r>
                    <m:nary>
                      <m:naryPr>
                        <m:chr m:val="∑"/>
                        <m:supHide m:val="on"/>
                        <m:ctrlPr>
                          <a:rPr lang="en-US" i="1" dirty="0">
                            <a:latin typeface="Cambria Math" panose="02040503050406030204" pitchFamily="18" charset="0"/>
                          </a:rPr>
                        </m:ctrlPr>
                      </m:naryPr>
                      <m:sub>
                        <m:r>
                          <a:rPr lang="en-US" b="0" i="1" dirty="0" smtClean="0">
                            <a:latin typeface="Cambria Math" panose="02040503050406030204" pitchFamily="18" charset="0"/>
                          </a:rPr>
                          <m:t>𝑖</m:t>
                        </m:r>
                        <m:r>
                          <a:rPr lang="en-US" b="0" i="1" dirty="0" smtClean="0">
                            <a:latin typeface="Cambria Math" panose="02040503050406030204" pitchFamily="18" charset="0"/>
                          </a:rPr>
                          <m:t>∈</m:t>
                        </m:r>
                        <m:r>
                          <a:rPr lang="en-US" b="0" i="1" dirty="0" smtClean="0">
                            <a:latin typeface="Cambria Math" panose="02040503050406030204" pitchFamily="18" charset="0"/>
                          </a:rPr>
                          <m:t>𝑗</m:t>
                        </m:r>
                      </m:sub>
                      <m:sup/>
                      <m:e>
                        <m:d>
                          <m:dPr>
                            <m:begChr m:val="["/>
                            <m:endChr m:val="]"/>
                            <m:ctrlPr>
                              <a:rPr lang="en-US" i="1" dirty="0">
                                <a:latin typeface="Cambria Math" panose="02040503050406030204" pitchFamily="18" charset="0"/>
                              </a:rPr>
                            </m:ctrlPr>
                          </m:dPr>
                          <m:e>
                            <m:r>
                              <a:rPr lang="en-US" i="1" dirty="0">
                                <a:latin typeface="Cambria Math" panose="02040503050406030204" pitchFamily="18" charset="0"/>
                              </a:rPr>
                              <m:t>𝑓</m:t>
                            </m:r>
                            <m:d>
                              <m:dPr>
                                <m:ctrlPr>
                                  <a:rPr lang="en-US" i="1" dirty="0">
                                    <a:latin typeface="Cambria Math" panose="02040503050406030204" pitchFamily="18" charset="0"/>
                                  </a:rPr>
                                </m:ctrlPr>
                              </m:dPr>
                              <m:e>
                                <m:sSub>
                                  <m:sSubPr>
                                    <m:ctrlPr>
                                      <a:rPr lang="en-US" i="1" dirty="0">
                                        <a:latin typeface="Cambria Math" panose="02040503050406030204" pitchFamily="18" charset="0"/>
                                      </a:rPr>
                                    </m:ctrlPr>
                                  </m:sSubPr>
                                  <m:e>
                                    <m:r>
                                      <a:rPr lang="en-US" i="1" dirty="0">
                                        <a:latin typeface="Cambria Math" panose="02040503050406030204" pitchFamily="18" charset="0"/>
                                      </a:rPr>
                                      <m:t>𝑥</m:t>
                                    </m:r>
                                  </m:e>
                                  <m:sub>
                                    <m:r>
                                      <a:rPr lang="en-US" b="0" i="1" dirty="0" smtClean="0">
                                        <a:latin typeface="Cambria Math" panose="02040503050406030204" pitchFamily="18" charset="0"/>
                                      </a:rPr>
                                      <m:t>𝑖</m:t>
                                    </m:r>
                                  </m:sub>
                                </m:sSub>
                              </m:e>
                            </m:d>
                            <m:r>
                              <a:rPr lang="en-US" i="1" dirty="0">
                                <a:latin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𝑓</m:t>
                                </m:r>
                              </m:e>
                            </m:acc>
                            <m:d>
                              <m:dPr>
                                <m:ctrlPr>
                                  <a:rPr lang="en-US" i="1" dirty="0">
                                    <a:latin typeface="Cambria Math" panose="02040503050406030204" pitchFamily="18" charset="0"/>
                                  </a:rPr>
                                </m:ctrlPr>
                              </m:dPr>
                              <m:e>
                                <m:sSub>
                                  <m:sSubPr>
                                    <m:ctrlPr>
                                      <a:rPr lang="en-US" i="1" dirty="0">
                                        <a:latin typeface="Cambria Math" panose="02040503050406030204" pitchFamily="18" charset="0"/>
                                      </a:rPr>
                                    </m:ctrlPr>
                                  </m:sSubPr>
                                  <m:e>
                                    <m:r>
                                      <a:rPr lang="en-US" i="1" dirty="0">
                                        <a:latin typeface="Cambria Math" panose="02040503050406030204" pitchFamily="18" charset="0"/>
                                      </a:rPr>
                                      <m:t>𝑥</m:t>
                                    </m:r>
                                  </m:e>
                                  <m:sub>
                                    <m:r>
                                      <a:rPr lang="en-US" b="0" i="1" dirty="0" smtClean="0">
                                        <a:latin typeface="Cambria Math" panose="02040503050406030204" pitchFamily="18" charset="0"/>
                                      </a:rPr>
                                      <m:t>𝑖</m:t>
                                    </m:r>
                                  </m:sub>
                                </m:sSub>
                                <m:r>
                                  <a:rPr lang="en-US" i="1" dirty="0">
                                    <a:latin typeface="Cambria Math" panose="02040503050406030204" pitchFamily="18" charset="0"/>
                                  </a:rPr>
                                  <m:t>;</m:t>
                                </m:r>
                                <m:r>
                                  <a:rPr lang="en-US" i="1" dirty="0">
                                    <a:latin typeface="Cambria Math" panose="02040503050406030204" pitchFamily="18" charset="0"/>
                                  </a:rPr>
                                  <m:t>𝜃</m:t>
                                </m:r>
                              </m:e>
                            </m:d>
                          </m:e>
                        </m:d>
                        <m:r>
                          <m:rPr>
                            <m:sty m:val="p"/>
                          </m:rPr>
                          <a:rPr lang="en-US" i="1" dirty="0">
                            <a:latin typeface="Cambria Math" panose="02040503050406030204" pitchFamily="18" charset="0"/>
                            <a:ea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𝑓</m:t>
                            </m:r>
                          </m:e>
                        </m:acc>
                        <m:d>
                          <m:dPr>
                            <m:ctrlPr>
                              <a:rPr lang="en-US" i="1" dirty="0">
                                <a:latin typeface="Cambria Math" panose="02040503050406030204" pitchFamily="18" charset="0"/>
                              </a:rPr>
                            </m:ctrlPr>
                          </m:dPr>
                          <m:e>
                            <m:sSub>
                              <m:sSubPr>
                                <m:ctrlPr>
                                  <a:rPr lang="en-US" i="1" dirty="0">
                                    <a:latin typeface="Cambria Math" panose="02040503050406030204" pitchFamily="18" charset="0"/>
                                  </a:rPr>
                                </m:ctrlPr>
                              </m:sSubPr>
                              <m:e>
                                <m:r>
                                  <a:rPr lang="en-US" i="1" dirty="0">
                                    <a:latin typeface="Cambria Math" panose="02040503050406030204" pitchFamily="18" charset="0"/>
                                  </a:rPr>
                                  <m:t>𝑥</m:t>
                                </m:r>
                              </m:e>
                              <m:sub>
                                <m:r>
                                  <a:rPr lang="en-US" b="0" i="1" dirty="0" smtClean="0">
                                    <a:latin typeface="Cambria Math" panose="02040503050406030204" pitchFamily="18" charset="0"/>
                                  </a:rPr>
                                  <m:t>𝑖</m:t>
                                </m:r>
                              </m:sub>
                            </m:sSub>
                            <m:r>
                              <a:rPr lang="en-US" i="1" dirty="0">
                                <a:latin typeface="Cambria Math" panose="02040503050406030204" pitchFamily="18" charset="0"/>
                              </a:rPr>
                              <m:t>;</m:t>
                            </m:r>
                            <m:r>
                              <a:rPr lang="en-US" i="1" dirty="0">
                                <a:latin typeface="Cambria Math" panose="02040503050406030204" pitchFamily="18" charset="0"/>
                              </a:rPr>
                              <m:t>𝜃</m:t>
                            </m:r>
                          </m:e>
                        </m:d>
                      </m:e>
                    </m:nary>
                  </m:oMath>
                </a14:m>
                <a:endParaRPr lang="en-US" sz="2400" dirty="0"/>
              </a:p>
            </p:txBody>
          </p:sp>
        </mc:Choice>
        <mc:Fallback xmlns="">
          <p:sp>
            <p:nvSpPr>
              <p:cNvPr id="7" name="Content Placeholder 2">
                <a:extLst>
                  <a:ext uri="{FF2B5EF4-FFF2-40B4-BE49-F238E27FC236}">
                    <a16:creationId xmlns:a16="http://schemas.microsoft.com/office/drawing/2014/main" id="{DB9D1863-7187-9F45-855D-460B7F9618AD}"/>
                  </a:ext>
                </a:extLst>
              </p:cNvPr>
              <p:cNvSpPr>
                <a:spLocks noGrp="1" noRot="1" noChangeAspect="1" noMove="1" noResize="1" noEditPoints="1" noAdjustHandles="1" noChangeArrowheads="1" noChangeShapeType="1" noTextEdit="1"/>
              </p:cNvSpPr>
              <p:nvPr>
                <p:ph idx="1"/>
              </p:nvPr>
            </p:nvSpPr>
            <p:spPr>
              <a:xfrm>
                <a:off x="1714500" y="3819646"/>
                <a:ext cx="8763000" cy="2514600"/>
              </a:xfrm>
              <a:blipFill>
                <a:blip r:embed="rId2"/>
                <a:stretch>
                  <a:fillRect l="-1009" t="-3500" b="-7500"/>
                </a:stretch>
              </a:blipFill>
              <a:ln w="25400">
                <a:solidFill>
                  <a:schemeClr val="tx1"/>
                </a:solidFill>
              </a:ln>
            </p:spPr>
            <p:txBody>
              <a:bodyPr/>
              <a:lstStyle/>
              <a:p>
                <a:r>
                  <a:rPr lang="en-US">
                    <a:noFill/>
                  </a:rPr>
                  <a:t> </a:t>
                </a:r>
              </a:p>
            </p:txBody>
          </p:sp>
        </mc:Fallback>
      </mc:AlternateContent>
      <p:sp>
        <p:nvSpPr>
          <p:cNvPr id="9" name="TextBox 8">
            <a:extLst>
              <a:ext uri="{FF2B5EF4-FFF2-40B4-BE49-F238E27FC236}">
                <a16:creationId xmlns:a16="http://schemas.microsoft.com/office/drawing/2014/main" id="{3424DD82-AD13-E043-B4EE-872F14DB2407}"/>
              </a:ext>
            </a:extLst>
          </p:cNvPr>
          <p:cNvSpPr txBox="1"/>
          <p:nvPr/>
        </p:nvSpPr>
        <p:spPr>
          <a:xfrm>
            <a:off x="1600200" y="2514600"/>
            <a:ext cx="9296400" cy="830997"/>
          </a:xfrm>
          <a:prstGeom prst="rect">
            <a:avLst/>
          </a:prstGeom>
          <a:noFill/>
        </p:spPr>
        <p:txBody>
          <a:bodyPr wrap="square" rtlCol="0">
            <a:spAutoFit/>
          </a:bodyPr>
          <a:lstStyle/>
          <a:p>
            <a:r>
              <a:rPr lang="en-US" sz="2400" b="1" dirty="0">
                <a:latin typeface="Calibri" panose="020F0502020204030204" pitchFamily="34" charset="0"/>
                <a:cs typeface="Calibri" panose="020F0502020204030204" pitchFamily="34" charset="0"/>
              </a:rPr>
              <a:t>Observation:</a:t>
            </a:r>
            <a:r>
              <a:rPr lang="en-US" sz="2400" dirty="0">
                <a:latin typeface="Calibri" panose="020F0502020204030204" pitchFamily="34" charset="0"/>
                <a:cs typeface="Calibri" panose="020F0502020204030204" pitchFamily="34" charset="0"/>
              </a:rPr>
              <a:t> gradient over small set of training examples (=mini-batch) can be computed in parallel, might as well do that instead of a single one</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BD1E2238-1288-1248-99CC-DA919A0DBA33}"/>
                  </a:ext>
                </a:extLst>
              </p:cNvPr>
              <p:cNvSpPr txBox="1"/>
              <p:nvPr/>
            </p:nvSpPr>
            <p:spPr>
              <a:xfrm>
                <a:off x="2049213" y="1775486"/>
                <a:ext cx="8100359" cy="733342"/>
              </a:xfrm>
              <a:prstGeom prst="rect">
                <a:avLst/>
              </a:prstGeom>
              <a:noFill/>
            </p:spPr>
            <p:txBody>
              <a:bodyPr wrap="none" rtlCol="0">
                <a:spAutoFit/>
              </a:bodyPr>
              <a:lstStyle/>
              <a:p>
                <a:r>
                  <a:rPr lang="en-US" sz="2800" dirty="0"/>
                  <a:t>Minimize squared loss: </a:t>
                </a:r>
                <a14:m>
                  <m:oMath xmlns:m="http://schemas.openxmlformats.org/officeDocument/2006/math">
                    <m:r>
                      <a:rPr lang="en-US" sz="2800" b="0" i="1" smtClean="0">
                        <a:latin typeface="Cambria Math" panose="02040503050406030204" pitchFamily="18" charset="0"/>
                      </a:rPr>
                      <m:t>𝑙</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𝜃</m:t>
                        </m:r>
                      </m:e>
                    </m:d>
                    <m:r>
                      <a:rPr lang="en-US" sz="2800" b="0" i="1" smtClean="0">
                        <a:latin typeface="Cambria Math" panose="02040503050406030204" pitchFamily="18" charset="0"/>
                      </a:rPr>
                      <m:t>=</m:t>
                    </m:r>
                    <m:f>
                      <m:fPr>
                        <m:ctrlPr>
                          <a:rPr lang="en-US" sz="2800" i="1" dirty="0">
                            <a:latin typeface="Cambria Math" panose="02040503050406030204" pitchFamily="18" charset="0"/>
                          </a:rPr>
                        </m:ctrlPr>
                      </m:fPr>
                      <m:num>
                        <m:r>
                          <a:rPr lang="en-US" sz="2800" i="1" dirty="0">
                            <a:latin typeface="Cambria Math" panose="02040503050406030204" pitchFamily="18" charset="0"/>
                          </a:rPr>
                          <m:t>1</m:t>
                        </m:r>
                      </m:num>
                      <m:den>
                        <m:r>
                          <a:rPr lang="en-US" sz="2800" i="1" dirty="0">
                            <a:latin typeface="Cambria Math" panose="02040503050406030204" pitchFamily="18" charset="0"/>
                          </a:rPr>
                          <m:t>2</m:t>
                        </m:r>
                      </m:den>
                    </m:f>
                    <m:sSup>
                      <m:sSupPr>
                        <m:ctrlPr>
                          <a:rPr lang="en-US" sz="2800" i="1" dirty="0">
                            <a:latin typeface="Cambria Math" panose="02040503050406030204" pitchFamily="18" charset="0"/>
                          </a:rPr>
                        </m:ctrlPr>
                      </m:sSupPr>
                      <m:e>
                        <m:nary>
                          <m:naryPr>
                            <m:chr m:val="∑"/>
                            <m:supHide m:val="on"/>
                            <m:ctrlPr>
                              <a:rPr lang="en-US" sz="2800" i="1" dirty="0">
                                <a:latin typeface="Cambria Math" panose="02040503050406030204" pitchFamily="18" charset="0"/>
                              </a:rPr>
                            </m:ctrlPr>
                          </m:naryPr>
                          <m:sub>
                            <m:r>
                              <a:rPr lang="en-US" sz="2800" i="1" dirty="0">
                                <a:latin typeface="Cambria Math" panose="02040503050406030204" pitchFamily="18" charset="0"/>
                              </a:rPr>
                              <m:t>𝑖</m:t>
                            </m:r>
                          </m:sub>
                          <m:sup/>
                          <m:e>
                            <m:d>
                              <m:dPr>
                                <m:begChr m:val="["/>
                                <m:endChr m:val="]"/>
                                <m:ctrlPr>
                                  <a:rPr lang="en-US" sz="2800" i="1" dirty="0">
                                    <a:latin typeface="Cambria Math" panose="02040503050406030204" pitchFamily="18" charset="0"/>
                                  </a:rPr>
                                </m:ctrlPr>
                              </m:dPr>
                              <m:e>
                                <m:r>
                                  <a:rPr lang="en-US" sz="2800" i="1" dirty="0">
                                    <a:latin typeface="Cambria Math" panose="02040503050406030204" pitchFamily="18" charset="0"/>
                                  </a:rPr>
                                  <m:t>𝑓</m:t>
                                </m:r>
                                <m:d>
                                  <m:dPr>
                                    <m:ctrlPr>
                                      <a:rPr lang="en-US" sz="2800" i="1" dirty="0">
                                        <a:latin typeface="Cambria Math" panose="02040503050406030204" pitchFamily="18" charset="0"/>
                                      </a:rPr>
                                    </m:ctrlPr>
                                  </m:dPr>
                                  <m:e>
                                    <m:sSub>
                                      <m:sSubPr>
                                        <m:ctrlPr>
                                          <a:rPr lang="en-US" sz="2800" i="1" dirty="0">
                                            <a:latin typeface="Cambria Math" panose="02040503050406030204" pitchFamily="18" charset="0"/>
                                          </a:rPr>
                                        </m:ctrlPr>
                                      </m:sSubPr>
                                      <m:e>
                                        <m:r>
                                          <a:rPr lang="en-US" sz="2800" i="1" dirty="0">
                                            <a:latin typeface="Cambria Math" panose="02040503050406030204" pitchFamily="18" charset="0"/>
                                          </a:rPr>
                                          <m:t>𝑥</m:t>
                                        </m:r>
                                      </m:e>
                                      <m:sub>
                                        <m:r>
                                          <a:rPr lang="en-US" sz="2800" i="1" dirty="0">
                                            <a:latin typeface="Cambria Math" panose="02040503050406030204" pitchFamily="18" charset="0"/>
                                          </a:rPr>
                                          <m:t>𝑖</m:t>
                                        </m:r>
                                      </m:sub>
                                    </m:sSub>
                                  </m:e>
                                </m:d>
                                <m:r>
                                  <a:rPr lang="en-US" sz="2800" i="1" dirty="0">
                                    <a:latin typeface="Cambria Math" panose="02040503050406030204" pitchFamily="18" charset="0"/>
                                  </a:rPr>
                                  <m:t>−</m:t>
                                </m:r>
                                <m:acc>
                                  <m:accPr>
                                    <m:chr m:val="̂"/>
                                    <m:ctrlPr>
                                      <a:rPr lang="en-US" sz="2800" i="1">
                                        <a:latin typeface="Cambria Math" panose="02040503050406030204" pitchFamily="18" charset="0"/>
                                      </a:rPr>
                                    </m:ctrlPr>
                                  </m:accPr>
                                  <m:e>
                                    <m:r>
                                      <a:rPr lang="en-US" sz="2800" i="1">
                                        <a:latin typeface="Cambria Math" panose="02040503050406030204" pitchFamily="18" charset="0"/>
                                      </a:rPr>
                                      <m:t>𝑓</m:t>
                                    </m:r>
                                  </m:e>
                                </m:acc>
                                <m:d>
                                  <m:dPr>
                                    <m:ctrlPr>
                                      <a:rPr lang="en-US" sz="2800" i="1" dirty="0">
                                        <a:latin typeface="Cambria Math" panose="02040503050406030204" pitchFamily="18" charset="0"/>
                                      </a:rPr>
                                    </m:ctrlPr>
                                  </m:dPr>
                                  <m:e>
                                    <m:sSub>
                                      <m:sSubPr>
                                        <m:ctrlPr>
                                          <a:rPr lang="en-US" sz="2800" i="1" dirty="0">
                                            <a:latin typeface="Cambria Math" panose="02040503050406030204" pitchFamily="18" charset="0"/>
                                          </a:rPr>
                                        </m:ctrlPr>
                                      </m:sSubPr>
                                      <m:e>
                                        <m:r>
                                          <a:rPr lang="en-US" sz="2800" i="1" dirty="0">
                                            <a:latin typeface="Cambria Math" panose="02040503050406030204" pitchFamily="18" charset="0"/>
                                          </a:rPr>
                                          <m:t>𝑥</m:t>
                                        </m:r>
                                      </m:e>
                                      <m:sub>
                                        <m:r>
                                          <a:rPr lang="en-US" sz="2800" i="1" dirty="0">
                                            <a:latin typeface="Cambria Math" panose="02040503050406030204" pitchFamily="18" charset="0"/>
                                          </a:rPr>
                                          <m:t>𝑖</m:t>
                                        </m:r>
                                      </m:sub>
                                    </m:sSub>
                                    <m:r>
                                      <a:rPr lang="en-US" sz="2800" i="1" dirty="0">
                                        <a:latin typeface="Cambria Math" panose="02040503050406030204" pitchFamily="18" charset="0"/>
                                      </a:rPr>
                                      <m:t>;</m:t>
                                    </m:r>
                                    <m:r>
                                      <a:rPr lang="en-US" sz="2800" i="1" dirty="0">
                                        <a:latin typeface="Cambria Math" panose="02040503050406030204" pitchFamily="18" charset="0"/>
                                      </a:rPr>
                                      <m:t>𝜃</m:t>
                                    </m:r>
                                  </m:e>
                                </m:d>
                              </m:e>
                            </m:d>
                          </m:e>
                        </m:nary>
                      </m:e>
                      <m:sup>
                        <m:r>
                          <a:rPr lang="en-US" sz="2800" i="1" dirty="0">
                            <a:latin typeface="Cambria Math" panose="02040503050406030204" pitchFamily="18" charset="0"/>
                          </a:rPr>
                          <m:t>2</m:t>
                        </m:r>
                      </m:sup>
                    </m:sSup>
                  </m:oMath>
                </a14:m>
                <a:endParaRPr lang="en-US" sz="2800" dirty="0"/>
              </a:p>
            </p:txBody>
          </p:sp>
        </mc:Choice>
        <mc:Fallback xmlns="">
          <p:sp>
            <p:nvSpPr>
              <p:cNvPr id="10" name="TextBox 9">
                <a:extLst>
                  <a:ext uri="{FF2B5EF4-FFF2-40B4-BE49-F238E27FC236}">
                    <a16:creationId xmlns:a16="http://schemas.microsoft.com/office/drawing/2014/main" id="{BD1E2238-1288-1248-99CC-DA919A0DBA33}"/>
                  </a:ext>
                </a:extLst>
              </p:cNvPr>
              <p:cNvSpPr txBox="1">
                <a:spLocks noRot="1" noChangeAspect="1" noMove="1" noResize="1" noEditPoints="1" noAdjustHandles="1" noChangeArrowheads="1" noChangeShapeType="1" noTextEdit="1"/>
              </p:cNvSpPr>
              <p:nvPr/>
            </p:nvSpPr>
            <p:spPr>
              <a:xfrm>
                <a:off x="2049213" y="1775486"/>
                <a:ext cx="8100359" cy="733342"/>
              </a:xfrm>
              <a:prstGeom prst="rect">
                <a:avLst/>
              </a:prstGeom>
              <a:blipFill>
                <a:blip r:embed="rId3"/>
                <a:stretch>
                  <a:fillRect l="-1565" t="-72881" b="-125424"/>
                </a:stretch>
              </a:blipFill>
            </p:spPr>
            <p:txBody>
              <a:bodyPr/>
              <a:lstStyle/>
              <a:p>
                <a:r>
                  <a:rPr lang="en-US">
                    <a:noFill/>
                  </a:rPr>
                  <a:t> </a:t>
                </a:r>
              </a:p>
            </p:txBody>
          </p:sp>
        </mc:Fallback>
      </mc:AlternateContent>
      <p:sp>
        <p:nvSpPr>
          <p:cNvPr id="2" name="Slide Number Placeholder 1">
            <a:extLst>
              <a:ext uri="{FF2B5EF4-FFF2-40B4-BE49-F238E27FC236}">
                <a16:creationId xmlns:a16="http://schemas.microsoft.com/office/drawing/2014/main" id="{105615E0-295D-5340-8514-2E8B1E933C70}"/>
              </a:ext>
            </a:extLst>
          </p:cNvPr>
          <p:cNvSpPr>
            <a:spLocks noGrp="1"/>
          </p:cNvSpPr>
          <p:nvPr>
            <p:ph type="sldNum" sz="quarter" idx="12"/>
          </p:nvPr>
        </p:nvSpPr>
        <p:spPr/>
        <p:txBody>
          <a:bodyPr/>
          <a:lstStyle/>
          <a:p>
            <a:fld id="{5F07402F-1908-0F43-B844-ECE5D9BD648C}" type="slidenum">
              <a:rPr lang="en-US" smtClean="0"/>
              <a:t>12</a:t>
            </a:fld>
            <a:endParaRPr lang="en-US"/>
          </a:p>
        </p:txBody>
      </p:sp>
    </p:spTree>
    <p:extLst>
      <p:ext uri="{BB962C8B-B14F-4D97-AF65-F5344CB8AC3E}">
        <p14:creationId xmlns:p14="http://schemas.microsoft.com/office/powerpoint/2010/main" val="22460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animBg="1"/>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FF5B6-4F90-7448-B43B-CEA305CB1491}"/>
              </a:ext>
            </a:extLst>
          </p:cNvPr>
          <p:cNvSpPr>
            <a:spLocks noGrp="1"/>
          </p:cNvSpPr>
          <p:nvPr>
            <p:ph type="title"/>
          </p:nvPr>
        </p:nvSpPr>
        <p:spPr/>
        <p:txBody>
          <a:bodyPr/>
          <a:lstStyle/>
          <a:p>
            <a:r>
              <a:rPr lang="en-US" dirty="0"/>
              <a:t>Training </a:t>
            </a:r>
            <a:r>
              <a:rPr lang="en-US" dirty="0" err="1"/>
              <a:t>Perceptrons</a:t>
            </a:r>
            <a:r>
              <a:rPr lang="en-US" dirty="0"/>
              <a:t> with GD</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868B463-63AF-6C42-BC64-4BC765B7A4F9}"/>
                  </a:ext>
                </a:extLst>
              </p:cNvPr>
              <p:cNvSpPr>
                <a:spLocks noGrp="1"/>
              </p:cNvSpPr>
              <p:nvPr>
                <p:ph idx="1"/>
              </p:nvPr>
            </p:nvSpPr>
            <p:spPr>
              <a:xfrm>
                <a:off x="838200" y="1825625"/>
                <a:ext cx="10515600" cy="4351338"/>
              </a:xfrm>
            </p:spPr>
            <p:txBody>
              <a:bodyPr/>
              <a:lstStyle/>
              <a:p>
                <a14:m>
                  <m:oMath xmlns:m="http://schemas.openxmlformats.org/officeDocument/2006/math">
                    <m:limLow>
                      <m:limLowPr>
                        <m:ctrlPr>
                          <a:rPr lang="en-US" i="1" smtClean="0">
                            <a:latin typeface="Cambria Math" panose="02040503050406030204" pitchFamily="18" charset="0"/>
                          </a:rPr>
                        </m:ctrlPr>
                      </m:limLowPr>
                      <m:e>
                        <m:r>
                          <m:rPr>
                            <m:sty m:val="p"/>
                          </m:rPr>
                          <a:rPr lang="en-US">
                            <a:latin typeface="Cambria Math" panose="02040503050406030204" pitchFamily="18" charset="0"/>
                          </a:rPr>
                          <m:t>min</m:t>
                        </m:r>
                      </m:e>
                      <m:lim>
                        <m:r>
                          <a:rPr lang="en-US" i="1">
                            <a:latin typeface="Cambria Math" panose="02040503050406030204" pitchFamily="18" charset="0"/>
                          </a:rPr>
                          <m:t>𝑤</m:t>
                        </m:r>
                      </m:lim>
                    </m:limLow>
                    <m:r>
                      <a:rPr lang="en-US" b="0" i="1" smtClean="0">
                        <a:latin typeface="Cambria Math" panose="02040503050406030204" pitchFamily="18" charset="0"/>
                      </a:rPr>
                      <m:t>0.5</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ea typeface="Cambria Math" panose="02040503050406030204" pitchFamily="18" charset="0"/>
                              </a:rPr>
                              <m:t>𝑓</m:t>
                            </m:r>
                            <m:d>
                              <m:dPr>
                                <m:ctrlPr>
                                  <a:rPr lang="en-US" i="1">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𝑥</m:t>
                                </m:r>
                              </m:e>
                            </m:d>
                            <m:r>
                              <m:rPr>
                                <m:nor/>
                              </m:rPr>
                              <a:rPr lang="en-US" dirty="0"/>
                              <m:t> </m:t>
                            </m:r>
                            <m:r>
                              <a:rPr lang="en-US" i="1" dirty="0">
                                <a:latin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𝑓</m:t>
                                </m:r>
                              </m:e>
                            </m:acc>
                            <m:d>
                              <m:dPr>
                                <m:ctrlPr>
                                  <a:rPr lang="en-US" i="1" dirty="0">
                                    <a:latin typeface="Cambria Math" panose="02040503050406030204" pitchFamily="18" charset="0"/>
                                  </a:rPr>
                                </m:ctrlPr>
                              </m:dPr>
                              <m:e>
                                <m:r>
                                  <a:rPr lang="en-US" b="0" i="1" dirty="0" smtClean="0">
                                    <a:latin typeface="Cambria Math" panose="02040503050406030204" pitchFamily="18" charset="0"/>
                                  </a:rPr>
                                  <m:t>𝑥</m:t>
                                </m:r>
                                <m:r>
                                  <a:rPr lang="en-US" i="1" dirty="0">
                                    <a:latin typeface="Cambria Math" panose="02040503050406030204" pitchFamily="18" charset="0"/>
                                  </a:rPr>
                                  <m:t>;</m:t>
                                </m:r>
                                <m:r>
                                  <a:rPr lang="en-US" i="1" dirty="0">
                                    <a:latin typeface="Cambria Math" panose="02040503050406030204" pitchFamily="18" charset="0"/>
                                  </a:rPr>
                                  <m:t>𝑤</m:t>
                                </m:r>
                              </m:e>
                            </m:d>
                          </m:e>
                        </m:d>
                      </m:e>
                      <m:sup>
                        <m:r>
                          <a:rPr lang="en-US" i="1">
                            <a:latin typeface="Cambria Math" panose="02040503050406030204" pitchFamily="18" charset="0"/>
                          </a:rPr>
                          <m:t>2</m:t>
                        </m:r>
                      </m:sup>
                    </m:sSup>
                  </m:oMath>
                </a14:m>
                <a:r>
                  <a:rPr lang="en-US" dirty="0"/>
                  <a:t>:= Squared loss function</a:t>
                </a:r>
              </a:p>
              <a:p>
                <a:r>
                  <a:rPr lang="en-US" dirty="0"/>
                  <a:t>GD: </a:t>
                </a:r>
                <a14:m>
                  <m:oMath xmlns:m="http://schemas.openxmlformats.org/officeDocument/2006/math">
                    <m:r>
                      <a:rPr lang="en-US" b="0" i="1" smtClean="0">
                        <a:latin typeface="Cambria Math" panose="02040503050406030204" pitchFamily="18" charset="0"/>
                      </a:rPr>
                      <m:t>𝑤</m:t>
                    </m:r>
                    <m:r>
                      <a:rPr lang="en-US" b="0" i="1" smtClean="0">
                        <a:latin typeface="Cambria Math" panose="02040503050406030204" pitchFamily="18" charset="0"/>
                      </a:rPr>
                      <m:t>=</m:t>
                    </m:r>
                    <m:r>
                      <a:rPr lang="en-US" b="0" i="1" smtClean="0">
                        <a:latin typeface="Cambria Math" panose="02040503050406030204" pitchFamily="18" charset="0"/>
                      </a:rPr>
                      <m:t>𝑤</m:t>
                    </m:r>
                    <m:r>
                      <a:rPr lang="en-US" b="0" i="1" smtClean="0">
                        <a:latin typeface="Cambria Math" panose="02040503050406030204" pitchFamily="18" charset="0"/>
                      </a:rPr>
                      <m:t>−</m:t>
                    </m:r>
                    <m:r>
                      <a:rPr lang="en-US" b="0" i="1" smtClean="0">
                        <a:latin typeface="Cambria Math" panose="02040503050406030204" pitchFamily="18" charset="0"/>
                      </a:rPr>
                      <m:t>𝛼</m:t>
                    </m:r>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m:t>
                        </m:r>
                      </m:e>
                      <m:sub>
                        <m:r>
                          <m:rPr>
                            <m:sty m:val="p"/>
                          </m:rPr>
                          <a:rPr lang="en-US" b="0" i="0" smtClean="0">
                            <a:latin typeface="Cambria Math" panose="02040503050406030204" pitchFamily="18" charset="0"/>
                          </a:rPr>
                          <m:t>w</m:t>
                        </m:r>
                      </m:sub>
                    </m:sSub>
                    <m:r>
                      <a:rPr lang="en-US" b="0" i="1" smtClean="0">
                        <a:latin typeface="Cambria Math" panose="02040503050406030204" pitchFamily="18" charset="0"/>
                      </a:rPr>
                      <m:t>𝑙𝑜𝑠𝑠</m:t>
                    </m:r>
                    <m:r>
                      <a:rPr lang="en-US" b="0" i="1" smtClean="0">
                        <a:latin typeface="Cambria Math" panose="02040503050406030204" pitchFamily="18" charset="0"/>
                      </a:rPr>
                      <m:t>=</m:t>
                    </m:r>
                    <m:r>
                      <a:rPr lang="en-US" b="0" i="1" smtClean="0">
                        <a:latin typeface="Cambria Math" panose="02040503050406030204" pitchFamily="18" charset="0"/>
                      </a:rPr>
                      <m:t>𝑤</m:t>
                    </m:r>
                    <m:r>
                      <a:rPr lang="en-US" b="0" i="1" smtClean="0">
                        <a:latin typeface="Cambria Math" panose="02040503050406030204" pitchFamily="18" charset="0"/>
                      </a:rPr>
                      <m:t>+</m:t>
                    </m:r>
                    <m:r>
                      <a:rPr lang="en-US" b="0" i="1" smtClean="0">
                        <a:latin typeface="Cambria Math" panose="02040503050406030204" pitchFamily="18" charset="0"/>
                      </a:rPr>
                      <m:t>𝛼</m:t>
                    </m:r>
                    <m:d>
                      <m:dPr>
                        <m:begChr m:val="["/>
                        <m:endChr m:val="]"/>
                        <m:ctrlPr>
                          <a:rPr lang="en-US" b="0" i="1" smtClean="0">
                            <a:latin typeface="Cambria Math" panose="02040503050406030204" pitchFamily="18" charset="0"/>
                          </a:rPr>
                        </m:ctrlPr>
                      </m:dPr>
                      <m:e>
                        <m:r>
                          <a:rPr lang="en-US" i="1" smtClean="0">
                            <a:latin typeface="Cambria Math" panose="02040503050406030204" pitchFamily="18" charset="0"/>
                            <a:ea typeface="Cambria Math" panose="02040503050406030204" pitchFamily="18" charset="0"/>
                          </a:rPr>
                          <m:t>𝑓</m:t>
                        </m:r>
                        <m:d>
                          <m:dPr>
                            <m:ctrlPr>
                              <a:rPr lang="en-US" i="1">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𝑥</m:t>
                            </m:r>
                          </m:e>
                        </m:d>
                        <m:r>
                          <m:rPr>
                            <m:nor/>
                          </m:rPr>
                          <a:rPr lang="en-US" dirty="0"/>
                          <m:t> </m:t>
                        </m:r>
                        <m:r>
                          <a:rPr lang="en-US" i="1" dirty="0">
                            <a:latin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𝑓</m:t>
                            </m:r>
                          </m:e>
                        </m:acc>
                        <m:d>
                          <m:dPr>
                            <m:ctrlPr>
                              <a:rPr lang="en-US" i="1" dirty="0">
                                <a:latin typeface="Cambria Math" panose="02040503050406030204" pitchFamily="18" charset="0"/>
                              </a:rPr>
                            </m:ctrlPr>
                          </m:dPr>
                          <m:e>
                            <m:r>
                              <a:rPr lang="en-US" b="0" i="1" dirty="0" smtClean="0">
                                <a:latin typeface="Cambria Math" panose="02040503050406030204" pitchFamily="18" charset="0"/>
                              </a:rPr>
                              <m:t>𝑥</m:t>
                            </m:r>
                            <m:r>
                              <a:rPr lang="en-US" i="1" dirty="0">
                                <a:latin typeface="Cambria Math" panose="02040503050406030204" pitchFamily="18" charset="0"/>
                              </a:rPr>
                              <m:t>;</m:t>
                            </m:r>
                            <m:r>
                              <a:rPr lang="en-US" i="1" dirty="0">
                                <a:latin typeface="Cambria Math" panose="02040503050406030204" pitchFamily="18" charset="0"/>
                              </a:rPr>
                              <m:t>𝑤</m:t>
                            </m:r>
                          </m:e>
                        </m:d>
                      </m:e>
                    </m:d>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m:t>
                        </m:r>
                      </m:e>
                      <m:sub>
                        <m:r>
                          <m:rPr>
                            <m:sty m:val="p"/>
                          </m:rPr>
                          <a:rPr lang="en-US" b="0" i="0" smtClean="0">
                            <a:latin typeface="Cambria Math" panose="02040503050406030204" pitchFamily="18" charset="0"/>
                          </a:rPr>
                          <m:t>w</m:t>
                        </m:r>
                      </m:sub>
                    </m:sSub>
                    <m:acc>
                      <m:accPr>
                        <m:chr m:val="̂"/>
                        <m:ctrlPr>
                          <a:rPr lang="en-US" i="1">
                            <a:latin typeface="Cambria Math" panose="02040503050406030204" pitchFamily="18" charset="0"/>
                          </a:rPr>
                        </m:ctrlPr>
                      </m:accPr>
                      <m:e>
                        <m:r>
                          <a:rPr lang="en-US" i="1">
                            <a:latin typeface="Cambria Math" panose="02040503050406030204" pitchFamily="18" charset="0"/>
                          </a:rPr>
                          <m:t>𝑓</m:t>
                        </m:r>
                      </m:e>
                    </m:acc>
                    <m:d>
                      <m:dPr>
                        <m:ctrlPr>
                          <a:rPr lang="en-US" i="1" dirty="0">
                            <a:latin typeface="Cambria Math" panose="02040503050406030204" pitchFamily="18" charset="0"/>
                          </a:rPr>
                        </m:ctrlPr>
                      </m:dPr>
                      <m:e>
                        <m:r>
                          <a:rPr lang="en-US" b="0" i="1" dirty="0" smtClean="0">
                            <a:latin typeface="Cambria Math" panose="02040503050406030204" pitchFamily="18" charset="0"/>
                          </a:rPr>
                          <m:t>𝑥</m:t>
                        </m:r>
                        <m:r>
                          <a:rPr lang="en-US" i="1" dirty="0">
                            <a:latin typeface="Cambria Math" panose="02040503050406030204" pitchFamily="18" charset="0"/>
                          </a:rPr>
                          <m:t>;</m:t>
                        </m:r>
                        <m:r>
                          <a:rPr lang="en-US" i="1" dirty="0">
                            <a:latin typeface="Cambria Math" panose="02040503050406030204" pitchFamily="18" charset="0"/>
                          </a:rPr>
                          <m:t>𝑤</m:t>
                        </m:r>
                      </m:e>
                    </m:d>
                  </m:oMath>
                </a14:m>
                <a:endParaRPr lang="en-US" dirty="0"/>
              </a:p>
              <a:p>
                <a:r>
                  <a:rPr lang="en-US" dirty="0"/>
                  <a:t>With a linear approximator (single perceptron) </a:t>
                </a:r>
                <a14:m>
                  <m:oMath xmlns:m="http://schemas.openxmlformats.org/officeDocument/2006/math">
                    <m:sSub>
                      <m:sSubPr>
                        <m:ctrlPr>
                          <a:rPr lang="en-US" b="0" i="1" smtClean="0">
                            <a:latin typeface="Cambria Math" panose="02040503050406030204" pitchFamily="18" charset="0"/>
                          </a:rPr>
                        </m:ctrlPr>
                      </m:sSubPr>
                      <m:e>
                        <m:r>
                          <m:rPr>
                            <m:sty m:val="p"/>
                          </m:rPr>
                          <a:rPr lang="en-US">
                            <a:latin typeface="Cambria Math" panose="02040503050406030204" pitchFamily="18" charset="0"/>
                          </a:rPr>
                          <m:t>∇</m:t>
                        </m:r>
                      </m:e>
                      <m:sub>
                        <m:r>
                          <a:rPr lang="en-US" b="0" i="1" smtClean="0">
                            <a:latin typeface="Cambria Math" panose="02040503050406030204" pitchFamily="18" charset="0"/>
                          </a:rPr>
                          <m:t>𝑤</m:t>
                        </m:r>
                      </m:sub>
                    </m:sSub>
                    <m:acc>
                      <m:accPr>
                        <m:chr m:val="̂"/>
                        <m:ctrlPr>
                          <a:rPr lang="en-US" i="1">
                            <a:latin typeface="Cambria Math" panose="02040503050406030204" pitchFamily="18" charset="0"/>
                          </a:rPr>
                        </m:ctrlPr>
                      </m:accPr>
                      <m:e>
                        <m:r>
                          <a:rPr lang="en-US" i="1">
                            <a:latin typeface="Cambria Math" panose="02040503050406030204" pitchFamily="18" charset="0"/>
                          </a:rPr>
                          <m:t>𝑓</m:t>
                        </m:r>
                      </m:e>
                    </m:acc>
                    <m:d>
                      <m:dPr>
                        <m:ctrlPr>
                          <a:rPr lang="en-US" i="1" dirty="0">
                            <a:latin typeface="Cambria Math" panose="02040503050406030204" pitchFamily="18" charset="0"/>
                          </a:rPr>
                        </m:ctrlPr>
                      </m:dPr>
                      <m:e>
                        <m:r>
                          <a:rPr lang="en-US" b="0" i="1" dirty="0" smtClean="0">
                            <a:latin typeface="Cambria Math" panose="02040503050406030204" pitchFamily="18" charset="0"/>
                          </a:rPr>
                          <m:t>𝑥</m:t>
                        </m:r>
                        <m:r>
                          <a:rPr lang="en-US" i="1" dirty="0">
                            <a:latin typeface="Cambria Math" panose="02040503050406030204" pitchFamily="18" charset="0"/>
                          </a:rPr>
                          <m:t>;</m:t>
                        </m:r>
                        <m:r>
                          <a:rPr lang="en-US" i="1" dirty="0">
                            <a:latin typeface="Cambria Math" panose="02040503050406030204" pitchFamily="18" charset="0"/>
                          </a:rPr>
                          <m:t>𝑤</m:t>
                        </m:r>
                      </m:e>
                    </m:d>
                    <m:r>
                      <a:rPr lang="en-US" b="0" i="1" dirty="0" smtClean="0">
                        <a:latin typeface="Cambria Math" panose="02040503050406030204" pitchFamily="18" charset="0"/>
                      </a:rPr>
                      <m:t>=</m:t>
                    </m:r>
                    <m:r>
                      <a:rPr lang="en-US" b="0" i="1" dirty="0" smtClean="0">
                        <a:latin typeface="Cambria Math" panose="02040503050406030204" pitchFamily="18" charset="0"/>
                      </a:rPr>
                      <m:t>𝑥</m:t>
                    </m:r>
                  </m:oMath>
                </a14:m>
                <a:endParaRPr lang="en-US" dirty="0"/>
              </a:p>
              <a:p>
                <a:pPr lvl="1"/>
                <a:r>
                  <a:rPr lang="en-US" dirty="0"/>
                  <a:t>Enables closed-form optimization (least-squares method)</a:t>
                </a:r>
              </a:p>
              <a:p>
                <a:r>
                  <a:rPr lang="en-US" dirty="0"/>
                  <a:t>What are the limitations of </a:t>
                </a:r>
                <a:r>
                  <a:rPr lang="en-US" dirty="0" err="1"/>
                  <a:t>preceptrons</a:t>
                </a:r>
                <a:r>
                  <a:rPr lang="en-US" dirty="0"/>
                  <a:t> as function approximators?</a:t>
                </a:r>
              </a:p>
              <a:p>
                <a:pPr lvl="1"/>
                <a:r>
                  <a:rPr lang="en-US" dirty="0"/>
                  <a:t>Only able to capture linear relations between state features and output</a:t>
                </a:r>
              </a:p>
              <a:p>
                <a:pPr lvl="1"/>
                <a:r>
                  <a:rPr lang="en-US" dirty="0"/>
                  <a:t>The approximated linear function </a:t>
                </a:r>
                <a14:m>
                  <m:oMath xmlns:m="http://schemas.openxmlformats.org/officeDocument/2006/math">
                    <m:r>
                      <a:rPr lang="en-US" b="0" i="1" smtClean="0">
                        <a:latin typeface="Cambria Math" panose="02040503050406030204" pitchFamily="18" charset="0"/>
                      </a:rPr>
                      <m:t>𝑓</m:t>
                    </m:r>
                    <m:r>
                      <a:rPr lang="en-US" b="0" i="1" smtClean="0">
                        <a:latin typeface="Cambria Math" panose="02040503050406030204" pitchFamily="18" charset="0"/>
                      </a:rPr>
                      <m:t>=</m:t>
                    </m:r>
                    <m:r>
                      <a:rPr lang="en-US" i="1">
                        <a:latin typeface="Cambria Math" panose="02040503050406030204" pitchFamily="18" charset="0"/>
                      </a:rPr>
                      <m:t>𝑥</m:t>
                    </m:r>
                    <m:r>
                      <a:rPr lang="en-US" i="1">
                        <a:latin typeface="Cambria Math" panose="02040503050406030204" pitchFamily="18" charset="0"/>
                      </a:rPr>
                      <m:t>⋅</m:t>
                    </m:r>
                    <m:r>
                      <a:rPr lang="en-US" i="1">
                        <a:latin typeface="Cambria Math" panose="02040503050406030204" pitchFamily="18" charset="0"/>
                      </a:rPr>
                      <m:t>𝑤</m:t>
                    </m:r>
                  </m:oMath>
                </a14:m>
                <a:r>
                  <a:rPr lang="en-US" dirty="0"/>
                  <a:t> must be 0 for </a:t>
                </a:r>
                <a14:m>
                  <m:oMath xmlns:m="http://schemas.openxmlformats.org/officeDocument/2006/math">
                    <m:r>
                      <a:rPr lang="en-US" i="1">
                        <a:latin typeface="Cambria Math" panose="02040503050406030204" pitchFamily="18" charset="0"/>
                      </a:rPr>
                      <m:t>𝑥</m:t>
                    </m:r>
                    <m:r>
                      <a:rPr lang="en-US" b="0" i="1" smtClean="0">
                        <a:latin typeface="Cambria Math" panose="02040503050406030204" pitchFamily="18" charset="0"/>
                      </a:rPr>
                      <m:t>=[0,0,0…]</m:t>
                    </m:r>
                  </m:oMath>
                </a14:m>
                <a:endParaRPr lang="en-US" dirty="0"/>
              </a:p>
            </p:txBody>
          </p:sp>
        </mc:Choice>
        <mc:Fallback xmlns="">
          <p:sp>
            <p:nvSpPr>
              <p:cNvPr id="3" name="Content Placeholder 2">
                <a:extLst>
                  <a:ext uri="{FF2B5EF4-FFF2-40B4-BE49-F238E27FC236}">
                    <a16:creationId xmlns:a16="http://schemas.microsoft.com/office/drawing/2014/main" id="{5868B463-63AF-6C42-BC64-4BC765B7A4F9}"/>
                  </a:ext>
                </a:extLst>
              </p:cNvPr>
              <p:cNvSpPr>
                <a:spLocks noGrp="1" noRot="1" noChangeAspect="1" noMove="1" noResize="1" noEditPoints="1" noAdjustHandles="1" noChangeArrowheads="1" noChangeShapeType="1" noTextEdit="1"/>
              </p:cNvSpPr>
              <p:nvPr>
                <p:ph idx="1"/>
              </p:nvPr>
            </p:nvSpPr>
            <p:spPr>
              <a:xfrm>
                <a:off x="838200" y="1825625"/>
                <a:ext cx="10515600" cy="4351338"/>
              </a:xfrm>
              <a:blipFill>
                <a:blip r:embed="rId2"/>
                <a:stretch>
                  <a:fillRect l="-1086"/>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5FA24A78-8628-C348-B2FB-1F5BFCE9F50B}"/>
              </a:ext>
            </a:extLst>
          </p:cNvPr>
          <p:cNvSpPr>
            <a:spLocks noGrp="1"/>
          </p:cNvSpPr>
          <p:nvPr>
            <p:ph type="sldNum" sz="quarter" idx="12"/>
          </p:nvPr>
        </p:nvSpPr>
        <p:spPr/>
        <p:txBody>
          <a:bodyPr/>
          <a:lstStyle/>
          <a:p>
            <a:fld id="{5F07402F-1908-0F43-B844-ECE5D9BD648C}" type="slidenum">
              <a:rPr lang="en-US" smtClean="0"/>
              <a:t>13</a:t>
            </a:fld>
            <a:endParaRPr lang="en-US" dirty="0"/>
          </a:p>
        </p:txBody>
      </p:sp>
    </p:spTree>
    <p:extLst>
      <p:ext uri="{BB962C8B-B14F-4D97-AF65-F5344CB8AC3E}">
        <p14:creationId xmlns:p14="http://schemas.microsoft.com/office/powerpoint/2010/main" val="4937622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968A8-348E-9249-AEAA-E4A2EB14F9BE}"/>
              </a:ext>
            </a:extLst>
          </p:cNvPr>
          <p:cNvSpPr>
            <a:spLocks noGrp="1"/>
          </p:cNvSpPr>
          <p:nvPr>
            <p:ph type="title"/>
          </p:nvPr>
        </p:nvSpPr>
        <p:spPr/>
        <p:txBody>
          <a:bodyPr/>
          <a:lstStyle/>
          <a:p>
            <a:r>
              <a:rPr lang="en-US" dirty="0"/>
              <a:t>Add bias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1F36482D-2445-AE48-8BDE-2B816D3F81CA}"/>
                  </a:ext>
                </a:extLst>
              </p:cNvPr>
              <p:cNvSpPr>
                <a:spLocks noGrp="1"/>
              </p:cNvSpPr>
              <p:nvPr>
                <p:ph idx="1"/>
              </p:nvPr>
            </p:nvSpPr>
            <p:spPr>
              <a:xfrm>
                <a:off x="669524" y="2038689"/>
                <a:ext cx="8092735" cy="4774351"/>
              </a:xfrm>
            </p:spPr>
            <p:txBody>
              <a:bodyPr>
                <a:normAutofit/>
              </a:bodyPr>
              <a:lstStyle/>
              <a:p>
                <a:r>
                  <a:rPr lang="en-US" dirty="0"/>
                  <a:t>Simple perceptron (</a:t>
                </a:r>
                <a14:m>
                  <m:oMath xmlns:m="http://schemas.openxmlformats.org/officeDocument/2006/math">
                    <m:r>
                      <a:rPr lang="en-US" b="0" i="1" smtClean="0">
                        <a:latin typeface="Cambria Math" panose="02040503050406030204" pitchFamily="18" charset="0"/>
                      </a:rPr>
                      <m:t>𝑓</m:t>
                    </m:r>
                    <m:r>
                      <a:rPr lang="en-US" b="0" i="0" smtClean="0">
                        <a:latin typeface="Cambria Math" panose="02040503050406030204" pitchFamily="18" charset="0"/>
                      </a:rPr>
                      <m:t>=</m:t>
                    </m:r>
                    <m:r>
                      <a:rPr lang="en-US" i="1">
                        <a:latin typeface="Cambria Math" panose="02040503050406030204" pitchFamily="18" charset="0"/>
                      </a:rPr>
                      <m:t>𝑤𝑥</m:t>
                    </m:r>
                  </m:oMath>
                </a14:m>
                <a:r>
                  <a:rPr lang="en-US" dirty="0"/>
                  <a:t>) capture linear functions that pass through the origin</a:t>
                </a:r>
              </a:p>
              <a:p>
                <a:r>
                  <a:rPr lang="en-US" b="1" dirty="0"/>
                  <a:t>Solution</a:t>
                </a:r>
                <a:r>
                  <a:rPr lang="en-US" dirty="0"/>
                  <a:t>: add a bias term:</a:t>
                </a:r>
              </a:p>
              <a:p>
                <a:pPr lvl="1"/>
                <a14:m>
                  <m:oMath xmlns:m="http://schemas.openxmlformats.org/officeDocument/2006/math">
                    <m:r>
                      <a:rPr lang="en-US" b="0" i="1" smtClean="0">
                        <a:latin typeface="Cambria Math" panose="02040503050406030204" pitchFamily="18" charset="0"/>
                      </a:rPr>
                      <m:t>𝑓</m:t>
                    </m:r>
                    <m:r>
                      <a:rPr lang="en-US" i="1">
                        <a:latin typeface="Cambria Math" panose="02040503050406030204" pitchFamily="18" charset="0"/>
                      </a:rPr>
                      <m:t>=</m:t>
                    </m:r>
                    <m:r>
                      <a:rPr lang="en-US" b="0" i="1" smtClean="0">
                        <a:latin typeface="Cambria Math" panose="02040503050406030204" pitchFamily="18" charset="0"/>
                      </a:rPr>
                      <m:t>𝑤</m:t>
                    </m:r>
                    <m:r>
                      <a:rPr lang="en-US" i="1">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𝑏</m:t>
                    </m:r>
                    <m:r>
                      <a:rPr lang="en-US" b="0" i="1" smtClean="0">
                        <a:latin typeface="Cambria Math" panose="02040503050406030204" pitchFamily="18" charset="0"/>
                      </a:rPr>
                      <m:t>=</m:t>
                    </m:r>
                    <m:r>
                      <a:rPr lang="en-US" b="0" i="1" smtClean="0">
                        <a:latin typeface="Cambria Math" panose="02040503050406030204" pitchFamily="18" charset="0"/>
                      </a:rPr>
                      <m:t>𝑤</m:t>
                    </m:r>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,1</m:t>
                        </m:r>
                      </m:e>
                    </m:d>
                  </m:oMath>
                </a14:m>
                <a:endParaRPr lang="en-US" dirty="0"/>
              </a:p>
              <a:p>
                <a:r>
                  <a:rPr lang="en-US" dirty="0"/>
                  <a:t>How do we train the bias term?</a:t>
                </a:r>
              </a:p>
              <a:p>
                <a:pPr lvl="1"/>
                <a:r>
                  <a:rPr lang="en-US" dirty="0"/>
                  <a:t>Gradient decent as before:</a:t>
                </a:r>
              </a:p>
              <a:p>
                <a:pPr lvl="1"/>
                <a14:m>
                  <m:oMath xmlns:m="http://schemas.openxmlformats.org/officeDocument/2006/math">
                    <m:r>
                      <a:rPr lang="en-US" b="0" i="1" smtClean="0">
                        <a:latin typeface="Cambria Math" panose="02040503050406030204" pitchFamily="18" charset="0"/>
                      </a:rPr>
                      <m:t>𝑏</m:t>
                    </m:r>
                    <m:r>
                      <a:rPr lang="en-US" i="1">
                        <a:latin typeface="Cambria Math" panose="02040503050406030204" pitchFamily="18" charset="0"/>
                      </a:rPr>
                      <m:t>=</m:t>
                    </m:r>
                    <m:r>
                      <a:rPr lang="en-US" b="0" i="1" smtClean="0">
                        <a:latin typeface="Cambria Math" panose="02040503050406030204" pitchFamily="18" charset="0"/>
                      </a:rPr>
                      <m:t>𝑏</m:t>
                    </m:r>
                    <m:r>
                      <a:rPr lang="en-US" i="1">
                        <a:latin typeface="Cambria Math" panose="02040503050406030204" pitchFamily="18" charset="0"/>
                      </a:rPr>
                      <m:t>−</m:t>
                    </m:r>
                    <m:r>
                      <a:rPr lang="en-US" i="1">
                        <a:latin typeface="Cambria Math" panose="02040503050406030204" pitchFamily="18" charset="0"/>
                      </a:rPr>
                      <m:t>𝛼</m:t>
                    </m:r>
                    <m:r>
                      <m:rPr>
                        <m:sty m:val="p"/>
                      </m:rPr>
                      <a:rPr lang="en-US">
                        <a:latin typeface="Cambria Math" panose="02040503050406030204" pitchFamily="18" charset="0"/>
                      </a:rPr>
                      <m:t>∇</m:t>
                    </m:r>
                    <m:r>
                      <a:rPr lang="en-US" i="1">
                        <a:latin typeface="Cambria Math" panose="02040503050406030204" pitchFamily="18" charset="0"/>
                      </a:rPr>
                      <m:t>𝑙𝑜𝑠𝑠</m:t>
                    </m:r>
                    <m:r>
                      <a:rPr lang="en-US" i="1">
                        <a:latin typeface="Cambria Math" panose="02040503050406030204" pitchFamily="18" charset="0"/>
                      </a:rPr>
                      <m:t>=</m:t>
                    </m:r>
                    <m:r>
                      <a:rPr lang="en-US" b="0" i="1" smtClean="0">
                        <a:latin typeface="Cambria Math" panose="02040503050406030204" pitchFamily="18" charset="0"/>
                      </a:rPr>
                      <m:t>𝑏</m:t>
                    </m:r>
                    <m:r>
                      <a:rPr lang="en-US" b="0" i="1" smtClean="0">
                        <a:latin typeface="Cambria Math" panose="02040503050406030204" pitchFamily="18" charset="0"/>
                      </a:rPr>
                      <m:t>+</m:t>
                    </m:r>
                    <m:d>
                      <m:dPr>
                        <m:begChr m:val="["/>
                        <m:endChr m:val="]"/>
                        <m:ctrlPr>
                          <a:rPr lang="en-US" i="1">
                            <a:latin typeface="Cambria Math" panose="02040503050406030204" pitchFamily="18" charset="0"/>
                          </a:rPr>
                        </m:ctrlPr>
                      </m:dPr>
                      <m:e>
                        <m:r>
                          <a:rPr lang="en-US" i="1">
                            <a:latin typeface="Cambria Math" panose="02040503050406030204" pitchFamily="18" charset="0"/>
                            <a:ea typeface="Cambria Math" panose="02040503050406030204" pitchFamily="18" charset="0"/>
                          </a:rPr>
                          <m:t>𝑓</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𝑥</m:t>
                            </m:r>
                          </m:e>
                        </m:d>
                        <m:r>
                          <m:rPr>
                            <m:nor/>
                          </m:rPr>
                          <a:rPr lang="en-US" dirty="0"/>
                          <m:t> </m:t>
                        </m:r>
                        <m:r>
                          <a:rPr lang="en-US" i="1" dirty="0">
                            <a:latin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𝑓</m:t>
                            </m:r>
                          </m:e>
                        </m:acc>
                        <m:d>
                          <m:dPr>
                            <m:ctrlPr>
                              <a:rPr lang="en-US" i="1" dirty="0">
                                <a:latin typeface="Cambria Math" panose="02040503050406030204" pitchFamily="18" charset="0"/>
                              </a:rPr>
                            </m:ctrlPr>
                          </m:dPr>
                          <m:e>
                            <m:r>
                              <a:rPr lang="en-US" i="1" dirty="0">
                                <a:latin typeface="Cambria Math" panose="02040503050406030204" pitchFamily="18" charset="0"/>
                              </a:rPr>
                              <m:t>𝑥</m:t>
                            </m:r>
                            <m:r>
                              <a:rPr lang="en-US" i="1" dirty="0">
                                <a:latin typeface="Cambria Math" panose="02040503050406030204" pitchFamily="18" charset="0"/>
                              </a:rPr>
                              <m:t>;</m:t>
                            </m:r>
                            <m:r>
                              <a:rPr lang="en-US" i="1" dirty="0">
                                <a:latin typeface="Cambria Math" panose="02040503050406030204" pitchFamily="18" charset="0"/>
                              </a:rPr>
                              <m:t>𝑤</m:t>
                            </m:r>
                            <m:r>
                              <a:rPr lang="en-US" b="0" i="1" dirty="0" smtClean="0">
                                <a:latin typeface="Cambria Math" panose="02040503050406030204" pitchFamily="18" charset="0"/>
                              </a:rPr>
                              <m:t>,</m:t>
                            </m:r>
                            <m:r>
                              <a:rPr lang="en-US" b="0" i="1" dirty="0" smtClean="0">
                                <a:latin typeface="Cambria Math" panose="02040503050406030204" pitchFamily="18" charset="0"/>
                              </a:rPr>
                              <m:t>𝑏</m:t>
                            </m:r>
                          </m:e>
                        </m:d>
                      </m:e>
                    </m:d>
                    <m:sSub>
                      <m:sSubPr>
                        <m:ctrlPr>
                          <a:rPr lang="en-US" b="0" i="1" dirty="0" smtClean="0">
                            <a:latin typeface="Cambria Math" panose="02040503050406030204" pitchFamily="18" charset="0"/>
                          </a:rPr>
                        </m:ctrlPr>
                      </m:sSubPr>
                      <m:e>
                        <m:r>
                          <m:rPr>
                            <m:sty m:val="p"/>
                          </m:rPr>
                          <a:rPr lang="en-US">
                            <a:latin typeface="Cambria Math" panose="02040503050406030204" pitchFamily="18" charset="0"/>
                          </a:rPr>
                          <m:t>∇</m:t>
                        </m:r>
                      </m:e>
                      <m:sub>
                        <m:r>
                          <m:rPr>
                            <m:sty m:val="p"/>
                          </m:rPr>
                          <a:rPr lang="en-US" b="0" i="0" smtClean="0">
                            <a:latin typeface="Cambria Math" panose="02040503050406030204" pitchFamily="18" charset="0"/>
                          </a:rPr>
                          <m:t>b</m:t>
                        </m:r>
                      </m:sub>
                    </m:sSub>
                    <m:acc>
                      <m:accPr>
                        <m:chr m:val="̂"/>
                        <m:ctrlPr>
                          <a:rPr lang="en-US" i="1">
                            <a:latin typeface="Cambria Math" panose="02040503050406030204" pitchFamily="18" charset="0"/>
                          </a:rPr>
                        </m:ctrlPr>
                      </m:accPr>
                      <m:e>
                        <m:r>
                          <a:rPr lang="en-US" i="1">
                            <a:latin typeface="Cambria Math" panose="02040503050406030204" pitchFamily="18" charset="0"/>
                          </a:rPr>
                          <m:t>𝑓</m:t>
                        </m:r>
                      </m:e>
                    </m:acc>
                    <m:d>
                      <m:dPr>
                        <m:ctrlPr>
                          <a:rPr lang="en-US" i="1" dirty="0">
                            <a:latin typeface="Cambria Math" panose="02040503050406030204" pitchFamily="18" charset="0"/>
                          </a:rPr>
                        </m:ctrlPr>
                      </m:dPr>
                      <m:e>
                        <m:r>
                          <a:rPr lang="en-US" i="1" dirty="0">
                            <a:latin typeface="Cambria Math" panose="02040503050406030204" pitchFamily="18" charset="0"/>
                          </a:rPr>
                          <m:t>𝑥</m:t>
                        </m:r>
                        <m:r>
                          <a:rPr lang="en-US" i="1" dirty="0">
                            <a:latin typeface="Cambria Math" panose="02040503050406030204" pitchFamily="18" charset="0"/>
                          </a:rPr>
                          <m:t>;</m:t>
                        </m:r>
                        <m:r>
                          <a:rPr lang="en-US" i="1" dirty="0">
                            <a:latin typeface="Cambria Math" panose="02040503050406030204" pitchFamily="18" charset="0"/>
                          </a:rPr>
                          <m:t>𝑤</m:t>
                        </m:r>
                        <m:r>
                          <a:rPr lang="en-US" b="0" i="1" dirty="0" smtClean="0">
                            <a:latin typeface="Cambria Math" panose="02040503050406030204" pitchFamily="18" charset="0"/>
                          </a:rPr>
                          <m:t>,</m:t>
                        </m:r>
                        <m:r>
                          <a:rPr lang="en-US" b="0" i="1" dirty="0" smtClean="0">
                            <a:latin typeface="Cambria Math" panose="02040503050406030204" pitchFamily="18" charset="0"/>
                          </a:rPr>
                          <m:t>𝑏</m:t>
                        </m:r>
                      </m:e>
                    </m:d>
                  </m:oMath>
                </a14:m>
                <a:endParaRPr lang="en-US" dirty="0"/>
              </a:p>
              <a:p>
                <a:pPr lvl="1"/>
                <a:r>
                  <a:rPr lang="en-US" dirty="0"/>
                  <a:t>With a linear approximator (perceptron) </a:t>
                </a:r>
                <a14:m>
                  <m:oMath xmlns:m="http://schemas.openxmlformats.org/officeDocument/2006/math">
                    <m:sSub>
                      <m:sSubPr>
                        <m:ctrlPr>
                          <a:rPr lang="en-US" b="0" i="1" smtClean="0">
                            <a:latin typeface="Cambria Math" panose="02040503050406030204" pitchFamily="18" charset="0"/>
                          </a:rPr>
                        </m:ctrlPr>
                      </m:sSubPr>
                      <m:e>
                        <m:r>
                          <m:rPr>
                            <m:sty m:val="p"/>
                          </m:rPr>
                          <a:rPr lang="en-US">
                            <a:latin typeface="Cambria Math" panose="02040503050406030204" pitchFamily="18" charset="0"/>
                          </a:rPr>
                          <m:t>∇</m:t>
                        </m:r>
                      </m:e>
                      <m:sub>
                        <m:r>
                          <a:rPr lang="en-US" b="0" i="1" smtClean="0">
                            <a:latin typeface="Cambria Math" panose="02040503050406030204" pitchFamily="18" charset="0"/>
                          </a:rPr>
                          <m:t>𝑏</m:t>
                        </m:r>
                      </m:sub>
                    </m:sSub>
                    <m:acc>
                      <m:accPr>
                        <m:chr m:val="̂"/>
                        <m:ctrlPr>
                          <a:rPr lang="en-US" i="1">
                            <a:latin typeface="Cambria Math" panose="02040503050406030204" pitchFamily="18" charset="0"/>
                          </a:rPr>
                        </m:ctrlPr>
                      </m:accPr>
                      <m:e>
                        <m:r>
                          <a:rPr lang="en-US" i="1">
                            <a:latin typeface="Cambria Math" panose="02040503050406030204" pitchFamily="18" charset="0"/>
                          </a:rPr>
                          <m:t>𝑓</m:t>
                        </m:r>
                      </m:e>
                    </m:acc>
                    <m:d>
                      <m:dPr>
                        <m:ctrlPr>
                          <a:rPr lang="en-US" i="1" dirty="0">
                            <a:latin typeface="Cambria Math" panose="02040503050406030204" pitchFamily="18" charset="0"/>
                          </a:rPr>
                        </m:ctrlPr>
                      </m:dPr>
                      <m:e>
                        <m:r>
                          <a:rPr lang="en-US" i="1" dirty="0">
                            <a:latin typeface="Cambria Math" panose="02040503050406030204" pitchFamily="18" charset="0"/>
                          </a:rPr>
                          <m:t>𝑥</m:t>
                        </m:r>
                        <m:r>
                          <a:rPr lang="en-US" i="1" dirty="0">
                            <a:latin typeface="Cambria Math" panose="02040503050406030204" pitchFamily="18" charset="0"/>
                          </a:rPr>
                          <m:t>;</m:t>
                        </m:r>
                        <m:r>
                          <a:rPr lang="en-US" i="1" dirty="0">
                            <a:latin typeface="Cambria Math" panose="02040503050406030204" pitchFamily="18" charset="0"/>
                          </a:rPr>
                          <m:t>𝑤</m:t>
                        </m:r>
                        <m:r>
                          <a:rPr lang="en-US" b="0" i="1" dirty="0" smtClean="0">
                            <a:latin typeface="Cambria Math" panose="02040503050406030204" pitchFamily="18" charset="0"/>
                          </a:rPr>
                          <m:t>,</m:t>
                        </m:r>
                        <m:r>
                          <a:rPr lang="en-US" b="0" i="1" dirty="0" smtClean="0">
                            <a:latin typeface="Cambria Math" panose="02040503050406030204" pitchFamily="18" charset="0"/>
                          </a:rPr>
                          <m:t>𝑏</m:t>
                        </m:r>
                      </m:e>
                    </m:d>
                    <m:r>
                      <a:rPr lang="en-US" i="1" dirty="0">
                        <a:latin typeface="Cambria Math" panose="02040503050406030204" pitchFamily="18" charset="0"/>
                      </a:rPr>
                      <m:t>=</m:t>
                    </m:r>
                    <m:r>
                      <a:rPr lang="en-US" b="0" i="1" dirty="0" smtClean="0">
                        <a:latin typeface="Cambria Math" panose="02040503050406030204" pitchFamily="18" charset="0"/>
                      </a:rPr>
                      <m:t>1</m:t>
                    </m:r>
                  </m:oMath>
                </a14:m>
                <a:endParaRPr lang="en-US" dirty="0"/>
              </a:p>
            </p:txBody>
          </p:sp>
        </mc:Choice>
        <mc:Fallback>
          <p:sp>
            <p:nvSpPr>
              <p:cNvPr id="3" name="Content Placeholder 2">
                <a:extLst>
                  <a:ext uri="{FF2B5EF4-FFF2-40B4-BE49-F238E27FC236}">
                    <a16:creationId xmlns:a16="http://schemas.microsoft.com/office/drawing/2014/main" id="{1F36482D-2445-AE48-8BDE-2B816D3F81CA}"/>
                  </a:ext>
                </a:extLst>
              </p:cNvPr>
              <p:cNvSpPr>
                <a:spLocks noGrp="1" noRot="1" noChangeAspect="1" noMove="1" noResize="1" noEditPoints="1" noAdjustHandles="1" noChangeArrowheads="1" noChangeShapeType="1" noTextEdit="1"/>
              </p:cNvSpPr>
              <p:nvPr>
                <p:ph idx="1"/>
              </p:nvPr>
            </p:nvSpPr>
            <p:spPr>
              <a:xfrm>
                <a:off x="669524" y="2038689"/>
                <a:ext cx="8092735" cy="4774351"/>
              </a:xfrm>
              <a:blipFill>
                <a:blip r:embed="rId2"/>
                <a:stretch>
                  <a:fillRect l="-1254" t="-2122" r="-1724"/>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EDFA5F90-FDD6-AD44-B72B-B93195EAF0A9}"/>
              </a:ext>
            </a:extLst>
          </p:cNvPr>
          <p:cNvPicPr>
            <a:picLocks noChangeAspect="1"/>
          </p:cNvPicPr>
          <p:nvPr/>
        </p:nvPicPr>
        <p:blipFill>
          <a:blip r:embed="rId3"/>
          <a:stretch>
            <a:fillRect/>
          </a:stretch>
        </p:blipFill>
        <p:spPr>
          <a:xfrm>
            <a:off x="8699005" y="272664"/>
            <a:ext cx="3285639" cy="2073666"/>
          </a:xfrm>
          <a:prstGeom prst="rect">
            <a:avLst/>
          </a:prstGeom>
          <a:ln>
            <a:solidFill>
              <a:schemeClr val="tx1"/>
            </a:solidFill>
          </a:ln>
        </p:spPr>
      </p:pic>
      <p:pic>
        <p:nvPicPr>
          <p:cNvPr id="5" name="Picture 4">
            <a:extLst>
              <a:ext uri="{FF2B5EF4-FFF2-40B4-BE49-F238E27FC236}">
                <a16:creationId xmlns:a16="http://schemas.microsoft.com/office/drawing/2014/main" id="{ED3DF389-0CB9-7B4C-9C70-183C22184D90}"/>
              </a:ext>
            </a:extLst>
          </p:cNvPr>
          <p:cNvPicPr>
            <a:picLocks noChangeAspect="1"/>
          </p:cNvPicPr>
          <p:nvPr/>
        </p:nvPicPr>
        <p:blipFill>
          <a:blip r:embed="rId4"/>
          <a:stretch>
            <a:fillRect/>
          </a:stretch>
        </p:blipFill>
        <p:spPr>
          <a:xfrm>
            <a:off x="8699005" y="2450021"/>
            <a:ext cx="3284464" cy="2073666"/>
          </a:xfrm>
          <a:prstGeom prst="rect">
            <a:avLst/>
          </a:prstGeom>
          <a:ln>
            <a:solidFill>
              <a:schemeClr val="tx1"/>
            </a:solidFill>
          </a:ln>
        </p:spPr>
      </p:pic>
      <p:sp>
        <p:nvSpPr>
          <p:cNvPr id="6" name="Slide Number Placeholder 5">
            <a:extLst>
              <a:ext uri="{FF2B5EF4-FFF2-40B4-BE49-F238E27FC236}">
                <a16:creationId xmlns:a16="http://schemas.microsoft.com/office/drawing/2014/main" id="{11EA5B72-4636-F44B-A2F0-D7259B11C62E}"/>
              </a:ext>
            </a:extLst>
          </p:cNvPr>
          <p:cNvSpPr>
            <a:spLocks noGrp="1"/>
          </p:cNvSpPr>
          <p:nvPr>
            <p:ph type="sldNum" sz="quarter" idx="12"/>
          </p:nvPr>
        </p:nvSpPr>
        <p:spPr/>
        <p:txBody>
          <a:bodyPr/>
          <a:lstStyle/>
          <a:p>
            <a:fld id="{5F07402F-1908-0F43-B844-ECE5D9BD648C}" type="slidenum">
              <a:rPr lang="en-US" smtClean="0"/>
              <a:t>14</a:t>
            </a:fld>
            <a:endParaRPr lang="en-US"/>
          </a:p>
        </p:txBody>
      </p:sp>
    </p:spTree>
    <p:extLst>
      <p:ext uri="{BB962C8B-B14F-4D97-AF65-F5344CB8AC3E}">
        <p14:creationId xmlns:p14="http://schemas.microsoft.com/office/powerpoint/2010/main" val="3403946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6A95F-7144-184E-9402-F5F2D39417CB}"/>
              </a:ext>
            </a:extLst>
          </p:cNvPr>
          <p:cNvSpPr>
            <a:spLocks noGrp="1"/>
          </p:cNvSpPr>
          <p:nvPr>
            <p:ph type="title"/>
          </p:nvPr>
        </p:nvSpPr>
        <p:spPr/>
        <p:txBody>
          <a:bodyPr/>
          <a:lstStyle/>
          <a:p>
            <a:r>
              <a:rPr lang="en-US" dirty="0"/>
              <a:t>Beyond linearity: connecting </a:t>
            </a:r>
            <a:r>
              <a:rPr lang="en-US" dirty="0" err="1"/>
              <a:t>perceptrons</a:t>
            </a:r>
            <a:r>
              <a:rPr lang="en-US" dirty="0"/>
              <a:t>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81ACE9C-BEAF-1F47-ADAF-2816B3F32ABE}"/>
                  </a:ext>
                </a:extLst>
              </p:cNvPr>
              <p:cNvSpPr>
                <a:spLocks noGrp="1"/>
              </p:cNvSpPr>
              <p:nvPr>
                <p:ph idx="1"/>
              </p:nvPr>
            </p:nvSpPr>
            <p:spPr/>
            <p:txBody>
              <a:bodyPr/>
              <a:lstStyle/>
              <a:p>
                <a:r>
                  <a:rPr lang="en-US" dirty="0"/>
                  <a:t>What if we connect several preceptors to combine a net?</a:t>
                </a:r>
              </a:p>
              <a:p>
                <a14:m>
                  <m:oMath xmlns:m="http://schemas.openxmlformats.org/officeDocument/2006/math">
                    <m:r>
                      <a:rPr lang="en-US" i="1">
                        <a:latin typeface="Cambria Math" panose="02040503050406030204" pitchFamily="18" charset="0"/>
                      </a:rPr>
                      <m:t>𝑥</m:t>
                    </m:r>
                  </m:oMath>
                </a14:m>
                <a:r>
                  <a:rPr lang="en-US" dirty="0"/>
                  <a:t> is the input,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𝑖</m:t>
                        </m:r>
                      </m:sup>
                    </m:sSup>
                  </m:oMath>
                </a14:m>
                <a:r>
                  <a:rPr lang="en-US" dirty="0"/>
                  <a:t> is the output (activation) vector for layer </a:t>
                </a:r>
                <a14:m>
                  <m:oMath xmlns:m="http://schemas.openxmlformats.org/officeDocument/2006/math">
                    <m:r>
                      <a:rPr lang="en-US" b="0" i="1" smtClean="0">
                        <a:latin typeface="Cambria Math" panose="02040503050406030204" pitchFamily="18" charset="0"/>
                      </a:rPr>
                      <m:t>𝑖</m:t>
                    </m:r>
                  </m:oMath>
                </a14:m>
                <a:r>
                  <a:rPr lang="en-US" dirty="0"/>
                  <a:t>, </a:t>
                </a:r>
                <a14:m>
                  <m:oMath xmlns:m="http://schemas.openxmlformats.org/officeDocument/2006/math">
                    <m:sSup>
                      <m:sSupPr>
                        <m:ctrlPr>
                          <a:rPr lang="en-US" b="0" i="1" smtClean="0">
                            <a:latin typeface="Cambria Math" panose="02040503050406030204" pitchFamily="18" charset="0"/>
                          </a:rPr>
                        </m:ctrlPr>
                      </m:sSupPr>
                      <m:e>
                        <m:r>
                          <a:rPr lang="en-US" i="1" smtClean="0">
                            <a:latin typeface="Cambria Math" panose="02040503050406030204" pitchFamily="18" charset="0"/>
                          </a:rPr>
                          <m:t>𝑤</m:t>
                        </m:r>
                      </m:e>
                      <m:sup>
                        <m:r>
                          <a:rPr lang="en-US" b="0" i="1" smtClean="0">
                            <a:latin typeface="Cambria Math" panose="02040503050406030204" pitchFamily="18" charset="0"/>
                          </a:rPr>
                          <m:t>𝑖</m:t>
                        </m:r>
                      </m:sup>
                    </m:sSup>
                  </m:oMath>
                </a14:m>
                <a:r>
                  <a:rPr lang="en-US" dirty="0"/>
                  <a:t> is a weight matrix for layers </a:t>
                </a:r>
                <a14:m>
                  <m:oMath xmlns:m="http://schemas.openxmlformats.org/officeDocument/2006/math">
                    <m:d>
                      <m:dPr>
                        <m:ctrlPr>
                          <a:rPr lang="en-US" b="0" i="1" smtClean="0">
                            <a:latin typeface="Cambria Math" panose="02040503050406030204" pitchFamily="18" charset="0"/>
                          </a:rPr>
                        </m:ctrlPr>
                      </m:dPr>
                      <m:e>
                        <m:r>
                          <a:rPr lang="en-US" i="1">
                            <a:latin typeface="Cambria Math" panose="02040503050406030204" pitchFamily="18" charset="0"/>
                          </a:rPr>
                          <m:t>𝑖</m:t>
                        </m:r>
                        <m:r>
                          <a:rPr lang="en-US" b="0" i="1" smtClean="0">
                            <a:latin typeface="Cambria Math" panose="02040503050406030204" pitchFamily="18" charset="0"/>
                          </a:rPr>
                          <m:t>−1, </m:t>
                        </m:r>
                        <m:r>
                          <a:rPr lang="en-US" b="0" i="1" smtClean="0">
                            <a:latin typeface="Cambria Math" panose="02040503050406030204" pitchFamily="18" charset="0"/>
                          </a:rPr>
                          <m:t>𝑖</m:t>
                        </m:r>
                      </m:e>
                    </m:d>
                  </m:oMath>
                </a14:m>
                <a:r>
                  <a:rPr lang="en-US" dirty="0"/>
                  <a:t> with dimensions </a:t>
                </a:r>
                <a14:m>
                  <m:oMath xmlns:m="http://schemas.openxmlformats.org/officeDocument/2006/math">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𝑖</m:t>
                            </m:r>
                            <m:r>
                              <a:rPr lang="en-US" b="0" i="1" smtClean="0">
                                <a:latin typeface="Cambria Math" panose="02040503050406030204" pitchFamily="18" charset="0"/>
                              </a:rPr>
                              <m:t>−1</m:t>
                            </m:r>
                          </m:sup>
                        </m:s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𝑖</m:t>
                            </m:r>
                          </m:sup>
                        </m:sSup>
                      </m:e>
                    </m:d>
                  </m:oMath>
                </a14:m>
                <a:endParaRPr lang="en-US" dirty="0"/>
              </a:p>
              <a:p>
                <a:r>
                  <a:rPr lang="en-US" dirty="0"/>
                  <a:t> What is the activation for layer 1?</a:t>
                </a:r>
              </a:p>
              <a:p>
                <a:pPr lvl="1"/>
                <a14:m>
                  <m:oMath xmlns:m="http://schemas.openxmlformats.org/officeDocument/2006/math">
                    <m:sSubSup>
                      <m:sSubSupPr>
                        <m:ctrlPr>
                          <a:rPr lang="en-US" b="0" i="1" smtClean="0">
                            <a:latin typeface="Cambria Math" panose="02040503050406030204" pitchFamily="18" charset="0"/>
                          </a:rPr>
                        </m:ctrlPr>
                      </m:sSubSupPr>
                      <m:e>
                        <m:r>
                          <a:rPr lang="en-US" i="1" smtClean="0">
                            <a:latin typeface="Cambria Math" panose="02040503050406030204" pitchFamily="18" charset="0"/>
                          </a:rPr>
                          <m:t>𝑧</m:t>
                        </m:r>
                      </m:e>
                      <m:sub>
                        <m:r>
                          <a:rPr lang="en-US" b="0" i="1" smtClean="0">
                            <a:latin typeface="Cambria Math" panose="02040503050406030204" pitchFamily="18" charset="0"/>
                          </a:rPr>
                          <m:t>1</m:t>
                        </m:r>
                      </m:sub>
                      <m:sup>
                        <m:r>
                          <a:rPr lang="en-US" b="0" i="1" smtClean="0">
                            <a:latin typeface="Cambria Math" panose="02040503050406030204" pitchFamily="18" charset="0"/>
                          </a:rPr>
                          <m:t>1</m:t>
                        </m:r>
                      </m:sup>
                    </m:sSubSup>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𝑖</m:t>
                        </m:r>
                      </m:sub>
                    </m:sSub>
                    <m:sSubSup>
                      <m:sSubSupPr>
                        <m:ctrlPr>
                          <a:rPr lang="en-US" i="1">
                            <a:latin typeface="Cambria Math" panose="02040503050406030204" pitchFamily="18" charset="0"/>
                          </a:rPr>
                        </m:ctrlPr>
                      </m:sSubSupPr>
                      <m:e>
                        <m:r>
                          <a:rPr lang="en-US" i="1">
                            <a:latin typeface="Cambria Math" panose="02040503050406030204" pitchFamily="18" charset="0"/>
                          </a:rPr>
                          <m:t>𝑤</m:t>
                        </m:r>
                      </m:e>
                      <m:sub>
                        <m:r>
                          <a:rPr lang="en-US" i="1">
                            <a:latin typeface="Cambria Math" panose="02040503050406030204" pitchFamily="18" charset="0"/>
                          </a:rPr>
                          <m:t>1</m:t>
                        </m:r>
                      </m:sub>
                      <m:sup>
                        <m:r>
                          <a:rPr lang="en-US" i="1">
                            <a:latin typeface="Cambria Math" panose="02040503050406030204" pitchFamily="18" charset="0"/>
                          </a:rPr>
                          <m:t>1</m:t>
                        </m:r>
                      </m:sup>
                    </m:sSubSup>
                  </m:oMath>
                </a14:m>
                <a:r>
                  <a:rPr lang="en-US" dirty="0"/>
                  <a:t>, </a:t>
                </a:r>
                <a14:m>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𝑧</m:t>
                        </m:r>
                      </m:e>
                      <m:sub>
                        <m:r>
                          <a:rPr lang="en-US" b="0" i="1" smtClean="0">
                            <a:latin typeface="Cambria Math" panose="02040503050406030204" pitchFamily="18" charset="0"/>
                          </a:rPr>
                          <m:t>2</m:t>
                        </m:r>
                      </m:sub>
                      <m:sup>
                        <m:r>
                          <a:rPr lang="en-US" b="0" i="1" smtClean="0">
                            <a:latin typeface="Cambria Math" panose="02040503050406030204" pitchFamily="18" charset="0"/>
                          </a:rPr>
                          <m:t>1</m:t>
                        </m:r>
                      </m:sup>
                    </m:sSubSup>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𝑖</m:t>
                        </m:r>
                      </m:sub>
                    </m:sSub>
                    <m:sSubSup>
                      <m:sSubSupPr>
                        <m:ctrlPr>
                          <a:rPr lang="en-US" i="1">
                            <a:latin typeface="Cambria Math" panose="02040503050406030204" pitchFamily="18" charset="0"/>
                          </a:rPr>
                        </m:ctrlPr>
                      </m:sSubSupPr>
                      <m:e>
                        <m:r>
                          <a:rPr lang="en-US" i="1">
                            <a:latin typeface="Cambria Math" panose="02040503050406030204" pitchFamily="18" charset="0"/>
                          </a:rPr>
                          <m:t>𝑤</m:t>
                        </m:r>
                      </m:e>
                      <m:sub>
                        <m:r>
                          <a:rPr lang="en-US" i="1">
                            <a:latin typeface="Cambria Math" panose="02040503050406030204" pitchFamily="18" charset="0"/>
                          </a:rPr>
                          <m:t>2</m:t>
                        </m:r>
                      </m:sub>
                      <m:sup>
                        <m:r>
                          <a:rPr lang="en-US" i="1">
                            <a:latin typeface="Cambria Math" panose="02040503050406030204" pitchFamily="18" charset="0"/>
                          </a:rPr>
                          <m:t>1</m:t>
                        </m:r>
                      </m:sup>
                    </m:sSubSup>
                  </m:oMath>
                </a14:m>
                <a:r>
                  <a:rPr lang="en-US" dirty="0"/>
                  <a:t>…</a:t>
                </a:r>
              </a:p>
              <a:p>
                <a:pPr lvl="1"/>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1</m:t>
                        </m:r>
                      </m:sup>
                    </m:sSup>
                    <m:r>
                      <a:rPr lang="en-US" b="0" i="1" smtClean="0">
                        <a:latin typeface="Cambria Math" panose="02040503050406030204" pitchFamily="18" charset="0"/>
                      </a:rPr>
                      <m:t>=</m:t>
                    </m:r>
                    <m:r>
                      <a:rPr lang="en-US" b="0" i="1" smtClean="0">
                        <a:latin typeface="Cambria Math" panose="02040503050406030204" pitchFamily="18" charset="0"/>
                      </a:rPr>
                      <m:t>𝑥</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1</m:t>
                        </m:r>
                      </m:sup>
                    </m:sSup>
                  </m:oMath>
                </a14:m>
                <a:endParaRPr lang="en-US" dirty="0"/>
              </a:p>
              <a:p>
                <a:r>
                  <a:rPr lang="en-US" dirty="0"/>
                  <a:t>What is the activation of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3</m:t>
                        </m:r>
                      </m:sup>
                    </m:sSup>
                  </m:oMath>
                </a14:m>
                <a:r>
                  <a:rPr lang="en-US" dirty="0"/>
                  <a:t>?</a:t>
                </a:r>
              </a:p>
              <a:p>
                <a:pPr lvl="1"/>
                <a14:m>
                  <m:oMath xmlns:m="http://schemas.openxmlformats.org/officeDocument/2006/math">
                    <m:sSup>
                      <m:sSupPr>
                        <m:ctrlPr>
                          <a:rPr lang="en-US" b="0" i="1" smtClean="0">
                            <a:latin typeface="Cambria Math" panose="02040503050406030204" pitchFamily="18" charset="0"/>
                          </a:rPr>
                        </m:ctrlPr>
                      </m:sSupPr>
                      <m:e>
                        <m:r>
                          <a:rPr lang="en-US" i="1" smtClean="0">
                            <a:latin typeface="Cambria Math" panose="02040503050406030204" pitchFamily="18" charset="0"/>
                          </a:rPr>
                          <m:t>𝑧</m:t>
                        </m:r>
                      </m:e>
                      <m:sup>
                        <m:r>
                          <a:rPr lang="en-US" b="0" i="1" smtClean="0">
                            <a:latin typeface="Cambria Math" panose="02040503050406030204" pitchFamily="18" charset="0"/>
                          </a:rPr>
                          <m:t>3</m:t>
                        </m:r>
                      </m:sup>
                    </m:sSup>
                    <m:r>
                      <a:rPr lang="en-US" i="1">
                        <a:latin typeface="Cambria Math" panose="02040503050406030204" pitchFamily="18" charset="0"/>
                      </a:rPr>
                      <m:t>=</m:t>
                    </m:r>
                    <m:d>
                      <m:dPr>
                        <m:ctrlPr>
                          <a:rPr lang="en-US" b="0" i="1" smtClean="0">
                            <a:latin typeface="Cambria Math" panose="02040503050406030204" pitchFamily="18" charset="0"/>
                          </a:rPr>
                        </m:ctrlPr>
                      </m:dPr>
                      <m:e>
                        <m:d>
                          <m:dPr>
                            <m:ctrlPr>
                              <a:rPr lang="en-US" b="0" i="1" smtClean="0">
                                <a:latin typeface="Cambria Math" panose="02040503050406030204" pitchFamily="18" charset="0"/>
                              </a:rPr>
                            </m:ctrlPr>
                          </m:dPr>
                          <m:e>
                            <m:r>
                              <a:rPr lang="en-US" i="1">
                                <a:latin typeface="Cambria Math" panose="02040503050406030204" pitchFamily="18" charset="0"/>
                              </a:rPr>
                              <m:t>𝑥</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1</m:t>
                                </m:r>
                              </m:sup>
                            </m:sSup>
                          </m:e>
                        </m:d>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2</m:t>
                            </m:r>
                          </m:sup>
                        </m:sSup>
                      </m:e>
                    </m:d>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3</m:t>
                        </m:r>
                      </m:sup>
                    </m:sSup>
                  </m:oMath>
                </a14:m>
                <a:endParaRPr lang="en-US" dirty="0"/>
              </a:p>
              <a:p>
                <a:endParaRPr lang="en-US" dirty="0"/>
              </a:p>
            </p:txBody>
          </p:sp>
        </mc:Choice>
        <mc:Fallback xmlns="">
          <p:sp>
            <p:nvSpPr>
              <p:cNvPr id="3" name="Content Placeholder 2">
                <a:extLst>
                  <a:ext uri="{FF2B5EF4-FFF2-40B4-BE49-F238E27FC236}">
                    <a16:creationId xmlns:a16="http://schemas.microsoft.com/office/drawing/2014/main" id="{281ACE9C-BEAF-1F47-ADAF-2816B3F32ABE}"/>
                  </a:ext>
                </a:extLst>
              </p:cNvPr>
              <p:cNvSpPr>
                <a:spLocks noGrp="1" noRot="1" noChangeAspect="1" noMove="1" noResize="1" noEditPoints="1" noAdjustHandles="1" noChangeArrowheads="1" noChangeShapeType="1" noTextEdit="1"/>
              </p:cNvSpPr>
              <p:nvPr>
                <p:ph idx="1"/>
              </p:nvPr>
            </p:nvSpPr>
            <p:spPr>
              <a:blipFill>
                <a:blip r:embed="rId2"/>
                <a:stretch>
                  <a:fillRect l="-1086" t="-2326"/>
                </a:stretch>
              </a:blipFill>
            </p:spPr>
            <p:txBody>
              <a:bodyPr/>
              <a:lstStyle/>
              <a:p>
                <a:r>
                  <a:rPr lang="en-US">
                    <a:noFill/>
                  </a:rPr>
                  <a:t> </a:t>
                </a:r>
              </a:p>
            </p:txBody>
          </p:sp>
        </mc:Fallback>
      </mc:AlternateContent>
      <p:grpSp>
        <p:nvGrpSpPr>
          <p:cNvPr id="6" name="Group 5">
            <a:extLst>
              <a:ext uri="{FF2B5EF4-FFF2-40B4-BE49-F238E27FC236}">
                <a16:creationId xmlns:a16="http://schemas.microsoft.com/office/drawing/2014/main" id="{FB29B98E-CBA1-A147-AFDB-335C6D8811AA}"/>
              </a:ext>
            </a:extLst>
          </p:cNvPr>
          <p:cNvGrpSpPr/>
          <p:nvPr/>
        </p:nvGrpSpPr>
        <p:grpSpPr>
          <a:xfrm>
            <a:off x="7274367" y="3675398"/>
            <a:ext cx="4940842" cy="2304280"/>
            <a:chOff x="7001433" y="4188595"/>
            <a:chExt cx="4940842" cy="2304280"/>
          </a:xfrm>
        </p:grpSpPr>
        <p:pic>
          <p:nvPicPr>
            <p:cNvPr id="3074" name="Picture 2">
              <a:extLst>
                <a:ext uri="{FF2B5EF4-FFF2-40B4-BE49-F238E27FC236}">
                  <a16:creationId xmlns:a16="http://schemas.microsoft.com/office/drawing/2014/main" id="{535A19D5-C767-B749-BB4E-B760DB5624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01433" y="4562287"/>
              <a:ext cx="4940842" cy="193058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3725FBD1-E0C5-2D48-AB21-20DFB433B162}"/>
                    </a:ext>
                  </a:extLst>
                </p:cNvPr>
                <p:cNvSpPr txBox="1"/>
                <p:nvPr/>
              </p:nvSpPr>
              <p:spPr>
                <a:xfrm>
                  <a:off x="7432895" y="4690898"/>
                  <a:ext cx="27610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oMath>
                    </m:oMathPara>
                  </a14:m>
                  <a:endParaRPr lang="en-US" dirty="0"/>
                </a:p>
              </p:txBody>
            </p:sp>
          </mc:Choice>
          <mc:Fallback xmlns="">
            <p:sp>
              <p:nvSpPr>
                <p:cNvPr id="5" name="TextBox 4">
                  <a:extLst>
                    <a:ext uri="{FF2B5EF4-FFF2-40B4-BE49-F238E27FC236}">
                      <a16:creationId xmlns:a16="http://schemas.microsoft.com/office/drawing/2014/main" id="{3725FBD1-E0C5-2D48-AB21-20DFB433B162}"/>
                    </a:ext>
                  </a:extLst>
                </p:cNvPr>
                <p:cNvSpPr txBox="1">
                  <a:spLocks noRot="1" noChangeAspect="1" noMove="1" noResize="1" noEditPoints="1" noAdjustHandles="1" noChangeArrowheads="1" noChangeShapeType="1" noTextEdit="1"/>
                </p:cNvSpPr>
                <p:nvPr/>
              </p:nvSpPr>
              <p:spPr>
                <a:xfrm>
                  <a:off x="7432895" y="4690898"/>
                  <a:ext cx="276101" cy="276999"/>
                </a:xfrm>
                <a:prstGeom prst="rect">
                  <a:avLst/>
                </a:prstGeom>
                <a:blipFill>
                  <a:blip r:embed="rId4"/>
                  <a:stretch>
                    <a:fillRect l="-9091" r="-4545"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1F88CD9-184A-A945-93B1-E886849FA749}"/>
                    </a:ext>
                  </a:extLst>
                </p:cNvPr>
                <p:cNvSpPr txBox="1"/>
                <p:nvPr/>
              </p:nvSpPr>
              <p:spPr>
                <a:xfrm>
                  <a:off x="7432894" y="5016243"/>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oMath>
                    </m:oMathPara>
                  </a14:m>
                  <a:endParaRPr lang="en-US" dirty="0"/>
                </a:p>
              </p:txBody>
            </p:sp>
          </mc:Choice>
          <mc:Fallback xmlns="">
            <p:sp>
              <p:nvSpPr>
                <p:cNvPr id="7" name="TextBox 6">
                  <a:extLst>
                    <a:ext uri="{FF2B5EF4-FFF2-40B4-BE49-F238E27FC236}">
                      <a16:creationId xmlns:a16="http://schemas.microsoft.com/office/drawing/2014/main" id="{01F88CD9-184A-A945-93B1-E886849FA749}"/>
                    </a:ext>
                  </a:extLst>
                </p:cNvPr>
                <p:cNvSpPr txBox="1">
                  <a:spLocks noRot="1" noChangeAspect="1" noMove="1" noResize="1" noEditPoints="1" noAdjustHandles="1" noChangeArrowheads="1" noChangeShapeType="1" noTextEdit="1"/>
                </p:cNvSpPr>
                <p:nvPr/>
              </p:nvSpPr>
              <p:spPr>
                <a:xfrm>
                  <a:off x="7432894" y="5016243"/>
                  <a:ext cx="281423" cy="276999"/>
                </a:xfrm>
                <a:prstGeom prst="rect">
                  <a:avLst/>
                </a:prstGeom>
                <a:blipFill>
                  <a:blip r:embed="rId5"/>
                  <a:stretch>
                    <a:fillRect l="-8696" r="-4348"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8FA54368-9693-C742-9B35-86DA4DCBC0E8}"/>
                    </a:ext>
                  </a:extLst>
                </p:cNvPr>
                <p:cNvSpPr txBox="1"/>
                <p:nvPr/>
              </p:nvSpPr>
              <p:spPr>
                <a:xfrm>
                  <a:off x="7432894" y="5640232"/>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4</m:t>
                            </m:r>
                          </m:sub>
                        </m:sSub>
                      </m:oMath>
                    </m:oMathPara>
                  </a14:m>
                  <a:endParaRPr lang="en-US" dirty="0"/>
                </a:p>
              </p:txBody>
            </p:sp>
          </mc:Choice>
          <mc:Fallback xmlns="">
            <p:sp>
              <p:nvSpPr>
                <p:cNvPr id="9" name="TextBox 8">
                  <a:extLst>
                    <a:ext uri="{FF2B5EF4-FFF2-40B4-BE49-F238E27FC236}">
                      <a16:creationId xmlns:a16="http://schemas.microsoft.com/office/drawing/2014/main" id="{8FA54368-9693-C742-9B35-86DA4DCBC0E8}"/>
                    </a:ext>
                  </a:extLst>
                </p:cNvPr>
                <p:cNvSpPr txBox="1">
                  <a:spLocks noRot="1" noChangeAspect="1" noMove="1" noResize="1" noEditPoints="1" noAdjustHandles="1" noChangeArrowheads="1" noChangeShapeType="1" noTextEdit="1"/>
                </p:cNvSpPr>
                <p:nvPr/>
              </p:nvSpPr>
              <p:spPr>
                <a:xfrm>
                  <a:off x="7432894" y="5640232"/>
                  <a:ext cx="281423" cy="276999"/>
                </a:xfrm>
                <a:prstGeom prst="rect">
                  <a:avLst/>
                </a:prstGeom>
                <a:blipFill>
                  <a:blip r:embed="rId6"/>
                  <a:stretch>
                    <a:fillRect l="-8696" r="-4348"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D66DA69D-8D07-9D48-9EE9-D4A8D8AC3260}"/>
                    </a:ext>
                  </a:extLst>
                </p:cNvPr>
                <p:cNvSpPr txBox="1"/>
                <p:nvPr/>
              </p:nvSpPr>
              <p:spPr>
                <a:xfrm>
                  <a:off x="7432894" y="5966047"/>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5</m:t>
                            </m:r>
                          </m:sub>
                        </m:sSub>
                      </m:oMath>
                    </m:oMathPara>
                  </a14:m>
                  <a:endParaRPr lang="en-US" dirty="0"/>
                </a:p>
              </p:txBody>
            </p:sp>
          </mc:Choice>
          <mc:Fallback xmlns="">
            <p:sp>
              <p:nvSpPr>
                <p:cNvPr id="10" name="TextBox 9">
                  <a:extLst>
                    <a:ext uri="{FF2B5EF4-FFF2-40B4-BE49-F238E27FC236}">
                      <a16:creationId xmlns:a16="http://schemas.microsoft.com/office/drawing/2014/main" id="{D66DA69D-8D07-9D48-9EE9-D4A8D8AC3260}"/>
                    </a:ext>
                  </a:extLst>
                </p:cNvPr>
                <p:cNvSpPr txBox="1">
                  <a:spLocks noRot="1" noChangeAspect="1" noMove="1" noResize="1" noEditPoints="1" noAdjustHandles="1" noChangeArrowheads="1" noChangeShapeType="1" noTextEdit="1"/>
                </p:cNvSpPr>
                <p:nvPr/>
              </p:nvSpPr>
              <p:spPr>
                <a:xfrm>
                  <a:off x="7432894" y="5966047"/>
                  <a:ext cx="281423" cy="276999"/>
                </a:xfrm>
                <a:prstGeom prst="rect">
                  <a:avLst/>
                </a:prstGeom>
                <a:blipFill>
                  <a:blip r:embed="rId7"/>
                  <a:stretch>
                    <a:fillRect l="-8696" r="-4348"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4E6D329E-8ED3-214A-B6D8-369F9F8F71BB}"/>
                    </a:ext>
                  </a:extLst>
                </p:cNvPr>
                <p:cNvSpPr txBox="1"/>
                <p:nvPr/>
              </p:nvSpPr>
              <p:spPr>
                <a:xfrm>
                  <a:off x="7864357" y="4552398"/>
                  <a:ext cx="33926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1</m:t>
                            </m:r>
                          </m:sup>
                        </m:sSup>
                      </m:oMath>
                    </m:oMathPara>
                  </a14:m>
                  <a:endParaRPr lang="en-US" dirty="0"/>
                </a:p>
              </p:txBody>
            </p:sp>
          </mc:Choice>
          <mc:Fallback xmlns="">
            <p:sp>
              <p:nvSpPr>
                <p:cNvPr id="11" name="TextBox 10">
                  <a:extLst>
                    <a:ext uri="{FF2B5EF4-FFF2-40B4-BE49-F238E27FC236}">
                      <a16:creationId xmlns:a16="http://schemas.microsoft.com/office/drawing/2014/main" id="{4E6D329E-8ED3-214A-B6D8-369F9F8F71BB}"/>
                    </a:ext>
                  </a:extLst>
                </p:cNvPr>
                <p:cNvSpPr txBox="1">
                  <a:spLocks noRot="1" noChangeAspect="1" noMove="1" noResize="1" noEditPoints="1" noAdjustHandles="1" noChangeArrowheads="1" noChangeShapeType="1" noTextEdit="1"/>
                </p:cNvSpPr>
                <p:nvPr/>
              </p:nvSpPr>
              <p:spPr>
                <a:xfrm>
                  <a:off x="7864357" y="4552398"/>
                  <a:ext cx="339260" cy="276999"/>
                </a:xfrm>
                <a:prstGeom prst="rect">
                  <a:avLst/>
                </a:prstGeom>
                <a:blipFill>
                  <a:blip r:embed="rId8"/>
                  <a:stretch>
                    <a:fillRect l="-7407" t="-4348"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84040550-E6BF-DA43-AD5E-E90CFCFDEE71}"/>
                    </a:ext>
                  </a:extLst>
                </p:cNvPr>
                <p:cNvSpPr txBox="1"/>
                <p:nvPr/>
              </p:nvSpPr>
              <p:spPr>
                <a:xfrm>
                  <a:off x="8804408" y="4484030"/>
                  <a:ext cx="3441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2</m:t>
                            </m:r>
                          </m:sup>
                        </m:sSup>
                      </m:oMath>
                    </m:oMathPara>
                  </a14:m>
                  <a:endParaRPr lang="en-US" dirty="0"/>
                </a:p>
              </p:txBody>
            </p:sp>
          </mc:Choice>
          <mc:Fallback xmlns="">
            <p:sp>
              <p:nvSpPr>
                <p:cNvPr id="12" name="TextBox 11">
                  <a:extLst>
                    <a:ext uri="{FF2B5EF4-FFF2-40B4-BE49-F238E27FC236}">
                      <a16:creationId xmlns:a16="http://schemas.microsoft.com/office/drawing/2014/main" id="{84040550-E6BF-DA43-AD5E-E90CFCFDEE71}"/>
                    </a:ext>
                  </a:extLst>
                </p:cNvPr>
                <p:cNvSpPr txBox="1">
                  <a:spLocks noRot="1" noChangeAspect="1" noMove="1" noResize="1" noEditPoints="1" noAdjustHandles="1" noChangeArrowheads="1" noChangeShapeType="1" noTextEdit="1"/>
                </p:cNvSpPr>
                <p:nvPr/>
              </p:nvSpPr>
              <p:spPr>
                <a:xfrm>
                  <a:off x="8804408" y="4484030"/>
                  <a:ext cx="344197" cy="276999"/>
                </a:xfrm>
                <a:prstGeom prst="rect">
                  <a:avLst/>
                </a:prstGeom>
                <a:blipFill>
                  <a:blip r:embed="rId9"/>
                  <a:stretch>
                    <a:fillRect l="-7143" t="-4545" r="-357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1DDDAA0F-C6D8-1D4B-8BF7-083E7C3ED81C}"/>
                    </a:ext>
                  </a:extLst>
                </p:cNvPr>
                <p:cNvSpPr txBox="1"/>
                <p:nvPr/>
              </p:nvSpPr>
              <p:spPr>
                <a:xfrm>
                  <a:off x="9979850" y="4810951"/>
                  <a:ext cx="3441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3</m:t>
                            </m:r>
                          </m:sup>
                        </m:sSup>
                      </m:oMath>
                    </m:oMathPara>
                  </a14:m>
                  <a:endParaRPr lang="en-US" dirty="0"/>
                </a:p>
              </p:txBody>
            </p:sp>
          </mc:Choice>
          <mc:Fallback xmlns="">
            <p:sp>
              <p:nvSpPr>
                <p:cNvPr id="13" name="TextBox 12">
                  <a:extLst>
                    <a:ext uri="{FF2B5EF4-FFF2-40B4-BE49-F238E27FC236}">
                      <a16:creationId xmlns:a16="http://schemas.microsoft.com/office/drawing/2014/main" id="{1DDDAA0F-C6D8-1D4B-8BF7-083E7C3ED81C}"/>
                    </a:ext>
                  </a:extLst>
                </p:cNvPr>
                <p:cNvSpPr txBox="1">
                  <a:spLocks noRot="1" noChangeAspect="1" noMove="1" noResize="1" noEditPoints="1" noAdjustHandles="1" noChangeArrowheads="1" noChangeShapeType="1" noTextEdit="1"/>
                </p:cNvSpPr>
                <p:nvPr/>
              </p:nvSpPr>
              <p:spPr>
                <a:xfrm>
                  <a:off x="9979850" y="4810951"/>
                  <a:ext cx="344197" cy="276999"/>
                </a:xfrm>
                <a:prstGeom prst="rect">
                  <a:avLst/>
                </a:prstGeom>
                <a:blipFill>
                  <a:blip r:embed="rId10"/>
                  <a:stretch>
                    <a:fillRect l="-3571" r="-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63E8E69-FBB7-324B-9BE1-ABF11434DFF6}"/>
                    </a:ext>
                  </a:extLst>
                </p:cNvPr>
                <p:cNvSpPr txBox="1"/>
                <p:nvPr/>
              </p:nvSpPr>
              <p:spPr>
                <a:xfrm>
                  <a:off x="8362210" y="4490048"/>
                  <a:ext cx="27879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1</m:t>
                            </m:r>
                          </m:sup>
                        </m:sSup>
                      </m:oMath>
                    </m:oMathPara>
                  </a14:m>
                  <a:endParaRPr lang="en-US" dirty="0"/>
                </a:p>
              </p:txBody>
            </p:sp>
          </mc:Choice>
          <mc:Fallback xmlns="">
            <p:sp>
              <p:nvSpPr>
                <p:cNvPr id="14" name="TextBox 13">
                  <a:extLst>
                    <a:ext uri="{FF2B5EF4-FFF2-40B4-BE49-F238E27FC236}">
                      <a16:creationId xmlns:a16="http://schemas.microsoft.com/office/drawing/2014/main" id="{B63E8E69-FBB7-324B-9BE1-ABF11434DFF6}"/>
                    </a:ext>
                  </a:extLst>
                </p:cNvPr>
                <p:cNvSpPr txBox="1">
                  <a:spLocks noRot="1" noChangeAspect="1" noMove="1" noResize="1" noEditPoints="1" noAdjustHandles="1" noChangeArrowheads="1" noChangeShapeType="1" noTextEdit="1"/>
                </p:cNvSpPr>
                <p:nvPr/>
              </p:nvSpPr>
              <p:spPr>
                <a:xfrm>
                  <a:off x="8362210" y="4490048"/>
                  <a:ext cx="278794" cy="276999"/>
                </a:xfrm>
                <a:prstGeom prst="rect">
                  <a:avLst/>
                </a:prstGeom>
                <a:blipFill>
                  <a:blip r:embed="rId11"/>
                  <a:stretch>
                    <a:fillRect l="-8696" r="-43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5B233976-1031-8445-B884-CED91C1B2DA3}"/>
                    </a:ext>
                  </a:extLst>
                </p:cNvPr>
                <p:cNvSpPr txBox="1"/>
                <p:nvPr/>
              </p:nvSpPr>
              <p:spPr>
                <a:xfrm>
                  <a:off x="9413537" y="4188595"/>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2</m:t>
                            </m:r>
                          </m:sup>
                        </m:sSup>
                      </m:oMath>
                    </m:oMathPara>
                  </a14:m>
                  <a:endParaRPr lang="en-US" dirty="0"/>
                </a:p>
              </p:txBody>
            </p:sp>
          </mc:Choice>
          <mc:Fallback xmlns="">
            <p:sp>
              <p:nvSpPr>
                <p:cNvPr id="15" name="TextBox 14">
                  <a:extLst>
                    <a:ext uri="{FF2B5EF4-FFF2-40B4-BE49-F238E27FC236}">
                      <a16:creationId xmlns:a16="http://schemas.microsoft.com/office/drawing/2014/main" id="{5B233976-1031-8445-B884-CED91C1B2DA3}"/>
                    </a:ext>
                  </a:extLst>
                </p:cNvPr>
                <p:cNvSpPr txBox="1">
                  <a:spLocks noRot="1" noChangeAspect="1" noMove="1" noResize="1" noEditPoints="1" noAdjustHandles="1" noChangeArrowheads="1" noChangeShapeType="1" noTextEdit="1"/>
                </p:cNvSpPr>
                <p:nvPr/>
              </p:nvSpPr>
              <p:spPr>
                <a:xfrm>
                  <a:off x="9413537" y="4188595"/>
                  <a:ext cx="283732" cy="276999"/>
                </a:xfrm>
                <a:prstGeom prst="rect">
                  <a:avLst/>
                </a:prstGeom>
                <a:blipFill>
                  <a:blip r:embed="rId12"/>
                  <a:stretch>
                    <a:fillRect l="-8696" r="-43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9018FFE2-13EE-C149-ADC7-1E1B89CA80A9}"/>
                    </a:ext>
                  </a:extLst>
                </p:cNvPr>
                <p:cNvSpPr txBox="1"/>
                <p:nvPr/>
              </p:nvSpPr>
              <p:spPr>
                <a:xfrm>
                  <a:off x="10471905" y="5016242"/>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3</m:t>
                            </m:r>
                          </m:sup>
                        </m:sSup>
                      </m:oMath>
                    </m:oMathPara>
                  </a14:m>
                  <a:endParaRPr lang="en-US" dirty="0"/>
                </a:p>
              </p:txBody>
            </p:sp>
          </mc:Choice>
          <mc:Fallback xmlns="">
            <p:sp>
              <p:nvSpPr>
                <p:cNvPr id="16" name="TextBox 15">
                  <a:extLst>
                    <a:ext uri="{FF2B5EF4-FFF2-40B4-BE49-F238E27FC236}">
                      <a16:creationId xmlns:a16="http://schemas.microsoft.com/office/drawing/2014/main" id="{9018FFE2-13EE-C149-ADC7-1E1B89CA80A9}"/>
                    </a:ext>
                  </a:extLst>
                </p:cNvPr>
                <p:cNvSpPr txBox="1">
                  <a:spLocks noRot="1" noChangeAspect="1" noMove="1" noResize="1" noEditPoints="1" noAdjustHandles="1" noChangeArrowheads="1" noChangeShapeType="1" noTextEdit="1"/>
                </p:cNvSpPr>
                <p:nvPr/>
              </p:nvSpPr>
              <p:spPr>
                <a:xfrm>
                  <a:off x="10471905" y="5016242"/>
                  <a:ext cx="283732" cy="276999"/>
                </a:xfrm>
                <a:prstGeom prst="rect">
                  <a:avLst/>
                </a:prstGeom>
                <a:blipFill>
                  <a:blip r:embed="rId13"/>
                  <a:stretch>
                    <a:fillRect l="-8696" t="-4545" r="-8696"/>
                  </a:stretch>
                </a:blipFill>
              </p:spPr>
              <p:txBody>
                <a:bodyPr/>
                <a:lstStyle/>
                <a:p>
                  <a:r>
                    <a:rPr lang="en-US">
                      <a:noFill/>
                    </a:rPr>
                    <a:t> </a:t>
                  </a:r>
                </a:p>
              </p:txBody>
            </p:sp>
          </mc:Fallback>
        </mc:AlternateContent>
      </p:grpSp>
      <p:sp>
        <p:nvSpPr>
          <p:cNvPr id="17" name="Left Brace 16">
            <a:extLst>
              <a:ext uri="{FF2B5EF4-FFF2-40B4-BE49-F238E27FC236}">
                <a16:creationId xmlns:a16="http://schemas.microsoft.com/office/drawing/2014/main" id="{2CBA5D96-0BB1-E447-AAEE-38BC31AFA128}"/>
              </a:ext>
            </a:extLst>
          </p:cNvPr>
          <p:cNvSpPr/>
          <p:nvPr/>
        </p:nvSpPr>
        <p:spPr>
          <a:xfrm rot="16200000">
            <a:off x="2694986" y="5199481"/>
            <a:ext cx="292405" cy="697581"/>
          </a:xfrm>
          <a:prstGeom prst="lef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Left Brace 18">
            <a:extLst>
              <a:ext uri="{FF2B5EF4-FFF2-40B4-BE49-F238E27FC236}">
                <a16:creationId xmlns:a16="http://schemas.microsoft.com/office/drawing/2014/main" id="{0D246A77-86EB-6843-B94A-E328483ECEA3}"/>
              </a:ext>
            </a:extLst>
          </p:cNvPr>
          <p:cNvSpPr/>
          <p:nvPr/>
        </p:nvSpPr>
        <p:spPr>
          <a:xfrm rot="16200000">
            <a:off x="2930354" y="5416381"/>
            <a:ext cx="292405" cy="1143987"/>
          </a:xfrm>
          <a:prstGeom prst="lef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Left Brace 19">
            <a:extLst>
              <a:ext uri="{FF2B5EF4-FFF2-40B4-BE49-F238E27FC236}">
                <a16:creationId xmlns:a16="http://schemas.microsoft.com/office/drawing/2014/main" id="{E33E397C-626C-914D-8FE6-C09FDDD40094}"/>
              </a:ext>
            </a:extLst>
          </p:cNvPr>
          <p:cNvSpPr/>
          <p:nvPr/>
        </p:nvSpPr>
        <p:spPr>
          <a:xfrm rot="16200000">
            <a:off x="3106896" y="5652143"/>
            <a:ext cx="292405" cy="1497072"/>
          </a:xfrm>
          <a:prstGeom prst="lef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id="{30549541-C802-854F-897C-D33D80F7B950}"/>
                  </a:ext>
                </a:extLst>
              </p:cNvPr>
              <p:cNvSpPr/>
              <p:nvPr/>
            </p:nvSpPr>
            <p:spPr>
              <a:xfrm>
                <a:off x="3045139" y="6427312"/>
                <a:ext cx="560282"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sz="2400" b="0" i="1" smtClean="0">
                              <a:solidFill>
                                <a:srgbClr val="FF0000"/>
                              </a:solidFill>
                              <a:latin typeface="Cambria Math" panose="02040503050406030204" pitchFamily="18" charset="0"/>
                            </a:rPr>
                          </m:ctrlPr>
                        </m:sSupPr>
                        <m:e>
                          <m:r>
                            <a:rPr lang="en-US" sz="2400" b="0" i="1" smtClean="0">
                              <a:solidFill>
                                <a:srgbClr val="FF0000"/>
                              </a:solidFill>
                              <a:latin typeface="Cambria Math" panose="02040503050406030204" pitchFamily="18" charset="0"/>
                            </a:rPr>
                            <m:t>𝑧</m:t>
                          </m:r>
                        </m:e>
                        <m:sup>
                          <m:r>
                            <a:rPr lang="en-US" sz="2400" b="0" i="1" smtClean="0">
                              <a:solidFill>
                                <a:srgbClr val="FF0000"/>
                              </a:solidFill>
                              <a:latin typeface="Cambria Math" panose="02040503050406030204" pitchFamily="18" charset="0"/>
                            </a:rPr>
                            <m:t>3</m:t>
                          </m:r>
                        </m:sup>
                      </m:sSup>
                    </m:oMath>
                  </m:oMathPara>
                </a14:m>
                <a:endParaRPr lang="en-US" sz="2400" dirty="0">
                  <a:solidFill>
                    <a:srgbClr val="FF0000"/>
                  </a:solidFill>
                </a:endParaRPr>
              </a:p>
            </p:txBody>
          </p:sp>
        </mc:Choice>
        <mc:Fallback xmlns="">
          <p:sp>
            <p:nvSpPr>
              <p:cNvPr id="18" name="Rectangle 17">
                <a:extLst>
                  <a:ext uri="{FF2B5EF4-FFF2-40B4-BE49-F238E27FC236}">
                    <a16:creationId xmlns:a16="http://schemas.microsoft.com/office/drawing/2014/main" id="{30549541-C802-854F-897C-D33D80F7B950}"/>
                  </a:ext>
                </a:extLst>
              </p:cNvPr>
              <p:cNvSpPr>
                <a:spLocks noRot="1" noChangeAspect="1" noMove="1" noResize="1" noEditPoints="1" noAdjustHandles="1" noChangeArrowheads="1" noChangeShapeType="1" noTextEdit="1"/>
              </p:cNvSpPr>
              <p:nvPr/>
            </p:nvSpPr>
            <p:spPr>
              <a:xfrm>
                <a:off x="3045139" y="6427312"/>
                <a:ext cx="560282" cy="461665"/>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Rectangle 21">
                <a:extLst>
                  <a:ext uri="{FF2B5EF4-FFF2-40B4-BE49-F238E27FC236}">
                    <a16:creationId xmlns:a16="http://schemas.microsoft.com/office/drawing/2014/main" id="{80182F42-EDEB-6641-A45B-391DF0556950}"/>
                  </a:ext>
                </a:extLst>
              </p:cNvPr>
              <p:cNvSpPr/>
              <p:nvPr/>
            </p:nvSpPr>
            <p:spPr>
              <a:xfrm>
                <a:off x="2879744" y="6011288"/>
                <a:ext cx="560282"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sz="2400" b="0" i="1" smtClean="0">
                              <a:solidFill>
                                <a:srgbClr val="FF0000"/>
                              </a:solidFill>
                              <a:latin typeface="Cambria Math" panose="02040503050406030204" pitchFamily="18" charset="0"/>
                            </a:rPr>
                          </m:ctrlPr>
                        </m:sSupPr>
                        <m:e>
                          <m:r>
                            <a:rPr lang="en-US" sz="2400" i="1" smtClean="0">
                              <a:solidFill>
                                <a:srgbClr val="FF0000"/>
                              </a:solidFill>
                              <a:latin typeface="Cambria Math" panose="02040503050406030204" pitchFamily="18" charset="0"/>
                            </a:rPr>
                            <m:t>𝑧</m:t>
                          </m:r>
                        </m:e>
                        <m:sup>
                          <m:r>
                            <a:rPr lang="en-US" sz="2400" b="0" i="1" smtClean="0">
                              <a:solidFill>
                                <a:srgbClr val="FF0000"/>
                              </a:solidFill>
                              <a:latin typeface="Cambria Math" panose="02040503050406030204" pitchFamily="18" charset="0"/>
                            </a:rPr>
                            <m:t>2</m:t>
                          </m:r>
                        </m:sup>
                      </m:sSup>
                    </m:oMath>
                  </m:oMathPara>
                </a14:m>
                <a:endParaRPr lang="en-US" sz="2400" dirty="0">
                  <a:solidFill>
                    <a:srgbClr val="FF0000"/>
                  </a:solidFill>
                </a:endParaRPr>
              </a:p>
            </p:txBody>
          </p:sp>
        </mc:Choice>
        <mc:Fallback xmlns="">
          <p:sp>
            <p:nvSpPr>
              <p:cNvPr id="22" name="Rectangle 21">
                <a:extLst>
                  <a:ext uri="{FF2B5EF4-FFF2-40B4-BE49-F238E27FC236}">
                    <a16:creationId xmlns:a16="http://schemas.microsoft.com/office/drawing/2014/main" id="{80182F42-EDEB-6641-A45B-391DF0556950}"/>
                  </a:ext>
                </a:extLst>
              </p:cNvPr>
              <p:cNvSpPr>
                <a:spLocks noRot="1" noChangeAspect="1" noMove="1" noResize="1" noEditPoints="1" noAdjustHandles="1" noChangeArrowheads="1" noChangeShapeType="1" noTextEdit="1"/>
              </p:cNvSpPr>
              <p:nvPr/>
            </p:nvSpPr>
            <p:spPr>
              <a:xfrm>
                <a:off x="2879744" y="6011288"/>
                <a:ext cx="560282" cy="461665"/>
              </a:xfrm>
              <a:prstGeom prst="rect">
                <a:avLst/>
              </a:prstGeom>
              <a:blipFill>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Rectangle 22">
                <a:extLst>
                  <a:ext uri="{FF2B5EF4-FFF2-40B4-BE49-F238E27FC236}">
                    <a16:creationId xmlns:a16="http://schemas.microsoft.com/office/drawing/2014/main" id="{5AC716B4-E67C-0A4C-AC05-2F0FD11FE4D3}"/>
                  </a:ext>
                </a:extLst>
              </p:cNvPr>
              <p:cNvSpPr/>
              <p:nvPr/>
            </p:nvSpPr>
            <p:spPr>
              <a:xfrm>
                <a:off x="2652203" y="5562403"/>
                <a:ext cx="553677"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sz="2400" b="0" i="1" smtClean="0">
                              <a:solidFill>
                                <a:srgbClr val="FF0000"/>
                              </a:solidFill>
                              <a:latin typeface="Cambria Math" panose="02040503050406030204" pitchFamily="18" charset="0"/>
                            </a:rPr>
                          </m:ctrlPr>
                        </m:sSupPr>
                        <m:e>
                          <m:r>
                            <a:rPr lang="en-US" sz="2400" i="1" smtClean="0">
                              <a:solidFill>
                                <a:srgbClr val="FF0000"/>
                              </a:solidFill>
                              <a:latin typeface="Cambria Math" panose="02040503050406030204" pitchFamily="18" charset="0"/>
                            </a:rPr>
                            <m:t>𝑧</m:t>
                          </m:r>
                        </m:e>
                        <m:sup>
                          <m:r>
                            <a:rPr lang="en-US" sz="2400" b="0" i="1" smtClean="0">
                              <a:solidFill>
                                <a:srgbClr val="FF0000"/>
                              </a:solidFill>
                              <a:latin typeface="Cambria Math" panose="02040503050406030204" pitchFamily="18" charset="0"/>
                            </a:rPr>
                            <m:t>1</m:t>
                          </m:r>
                        </m:sup>
                      </m:sSup>
                    </m:oMath>
                  </m:oMathPara>
                </a14:m>
                <a:endParaRPr lang="en-US" sz="2400" dirty="0">
                  <a:solidFill>
                    <a:srgbClr val="FF0000"/>
                  </a:solidFill>
                </a:endParaRPr>
              </a:p>
            </p:txBody>
          </p:sp>
        </mc:Choice>
        <mc:Fallback xmlns="">
          <p:sp>
            <p:nvSpPr>
              <p:cNvPr id="23" name="Rectangle 22">
                <a:extLst>
                  <a:ext uri="{FF2B5EF4-FFF2-40B4-BE49-F238E27FC236}">
                    <a16:creationId xmlns:a16="http://schemas.microsoft.com/office/drawing/2014/main" id="{5AC716B4-E67C-0A4C-AC05-2F0FD11FE4D3}"/>
                  </a:ext>
                </a:extLst>
              </p:cNvPr>
              <p:cNvSpPr>
                <a:spLocks noRot="1" noChangeAspect="1" noMove="1" noResize="1" noEditPoints="1" noAdjustHandles="1" noChangeArrowheads="1" noChangeShapeType="1" noTextEdit="1"/>
              </p:cNvSpPr>
              <p:nvPr/>
            </p:nvSpPr>
            <p:spPr>
              <a:xfrm>
                <a:off x="2652203" y="5562403"/>
                <a:ext cx="553677" cy="461665"/>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Rectangle 23">
                <a:extLst>
                  <a:ext uri="{FF2B5EF4-FFF2-40B4-BE49-F238E27FC236}">
                    <a16:creationId xmlns:a16="http://schemas.microsoft.com/office/drawing/2014/main" id="{83E4C56D-2B31-D24E-8493-400181EEB533}"/>
                  </a:ext>
                </a:extLst>
              </p:cNvPr>
              <p:cNvSpPr/>
              <p:nvPr/>
            </p:nvSpPr>
            <p:spPr>
              <a:xfrm>
                <a:off x="3001901" y="5016625"/>
                <a:ext cx="3708882" cy="830997"/>
              </a:xfrm>
              <a:prstGeom prst="rect">
                <a:avLst/>
              </a:prstGeom>
            </p:spPr>
            <p:txBody>
              <a:bodyPr wrap="square">
                <a:spAutoFit/>
              </a:bodyPr>
              <a:lstStyle/>
              <a:p>
                <a:pPr algn="r"/>
                <a14:m>
                  <m:oMathPara xmlns:m="http://schemas.openxmlformats.org/officeDocument/2006/math">
                    <m:oMathParaPr>
                      <m:jc m:val="centerGroup"/>
                    </m:oMathParaPr>
                    <m:oMath xmlns:m="http://schemas.openxmlformats.org/officeDocument/2006/math">
                      <m:r>
                        <a:rPr lang="en-US" sz="2400" i="1" smtClean="0">
                          <a:solidFill>
                            <a:srgbClr val="FF0000"/>
                          </a:solidFill>
                          <a:latin typeface="Cambria Math" panose="02040503050406030204" pitchFamily="18" charset="0"/>
                        </a:rPr>
                        <m:t>=</m:t>
                      </m:r>
                      <m:r>
                        <a:rPr lang="en-US" sz="2400" b="0" i="1" smtClean="0">
                          <a:solidFill>
                            <a:srgbClr val="FF0000"/>
                          </a:solidFill>
                          <a:latin typeface="Cambria Math" panose="02040503050406030204" pitchFamily="18" charset="0"/>
                        </a:rPr>
                        <m:t>𝑥</m:t>
                      </m:r>
                      <m:r>
                        <a:rPr lang="en-US" sz="2400" b="0" i="1" smtClean="0">
                          <a:solidFill>
                            <a:srgbClr val="FF0000"/>
                          </a:solidFill>
                          <a:latin typeface="Cambria Math" panose="02040503050406030204" pitchFamily="18" charset="0"/>
                        </a:rPr>
                        <m:t>⋅</m:t>
                      </m:r>
                      <m:sSup>
                        <m:sSupPr>
                          <m:ctrlPr>
                            <a:rPr lang="en-US" sz="2400" b="0" i="1" smtClean="0">
                              <a:solidFill>
                                <a:srgbClr val="FF0000"/>
                              </a:solidFill>
                              <a:latin typeface="Cambria Math" panose="02040503050406030204" pitchFamily="18" charset="0"/>
                            </a:rPr>
                          </m:ctrlPr>
                        </m:sSupPr>
                        <m:e>
                          <m:r>
                            <a:rPr lang="en-US" sz="2400" b="0" i="1" smtClean="0">
                              <a:solidFill>
                                <a:srgbClr val="FF0000"/>
                              </a:solidFill>
                              <a:latin typeface="Cambria Math" panose="02040503050406030204" pitchFamily="18" charset="0"/>
                            </a:rPr>
                            <m:t>𝑤</m:t>
                          </m:r>
                        </m:e>
                        <m:sup>
                          <m:r>
                            <a:rPr lang="en-US" sz="2400" b="0" i="1" smtClean="0">
                              <a:solidFill>
                                <a:srgbClr val="FF0000"/>
                              </a:solidFill>
                              <a:latin typeface="Cambria Math" panose="02040503050406030204" pitchFamily="18" charset="0"/>
                            </a:rPr>
                            <m:t>′</m:t>
                          </m:r>
                        </m:sup>
                      </m:sSup>
                    </m:oMath>
                  </m:oMathPara>
                </a14:m>
                <a:endParaRPr lang="en-US" sz="2400" b="0" dirty="0">
                  <a:solidFill>
                    <a:srgbClr val="FF0000"/>
                  </a:solidFill>
                </a:endParaRPr>
              </a:p>
              <a:p>
                <a:pPr algn="r"/>
                <a:r>
                  <a:rPr lang="en-US" sz="2400" dirty="0">
                    <a:solidFill>
                      <a:srgbClr val="FF0000"/>
                    </a:solidFill>
                  </a:rPr>
                  <a:t>Where </a:t>
                </a:r>
                <a14:m>
                  <m:oMath xmlns:m="http://schemas.openxmlformats.org/officeDocument/2006/math">
                    <m:sSup>
                      <m:sSupPr>
                        <m:ctrlPr>
                          <a:rPr lang="en-US" sz="2400" i="1">
                            <a:solidFill>
                              <a:srgbClr val="FF0000"/>
                            </a:solidFill>
                            <a:latin typeface="Cambria Math" panose="02040503050406030204" pitchFamily="18" charset="0"/>
                          </a:rPr>
                        </m:ctrlPr>
                      </m:sSupPr>
                      <m:e>
                        <m:r>
                          <a:rPr lang="en-US" sz="2400" i="1">
                            <a:solidFill>
                              <a:srgbClr val="FF0000"/>
                            </a:solidFill>
                            <a:latin typeface="Cambria Math" panose="02040503050406030204" pitchFamily="18" charset="0"/>
                          </a:rPr>
                          <m:t>𝑤</m:t>
                        </m:r>
                      </m:e>
                      <m:sup>
                        <m:r>
                          <a:rPr lang="en-US" sz="2400" i="1">
                            <a:solidFill>
                              <a:srgbClr val="FF0000"/>
                            </a:solidFill>
                            <a:latin typeface="Cambria Math" panose="02040503050406030204" pitchFamily="18" charset="0"/>
                          </a:rPr>
                          <m:t>′</m:t>
                        </m:r>
                      </m:sup>
                    </m:sSup>
                    <m:r>
                      <a:rPr lang="en-US" sz="2400" b="0" i="1" smtClean="0">
                        <a:solidFill>
                          <a:srgbClr val="FF0000"/>
                        </a:solidFill>
                        <a:latin typeface="Cambria Math" panose="02040503050406030204" pitchFamily="18" charset="0"/>
                      </a:rPr>
                      <m:t>=</m:t>
                    </m:r>
                    <m:sSup>
                      <m:sSupPr>
                        <m:ctrlPr>
                          <a:rPr lang="en-US" sz="2400" b="0" i="1" smtClean="0">
                            <a:solidFill>
                              <a:srgbClr val="FF0000"/>
                            </a:solidFill>
                            <a:latin typeface="Cambria Math" panose="02040503050406030204" pitchFamily="18" charset="0"/>
                          </a:rPr>
                        </m:ctrlPr>
                      </m:sSupPr>
                      <m:e>
                        <m:r>
                          <a:rPr lang="en-US" sz="2400" b="0" i="1" smtClean="0">
                            <a:solidFill>
                              <a:srgbClr val="FF0000"/>
                            </a:solidFill>
                            <a:latin typeface="Cambria Math" panose="02040503050406030204" pitchFamily="18" charset="0"/>
                          </a:rPr>
                          <m:t>𝑤</m:t>
                        </m:r>
                      </m:e>
                      <m:sup>
                        <m:r>
                          <a:rPr lang="en-US" sz="2400" b="0" i="1" smtClean="0">
                            <a:solidFill>
                              <a:srgbClr val="FF0000"/>
                            </a:solidFill>
                            <a:latin typeface="Cambria Math" panose="02040503050406030204" pitchFamily="18" charset="0"/>
                          </a:rPr>
                          <m:t>1</m:t>
                        </m:r>
                      </m:sup>
                    </m:sSup>
                    <m:sSup>
                      <m:sSupPr>
                        <m:ctrlPr>
                          <a:rPr lang="en-US" sz="2400" b="0" i="1" smtClean="0">
                            <a:solidFill>
                              <a:srgbClr val="FF0000"/>
                            </a:solidFill>
                            <a:latin typeface="Cambria Math" panose="02040503050406030204" pitchFamily="18" charset="0"/>
                          </a:rPr>
                        </m:ctrlPr>
                      </m:sSupPr>
                      <m:e>
                        <m:r>
                          <a:rPr lang="en-US" sz="2400" b="0" i="1" smtClean="0">
                            <a:solidFill>
                              <a:srgbClr val="FF0000"/>
                            </a:solidFill>
                            <a:latin typeface="Cambria Math" panose="02040503050406030204" pitchFamily="18" charset="0"/>
                          </a:rPr>
                          <m:t>𝑤</m:t>
                        </m:r>
                      </m:e>
                      <m:sup>
                        <m:r>
                          <a:rPr lang="en-US" sz="2400" b="0" i="1" smtClean="0">
                            <a:solidFill>
                              <a:srgbClr val="FF0000"/>
                            </a:solidFill>
                            <a:latin typeface="Cambria Math" panose="02040503050406030204" pitchFamily="18" charset="0"/>
                          </a:rPr>
                          <m:t>2</m:t>
                        </m:r>
                      </m:sup>
                    </m:sSup>
                    <m:sSup>
                      <m:sSupPr>
                        <m:ctrlPr>
                          <a:rPr lang="en-US" sz="2400" b="0" i="1" smtClean="0">
                            <a:solidFill>
                              <a:srgbClr val="FF0000"/>
                            </a:solidFill>
                            <a:latin typeface="Cambria Math" panose="02040503050406030204" pitchFamily="18" charset="0"/>
                          </a:rPr>
                        </m:ctrlPr>
                      </m:sSupPr>
                      <m:e>
                        <m:r>
                          <a:rPr lang="en-US" sz="2400" b="0" i="1" smtClean="0">
                            <a:solidFill>
                              <a:srgbClr val="FF0000"/>
                            </a:solidFill>
                            <a:latin typeface="Cambria Math" panose="02040503050406030204" pitchFamily="18" charset="0"/>
                          </a:rPr>
                          <m:t>𝑤</m:t>
                        </m:r>
                      </m:e>
                      <m:sup>
                        <m:r>
                          <a:rPr lang="en-US" sz="2400" b="0" i="1" smtClean="0">
                            <a:solidFill>
                              <a:srgbClr val="FF0000"/>
                            </a:solidFill>
                            <a:latin typeface="Cambria Math" panose="02040503050406030204" pitchFamily="18" charset="0"/>
                          </a:rPr>
                          <m:t>3</m:t>
                        </m:r>
                      </m:sup>
                    </m:sSup>
                  </m:oMath>
                </a14:m>
                <a:endParaRPr lang="en-US" sz="2400" dirty="0">
                  <a:solidFill>
                    <a:srgbClr val="FF0000"/>
                  </a:solidFill>
                </a:endParaRPr>
              </a:p>
            </p:txBody>
          </p:sp>
        </mc:Choice>
        <mc:Fallback xmlns="">
          <p:sp>
            <p:nvSpPr>
              <p:cNvPr id="24" name="Rectangle 23">
                <a:extLst>
                  <a:ext uri="{FF2B5EF4-FFF2-40B4-BE49-F238E27FC236}">
                    <a16:creationId xmlns:a16="http://schemas.microsoft.com/office/drawing/2014/main" id="{83E4C56D-2B31-D24E-8493-400181EEB533}"/>
                  </a:ext>
                </a:extLst>
              </p:cNvPr>
              <p:cNvSpPr>
                <a:spLocks noRot="1" noChangeAspect="1" noMove="1" noResize="1" noEditPoints="1" noAdjustHandles="1" noChangeArrowheads="1" noChangeShapeType="1" noTextEdit="1"/>
              </p:cNvSpPr>
              <p:nvPr/>
            </p:nvSpPr>
            <p:spPr>
              <a:xfrm>
                <a:off x="3001901" y="5016625"/>
                <a:ext cx="3708882" cy="830997"/>
              </a:xfrm>
              <a:prstGeom prst="rect">
                <a:avLst/>
              </a:prstGeom>
              <a:blipFill>
                <a:blip r:embed="rId17"/>
                <a:stretch>
                  <a:fillRect b="-15152"/>
                </a:stretch>
              </a:blipFill>
            </p:spPr>
            <p:txBody>
              <a:bodyPr/>
              <a:lstStyle/>
              <a:p>
                <a:r>
                  <a:rPr lang="en-US">
                    <a:noFill/>
                  </a:rPr>
                  <a:t> </a:t>
                </a:r>
              </a:p>
            </p:txBody>
          </p:sp>
        </mc:Fallback>
      </mc:AlternateContent>
      <p:sp>
        <p:nvSpPr>
          <p:cNvPr id="21" name="TextBox 20">
            <a:extLst>
              <a:ext uri="{FF2B5EF4-FFF2-40B4-BE49-F238E27FC236}">
                <a16:creationId xmlns:a16="http://schemas.microsoft.com/office/drawing/2014/main" id="{78DEDA2F-EA62-4D46-AD95-C5BBB13BE659}"/>
              </a:ext>
            </a:extLst>
          </p:cNvPr>
          <p:cNvSpPr txBox="1"/>
          <p:nvPr/>
        </p:nvSpPr>
        <p:spPr>
          <a:xfrm>
            <a:off x="4296915" y="6262042"/>
            <a:ext cx="5688737" cy="461665"/>
          </a:xfrm>
          <a:prstGeom prst="rect">
            <a:avLst/>
          </a:prstGeom>
          <a:noFill/>
        </p:spPr>
        <p:txBody>
          <a:bodyPr wrap="none" rtlCol="0">
            <a:spAutoFit/>
          </a:bodyPr>
          <a:lstStyle/>
          <a:p>
            <a:r>
              <a:rPr lang="en-US" sz="2400" dirty="0">
                <a:solidFill>
                  <a:srgbClr val="FF0000"/>
                </a:solidFill>
              </a:rPr>
              <a:t>Not more powerful than a single </a:t>
            </a:r>
            <a:r>
              <a:rPr lang="en-US" sz="2400" dirty="0" err="1">
                <a:solidFill>
                  <a:srgbClr val="FF0000"/>
                </a:solidFill>
              </a:rPr>
              <a:t>preceptron</a:t>
            </a:r>
            <a:endParaRPr lang="en-US" sz="2400" dirty="0">
              <a:solidFill>
                <a:srgbClr val="FF0000"/>
              </a:solidFill>
            </a:endParaRPr>
          </a:p>
        </p:txBody>
      </p:sp>
      <p:sp>
        <p:nvSpPr>
          <p:cNvPr id="4" name="TextBox 3">
            <a:extLst>
              <a:ext uri="{FF2B5EF4-FFF2-40B4-BE49-F238E27FC236}">
                <a16:creationId xmlns:a16="http://schemas.microsoft.com/office/drawing/2014/main" id="{79E3FF7E-6821-2D4E-8E1E-81095181D588}"/>
              </a:ext>
            </a:extLst>
          </p:cNvPr>
          <p:cNvSpPr txBox="1"/>
          <p:nvPr/>
        </p:nvSpPr>
        <p:spPr>
          <a:xfrm>
            <a:off x="63529" y="5665041"/>
            <a:ext cx="2094804" cy="923330"/>
          </a:xfrm>
          <a:prstGeom prst="rect">
            <a:avLst/>
          </a:prstGeom>
          <a:noFill/>
          <a:ln>
            <a:solidFill>
              <a:srgbClr val="FF0000"/>
            </a:solidFill>
          </a:ln>
        </p:spPr>
        <p:txBody>
          <a:bodyPr wrap="square" rtlCol="0">
            <a:spAutoFit/>
          </a:bodyPr>
          <a:lstStyle/>
          <a:p>
            <a:pPr algn="ctr"/>
            <a:r>
              <a:rPr lang="en-US" dirty="0"/>
              <a:t>Matrix product is associative i.e., (AB)C=A(BC)</a:t>
            </a:r>
          </a:p>
        </p:txBody>
      </p:sp>
      <p:sp>
        <p:nvSpPr>
          <p:cNvPr id="8" name="Slide Number Placeholder 7">
            <a:extLst>
              <a:ext uri="{FF2B5EF4-FFF2-40B4-BE49-F238E27FC236}">
                <a16:creationId xmlns:a16="http://schemas.microsoft.com/office/drawing/2014/main" id="{FA06C1BD-11C9-8D4E-82B5-F80C4F202CC9}"/>
              </a:ext>
            </a:extLst>
          </p:cNvPr>
          <p:cNvSpPr>
            <a:spLocks noGrp="1"/>
          </p:cNvSpPr>
          <p:nvPr>
            <p:ph type="sldNum" sz="quarter" idx="12"/>
          </p:nvPr>
        </p:nvSpPr>
        <p:spPr/>
        <p:txBody>
          <a:bodyPr/>
          <a:lstStyle/>
          <a:p>
            <a:fld id="{5F07402F-1908-0F43-B844-ECE5D9BD648C}" type="slidenum">
              <a:rPr lang="en-US" smtClean="0"/>
              <a:t>15</a:t>
            </a:fld>
            <a:endParaRPr lang="en-US"/>
          </a:p>
        </p:txBody>
      </p:sp>
    </p:spTree>
    <p:extLst>
      <p:ext uri="{BB962C8B-B14F-4D97-AF65-F5344CB8AC3E}">
        <p14:creationId xmlns:p14="http://schemas.microsoft.com/office/powerpoint/2010/main" val="193848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animBg="1"/>
      <p:bldP spid="20" grpId="0" animBg="1"/>
      <p:bldP spid="18" grpId="0"/>
      <p:bldP spid="22" grpId="0"/>
      <p:bldP spid="23" grpId="0"/>
      <p:bldP spid="24" grpId="0"/>
      <p:bldP spid="21" grpId="0"/>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485F8-9CBB-E348-AA17-4727C5216395}"/>
              </a:ext>
            </a:extLst>
          </p:cNvPr>
          <p:cNvSpPr>
            <a:spLocks noGrp="1"/>
          </p:cNvSpPr>
          <p:nvPr>
            <p:ph type="title"/>
          </p:nvPr>
        </p:nvSpPr>
        <p:spPr/>
        <p:txBody>
          <a:bodyPr/>
          <a:lstStyle/>
          <a:p>
            <a:r>
              <a:rPr lang="en-US" dirty="0"/>
              <a:t>Introducing non-linearity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B82E4E5-099F-E949-B4B0-9BFED130AFC4}"/>
                  </a:ext>
                </a:extLst>
              </p:cNvPr>
              <p:cNvSpPr>
                <a:spLocks noGrp="1"/>
              </p:cNvSpPr>
              <p:nvPr>
                <p:ph idx="1"/>
              </p:nvPr>
            </p:nvSpPr>
            <p:spPr>
              <a:xfrm>
                <a:off x="838200" y="1825624"/>
                <a:ext cx="10515600" cy="4667251"/>
              </a:xfrm>
            </p:spPr>
            <p:txBody>
              <a:bodyPr>
                <a:normAutofit lnSpcReduction="10000"/>
              </a:bodyPr>
              <a:lstStyle/>
              <a:p>
                <a:r>
                  <a:rPr lang="en-US" dirty="0"/>
                  <a:t>In order to represent general functions, the output of a neuron needs to be nonlinear </a:t>
                </a:r>
                <a:r>
                  <a:rPr lang="en-US" dirty="0" err="1"/>
                  <a:t>w.r.t.</a:t>
                </a:r>
                <a:r>
                  <a:rPr lang="en-US" dirty="0"/>
                  <a:t> the activation </a:t>
                </a:r>
                <a14:m>
                  <m:oMath xmlns:m="http://schemas.openxmlformats.org/officeDocument/2006/math">
                    <m:d>
                      <m:dPr>
                        <m:ctrlPr>
                          <a:rPr lang="en-US" i="1">
                            <a:latin typeface="Cambria Math" panose="02040503050406030204" pitchFamily="18" charset="0"/>
                          </a:rPr>
                        </m:ctrlPr>
                      </m:dPr>
                      <m:e>
                        <m:r>
                          <a:rPr lang="en-US" i="1">
                            <a:latin typeface="Cambria Math" panose="02040503050406030204" pitchFamily="18" charset="0"/>
                          </a:rPr>
                          <m:t>𝑧</m:t>
                        </m:r>
                      </m:e>
                    </m:d>
                  </m:oMath>
                </a14:m>
                <a:endParaRPr lang="en-US" dirty="0"/>
              </a:p>
              <a:p>
                <a:r>
                  <a:rPr lang="en-US" dirty="0"/>
                  <a:t>We need an </a:t>
                </a:r>
                <a:r>
                  <a:rPr lang="en-US" b="1" dirty="0"/>
                  <a:t>Activation Function </a:t>
                </a:r>
                <a14:m>
                  <m:oMath xmlns:m="http://schemas.openxmlformats.org/officeDocument/2006/math">
                    <m:r>
                      <a:rPr lang="en-US" b="0" i="1" smtClean="0">
                        <a:latin typeface="Cambria Math" panose="02040503050406030204" pitchFamily="18" charset="0"/>
                      </a:rPr>
                      <m:t>𝑔</m:t>
                    </m:r>
                    <m:d>
                      <m:dPr>
                        <m:ctrlPr>
                          <a:rPr lang="en-US" i="1">
                            <a:latin typeface="Cambria Math" panose="02040503050406030204" pitchFamily="18" charset="0"/>
                          </a:rPr>
                        </m:ctrlPr>
                      </m:dPr>
                      <m:e>
                        <m:r>
                          <a:rPr lang="en-US" i="1">
                            <a:latin typeface="Cambria Math" panose="02040503050406030204" pitchFamily="18" charset="0"/>
                          </a:rPr>
                          <m:t>𝑧</m:t>
                        </m:r>
                      </m:e>
                    </m:d>
                  </m:oMath>
                </a14:m>
                <a:endParaRPr lang="en-US" dirty="0"/>
              </a:p>
              <a:p>
                <a14:m>
                  <m:oMath xmlns:m="http://schemas.openxmlformats.org/officeDocument/2006/math">
                    <m:r>
                      <a:rPr lang="en-US" b="0" i="1" smtClean="0">
                        <a:latin typeface="Cambria Math" panose="02040503050406030204" pitchFamily="18" charset="0"/>
                      </a:rPr>
                      <m:t>𝑜𝑢𝑡𝑝𝑢𝑡</m:t>
                    </m:r>
                    <m:r>
                      <a:rPr lang="en-US" b="0" i="1" smtClean="0">
                        <a:latin typeface="Cambria Math" panose="02040503050406030204" pitchFamily="18" charset="0"/>
                      </a:rPr>
                      <m:t>=</m:t>
                    </m:r>
                    <m:r>
                      <a:rPr lang="en-US" b="0" i="1" smtClean="0">
                        <a:latin typeface="Cambria Math" panose="02040503050406030204" pitchFamily="18" charset="0"/>
                      </a:rPr>
                      <m:t>𝑔</m:t>
                    </m:r>
                    <m:d>
                      <m:dPr>
                        <m:ctrlPr>
                          <a:rPr lang="en-US" b="0" i="1" smtClean="0">
                            <a:latin typeface="Cambria Math" panose="02040503050406030204" pitchFamily="18" charset="0"/>
                          </a:rPr>
                        </m:ctrlPr>
                      </m:dPr>
                      <m:e>
                        <m:r>
                          <a:rPr lang="en-US" b="0" i="1" smtClean="0">
                            <a:latin typeface="Cambria Math" panose="02040503050406030204" pitchFamily="18" charset="0"/>
                          </a:rPr>
                          <m:t>𝑤𝑥</m:t>
                        </m:r>
                        <m:r>
                          <a:rPr lang="en-US" b="0" i="1" smtClean="0">
                            <a:latin typeface="Cambria Math" panose="02040503050406030204" pitchFamily="18" charset="0"/>
                          </a:rPr>
                          <m:t>+</m:t>
                        </m:r>
                        <m:r>
                          <a:rPr lang="en-US" b="0" i="1" smtClean="0">
                            <a:latin typeface="Cambria Math" panose="02040503050406030204" pitchFamily="18" charset="0"/>
                          </a:rPr>
                          <m:t>𝑏</m:t>
                        </m:r>
                      </m:e>
                    </m:d>
                  </m:oMath>
                </a14:m>
                <a:endParaRPr lang="en-US" dirty="0"/>
              </a:p>
              <a:p>
                <a:r>
                  <a:rPr lang="en-US" dirty="0"/>
                  <a:t>Activation function Job description:</a:t>
                </a:r>
              </a:p>
              <a:p>
                <a:pPr lvl="1"/>
                <a:r>
                  <a:rPr lang="en-US" dirty="0"/>
                  <a:t>Well defined gradient (differentiable) </a:t>
                </a:r>
              </a:p>
              <a:p>
                <a:pPr lvl="1"/>
                <a:r>
                  <a:rPr lang="en-US" dirty="0"/>
                  <a:t>Informative gradient values (how to improve the objective)</a:t>
                </a:r>
              </a:p>
              <a:p>
                <a:pPr lvl="1"/>
                <a:r>
                  <a:rPr lang="en-US" dirty="0"/>
                  <a:t>Monotonic (since local optimums lead to suboptimal solutions with GD) </a:t>
                </a:r>
              </a:p>
              <a:p>
                <a:pPr lvl="1"/>
                <a:r>
                  <a:rPr lang="en-US" dirty="0"/>
                  <a:t>Fast to compute (intense working environment)</a:t>
                </a:r>
              </a:p>
              <a:p>
                <a:pPr lvl="1"/>
                <a:r>
                  <a:rPr lang="en-US" dirty="0"/>
                  <a:t>Covers the required output range </a:t>
                </a:r>
              </a:p>
              <a:p>
                <a:r>
                  <a:rPr lang="en-US" dirty="0"/>
                  <a:t>Let's look at some candidates</a:t>
                </a:r>
              </a:p>
            </p:txBody>
          </p:sp>
        </mc:Choice>
        <mc:Fallback xmlns="">
          <p:sp>
            <p:nvSpPr>
              <p:cNvPr id="3" name="Content Placeholder 2">
                <a:extLst>
                  <a:ext uri="{FF2B5EF4-FFF2-40B4-BE49-F238E27FC236}">
                    <a16:creationId xmlns:a16="http://schemas.microsoft.com/office/drawing/2014/main" id="{9B82E4E5-099F-E949-B4B0-9BFED130AFC4}"/>
                  </a:ext>
                </a:extLst>
              </p:cNvPr>
              <p:cNvSpPr>
                <a:spLocks noGrp="1" noRot="1" noChangeAspect="1" noMove="1" noResize="1" noEditPoints="1" noAdjustHandles="1" noChangeArrowheads="1" noChangeShapeType="1" noTextEdit="1"/>
              </p:cNvSpPr>
              <p:nvPr>
                <p:ph idx="1"/>
              </p:nvPr>
            </p:nvSpPr>
            <p:spPr>
              <a:xfrm>
                <a:off x="838200" y="1825624"/>
                <a:ext cx="10515600" cy="4667251"/>
              </a:xfrm>
              <a:blipFill>
                <a:blip r:embed="rId2"/>
                <a:stretch>
                  <a:fillRect l="-1086" t="-2981" r="-1086"/>
                </a:stretch>
              </a:blipFill>
            </p:spPr>
            <p:txBody>
              <a:bodyPr/>
              <a:lstStyle/>
              <a:p>
                <a:r>
                  <a:rPr lang="en-US">
                    <a:noFill/>
                  </a:rPr>
                  <a:t> </a:t>
                </a:r>
              </a:p>
            </p:txBody>
          </p:sp>
        </mc:Fallback>
      </mc:AlternateContent>
      <p:grpSp>
        <p:nvGrpSpPr>
          <p:cNvPr id="4" name="Group 3">
            <a:extLst>
              <a:ext uri="{FF2B5EF4-FFF2-40B4-BE49-F238E27FC236}">
                <a16:creationId xmlns:a16="http://schemas.microsoft.com/office/drawing/2014/main" id="{DFEDC5A9-159A-5E4F-9C24-774BF9BEDF76}"/>
              </a:ext>
            </a:extLst>
          </p:cNvPr>
          <p:cNvGrpSpPr/>
          <p:nvPr/>
        </p:nvGrpSpPr>
        <p:grpSpPr>
          <a:xfrm>
            <a:off x="8837848" y="2655315"/>
            <a:ext cx="2604883" cy="1283835"/>
            <a:chOff x="7795033" y="5209040"/>
            <a:chExt cx="2604883" cy="1283835"/>
          </a:xfrm>
        </p:grpSpPr>
        <p:pic>
          <p:nvPicPr>
            <p:cNvPr id="5" name="Picture 2">
              <a:extLst>
                <a:ext uri="{FF2B5EF4-FFF2-40B4-BE49-F238E27FC236}">
                  <a16:creationId xmlns:a16="http://schemas.microsoft.com/office/drawing/2014/main" id="{30928643-2CBE-374D-B502-FA75337773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95033" y="5209040"/>
              <a:ext cx="2604883" cy="1283835"/>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CF03FC00-F6F3-6C48-A10A-EF133A01CC50}"/>
                    </a:ext>
                  </a:extLst>
                </p:cNvPr>
                <p:cNvSpPr txBox="1"/>
                <p:nvPr/>
              </p:nvSpPr>
              <p:spPr>
                <a:xfrm>
                  <a:off x="8280680" y="5248425"/>
                  <a:ext cx="31713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1</m:t>
                            </m:r>
                          </m:sub>
                        </m:sSub>
                      </m:oMath>
                    </m:oMathPara>
                  </a14:m>
                  <a:endParaRPr lang="en-US" dirty="0"/>
                </a:p>
              </p:txBody>
            </p:sp>
          </mc:Choice>
          <mc:Fallback xmlns="">
            <p:sp>
              <p:nvSpPr>
                <p:cNvPr id="5" name="TextBox 4">
                  <a:extLst>
                    <a:ext uri="{FF2B5EF4-FFF2-40B4-BE49-F238E27FC236}">
                      <a16:creationId xmlns:a16="http://schemas.microsoft.com/office/drawing/2014/main" id="{D73963A5-B5F8-1E41-9721-C1501D0A75C9}"/>
                    </a:ext>
                  </a:extLst>
                </p:cNvPr>
                <p:cNvSpPr txBox="1">
                  <a:spLocks noRot="1" noChangeAspect="1" noMove="1" noResize="1" noEditPoints="1" noAdjustHandles="1" noChangeArrowheads="1" noChangeShapeType="1" noTextEdit="1"/>
                </p:cNvSpPr>
                <p:nvPr/>
              </p:nvSpPr>
              <p:spPr>
                <a:xfrm>
                  <a:off x="8280680" y="5248425"/>
                  <a:ext cx="317138" cy="276999"/>
                </a:xfrm>
                <a:prstGeom prst="rect">
                  <a:avLst/>
                </a:prstGeom>
                <a:blipFill>
                  <a:blip r:embed="rId4"/>
                  <a:stretch>
                    <a:fillRect l="-8000" r="-4000"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13649CAB-7A56-7349-BBBE-52C3B69B9EF4}"/>
                    </a:ext>
                  </a:extLst>
                </p:cNvPr>
                <p:cNvSpPr txBox="1"/>
                <p:nvPr/>
              </p:nvSpPr>
              <p:spPr>
                <a:xfrm>
                  <a:off x="8124110" y="5592893"/>
                  <a:ext cx="32246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2</m:t>
                            </m:r>
                          </m:sub>
                        </m:sSub>
                      </m:oMath>
                    </m:oMathPara>
                  </a14:m>
                  <a:endParaRPr lang="en-US" dirty="0"/>
                </a:p>
              </p:txBody>
            </p:sp>
          </mc:Choice>
          <mc:Fallback xmlns="">
            <p:sp>
              <p:nvSpPr>
                <p:cNvPr id="7" name="TextBox 6">
                  <a:extLst>
                    <a:ext uri="{FF2B5EF4-FFF2-40B4-BE49-F238E27FC236}">
                      <a16:creationId xmlns:a16="http://schemas.microsoft.com/office/drawing/2014/main" id="{EB840CE9-F43D-F346-B737-58E8C9CA85FE}"/>
                    </a:ext>
                  </a:extLst>
                </p:cNvPr>
                <p:cNvSpPr txBox="1">
                  <a:spLocks noRot="1" noChangeAspect="1" noMove="1" noResize="1" noEditPoints="1" noAdjustHandles="1" noChangeArrowheads="1" noChangeShapeType="1" noTextEdit="1"/>
                </p:cNvSpPr>
                <p:nvPr/>
              </p:nvSpPr>
              <p:spPr>
                <a:xfrm>
                  <a:off x="8124110" y="5592893"/>
                  <a:ext cx="322460" cy="276999"/>
                </a:xfrm>
                <a:prstGeom prst="rect">
                  <a:avLst/>
                </a:prstGeom>
                <a:blipFill>
                  <a:blip r:embed="rId5"/>
                  <a:stretch>
                    <a:fillRect l="-3704"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3F2B6F24-1369-964F-A8F3-633F315A2C00}"/>
                    </a:ext>
                  </a:extLst>
                </p:cNvPr>
                <p:cNvSpPr txBox="1"/>
                <p:nvPr/>
              </p:nvSpPr>
              <p:spPr>
                <a:xfrm>
                  <a:off x="8119450" y="5949483"/>
                  <a:ext cx="32246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3</m:t>
                            </m:r>
                          </m:sub>
                        </m:sSub>
                      </m:oMath>
                    </m:oMathPara>
                  </a14:m>
                  <a:endParaRPr lang="en-US" dirty="0"/>
                </a:p>
              </p:txBody>
            </p:sp>
          </mc:Choice>
          <mc:Fallback xmlns="">
            <p:sp>
              <p:nvSpPr>
                <p:cNvPr id="9" name="TextBox 8">
                  <a:extLst>
                    <a:ext uri="{FF2B5EF4-FFF2-40B4-BE49-F238E27FC236}">
                      <a16:creationId xmlns:a16="http://schemas.microsoft.com/office/drawing/2014/main" id="{D295B0E7-5ADF-1249-A59E-EC64F1DBB229}"/>
                    </a:ext>
                  </a:extLst>
                </p:cNvPr>
                <p:cNvSpPr txBox="1">
                  <a:spLocks noRot="1" noChangeAspect="1" noMove="1" noResize="1" noEditPoints="1" noAdjustHandles="1" noChangeArrowheads="1" noChangeShapeType="1" noTextEdit="1"/>
                </p:cNvSpPr>
                <p:nvPr/>
              </p:nvSpPr>
              <p:spPr>
                <a:xfrm>
                  <a:off x="8119450" y="5949483"/>
                  <a:ext cx="322460" cy="276999"/>
                </a:xfrm>
                <a:prstGeom prst="rect">
                  <a:avLst/>
                </a:prstGeom>
                <a:blipFill>
                  <a:blip r:embed="rId6"/>
                  <a:stretch>
                    <a:fillRect l="-7692" r="-3846" b="-13636"/>
                  </a:stretch>
                </a:blipFill>
              </p:spPr>
              <p:txBody>
                <a:bodyPr/>
                <a:lstStyle/>
                <a:p>
                  <a:r>
                    <a:rPr lang="en-US">
                      <a:noFill/>
                    </a:rPr>
                    <a:t> </a:t>
                  </a:r>
                </a:p>
              </p:txBody>
            </p:sp>
          </mc:Fallback>
        </mc:AlternateContent>
      </p:grpSp>
      <p:sp>
        <p:nvSpPr>
          <p:cNvPr id="9" name="Slide Number Placeholder 8">
            <a:extLst>
              <a:ext uri="{FF2B5EF4-FFF2-40B4-BE49-F238E27FC236}">
                <a16:creationId xmlns:a16="http://schemas.microsoft.com/office/drawing/2014/main" id="{9BD62A40-FDE5-0649-94EA-11CEE24DAFB5}"/>
              </a:ext>
            </a:extLst>
          </p:cNvPr>
          <p:cNvSpPr>
            <a:spLocks noGrp="1"/>
          </p:cNvSpPr>
          <p:nvPr>
            <p:ph type="sldNum" sz="quarter" idx="12"/>
          </p:nvPr>
        </p:nvSpPr>
        <p:spPr/>
        <p:txBody>
          <a:bodyPr/>
          <a:lstStyle/>
          <a:p>
            <a:fld id="{5F07402F-1908-0F43-B844-ECE5D9BD648C}" type="slidenum">
              <a:rPr lang="en-US" smtClean="0"/>
              <a:t>16</a:t>
            </a:fld>
            <a:endParaRPr lang="en-US" dirty="0"/>
          </a:p>
        </p:txBody>
      </p:sp>
    </p:spTree>
    <p:extLst>
      <p:ext uri="{BB962C8B-B14F-4D97-AF65-F5344CB8AC3E}">
        <p14:creationId xmlns:p14="http://schemas.microsoft.com/office/powerpoint/2010/main" val="960709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4E0E604-8F46-CB42-B967-B166C0C07123}"/>
              </a:ext>
            </a:extLst>
          </p:cNvPr>
          <p:cNvSpPr>
            <a:spLocks noGrp="1"/>
          </p:cNvSpPr>
          <p:nvPr>
            <p:ph type="title"/>
          </p:nvPr>
        </p:nvSpPr>
        <p:spPr>
          <a:xfrm>
            <a:off x="838200" y="120761"/>
            <a:ext cx="10515600" cy="1325563"/>
          </a:xfrm>
        </p:spPr>
        <p:txBody>
          <a:bodyPr/>
          <a:lstStyle/>
          <a:p>
            <a:r>
              <a:rPr lang="en-US" dirty="0"/>
              <a:t>Common Activation Functions</a:t>
            </a:r>
          </a:p>
        </p:txBody>
      </p:sp>
      <p:pic>
        <p:nvPicPr>
          <p:cNvPr id="6" name="Picture 5">
            <a:extLst>
              <a:ext uri="{FF2B5EF4-FFF2-40B4-BE49-F238E27FC236}">
                <a16:creationId xmlns:a16="http://schemas.microsoft.com/office/drawing/2014/main" id="{BC4495E8-752A-154F-931A-209CF0CA31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57899"/>
            <a:ext cx="12192000" cy="4455711"/>
          </a:xfrm>
          <a:prstGeom prst="rect">
            <a:avLst/>
          </a:prstGeom>
        </p:spPr>
      </p:pic>
      <p:sp>
        <p:nvSpPr>
          <p:cNvPr id="2" name="TextBox 1">
            <a:extLst>
              <a:ext uri="{FF2B5EF4-FFF2-40B4-BE49-F238E27FC236}">
                <a16:creationId xmlns:a16="http://schemas.microsoft.com/office/drawing/2014/main" id="{4E3BCB90-6880-0B47-B165-5AFA4A9C74AD}"/>
              </a:ext>
            </a:extLst>
          </p:cNvPr>
          <p:cNvSpPr txBox="1"/>
          <p:nvPr/>
        </p:nvSpPr>
        <p:spPr>
          <a:xfrm>
            <a:off x="-62146" y="6659702"/>
            <a:ext cx="5486400" cy="230832"/>
          </a:xfrm>
          <a:prstGeom prst="rect">
            <a:avLst/>
          </a:prstGeom>
          <a:noFill/>
        </p:spPr>
        <p:txBody>
          <a:bodyPr wrap="square" rtlCol="0">
            <a:spAutoFit/>
          </a:bodyPr>
          <a:lstStyle/>
          <a:p>
            <a:r>
              <a:rPr lang="en-US" sz="900" dirty="0">
                <a:latin typeface="Calibri" panose="020F0502020204030204" pitchFamily="34" charset="0"/>
                <a:cs typeface="Calibri" panose="020F0502020204030204" pitchFamily="34" charset="0"/>
              </a:rPr>
              <a:t>[source: MIT 6.S191 </a:t>
            </a:r>
            <a:r>
              <a:rPr lang="en-US" sz="900" dirty="0" err="1">
                <a:latin typeface="Calibri" panose="020F0502020204030204" pitchFamily="34" charset="0"/>
                <a:cs typeface="Calibri" panose="020F0502020204030204" pitchFamily="34" charset="0"/>
              </a:rPr>
              <a:t>introtodeeplearning.com</a:t>
            </a:r>
            <a:r>
              <a:rPr lang="en-US" sz="900" dirty="0">
                <a:latin typeface="Calibri" panose="020F0502020204030204" pitchFamily="34" charset="0"/>
                <a:cs typeface="Calibri" panose="020F0502020204030204" pitchFamily="34" charset="0"/>
              </a:rPr>
              <a:t>] </a:t>
            </a:r>
          </a:p>
        </p:txBody>
      </p:sp>
      <p:sp>
        <p:nvSpPr>
          <p:cNvPr id="4" name="Rectangle 3">
            <a:extLst>
              <a:ext uri="{FF2B5EF4-FFF2-40B4-BE49-F238E27FC236}">
                <a16:creationId xmlns:a16="http://schemas.microsoft.com/office/drawing/2014/main" id="{322D4DEC-2F7E-9848-B1D2-2DA31CF9927C}"/>
              </a:ext>
            </a:extLst>
          </p:cNvPr>
          <p:cNvSpPr/>
          <p:nvPr/>
        </p:nvSpPr>
        <p:spPr>
          <a:xfrm>
            <a:off x="-62146" y="1202502"/>
            <a:ext cx="6096000" cy="1569660"/>
          </a:xfrm>
          <a:prstGeom prst="rect">
            <a:avLst/>
          </a:prstGeom>
        </p:spPr>
        <p:txBody>
          <a:bodyPr>
            <a:spAutoFit/>
          </a:bodyPr>
          <a:lstStyle/>
          <a:p>
            <a:pPr lvl="1"/>
            <a:r>
              <a:rPr lang="en-US" sz="1600" dirty="0">
                <a:solidFill>
                  <a:srgbClr val="FF0000"/>
                </a:solidFill>
              </a:rPr>
              <a:t>Defined derivatives</a:t>
            </a:r>
          </a:p>
          <a:p>
            <a:pPr lvl="1"/>
            <a:r>
              <a:rPr lang="en-US" sz="1600" dirty="0">
                <a:solidFill>
                  <a:srgbClr val="FF0000"/>
                </a:solidFill>
              </a:rPr>
              <a:t>Informative derivative values</a:t>
            </a:r>
          </a:p>
          <a:p>
            <a:pPr lvl="1"/>
            <a:r>
              <a:rPr lang="en-US" sz="1600" dirty="0">
                <a:solidFill>
                  <a:srgbClr val="FF0000"/>
                </a:solidFill>
              </a:rPr>
              <a:t>Monotonic</a:t>
            </a:r>
          </a:p>
          <a:p>
            <a:pPr lvl="1"/>
            <a:r>
              <a:rPr lang="en-US" sz="1600" dirty="0">
                <a:solidFill>
                  <a:srgbClr val="FF0000"/>
                </a:solidFill>
              </a:rPr>
              <a:t>Fast to compute</a:t>
            </a:r>
          </a:p>
          <a:p>
            <a:pPr lvl="1"/>
            <a:r>
              <a:rPr lang="en-US" sz="1600" dirty="0">
                <a:solidFill>
                  <a:srgbClr val="FF0000"/>
                </a:solidFill>
              </a:rPr>
              <a:t>Covers the required output range </a:t>
            </a:r>
          </a:p>
          <a:p>
            <a:pPr marL="800100" lvl="1" indent="-342900">
              <a:buFont typeface="+mj-lt"/>
              <a:buAutoNum type="arabicPeriod"/>
            </a:pPr>
            <a:endParaRPr lang="en-US" sz="1600" dirty="0">
              <a:solidFill>
                <a:srgbClr val="FF0000"/>
              </a:solidFill>
            </a:endParaRPr>
          </a:p>
        </p:txBody>
      </p:sp>
      <p:sp>
        <p:nvSpPr>
          <p:cNvPr id="5" name="Slide Number Placeholder 4">
            <a:extLst>
              <a:ext uri="{FF2B5EF4-FFF2-40B4-BE49-F238E27FC236}">
                <a16:creationId xmlns:a16="http://schemas.microsoft.com/office/drawing/2014/main" id="{7F6497EF-CB4C-034C-A5EF-A8F924EA5AC2}"/>
              </a:ext>
            </a:extLst>
          </p:cNvPr>
          <p:cNvSpPr>
            <a:spLocks noGrp="1"/>
          </p:cNvSpPr>
          <p:nvPr>
            <p:ph type="sldNum" sz="quarter" idx="12"/>
          </p:nvPr>
        </p:nvSpPr>
        <p:spPr/>
        <p:txBody>
          <a:bodyPr/>
          <a:lstStyle/>
          <a:p>
            <a:fld id="{5F07402F-1908-0F43-B844-ECE5D9BD648C}" type="slidenum">
              <a:rPr lang="en-US" smtClean="0"/>
              <a:t>17</a:t>
            </a:fld>
            <a:endParaRPr lang="en-US"/>
          </a:p>
        </p:txBody>
      </p:sp>
      <p:sp>
        <p:nvSpPr>
          <p:cNvPr id="7" name="Rectangle 6">
            <a:extLst>
              <a:ext uri="{FF2B5EF4-FFF2-40B4-BE49-F238E27FC236}">
                <a16:creationId xmlns:a16="http://schemas.microsoft.com/office/drawing/2014/main" id="{6D9A04CA-E95C-5643-BBE9-E3DE5B37E6F2}"/>
              </a:ext>
            </a:extLst>
          </p:cNvPr>
          <p:cNvSpPr/>
          <p:nvPr/>
        </p:nvSpPr>
        <p:spPr>
          <a:xfrm>
            <a:off x="289931" y="1215158"/>
            <a:ext cx="2475571" cy="293266"/>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82520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4E0E604-8F46-CB42-B967-B166C0C07123}"/>
              </a:ext>
            </a:extLst>
          </p:cNvPr>
          <p:cNvSpPr>
            <a:spLocks noGrp="1"/>
          </p:cNvSpPr>
          <p:nvPr>
            <p:ph type="title"/>
          </p:nvPr>
        </p:nvSpPr>
        <p:spPr>
          <a:xfrm>
            <a:off x="838200" y="120761"/>
            <a:ext cx="10515600" cy="1325563"/>
          </a:xfrm>
        </p:spPr>
        <p:txBody>
          <a:bodyPr/>
          <a:lstStyle/>
          <a:p>
            <a:r>
              <a:rPr lang="en-US" dirty="0"/>
              <a:t>Common Activation Functions</a:t>
            </a:r>
          </a:p>
        </p:txBody>
      </p:sp>
      <p:pic>
        <p:nvPicPr>
          <p:cNvPr id="6" name="Picture 5">
            <a:extLst>
              <a:ext uri="{FF2B5EF4-FFF2-40B4-BE49-F238E27FC236}">
                <a16:creationId xmlns:a16="http://schemas.microsoft.com/office/drawing/2014/main" id="{BC4495E8-752A-154F-931A-209CF0CA31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57899"/>
            <a:ext cx="12192000" cy="4455711"/>
          </a:xfrm>
          <a:prstGeom prst="rect">
            <a:avLst/>
          </a:prstGeom>
        </p:spPr>
      </p:pic>
      <p:sp>
        <p:nvSpPr>
          <p:cNvPr id="2" name="TextBox 1">
            <a:extLst>
              <a:ext uri="{FF2B5EF4-FFF2-40B4-BE49-F238E27FC236}">
                <a16:creationId xmlns:a16="http://schemas.microsoft.com/office/drawing/2014/main" id="{4E3BCB90-6880-0B47-B165-5AFA4A9C74AD}"/>
              </a:ext>
            </a:extLst>
          </p:cNvPr>
          <p:cNvSpPr txBox="1"/>
          <p:nvPr/>
        </p:nvSpPr>
        <p:spPr>
          <a:xfrm>
            <a:off x="-62146" y="6659702"/>
            <a:ext cx="5486400" cy="230832"/>
          </a:xfrm>
          <a:prstGeom prst="rect">
            <a:avLst/>
          </a:prstGeom>
          <a:noFill/>
        </p:spPr>
        <p:txBody>
          <a:bodyPr wrap="square" rtlCol="0">
            <a:spAutoFit/>
          </a:bodyPr>
          <a:lstStyle/>
          <a:p>
            <a:r>
              <a:rPr lang="en-US" sz="900" dirty="0">
                <a:latin typeface="Calibri" panose="020F0502020204030204" pitchFamily="34" charset="0"/>
                <a:cs typeface="Calibri" panose="020F0502020204030204" pitchFamily="34" charset="0"/>
              </a:rPr>
              <a:t>[source: MIT 6.S191 </a:t>
            </a:r>
            <a:r>
              <a:rPr lang="en-US" sz="900" dirty="0" err="1">
                <a:latin typeface="Calibri" panose="020F0502020204030204" pitchFamily="34" charset="0"/>
                <a:cs typeface="Calibri" panose="020F0502020204030204" pitchFamily="34" charset="0"/>
              </a:rPr>
              <a:t>introtodeeplearning.com</a:t>
            </a:r>
            <a:r>
              <a:rPr lang="en-US" sz="900" dirty="0">
                <a:latin typeface="Calibri" panose="020F0502020204030204" pitchFamily="34" charset="0"/>
                <a:cs typeface="Calibri" panose="020F0502020204030204" pitchFamily="34" charset="0"/>
              </a:rPr>
              <a:t>] </a:t>
            </a:r>
          </a:p>
        </p:txBody>
      </p:sp>
      <p:sp>
        <p:nvSpPr>
          <p:cNvPr id="4" name="Rectangle 3">
            <a:extLst>
              <a:ext uri="{FF2B5EF4-FFF2-40B4-BE49-F238E27FC236}">
                <a16:creationId xmlns:a16="http://schemas.microsoft.com/office/drawing/2014/main" id="{322D4DEC-2F7E-9848-B1D2-2DA31CF9927C}"/>
              </a:ext>
            </a:extLst>
          </p:cNvPr>
          <p:cNvSpPr/>
          <p:nvPr/>
        </p:nvSpPr>
        <p:spPr>
          <a:xfrm>
            <a:off x="-62146" y="1202502"/>
            <a:ext cx="6096000" cy="1569660"/>
          </a:xfrm>
          <a:prstGeom prst="rect">
            <a:avLst/>
          </a:prstGeom>
        </p:spPr>
        <p:txBody>
          <a:bodyPr>
            <a:spAutoFit/>
          </a:bodyPr>
          <a:lstStyle/>
          <a:p>
            <a:pPr lvl="1"/>
            <a:r>
              <a:rPr lang="en-US" sz="1600" dirty="0">
                <a:solidFill>
                  <a:srgbClr val="FF0000"/>
                </a:solidFill>
              </a:rPr>
              <a:t>Defined derivatives</a:t>
            </a:r>
          </a:p>
          <a:p>
            <a:pPr lvl="1"/>
            <a:r>
              <a:rPr lang="en-US" sz="1600" dirty="0">
                <a:solidFill>
                  <a:srgbClr val="FF0000"/>
                </a:solidFill>
              </a:rPr>
              <a:t>Informative derivative values</a:t>
            </a:r>
          </a:p>
          <a:p>
            <a:pPr lvl="1"/>
            <a:r>
              <a:rPr lang="en-US" sz="1600" dirty="0">
                <a:solidFill>
                  <a:srgbClr val="FF0000"/>
                </a:solidFill>
              </a:rPr>
              <a:t>Monotonic</a:t>
            </a:r>
          </a:p>
          <a:p>
            <a:pPr lvl="1"/>
            <a:r>
              <a:rPr lang="en-US" sz="1600" dirty="0">
                <a:solidFill>
                  <a:srgbClr val="FF0000"/>
                </a:solidFill>
              </a:rPr>
              <a:t>Fast to compute</a:t>
            </a:r>
          </a:p>
          <a:p>
            <a:pPr lvl="1"/>
            <a:r>
              <a:rPr lang="en-US" sz="1600" dirty="0">
                <a:solidFill>
                  <a:srgbClr val="FF0000"/>
                </a:solidFill>
              </a:rPr>
              <a:t>Covers the required output range </a:t>
            </a:r>
          </a:p>
          <a:p>
            <a:pPr marL="800100" lvl="1" indent="-342900">
              <a:buFont typeface="+mj-lt"/>
              <a:buAutoNum type="arabicPeriod"/>
            </a:pPr>
            <a:endParaRPr lang="en-US" sz="1600" dirty="0">
              <a:solidFill>
                <a:srgbClr val="FF0000"/>
              </a:solidFill>
            </a:endParaRPr>
          </a:p>
        </p:txBody>
      </p:sp>
      <p:sp>
        <p:nvSpPr>
          <p:cNvPr id="5" name="Slide Number Placeholder 4">
            <a:extLst>
              <a:ext uri="{FF2B5EF4-FFF2-40B4-BE49-F238E27FC236}">
                <a16:creationId xmlns:a16="http://schemas.microsoft.com/office/drawing/2014/main" id="{7F6497EF-CB4C-034C-A5EF-A8F924EA5AC2}"/>
              </a:ext>
            </a:extLst>
          </p:cNvPr>
          <p:cNvSpPr>
            <a:spLocks noGrp="1"/>
          </p:cNvSpPr>
          <p:nvPr>
            <p:ph type="sldNum" sz="quarter" idx="12"/>
          </p:nvPr>
        </p:nvSpPr>
        <p:spPr/>
        <p:txBody>
          <a:bodyPr/>
          <a:lstStyle/>
          <a:p>
            <a:fld id="{5F07402F-1908-0F43-B844-ECE5D9BD648C}" type="slidenum">
              <a:rPr lang="en-US" smtClean="0"/>
              <a:t>18</a:t>
            </a:fld>
            <a:endParaRPr lang="en-US"/>
          </a:p>
        </p:txBody>
      </p:sp>
      <p:sp>
        <p:nvSpPr>
          <p:cNvPr id="7" name="Rectangle 6">
            <a:extLst>
              <a:ext uri="{FF2B5EF4-FFF2-40B4-BE49-F238E27FC236}">
                <a16:creationId xmlns:a16="http://schemas.microsoft.com/office/drawing/2014/main" id="{6D9A04CA-E95C-5643-BBE9-E3DE5B37E6F2}"/>
              </a:ext>
            </a:extLst>
          </p:cNvPr>
          <p:cNvSpPr/>
          <p:nvPr/>
        </p:nvSpPr>
        <p:spPr>
          <a:xfrm>
            <a:off x="412593" y="1473363"/>
            <a:ext cx="2475571" cy="293266"/>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a:extLst>
              <a:ext uri="{FF2B5EF4-FFF2-40B4-BE49-F238E27FC236}">
                <a16:creationId xmlns:a16="http://schemas.microsoft.com/office/drawing/2014/main" id="{C83496DB-54B0-8446-84D6-811DEED536B9}"/>
              </a:ext>
            </a:extLst>
          </p:cNvPr>
          <p:cNvCxnSpPr>
            <a:cxnSpLocks/>
            <a:stCxn id="7" idx="2"/>
          </p:cNvCxnSpPr>
          <p:nvPr/>
        </p:nvCxnSpPr>
        <p:spPr>
          <a:xfrm flipH="1">
            <a:off x="412593" y="1766629"/>
            <a:ext cx="1237786" cy="3173361"/>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1" name="Straight Arrow Connector 10">
            <a:extLst>
              <a:ext uri="{FF2B5EF4-FFF2-40B4-BE49-F238E27FC236}">
                <a16:creationId xmlns:a16="http://schemas.microsoft.com/office/drawing/2014/main" id="{A390E3A8-C261-EE4D-9B4D-A70726F1DA3B}"/>
              </a:ext>
            </a:extLst>
          </p:cNvPr>
          <p:cNvCxnSpPr>
            <a:cxnSpLocks/>
          </p:cNvCxnSpPr>
          <p:nvPr/>
        </p:nvCxnSpPr>
        <p:spPr>
          <a:xfrm>
            <a:off x="1650379" y="1803413"/>
            <a:ext cx="1505416" cy="3136577"/>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4" name="Straight Arrow Connector 13">
            <a:extLst>
              <a:ext uri="{FF2B5EF4-FFF2-40B4-BE49-F238E27FC236}">
                <a16:creationId xmlns:a16="http://schemas.microsoft.com/office/drawing/2014/main" id="{F3C47064-4C1F-AE46-8378-3449FBC744E4}"/>
              </a:ext>
            </a:extLst>
          </p:cNvPr>
          <p:cNvCxnSpPr>
            <a:cxnSpLocks/>
          </p:cNvCxnSpPr>
          <p:nvPr/>
        </p:nvCxnSpPr>
        <p:spPr>
          <a:xfrm>
            <a:off x="2888165" y="1766629"/>
            <a:ext cx="1766017" cy="231921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7" name="Straight Arrow Connector 16">
            <a:extLst>
              <a:ext uri="{FF2B5EF4-FFF2-40B4-BE49-F238E27FC236}">
                <a16:creationId xmlns:a16="http://schemas.microsoft.com/office/drawing/2014/main" id="{93432C17-0837-324C-9CED-4D1C4D8C4F25}"/>
              </a:ext>
            </a:extLst>
          </p:cNvPr>
          <p:cNvCxnSpPr>
            <a:cxnSpLocks/>
          </p:cNvCxnSpPr>
          <p:nvPr/>
        </p:nvCxnSpPr>
        <p:spPr>
          <a:xfrm>
            <a:off x="2888165" y="1766629"/>
            <a:ext cx="4644076" cy="231921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20" name="Straight Arrow Connector 19">
            <a:extLst>
              <a:ext uri="{FF2B5EF4-FFF2-40B4-BE49-F238E27FC236}">
                <a16:creationId xmlns:a16="http://schemas.microsoft.com/office/drawing/2014/main" id="{A20806D4-455D-254D-92A5-B2906175A405}"/>
              </a:ext>
            </a:extLst>
          </p:cNvPr>
          <p:cNvCxnSpPr>
            <a:cxnSpLocks/>
            <a:stCxn id="7" idx="3"/>
          </p:cNvCxnSpPr>
          <p:nvPr/>
        </p:nvCxnSpPr>
        <p:spPr>
          <a:xfrm>
            <a:off x="2888164" y="1619996"/>
            <a:ext cx="6724187" cy="3319994"/>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442155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4E0E604-8F46-CB42-B967-B166C0C07123}"/>
              </a:ext>
            </a:extLst>
          </p:cNvPr>
          <p:cNvSpPr>
            <a:spLocks noGrp="1"/>
          </p:cNvSpPr>
          <p:nvPr>
            <p:ph type="title"/>
          </p:nvPr>
        </p:nvSpPr>
        <p:spPr>
          <a:xfrm>
            <a:off x="838200" y="120761"/>
            <a:ext cx="10515600" cy="1325563"/>
          </a:xfrm>
        </p:spPr>
        <p:txBody>
          <a:bodyPr/>
          <a:lstStyle/>
          <a:p>
            <a:r>
              <a:rPr lang="en-US" dirty="0"/>
              <a:t>Common Activation Functions</a:t>
            </a:r>
          </a:p>
        </p:txBody>
      </p:sp>
      <p:pic>
        <p:nvPicPr>
          <p:cNvPr id="6" name="Picture 5">
            <a:extLst>
              <a:ext uri="{FF2B5EF4-FFF2-40B4-BE49-F238E27FC236}">
                <a16:creationId xmlns:a16="http://schemas.microsoft.com/office/drawing/2014/main" id="{BC4495E8-752A-154F-931A-209CF0CA31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57899"/>
            <a:ext cx="12192000" cy="4455711"/>
          </a:xfrm>
          <a:prstGeom prst="rect">
            <a:avLst/>
          </a:prstGeom>
        </p:spPr>
      </p:pic>
      <p:sp>
        <p:nvSpPr>
          <p:cNvPr id="2" name="TextBox 1">
            <a:extLst>
              <a:ext uri="{FF2B5EF4-FFF2-40B4-BE49-F238E27FC236}">
                <a16:creationId xmlns:a16="http://schemas.microsoft.com/office/drawing/2014/main" id="{4E3BCB90-6880-0B47-B165-5AFA4A9C74AD}"/>
              </a:ext>
            </a:extLst>
          </p:cNvPr>
          <p:cNvSpPr txBox="1"/>
          <p:nvPr/>
        </p:nvSpPr>
        <p:spPr>
          <a:xfrm>
            <a:off x="-62146" y="6659702"/>
            <a:ext cx="5486400" cy="230832"/>
          </a:xfrm>
          <a:prstGeom prst="rect">
            <a:avLst/>
          </a:prstGeom>
          <a:noFill/>
        </p:spPr>
        <p:txBody>
          <a:bodyPr wrap="square" rtlCol="0">
            <a:spAutoFit/>
          </a:bodyPr>
          <a:lstStyle/>
          <a:p>
            <a:r>
              <a:rPr lang="en-US" sz="900" dirty="0">
                <a:latin typeface="Calibri" panose="020F0502020204030204" pitchFamily="34" charset="0"/>
                <a:cs typeface="Calibri" panose="020F0502020204030204" pitchFamily="34" charset="0"/>
              </a:rPr>
              <a:t>[source: MIT 6.S191 </a:t>
            </a:r>
            <a:r>
              <a:rPr lang="en-US" sz="900" dirty="0" err="1">
                <a:latin typeface="Calibri" panose="020F0502020204030204" pitchFamily="34" charset="0"/>
                <a:cs typeface="Calibri" panose="020F0502020204030204" pitchFamily="34" charset="0"/>
              </a:rPr>
              <a:t>introtodeeplearning.com</a:t>
            </a:r>
            <a:r>
              <a:rPr lang="en-US" sz="900" dirty="0">
                <a:latin typeface="Calibri" panose="020F0502020204030204" pitchFamily="34" charset="0"/>
                <a:cs typeface="Calibri" panose="020F0502020204030204" pitchFamily="34" charset="0"/>
              </a:rPr>
              <a:t>] </a:t>
            </a:r>
          </a:p>
        </p:txBody>
      </p:sp>
      <p:sp>
        <p:nvSpPr>
          <p:cNvPr id="4" name="Rectangle 3">
            <a:extLst>
              <a:ext uri="{FF2B5EF4-FFF2-40B4-BE49-F238E27FC236}">
                <a16:creationId xmlns:a16="http://schemas.microsoft.com/office/drawing/2014/main" id="{322D4DEC-2F7E-9848-B1D2-2DA31CF9927C}"/>
              </a:ext>
            </a:extLst>
          </p:cNvPr>
          <p:cNvSpPr/>
          <p:nvPr/>
        </p:nvSpPr>
        <p:spPr>
          <a:xfrm>
            <a:off x="-62146" y="1202502"/>
            <a:ext cx="6096000" cy="1569660"/>
          </a:xfrm>
          <a:prstGeom prst="rect">
            <a:avLst/>
          </a:prstGeom>
        </p:spPr>
        <p:txBody>
          <a:bodyPr>
            <a:spAutoFit/>
          </a:bodyPr>
          <a:lstStyle/>
          <a:p>
            <a:pPr lvl="1"/>
            <a:r>
              <a:rPr lang="en-US" sz="1600" dirty="0">
                <a:solidFill>
                  <a:srgbClr val="FF0000"/>
                </a:solidFill>
              </a:rPr>
              <a:t>Defined derivatives</a:t>
            </a:r>
          </a:p>
          <a:p>
            <a:pPr lvl="1"/>
            <a:r>
              <a:rPr lang="en-US" sz="1600" dirty="0">
                <a:solidFill>
                  <a:srgbClr val="FF0000"/>
                </a:solidFill>
              </a:rPr>
              <a:t>Informative derivative values</a:t>
            </a:r>
          </a:p>
          <a:p>
            <a:pPr lvl="1"/>
            <a:r>
              <a:rPr lang="en-US" sz="1600" dirty="0">
                <a:solidFill>
                  <a:srgbClr val="FF0000"/>
                </a:solidFill>
              </a:rPr>
              <a:t>Monotonic</a:t>
            </a:r>
          </a:p>
          <a:p>
            <a:pPr lvl="1"/>
            <a:r>
              <a:rPr lang="en-US" sz="1600" dirty="0">
                <a:solidFill>
                  <a:srgbClr val="FF0000"/>
                </a:solidFill>
              </a:rPr>
              <a:t>Fast to compute</a:t>
            </a:r>
          </a:p>
          <a:p>
            <a:pPr lvl="1"/>
            <a:r>
              <a:rPr lang="en-US" sz="1600" dirty="0">
                <a:solidFill>
                  <a:srgbClr val="FF0000"/>
                </a:solidFill>
              </a:rPr>
              <a:t>Covers the required output range </a:t>
            </a:r>
          </a:p>
          <a:p>
            <a:pPr marL="800100" lvl="1" indent="-342900">
              <a:buFont typeface="+mj-lt"/>
              <a:buAutoNum type="arabicPeriod"/>
            </a:pPr>
            <a:endParaRPr lang="en-US" sz="1600" dirty="0">
              <a:solidFill>
                <a:srgbClr val="FF0000"/>
              </a:solidFill>
            </a:endParaRPr>
          </a:p>
        </p:txBody>
      </p:sp>
      <p:sp>
        <p:nvSpPr>
          <p:cNvPr id="5" name="Slide Number Placeholder 4">
            <a:extLst>
              <a:ext uri="{FF2B5EF4-FFF2-40B4-BE49-F238E27FC236}">
                <a16:creationId xmlns:a16="http://schemas.microsoft.com/office/drawing/2014/main" id="{7F6497EF-CB4C-034C-A5EF-A8F924EA5AC2}"/>
              </a:ext>
            </a:extLst>
          </p:cNvPr>
          <p:cNvSpPr>
            <a:spLocks noGrp="1"/>
          </p:cNvSpPr>
          <p:nvPr>
            <p:ph type="sldNum" sz="quarter" idx="12"/>
          </p:nvPr>
        </p:nvSpPr>
        <p:spPr/>
        <p:txBody>
          <a:bodyPr/>
          <a:lstStyle/>
          <a:p>
            <a:fld id="{5F07402F-1908-0F43-B844-ECE5D9BD648C}" type="slidenum">
              <a:rPr lang="en-US" smtClean="0"/>
              <a:t>19</a:t>
            </a:fld>
            <a:endParaRPr lang="en-US"/>
          </a:p>
        </p:txBody>
      </p:sp>
      <p:sp>
        <p:nvSpPr>
          <p:cNvPr id="7" name="Rectangle 6">
            <a:extLst>
              <a:ext uri="{FF2B5EF4-FFF2-40B4-BE49-F238E27FC236}">
                <a16:creationId xmlns:a16="http://schemas.microsoft.com/office/drawing/2014/main" id="{6D9A04CA-E95C-5643-BBE9-E3DE5B37E6F2}"/>
              </a:ext>
            </a:extLst>
          </p:cNvPr>
          <p:cNvSpPr/>
          <p:nvPr/>
        </p:nvSpPr>
        <p:spPr>
          <a:xfrm>
            <a:off x="412593" y="1756093"/>
            <a:ext cx="1483113" cy="474149"/>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084061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4E0E604-8F46-CB42-B967-B166C0C07123}"/>
              </a:ext>
            </a:extLst>
          </p:cNvPr>
          <p:cNvSpPr>
            <a:spLocks noGrp="1"/>
          </p:cNvSpPr>
          <p:nvPr>
            <p:ph type="title"/>
          </p:nvPr>
        </p:nvSpPr>
        <p:spPr>
          <a:xfrm>
            <a:off x="838200" y="120761"/>
            <a:ext cx="10515600" cy="1325563"/>
          </a:xfrm>
        </p:spPr>
        <p:txBody>
          <a:bodyPr/>
          <a:lstStyle/>
          <a:p>
            <a:r>
              <a:rPr lang="en-US" dirty="0"/>
              <a:t>Common Activation Functions</a:t>
            </a:r>
          </a:p>
        </p:txBody>
      </p:sp>
      <p:pic>
        <p:nvPicPr>
          <p:cNvPr id="6" name="Picture 5">
            <a:extLst>
              <a:ext uri="{FF2B5EF4-FFF2-40B4-BE49-F238E27FC236}">
                <a16:creationId xmlns:a16="http://schemas.microsoft.com/office/drawing/2014/main" id="{BC4495E8-752A-154F-931A-209CF0CA31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57899"/>
            <a:ext cx="12192000" cy="4455711"/>
          </a:xfrm>
          <a:prstGeom prst="rect">
            <a:avLst/>
          </a:prstGeom>
        </p:spPr>
      </p:pic>
      <p:sp>
        <p:nvSpPr>
          <p:cNvPr id="2" name="TextBox 1">
            <a:extLst>
              <a:ext uri="{FF2B5EF4-FFF2-40B4-BE49-F238E27FC236}">
                <a16:creationId xmlns:a16="http://schemas.microsoft.com/office/drawing/2014/main" id="{4E3BCB90-6880-0B47-B165-5AFA4A9C74AD}"/>
              </a:ext>
            </a:extLst>
          </p:cNvPr>
          <p:cNvSpPr txBox="1"/>
          <p:nvPr/>
        </p:nvSpPr>
        <p:spPr>
          <a:xfrm>
            <a:off x="-62146" y="6659702"/>
            <a:ext cx="5486400" cy="230832"/>
          </a:xfrm>
          <a:prstGeom prst="rect">
            <a:avLst/>
          </a:prstGeom>
          <a:noFill/>
        </p:spPr>
        <p:txBody>
          <a:bodyPr wrap="square" rtlCol="0">
            <a:spAutoFit/>
          </a:bodyPr>
          <a:lstStyle/>
          <a:p>
            <a:r>
              <a:rPr lang="en-US" sz="900" dirty="0">
                <a:latin typeface="Calibri" panose="020F0502020204030204" pitchFamily="34" charset="0"/>
                <a:cs typeface="Calibri" panose="020F0502020204030204" pitchFamily="34" charset="0"/>
              </a:rPr>
              <a:t>[source: MIT 6.S191 </a:t>
            </a:r>
            <a:r>
              <a:rPr lang="en-US" sz="900" dirty="0" err="1">
                <a:latin typeface="Calibri" panose="020F0502020204030204" pitchFamily="34" charset="0"/>
                <a:cs typeface="Calibri" panose="020F0502020204030204" pitchFamily="34" charset="0"/>
              </a:rPr>
              <a:t>introtodeeplearning.com</a:t>
            </a:r>
            <a:r>
              <a:rPr lang="en-US" sz="900" dirty="0">
                <a:latin typeface="Calibri" panose="020F0502020204030204" pitchFamily="34" charset="0"/>
                <a:cs typeface="Calibri" panose="020F0502020204030204" pitchFamily="34" charset="0"/>
              </a:rPr>
              <a:t>] </a:t>
            </a:r>
          </a:p>
        </p:txBody>
      </p:sp>
      <p:sp>
        <p:nvSpPr>
          <p:cNvPr id="4" name="Rectangle 3">
            <a:extLst>
              <a:ext uri="{FF2B5EF4-FFF2-40B4-BE49-F238E27FC236}">
                <a16:creationId xmlns:a16="http://schemas.microsoft.com/office/drawing/2014/main" id="{322D4DEC-2F7E-9848-B1D2-2DA31CF9927C}"/>
              </a:ext>
            </a:extLst>
          </p:cNvPr>
          <p:cNvSpPr/>
          <p:nvPr/>
        </p:nvSpPr>
        <p:spPr>
          <a:xfrm>
            <a:off x="-62146" y="1202502"/>
            <a:ext cx="6096000" cy="1569660"/>
          </a:xfrm>
          <a:prstGeom prst="rect">
            <a:avLst/>
          </a:prstGeom>
        </p:spPr>
        <p:txBody>
          <a:bodyPr>
            <a:spAutoFit/>
          </a:bodyPr>
          <a:lstStyle/>
          <a:p>
            <a:pPr lvl="1"/>
            <a:r>
              <a:rPr lang="en-US" sz="1600" dirty="0">
                <a:solidFill>
                  <a:srgbClr val="FF0000"/>
                </a:solidFill>
              </a:rPr>
              <a:t>Defined derivatives</a:t>
            </a:r>
          </a:p>
          <a:p>
            <a:pPr lvl="1"/>
            <a:r>
              <a:rPr lang="en-US" sz="1600" dirty="0">
                <a:solidFill>
                  <a:srgbClr val="FF0000"/>
                </a:solidFill>
              </a:rPr>
              <a:t>Informative derivative values</a:t>
            </a:r>
          </a:p>
          <a:p>
            <a:pPr lvl="1"/>
            <a:r>
              <a:rPr lang="en-US" sz="1600" dirty="0">
                <a:solidFill>
                  <a:srgbClr val="FF0000"/>
                </a:solidFill>
              </a:rPr>
              <a:t>Monotonic</a:t>
            </a:r>
          </a:p>
          <a:p>
            <a:pPr lvl="1"/>
            <a:r>
              <a:rPr lang="en-US" sz="1600" dirty="0">
                <a:solidFill>
                  <a:srgbClr val="FF0000"/>
                </a:solidFill>
              </a:rPr>
              <a:t>Fast to compute</a:t>
            </a:r>
          </a:p>
          <a:p>
            <a:pPr lvl="1"/>
            <a:r>
              <a:rPr lang="en-US" sz="1600" dirty="0">
                <a:solidFill>
                  <a:srgbClr val="FF0000"/>
                </a:solidFill>
              </a:rPr>
              <a:t>Covers the required output range </a:t>
            </a:r>
          </a:p>
          <a:p>
            <a:pPr marL="800100" lvl="1" indent="-342900">
              <a:buFont typeface="+mj-lt"/>
              <a:buAutoNum type="arabicPeriod"/>
            </a:pPr>
            <a:endParaRPr lang="en-US" sz="1600" dirty="0">
              <a:solidFill>
                <a:srgbClr val="FF0000"/>
              </a:solidFill>
            </a:endParaRPr>
          </a:p>
        </p:txBody>
      </p:sp>
      <p:sp>
        <p:nvSpPr>
          <p:cNvPr id="5" name="Slide Number Placeholder 4">
            <a:extLst>
              <a:ext uri="{FF2B5EF4-FFF2-40B4-BE49-F238E27FC236}">
                <a16:creationId xmlns:a16="http://schemas.microsoft.com/office/drawing/2014/main" id="{7F6497EF-CB4C-034C-A5EF-A8F924EA5AC2}"/>
              </a:ext>
            </a:extLst>
          </p:cNvPr>
          <p:cNvSpPr>
            <a:spLocks noGrp="1"/>
          </p:cNvSpPr>
          <p:nvPr>
            <p:ph type="sldNum" sz="quarter" idx="12"/>
          </p:nvPr>
        </p:nvSpPr>
        <p:spPr/>
        <p:txBody>
          <a:bodyPr/>
          <a:lstStyle/>
          <a:p>
            <a:fld id="{5F07402F-1908-0F43-B844-ECE5D9BD648C}" type="slidenum">
              <a:rPr lang="en-US" smtClean="0"/>
              <a:t>20</a:t>
            </a:fld>
            <a:endParaRPr lang="en-US"/>
          </a:p>
        </p:txBody>
      </p:sp>
      <p:sp>
        <p:nvSpPr>
          <p:cNvPr id="7" name="Rectangle 6">
            <a:extLst>
              <a:ext uri="{FF2B5EF4-FFF2-40B4-BE49-F238E27FC236}">
                <a16:creationId xmlns:a16="http://schemas.microsoft.com/office/drawing/2014/main" id="{6D9A04CA-E95C-5643-BBE9-E3DE5B37E6F2}"/>
              </a:ext>
            </a:extLst>
          </p:cNvPr>
          <p:cNvSpPr/>
          <p:nvPr/>
        </p:nvSpPr>
        <p:spPr>
          <a:xfrm>
            <a:off x="412593" y="2211266"/>
            <a:ext cx="2888167" cy="293266"/>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a:extLst>
              <a:ext uri="{FF2B5EF4-FFF2-40B4-BE49-F238E27FC236}">
                <a16:creationId xmlns:a16="http://schemas.microsoft.com/office/drawing/2014/main" id="{ECA35707-3958-434F-80E2-185C6EC6BE5A}"/>
              </a:ext>
            </a:extLst>
          </p:cNvPr>
          <p:cNvCxnSpPr>
            <a:cxnSpLocks/>
          </p:cNvCxnSpPr>
          <p:nvPr/>
        </p:nvCxnSpPr>
        <p:spPr>
          <a:xfrm flipH="1">
            <a:off x="412593" y="2504532"/>
            <a:ext cx="167270" cy="695868"/>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1" name="Straight Arrow Connector 10">
            <a:extLst>
              <a:ext uri="{FF2B5EF4-FFF2-40B4-BE49-F238E27FC236}">
                <a16:creationId xmlns:a16="http://schemas.microsoft.com/office/drawing/2014/main" id="{0A1FEADF-CA83-3740-A3BB-D7E0AD516055}"/>
              </a:ext>
            </a:extLst>
          </p:cNvPr>
          <p:cNvCxnSpPr>
            <a:cxnSpLocks/>
          </p:cNvCxnSpPr>
          <p:nvPr/>
        </p:nvCxnSpPr>
        <p:spPr>
          <a:xfrm>
            <a:off x="3300761" y="2504532"/>
            <a:ext cx="1304693" cy="695868"/>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4" name="Straight Arrow Connector 13">
            <a:extLst>
              <a:ext uri="{FF2B5EF4-FFF2-40B4-BE49-F238E27FC236}">
                <a16:creationId xmlns:a16="http://schemas.microsoft.com/office/drawing/2014/main" id="{F236524B-A82A-C243-9A2A-4F57405ACD2A}"/>
              </a:ext>
            </a:extLst>
          </p:cNvPr>
          <p:cNvCxnSpPr>
            <a:cxnSpLocks/>
            <a:stCxn id="7" idx="3"/>
          </p:cNvCxnSpPr>
          <p:nvPr/>
        </p:nvCxnSpPr>
        <p:spPr>
          <a:xfrm>
            <a:off x="3300760" y="2357899"/>
            <a:ext cx="5464099" cy="842501"/>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587084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6C4FF-8725-734C-880B-E73B75FE20E6}"/>
              </a:ext>
            </a:extLst>
          </p:cNvPr>
          <p:cNvSpPr>
            <a:spLocks noGrp="1"/>
          </p:cNvSpPr>
          <p:nvPr>
            <p:ph type="title"/>
          </p:nvPr>
        </p:nvSpPr>
        <p:spPr/>
        <p:txBody>
          <a:bodyPr/>
          <a:lstStyle/>
          <a:p>
            <a:r>
              <a:rPr lang="en-US" dirty="0"/>
              <a:t>Example: Sigmoid neuron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3414BB6-86A0-B94C-860B-B747DD737B18}"/>
                  </a:ext>
                </a:extLst>
              </p:cNvPr>
              <p:cNvSpPr>
                <a:spLocks noGrp="1"/>
              </p:cNvSpPr>
              <p:nvPr>
                <p:ph idx="1"/>
              </p:nvPr>
            </p:nvSpPr>
            <p:spPr/>
            <p:txBody>
              <a:bodyPr/>
              <a:lstStyle/>
              <a:p>
                <a:r>
                  <a:rPr lang="en-US" dirty="0"/>
                  <a:t>Assume a single neuron with a Sigmoid activation function</a:t>
                </a:r>
              </a:p>
              <a:p>
                <a:pPr lvl="1"/>
                <a14:m>
                  <m:oMath xmlns:m="http://schemas.openxmlformats.org/officeDocument/2006/math">
                    <m:r>
                      <a:rPr lang="en-US" i="1">
                        <a:latin typeface="Cambria Math" panose="02040503050406030204" pitchFamily="18" charset="0"/>
                      </a:rPr>
                      <m:t>𝑔</m:t>
                    </m:r>
                    <m:d>
                      <m:dPr>
                        <m:ctrlPr>
                          <a:rPr lang="en-US" b="0" i="1" smtClean="0">
                            <a:latin typeface="Cambria Math" panose="02040503050406030204" pitchFamily="18" charset="0"/>
                          </a:rPr>
                        </m:ctrlPr>
                      </m:dPr>
                      <m:e>
                        <m:r>
                          <a:rPr lang="en-US" b="0" i="1" smtClean="0">
                            <a:latin typeface="Cambria Math" panose="02040503050406030204" pitchFamily="18" charset="0"/>
                          </a:rPr>
                          <m:t>𝑧</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1+</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m:t>
                            </m:r>
                            <m:r>
                              <a:rPr lang="en-US" b="0" i="1" smtClean="0">
                                <a:latin typeface="Cambria Math" panose="02040503050406030204" pitchFamily="18" charset="0"/>
                              </a:rPr>
                              <m:t>𝑧</m:t>
                            </m:r>
                          </m:sup>
                        </m:sSup>
                      </m:den>
                    </m:f>
                  </m:oMath>
                </a14:m>
                <a:r>
                  <a:rPr lang="en-US" dirty="0"/>
                  <a:t>      </a:t>
                </a:r>
                <a14:m>
                  <m:oMath xmlns:m="http://schemas.openxmlformats.org/officeDocument/2006/math">
                    <m:r>
                      <a:rPr lang="en-US" i="1">
                        <a:latin typeface="Cambria Math" panose="02040503050406030204" pitchFamily="18" charset="0"/>
                      </a:rPr>
                      <m:t>𝑔</m:t>
                    </m:r>
                    <m:r>
                      <a:rPr lang="en-US" b="0" i="1" smtClean="0">
                        <a:latin typeface="Cambria Math" panose="02040503050406030204" pitchFamily="18" charset="0"/>
                      </a:rPr>
                      <m:t>′</m:t>
                    </m:r>
                    <m:d>
                      <m:dPr>
                        <m:ctrlPr>
                          <a:rPr lang="en-US" i="1">
                            <a:latin typeface="Cambria Math" panose="02040503050406030204" pitchFamily="18" charset="0"/>
                          </a:rPr>
                        </m:ctrlPr>
                      </m:dPr>
                      <m:e>
                        <m:r>
                          <a:rPr lang="en-US" i="1">
                            <a:latin typeface="Cambria Math" panose="02040503050406030204" pitchFamily="18" charset="0"/>
                          </a:rPr>
                          <m:t>𝑧</m:t>
                        </m:r>
                      </m:e>
                    </m:d>
                    <m:r>
                      <a:rPr lang="en-US" i="1">
                        <a:latin typeface="Cambria Math" panose="02040503050406030204" pitchFamily="18" charset="0"/>
                      </a:rPr>
                      <m:t>=</m:t>
                    </m:r>
                    <m:r>
                      <a:rPr lang="en-US" b="0" i="1" smtClean="0">
                        <a:latin typeface="Cambria Math" panose="02040503050406030204" pitchFamily="18" charset="0"/>
                      </a:rPr>
                      <m:t>𝑔</m:t>
                    </m:r>
                    <m:d>
                      <m:dPr>
                        <m:ctrlPr>
                          <a:rPr lang="en-US" b="0" i="1" smtClean="0">
                            <a:latin typeface="Cambria Math" panose="02040503050406030204" pitchFamily="18" charset="0"/>
                          </a:rPr>
                        </m:ctrlPr>
                      </m:dPr>
                      <m:e>
                        <m:r>
                          <a:rPr lang="en-US" b="0" i="1" smtClean="0">
                            <a:latin typeface="Cambria Math" panose="02040503050406030204" pitchFamily="18" charset="0"/>
                          </a:rPr>
                          <m:t>𝑧</m:t>
                        </m:r>
                      </m:e>
                    </m:d>
                    <m:d>
                      <m:dPr>
                        <m:ctrlPr>
                          <a:rPr lang="en-US" b="0" i="1" smtClean="0">
                            <a:latin typeface="Cambria Math" panose="02040503050406030204" pitchFamily="18" charset="0"/>
                          </a:rPr>
                        </m:ctrlPr>
                      </m:dPr>
                      <m:e>
                        <m:r>
                          <a:rPr lang="en-US" b="0" i="1" smtClean="0">
                            <a:latin typeface="Cambria Math" panose="02040503050406030204" pitchFamily="18" charset="0"/>
                          </a:rPr>
                          <m:t>1−</m:t>
                        </m:r>
                        <m:r>
                          <a:rPr lang="en-US" b="0" i="1" smtClean="0">
                            <a:latin typeface="Cambria Math" panose="02040503050406030204" pitchFamily="18" charset="0"/>
                          </a:rPr>
                          <m:t>𝑔</m:t>
                        </m:r>
                        <m:d>
                          <m:dPr>
                            <m:ctrlPr>
                              <a:rPr lang="en-US" b="0" i="1" smtClean="0">
                                <a:latin typeface="Cambria Math" panose="02040503050406030204" pitchFamily="18" charset="0"/>
                              </a:rPr>
                            </m:ctrlPr>
                          </m:dPr>
                          <m:e>
                            <m:r>
                              <a:rPr lang="en-US" b="0" i="1" smtClean="0">
                                <a:latin typeface="Cambria Math" panose="02040503050406030204" pitchFamily="18" charset="0"/>
                              </a:rPr>
                              <m:t>𝑧</m:t>
                            </m:r>
                          </m:e>
                        </m:d>
                      </m:e>
                    </m:d>
                  </m:oMath>
                </a14:m>
                <a:r>
                  <a:rPr lang="en-US" dirty="0"/>
                  <a:t>     </a:t>
                </a:r>
              </a:p>
              <a:p>
                <a:pPr lvl="1"/>
                <a:r>
                  <a:rPr lang="en-US" dirty="0"/>
                  <a:t> Where </a:t>
                </a:r>
                <a14:m>
                  <m:oMath xmlns:m="http://schemas.openxmlformats.org/officeDocument/2006/math">
                    <m:r>
                      <a:rPr lang="en-US" b="0" i="1" smtClean="0">
                        <a:latin typeface="Cambria Math" panose="02040503050406030204" pitchFamily="18" charset="0"/>
                      </a:rPr>
                      <m:t>𝑧</m:t>
                    </m:r>
                    <m:r>
                      <a:rPr lang="en-US" b="0" i="1" smtClean="0">
                        <a:latin typeface="Cambria Math" panose="02040503050406030204" pitchFamily="18" charset="0"/>
                      </a:rPr>
                      <m:t>=</m:t>
                    </m:r>
                    <m:r>
                      <a:rPr lang="en-US" i="1">
                        <a:latin typeface="Cambria Math" panose="02040503050406030204" pitchFamily="18" charset="0"/>
                      </a:rPr>
                      <m:t>𝑤𝑥</m:t>
                    </m:r>
                    <m:r>
                      <a:rPr lang="en-US" i="1">
                        <a:latin typeface="Cambria Math" panose="02040503050406030204" pitchFamily="18" charset="0"/>
                      </a:rPr>
                      <m:t>+</m:t>
                    </m:r>
                    <m:r>
                      <a:rPr lang="en-US" i="1">
                        <a:latin typeface="Cambria Math" panose="02040503050406030204" pitchFamily="18" charset="0"/>
                      </a:rPr>
                      <m:t>𝑏</m:t>
                    </m:r>
                  </m:oMath>
                </a14:m>
                <a:endParaRPr lang="en-US" dirty="0"/>
              </a:p>
              <a:p>
                <a:pPr lvl="1"/>
                <a:r>
                  <a:rPr lang="en-US" dirty="0"/>
                  <a:t>How can we compute </a:t>
                </a:r>
                <a14:m>
                  <m:oMath xmlns:m="http://schemas.openxmlformats.org/officeDocument/2006/math">
                    <m:f>
                      <m:fPr>
                        <m:ctrlPr>
                          <a:rPr lang="en-US" i="1" smtClean="0">
                            <a:latin typeface="Cambria Math" panose="02040503050406030204" pitchFamily="18" charset="0"/>
                          </a:rPr>
                        </m:ctrlPr>
                      </m:fPr>
                      <m:num>
                        <m:r>
                          <a:rPr lang="en-US" i="1" smtClean="0">
                            <a:latin typeface="Cambria Math" panose="02040503050406030204" pitchFamily="18" charset="0"/>
                          </a:rPr>
                          <m:t>𝜕</m:t>
                        </m:r>
                        <m:r>
                          <a:rPr lang="en-US" b="0" i="1" smtClean="0">
                            <a:latin typeface="Cambria Math" panose="02040503050406030204" pitchFamily="18" charset="0"/>
                          </a:rPr>
                          <m:t>𝑙</m:t>
                        </m:r>
                      </m:num>
                      <m:den>
                        <m:r>
                          <a:rPr lang="en-US" i="1" smtClean="0">
                            <a:latin typeface="Cambria Math" panose="02040503050406030204" pitchFamily="18" charset="0"/>
                          </a:rPr>
                          <m:t>𝜕</m:t>
                        </m:r>
                        <m:r>
                          <a:rPr lang="en-US" b="0" i="1" smtClean="0">
                            <a:latin typeface="Cambria Math" panose="02040503050406030204" pitchFamily="18" charset="0"/>
                          </a:rPr>
                          <m:t>𝑤</m:t>
                        </m:r>
                      </m:den>
                    </m:f>
                  </m:oMath>
                </a14:m>
                <a:r>
                  <a:rPr lang="en-US" dirty="0"/>
                  <a:t> or </a:t>
                </a:r>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b="0" i="1" smtClean="0">
                            <a:latin typeface="Cambria Math" panose="02040503050406030204" pitchFamily="18" charset="0"/>
                          </a:rPr>
                          <m:t>𝑙</m:t>
                        </m:r>
                      </m:num>
                      <m:den>
                        <m:r>
                          <a:rPr lang="en-US" i="1">
                            <a:latin typeface="Cambria Math" panose="02040503050406030204" pitchFamily="18" charset="0"/>
                          </a:rPr>
                          <m:t>𝜕</m:t>
                        </m:r>
                        <m:r>
                          <a:rPr lang="en-US" b="0" i="1" smtClean="0">
                            <a:latin typeface="Cambria Math" panose="02040503050406030204" pitchFamily="18" charset="0"/>
                          </a:rPr>
                          <m:t>𝑏</m:t>
                        </m:r>
                      </m:den>
                    </m:f>
                  </m:oMath>
                </a14:m>
                <a:r>
                  <a:rPr lang="en-US" dirty="0"/>
                  <a:t>  ?</a:t>
                </a:r>
              </a:p>
              <a:p>
                <a:pPr lvl="1"/>
                <a:r>
                  <a:rPr lang="en-US" dirty="0"/>
                  <a:t>The chain rule!  </a:t>
                </a:r>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b="0" i="1" smtClean="0">
                            <a:latin typeface="Cambria Math" panose="02040503050406030204" pitchFamily="18" charset="0"/>
                          </a:rPr>
                          <m:t>𝑙</m:t>
                        </m:r>
                      </m:num>
                      <m:den>
                        <m:r>
                          <a:rPr lang="en-US" i="1">
                            <a:latin typeface="Cambria Math" panose="02040503050406030204" pitchFamily="18" charset="0"/>
                          </a:rPr>
                          <m:t>𝜕</m:t>
                        </m:r>
                        <m:r>
                          <a:rPr lang="en-US" b="0" i="1" smtClean="0">
                            <a:latin typeface="Cambria Math" panose="02040503050406030204" pitchFamily="18" charset="0"/>
                          </a:rPr>
                          <m:t>𝑤</m:t>
                        </m:r>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m:t>
                        </m:r>
                      </m:num>
                      <m:den>
                        <m:r>
                          <a:rPr lang="en-US" i="1">
                            <a:latin typeface="Cambria Math" panose="02040503050406030204" pitchFamily="18" charset="0"/>
                          </a:rPr>
                          <m:t>𝜕</m:t>
                        </m:r>
                        <m:r>
                          <a:rPr lang="en-US" b="0" i="1" smtClean="0">
                            <a:latin typeface="Cambria Math" panose="02040503050406030204" pitchFamily="18" charset="0"/>
                          </a:rPr>
                          <m:t>𝑔</m:t>
                        </m:r>
                        <m:d>
                          <m:dPr>
                            <m:ctrlPr>
                              <a:rPr lang="en-US" b="0" i="1" smtClean="0">
                                <a:latin typeface="Cambria Math" panose="02040503050406030204" pitchFamily="18" charset="0"/>
                              </a:rPr>
                            </m:ctrlPr>
                          </m:dPr>
                          <m:e>
                            <m:r>
                              <a:rPr lang="en-US" b="0" i="1" smtClean="0">
                                <a:latin typeface="Cambria Math" panose="02040503050406030204" pitchFamily="18" charset="0"/>
                              </a:rPr>
                              <m:t>𝑧</m:t>
                            </m:r>
                          </m:e>
                        </m:d>
                      </m:den>
                    </m:f>
                    <m:f>
                      <m:fPr>
                        <m:ctrlPr>
                          <a:rPr lang="en-US" i="1">
                            <a:latin typeface="Cambria Math" panose="02040503050406030204" pitchFamily="18" charset="0"/>
                          </a:rPr>
                        </m:ctrlPr>
                      </m:fPr>
                      <m:num>
                        <m:r>
                          <a:rPr lang="en-US" i="1">
                            <a:latin typeface="Cambria Math" panose="02040503050406030204" pitchFamily="18" charset="0"/>
                          </a:rPr>
                          <m:t>𝜕</m:t>
                        </m:r>
                        <m:r>
                          <a:rPr lang="en-US" b="0" i="1" smtClean="0">
                            <a:latin typeface="Cambria Math" panose="02040503050406030204" pitchFamily="18" charset="0"/>
                          </a:rPr>
                          <m:t>𝑔</m:t>
                        </m:r>
                        <m:r>
                          <a:rPr lang="en-US" b="0" i="1" smtClean="0">
                            <a:latin typeface="Cambria Math" panose="02040503050406030204" pitchFamily="18" charset="0"/>
                          </a:rPr>
                          <m:t>(</m:t>
                        </m:r>
                        <m:r>
                          <a:rPr lang="en-US" i="1">
                            <a:latin typeface="Cambria Math" panose="02040503050406030204" pitchFamily="18" charset="0"/>
                          </a:rPr>
                          <m:t>𝑧</m:t>
                        </m:r>
                        <m:r>
                          <a:rPr lang="en-US" b="0" i="1" smtClean="0">
                            <a:latin typeface="Cambria Math" panose="02040503050406030204" pitchFamily="18" charset="0"/>
                          </a:rPr>
                          <m:t>)</m:t>
                        </m:r>
                      </m:num>
                      <m:den>
                        <m:r>
                          <a:rPr lang="en-US" i="1">
                            <a:latin typeface="Cambria Math" panose="02040503050406030204" pitchFamily="18" charset="0"/>
                          </a:rPr>
                          <m:t>𝜕</m:t>
                        </m:r>
                        <m:r>
                          <a:rPr lang="en-US" b="0" i="1" smtClean="0">
                            <a:latin typeface="Cambria Math" panose="02040503050406030204" pitchFamily="18" charset="0"/>
                          </a:rPr>
                          <m:t>𝑧</m:t>
                        </m:r>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b="0" i="1" smtClean="0">
                            <a:latin typeface="Cambria Math" panose="02040503050406030204" pitchFamily="18" charset="0"/>
                          </a:rPr>
                          <m:t>𝑧</m:t>
                        </m:r>
                      </m:num>
                      <m:den>
                        <m:r>
                          <a:rPr lang="en-US" i="1">
                            <a:latin typeface="Cambria Math" panose="02040503050406030204" pitchFamily="18" charset="0"/>
                          </a:rPr>
                          <m:t>𝜕</m:t>
                        </m:r>
                        <m:r>
                          <a:rPr lang="en-US" b="0" i="1" smtClean="0">
                            <a:latin typeface="Cambria Math" panose="02040503050406030204" pitchFamily="18" charset="0"/>
                          </a:rPr>
                          <m:t>𝑤</m:t>
                        </m:r>
                      </m:den>
                    </m:f>
                  </m:oMath>
                </a14:m>
                <a:r>
                  <a:rPr lang="en-US" dirty="0"/>
                  <a:t>  </a:t>
                </a:r>
              </a:p>
              <a:p>
                <a:r>
                  <a:rPr lang="en-US" dirty="0"/>
                  <a:t>Given a set of labeled observations </a:t>
                </a:r>
                <a14:m>
                  <m:oMath xmlns:m="http://schemas.openxmlformats.org/officeDocument/2006/math">
                    <m:r>
                      <a:rPr lang="en-US" b="0" i="1" smtClean="0">
                        <a:latin typeface="Cambria Math" panose="02040503050406030204" pitchFamily="18" charset="0"/>
                      </a:rPr>
                      <m:t>𝑥</m:t>
                    </m:r>
                    <m:r>
                      <a:rPr lang="en-US" b="0" i="0" smtClean="0">
                        <a:latin typeface="Cambria Math" panose="02040503050406030204" pitchFamily="18" charset="0"/>
                      </a:rPr>
                      <m:t>,</m:t>
                    </m:r>
                    <m:r>
                      <a:rPr lang="en-US" b="0" i="1" smtClean="0">
                        <a:latin typeface="Cambria Math" panose="02040503050406030204" pitchFamily="18" charset="0"/>
                      </a:rPr>
                      <m:t>𝑦</m:t>
                    </m:r>
                  </m:oMath>
                </a14:m>
                <a:r>
                  <a:rPr lang="en-US" i="1" dirty="0"/>
                  <a:t> </a:t>
                </a:r>
                <a:r>
                  <a:rPr lang="en-US" dirty="0"/>
                  <a:t>perform a GD step</a:t>
                </a:r>
              </a:p>
              <a:p>
                <a14:m>
                  <m:oMath xmlns:m="http://schemas.openxmlformats.org/officeDocument/2006/math">
                    <m:r>
                      <a:rPr lang="en-US" i="1">
                        <a:latin typeface="Cambria Math" panose="02040503050406030204" pitchFamily="18" charset="0"/>
                      </a:rPr>
                      <m:t>𝑤</m:t>
                    </m:r>
                    <m:r>
                      <a:rPr lang="en-US" i="1">
                        <a:latin typeface="Cambria Math" panose="02040503050406030204" pitchFamily="18" charset="0"/>
                      </a:rPr>
                      <m:t>=</m:t>
                    </m:r>
                    <m:r>
                      <a:rPr lang="en-US" i="1">
                        <a:latin typeface="Cambria Math" panose="02040503050406030204" pitchFamily="18" charset="0"/>
                      </a:rPr>
                      <m:t>𝑤</m:t>
                    </m:r>
                    <m:r>
                      <a:rPr lang="en-US" i="1">
                        <a:latin typeface="Cambria Math" panose="02040503050406030204" pitchFamily="18" charset="0"/>
                      </a:rPr>
                      <m:t>−</m:t>
                    </m:r>
                    <m:r>
                      <a:rPr lang="en-US" i="1">
                        <a:latin typeface="Cambria Math" panose="02040503050406030204" pitchFamily="18" charset="0"/>
                      </a:rPr>
                      <m:t>𝛼</m:t>
                    </m:r>
                    <m:r>
                      <m:rPr>
                        <m:sty m:val="p"/>
                      </m:rPr>
                      <a:rPr lang="en-US">
                        <a:latin typeface="Cambria Math" panose="02040503050406030204" pitchFamily="18" charset="0"/>
                      </a:rPr>
                      <m:t>∇</m:t>
                    </m:r>
                    <m:r>
                      <a:rPr lang="en-US" i="1">
                        <a:latin typeface="Cambria Math" panose="02040503050406030204" pitchFamily="18" charset="0"/>
                      </a:rPr>
                      <m:t>𝑙𝑜𝑠𝑠</m:t>
                    </m:r>
                    <m:r>
                      <a:rPr lang="en-US" i="1">
                        <a:latin typeface="Cambria Math" panose="02040503050406030204" pitchFamily="18" charset="0"/>
                      </a:rPr>
                      <m:t>=</m:t>
                    </m:r>
                    <m:r>
                      <a:rPr lang="en-US" i="1">
                        <a:latin typeface="Cambria Math" panose="02040503050406030204" pitchFamily="18" charset="0"/>
                      </a:rPr>
                      <m:t>𝑤</m:t>
                    </m:r>
                    <m:r>
                      <a:rPr lang="en-US" i="1">
                        <a:latin typeface="Cambria Math" panose="02040503050406030204" pitchFamily="18" charset="0"/>
                      </a:rPr>
                      <m:t>−</m:t>
                    </m:r>
                    <m:d>
                      <m:dPr>
                        <m:begChr m:val="["/>
                        <m:endChr m:val="]"/>
                        <m:ctrlPr>
                          <a:rPr lang="en-US" i="1">
                            <a:latin typeface="Cambria Math" panose="02040503050406030204" pitchFamily="18" charset="0"/>
                          </a:rPr>
                        </m:ctrlPr>
                      </m:dPr>
                      <m:e>
                        <m:acc>
                          <m:accPr>
                            <m:chr m:val="̂"/>
                            <m:ctrlPr>
                              <a:rPr lang="en-US" i="1">
                                <a:latin typeface="Cambria Math" panose="02040503050406030204" pitchFamily="18" charset="0"/>
                              </a:rPr>
                            </m:ctrlPr>
                          </m:accPr>
                          <m:e>
                            <m:r>
                              <a:rPr lang="en-US" i="1">
                                <a:latin typeface="Cambria Math" panose="02040503050406030204" pitchFamily="18" charset="0"/>
                              </a:rPr>
                              <m:t>𝑓</m:t>
                            </m:r>
                          </m:e>
                        </m:acc>
                        <m:d>
                          <m:dPr>
                            <m:ctrlPr>
                              <a:rPr lang="en-US" i="1" dirty="0">
                                <a:latin typeface="Cambria Math" panose="02040503050406030204" pitchFamily="18" charset="0"/>
                              </a:rPr>
                            </m:ctrlPr>
                          </m:dPr>
                          <m:e>
                            <m:r>
                              <a:rPr lang="en-US" i="1" dirty="0">
                                <a:latin typeface="Cambria Math" panose="02040503050406030204" pitchFamily="18" charset="0"/>
                              </a:rPr>
                              <m:t>𝑥</m:t>
                            </m:r>
                            <m:r>
                              <a:rPr lang="en-US" i="1" dirty="0">
                                <a:latin typeface="Cambria Math" panose="02040503050406030204" pitchFamily="18" charset="0"/>
                              </a:rPr>
                              <m:t>;</m:t>
                            </m:r>
                            <m:r>
                              <a:rPr lang="en-US" i="1" dirty="0">
                                <a:latin typeface="Cambria Math" panose="02040503050406030204" pitchFamily="18" charset="0"/>
                              </a:rPr>
                              <m:t>𝑤</m:t>
                            </m:r>
                            <m:r>
                              <a:rPr lang="en-US" b="0" i="1" dirty="0" smtClean="0">
                                <a:latin typeface="Cambria Math" panose="02040503050406030204" pitchFamily="18" charset="0"/>
                              </a:rPr>
                              <m:t>,</m:t>
                            </m:r>
                            <m:r>
                              <a:rPr lang="en-US" b="0" i="1" dirty="0" smtClean="0">
                                <a:latin typeface="Cambria Math" panose="02040503050406030204" pitchFamily="18" charset="0"/>
                              </a:rPr>
                              <m:t>𝑏</m:t>
                            </m:r>
                          </m:e>
                        </m:d>
                        <m:r>
                          <a:rPr lang="en-US" b="0" i="1" dirty="0" smtClean="0">
                            <a:latin typeface="Cambria Math" panose="02040503050406030204" pitchFamily="18" charset="0"/>
                          </a:rPr>
                          <m:t>−</m:t>
                        </m:r>
                        <m:r>
                          <a:rPr lang="en-US" b="0" i="1" dirty="0" smtClean="0">
                            <a:latin typeface="Cambria Math" panose="02040503050406030204" pitchFamily="18" charset="0"/>
                          </a:rPr>
                          <m:t>𝑦</m:t>
                        </m:r>
                      </m:e>
                    </m:d>
                    <m:sSub>
                      <m:sSubPr>
                        <m:ctrlPr>
                          <a:rPr lang="en-US" b="0" i="1" dirty="0" smtClean="0">
                            <a:latin typeface="Cambria Math" panose="02040503050406030204" pitchFamily="18" charset="0"/>
                          </a:rPr>
                        </m:ctrlPr>
                      </m:sSubPr>
                      <m:e>
                        <m:r>
                          <m:rPr>
                            <m:sty m:val="p"/>
                          </m:rPr>
                          <a:rPr lang="en-US">
                            <a:latin typeface="Cambria Math" panose="02040503050406030204" pitchFamily="18" charset="0"/>
                          </a:rPr>
                          <m:t>∇</m:t>
                        </m:r>
                      </m:e>
                      <m:sub>
                        <m:r>
                          <a:rPr lang="en-US" b="0" i="1" smtClean="0">
                            <a:latin typeface="Cambria Math" panose="02040503050406030204" pitchFamily="18" charset="0"/>
                          </a:rPr>
                          <m:t>𝑤</m:t>
                        </m:r>
                      </m:sub>
                    </m:sSub>
                    <m:acc>
                      <m:accPr>
                        <m:chr m:val="̂"/>
                        <m:ctrlPr>
                          <a:rPr lang="en-US" i="1">
                            <a:latin typeface="Cambria Math" panose="02040503050406030204" pitchFamily="18" charset="0"/>
                          </a:rPr>
                        </m:ctrlPr>
                      </m:accPr>
                      <m:e>
                        <m:r>
                          <a:rPr lang="en-US" i="1">
                            <a:latin typeface="Cambria Math" panose="02040503050406030204" pitchFamily="18" charset="0"/>
                          </a:rPr>
                          <m:t>𝑓</m:t>
                        </m:r>
                      </m:e>
                    </m:acc>
                    <m:d>
                      <m:dPr>
                        <m:ctrlPr>
                          <a:rPr lang="en-US" i="1" dirty="0">
                            <a:latin typeface="Cambria Math" panose="02040503050406030204" pitchFamily="18" charset="0"/>
                          </a:rPr>
                        </m:ctrlPr>
                      </m:dPr>
                      <m:e>
                        <m:r>
                          <a:rPr lang="en-US" i="1" dirty="0">
                            <a:latin typeface="Cambria Math" panose="02040503050406030204" pitchFamily="18" charset="0"/>
                          </a:rPr>
                          <m:t>𝑥</m:t>
                        </m:r>
                        <m:r>
                          <a:rPr lang="en-US" i="1" dirty="0">
                            <a:latin typeface="Cambria Math" panose="02040503050406030204" pitchFamily="18" charset="0"/>
                          </a:rPr>
                          <m:t>;</m:t>
                        </m:r>
                        <m:r>
                          <a:rPr lang="en-US" i="1" dirty="0">
                            <a:latin typeface="Cambria Math" panose="02040503050406030204" pitchFamily="18" charset="0"/>
                          </a:rPr>
                          <m:t>𝑤</m:t>
                        </m:r>
                        <m:r>
                          <a:rPr lang="en-US" b="0" i="1" dirty="0" smtClean="0">
                            <a:latin typeface="Cambria Math" panose="02040503050406030204" pitchFamily="18" charset="0"/>
                          </a:rPr>
                          <m:t>,</m:t>
                        </m:r>
                        <m:r>
                          <a:rPr lang="en-US" b="0" i="1" dirty="0" smtClean="0">
                            <a:latin typeface="Cambria Math" panose="02040503050406030204" pitchFamily="18" charset="0"/>
                          </a:rPr>
                          <m:t>𝑏</m:t>
                        </m:r>
                      </m:e>
                    </m:d>
                  </m:oMath>
                </a14:m>
                <a:endParaRPr lang="en-US" dirty="0"/>
              </a:p>
              <a:p>
                <a14:m>
                  <m:oMath xmlns:m="http://schemas.openxmlformats.org/officeDocument/2006/math">
                    <m:r>
                      <a:rPr lang="en-US" i="1">
                        <a:latin typeface="Cambria Math" panose="02040503050406030204" pitchFamily="18" charset="0"/>
                      </a:rPr>
                      <m:t>=</m:t>
                    </m:r>
                    <m:r>
                      <a:rPr lang="en-US" i="1">
                        <a:latin typeface="Cambria Math" panose="02040503050406030204" pitchFamily="18" charset="0"/>
                      </a:rPr>
                      <m:t>𝑤</m:t>
                    </m:r>
                    <m:r>
                      <a:rPr lang="en-US" i="1">
                        <a:latin typeface="Cambria Math" panose="02040503050406030204" pitchFamily="18" charset="0"/>
                      </a:rPr>
                      <m:t>−</m:t>
                    </m:r>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1+</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r>
                                  <a:rPr lang="en-US" b="0" i="1" smtClean="0">
                                    <a:latin typeface="Cambria Math" panose="02040503050406030204" pitchFamily="18" charset="0"/>
                                  </a:rPr>
                                  <m:t>𝑧</m:t>
                                </m:r>
                              </m:sup>
                            </m:sSup>
                          </m:den>
                        </m:f>
                        <m:r>
                          <a:rPr lang="en-US" b="0" i="1" smtClean="0">
                            <a:latin typeface="Cambria Math" panose="02040503050406030204" pitchFamily="18" charset="0"/>
                          </a:rPr>
                          <m:t>−</m:t>
                        </m:r>
                        <m:r>
                          <a:rPr lang="en-US" b="0" i="1" smtClean="0">
                            <a:latin typeface="Cambria Math" panose="02040503050406030204" pitchFamily="18" charset="0"/>
                          </a:rPr>
                          <m:t>𝑦</m:t>
                        </m:r>
                      </m:e>
                    </m:d>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1+</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r>
                              <a:rPr lang="en-US" b="0" i="1" smtClean="0">
                                <a:latin typeface="Cambria Math" panose="02040503050406030204" pitchFamily="18" charset="0"/>
                              </a:rPr>
                              <m:t>𝑧</m:t>
                            </m:r>
                          </m:sup>
                        </m:sSup>
                      </m:den>
                    </m:f>
                    <m:d>
                      <m:dPr>
                        <m:ctrlPr>
                          <a:rPr lang="en-US" b="0" i="1" smtClean="0">
                            <a:latin typeface="Cambria Math" panose="02040503050406030204" pitchFamily="18" charset="0"/>
                          </a:rPr>
                        </m:ctrlPr>
                      </m:dPr>
                      <m:e>
                        <m:r>
                          <a:rPr lang="en-US" b="0" i="1" smtClean="0">
                            <a:latin typeface="Cambria Math" panose="02040503050406030204" pitchFamily="18" charset="0"/>
                          </a:rPr>
                          <m:t>1−</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1+</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r>
                                  <a:rPr lang="en-US" b="0" i="1" smtClean="0">
                                    <a:latin typeface="Cambria Math" panose="02040503050406030204" pitchFamily="18" charset="0"/>
                                  </a:rPr>
                                  <m:t>𝑧</m:t>
                                </m:r>
                              </m:sup>
                            </m:sSup>
                          </m:den>
                        </m:f>
                      </m:e>
                    </m:d>
                    <m:r>
                      <a:rPr lang="en-US" b="0" i="1" smtClean="0">
                        <a:latin typeface="Cambria Math" panose="02040503050406030204" pitchFamily="18" charset="0"/>
                      </a:rPr>
                      <m:t>𝑥</m:t>
                    </m:r>
                  </m:oMath>
                </a14:m>
                <a:r>
                  <a:rPr lang="en-US" dirty="0"/>
                  <a:t> </a:t>
                </a:r>
              </a:p>
              <a:p>
                <a:endParaRPr lang="en-US" dirty="0"/>
              </a:p>
            </p:txBody>
          </p:sp>
        </mc:Choice>
        <mc:Fallback xmlns="">
          <p:sp>
            <p:nvSpPr>
              <p:cNvPr id="3" name="Content Placeholder 2">
                <a:extLst>
                  <a:ext uri="{FF2B5EF4-FFF2-40B4-BE49-F238E27FC236}">
                    <a16:creationId xmlns:a16="http://schemas.microsoft.com/office/drawing/2014/main" id="{03414BB6-86A0-B94C-860B-B747DD737B18}"/>
                  </a:ext>
                </a:extLst>
              </p:cNvPr>
              <p:cNvSpPr>
                <a:spLocks noGrp="1" noRot="1" noChangeAspect="1" noMove="1" noResize="1" noEditPoints="1" noAdjustHandles="1" noChangeArrowheads="1" noChangeShapeType="1" noTextEdit="1"/>
              </p:cNvSpPr>
              <p:nvPr>
                <p:ph idx="1"/>
              </p:nvPr>
            </p:nvSpPr>
            <p:spPr>
              <a:blipFill>
                <a:blip r:embed="rId2"/>
                <a:stretch>
                  <a:fillRect l="-1086" t="-2326" b="-291"/>
                </a:stretch>
              </a:blipFill>
            </p:spPr>
            <p:txBody>
              <a:bodyPr/>
              <a:lstStyle/>
              <a:p>
                <a:r>
                  <a:rPr lang="en-US">
                    <a:noFill/>
                  </a:rPr>
                  <a:t> </a:t>
                </a:r>
              </a:p>
            </p:txBody>
          </p:sp>
        </mc:Fallback>
      </mc:AlternateContent>
      <p:grpSp>
        <p:nvGrpSpPr>
          <p:cNvPr id="10" name="Group 9">
            <a:extLst>
              <a:ext uri="{FF2B5EF4-FFF2-40B4-BE49-F238E27FC236}">
                <a16:creationId xmlns:a16="http://schemas.microsoft.com/office/drawing/2014/main" id="{64D06BF6-B4E0-B64A-BDC1-20B17D312046}"/>
              </a:ext>
            </a:extLst>
          </p:cNvPr>
          <p:cNvGrpSpPr/>
          <p:nvPr/>
        </p:nvGrpSpPr>
        <p:grpSpPr>
          <a:xfrm>
            <a:off x="9256493" y="2787082"/>
            <a:ext cx="2604883" cy="1283835"/>
            <a:chOff x="9157077" y="365125"/>
            <a:chExt cx="2604883" cy="1283835"/>
          </a:xfrm>
        </p:grpSpPr>
        <p:grpSp>
          <p:nvGrpSpPr>
            <p:cNvPr id="4" name="Group 3">
              <a:extLst>
                <a:ext uri="{FF2B5EF4-FFF2-40B4-BE49-F238E27FC236}">
                  <a16:creationId xmlns:a16="http://schemas.microsoft.com/office/drawing/2014/main" id="{ED81F5C9-D8AE-594F-ABD2-100E9131FC82}"/>
                </a:ext>
              </a:extLst>
            </p:cNvPr>
            <p:cNvGrpSpPr/>
            <p:nvPr/>
          </p:nvGrpSpPr>
          <p:grpSpPr>
            <a:xfrm>
              <a:off x="9157077" y="365125"/>
              <a:ext cx="2604883" cy="1283835"/>
              <a:chOff x="7795033" y="5209040"/>
              <a:chExt cx="2604883" cy="1283835"/>
            </a:xfrm>
          </p:grpSpPr>
          <p:pic>
            <p:nvPicPr>
              <p:cNvPr id="5" name="Picture 2">
                <a:extLst>
                  <a:ext uri="{FF2B5EF4-FFF2-40B4-BE49-F238E27FC236}">
                    <a16:creationId xmlns:a16="http://schemas.microsoft.com/office/drawing/2014/main" id="{638BFE46-33EA-214B-8F10-AE50D39D32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95033" y="5209040"/>
                <a:ext cx="2604883" cy="1283835"/>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8065C981-6779-104E-8B29-93A3D2C1479B}"/>
                      </a:ext>
                    </a:extLst>
                  </p:cNvPr>
                  <p:cNvSpPr txBox="1"/>
                  <p:nvPr/>
                </p:nvSpPr>
                <p:spPr>
                  <a:xfrm>
                    <a:off x="8280680" y="5248425"/>
                    <a:ext cx="31713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1</m:t>
                              </m:r>
                            </m:sub>
                          </m:sSub>
                        </m:oMath>
                      </m:oMathPara>
                    </a14:m>
                    <a:endParaRPr lang="en-US" dirty="0"/>
                  </a:p>
                </p:txBody>
              </p:sp>
            </mc:Choice>
            <mc:Fallback xmlns="">
              <p:sp>
                <p:nvSpPr>
                  <p:cNvPr id="5" name="TextBox 4">
                    <a:extLst>
                      <a:ext uri="{FF2B5EF4-FFF2-40B4-BE49-F238E27FC236}">
                        <a16:creationId xmlns:a16="http://schemas.microsoft.com/office/drawing/2014/main" id="{D73963A5-B5F8-1E41-9721-C1501D0A75C9}"/>
                      </a:ext>
                    </a:extLst>
                  </p:cNvPr>
                  <p:cNvSpPr txBox="1">
                    <a:spLocks noRot="1" noChangeAspect="1" noMove="1" noResize="1" noEditPoints="1" noAdjustHandles="1" noChangeArrowheads="1" noChangeShapeType="1" noTextEdit="1"/>
                  </p:cNvSpPr>
                  <p:nvPr/>
                </p:nvSpPr>
                <p:spPr>
                  <a:xfrm>
                    <a:off x="8280680" y="5248425"/>
                    <a:ext cx="317138" cy="276999"/>
                  </a:xfrm>
                  <a:prstGeom prst="rect">
                    <a:avLst/>
                  </a:prstGeom>
                  <a:blipFill>
                    <a:blip r:embed="rId4"/>
                    <a:stretch>
                      <a:fillRect l="-8000" r="-4000"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38FDD4F1-B38D-B044-BA3D-7F41730C0932}"/>
                      </a:ext>
                    </a:extLst>
                  </p:cNvPr>
                  <p:cNvSpPr txBox="1"/>
                  <p:nvPr/>
                </p:nvSpPr>
                <p:spPr>
                  <a:xfrm>
                    <a:off x="8124110" y="5592893"/>
                    <a:ext cx="32246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2</m:t>
                              </m:r>
                            </m:sub>
                          </m:sSub>
                        </m:oMath>
                      </m:oMathPara>
                    </a14:m>
                    <a:endParaRPr lang="en-US" dirty="0"/>
                  </a:p>
                </p:txBody>
              </p:sp>
            </mc:Choice>
            <mc:Fallback xmlns="">
              <p:sp>
                <p:nvSpPr>
                  <p:cNvPr id="7" name="TextBox 6">
                    <a:extLst>
                      <a:ext uri="{FF2B5EF4-FFF2-40B4-BE49-F238E27FC236}">
                        <a16:creationId xmlns:a16="http://schemas.microsoft.com/office/drawing/2014/main" id="{EB840CE9-F43D-F346-B737-58E8C9CA85FE}"/>
                      </a:ext>
                    </a:extLst>
                  </p:cNvPr>
                  <p:cNvSpPr txBox="1">
                    <a:spLocks noRot="1" noChangeAspect="1" noMove="1" noResize="1" noEditPoints="1" noAdjustHandles="1" noChangeArrowheads="1" noChangeShapeType="1" noTextEdit="1"/>
                  </p:cNvSpPr>
                  <p:nvPr/>
                </p:nvSpPr>
                <p:spPr>
                  <a:xfrm>
                    <a:off x="8124110" y="5592893"/>
                    <a:ext cx="322460" cy="276999"/>
                  </a:xfrm>
                  <a:prstGeom prst="rect">
                    <a:avLst/>
                  </a:prstGeom>
                  <a:blipFill>
                    <a:blip r:embed="rId5"/>
                    <a:stretch>
                      <a:fillRect l="-3704"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CF257988-9154-5A43-A251-499B37713469}"/>
                      </a:ext>
                    </a:extLst>
                  </p:cNvPr>
                  <p:cNvSpPr txBox="1"/>
                  <p:nvPr/>
                </p:nvSpPr>
                <p:spPr>
                  <a:xfrm>
                    <a:off x="8119450" y="5949483"/>
                    <a:ext cx="32246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3</m:t>
                              </m:r>
                            </m:sub>
                          </m:sSub>
                        </m:oMath>
                      </m:oMathPara>
                    </a14:m>
                    <a:endParaRPr lang="en-US" dirty="0"/>
                  </a:p>
                </p:txBody>
              </p:sp>
            </mc:Choice>
            <mc:Fallback xmlns="">
              <p:sp>
                <p:nvSpPr>
                  <p:cNvPr id="9" name="TextBox 8">
                    <a:extLst>
                      <a:ext uri="{FF2B5EF4-FFF2-40B4-BE49-F238E27FC236}">
                        <a16:creationId xmlns:a16="http://schemas.microsoft.com/office/drawing/2014/main" id="{D295B0E7-5ADF-1249-A59E-EC64F1DBB229}"/>
                      </a:ext>
                    </a:extLst>
                  </p:cNvPr>
                  <p:cNvSpPr txBox="1">
                    <a:spLocks noRot="1" noChangeAspect="1" noMove="1" noResize="1" noEditPoints="1" noAdjustHandles="1" noChangeArrowheads="1" noChangeShapeType="1" noTextEdit="1"/>
                  </p:cNvSpPr>
                  <p:nvPr/>
                </p:nvSpPr>
                <p:spPr>
                  <a:xfrm>
                    <a:off x="8119450" y="5949483"/>
                    <a:ext cx="322460" cy="276999"/>
                  </a:xfrm>
                  <a:prstGeom prst="rect">
                    <a:avLst/>
                  </a:prstGeom>
                  <a:blipFill>
                    <a:blip r:embed="rId6"/>
                    <a:stretch>
                      <a:fillRect l="-7692" r="-3846" b="-13636"/>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6B0D511C-5725-8041-A06F-B822E81062F4}"/>
                    </a:ext>
                  </a:extLst>
                </p:cNvPr>
                <p:cNvSpPr/>
                <p:nvPr/>
              </p:nvSpPr>
              <p:spPr>
                <a:xfrm>
                  <a:off x="10149507" y="776209"/>
                  <a:ext cx="427040"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𝑏</m:t>
                        </m:r>
                      </m:oMath>
                    </m:oMathPara>
                  </a14:m>
                  <a:endParaRPr lang="en-US" sz="2400" dirty="0"/>
                </a:p>
              </p:txBody>
            </p:sp>
          </mc:Choice>
          <mc:Fallback xmlns="">
            <p:sp>
              <p:nvSpPr>
                <p:cNvPr id="9" name="Rectangle 8">
                  <a:extLst>
                    <a:ext uri="{FF2B5EF4-FFF2-40B4-BE49-F238E27FC236}">
                      <a16:creationId xmlns:a16="http://schemas.microsoft.com/office/drawing/2014/main" id="{6B0D511C-5725-8041-A06F-B822E81062F4}"/>
                    </a:ext>
                  </a:extLst>
                </p:cNvPr>
                <p:cNvSpPr>
                  <a:spLocks noRot="1" noChangeAspect="1" noMove="1" noResize="1" noEditPoints="1" noAdjustHandles="1" noChangeArrowheads="1" noChangeShapeType="1" noTextEdit="1"/>
                </p:cNvSpPr>
                <p:nvPr/>
              </p:nvSpPr>
              <p:spPr>
                <a:xfrm>
                  <a:off x="10149507" y="776209"/>
                  <a:ext cx="427040" cy="461665"/>
                </a:xfrm>
                <a:prstGeom prst="rect">
                  <a:avLst/>
                </a:prstGeom>
                <a:blipFill>
                  <a:blip r:embed="rId7"/>
                  <a:stretch>
                    <a:fillRect/>
                  </a:stretch>
                </a:blipFill>
              </p:spPr>
              <p:txBody>
                <a:bodyPr/>
                <a:lstStyle/>
                <a:p>
                  <a:r>
                    <a:rPr lang="en-US">
                      <a:noFill/>
                    </a:rPr>
                    <a:t> </a:t>
                  </a:r>
                </a:p>
              </p:txBody>
            </p:sp>
          </mc:Fallback>
        </mc:AlternateContent>
      </p:grpSp>
      <p:sp>
        <p:nvSpPr>
          <p:cNvPr id="17" name="Rectangle 16">
            <a:extLst>
              <a:ext uri="{FF2B5EF4-FFF2-40B4-BE49-F238E27FC236}">
                <a16:creationId xmlns:a16="http://schemas.microsoft.com/office/drawing/2014/main" id="{596CF28B-DF1F-1C4D-82D8-A823083B3711}"/>
              </a:ext>
            </a:extLst>
          </p:cNvPr>
          <p:cNvSpPr/>
          <p:nvPr/>
        </p:nvSpPr>
        <p:spPr>
          <a:xfrm>
            <a:off x="4807390" y="4852657"/>
            <a:ext cx="2335794" cy="58847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7436EDBA-2274-E74D-A5CA-3FF2BD1668D6}"/>
              </a:ext>
            </a:extLst>
          </p:cNvPr>
          <p:cNvSpPr/>
          <p:nvPr/>
        </p:nvSpPr>
        <p:spPr>
          <a:xfrm>
            <a:off x="2153216" y="5421518"/>
            <a:ext cx="1748828" cy="72828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10">
            <a:extLst>
              <a:ext uri="{FF2B5EF4-FFF2-40B4-BE49-F238E27FC236}">
                <a16:creationId xmlns:a16="http://schemas.microsoft.com/office/drawing/2014/main" id="{5F5BD4F3-3A40-1044-9F66-25F6BCDE8B91}"/>
              </a:ext>
            </a:extLst>
          </p:cNvPr>
          <p:cNvSpPr>
            <a:spLocks noGrp="1"/>
          </p:cNvSpPr>
          <p:nvPr>
            <p:ph type="sldNum" sz="quarter" idx="12"/>
          </p:nvPr>
        </p:nvSpPr>
        <p:spPr/>
        <p:txBody>
          <a:bodyPr/>
          <a:lstStyle/>
          <a:p>
            <a:fld id="{5F07402F-1908-0F43-B844-ECE5D9BD648C}" type="slidenum">
              <a:rPr lang="en-US" smtClean="0"/>
              <a:t>21</a:t>
            </a:fld>
            <a:endParaRPr lang="en-US"/>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F1D4C944-0704-3247-8020-DC3C2EFC8ADD}"/>
                  </a:ext>
                </a:extLst>
              </p:cNvPr>
              <p:cNvSpPr txBox="1"/>
              <p:nvPr/>
            </p:nvSpPr>
            <p:spPr>
              <a:xfrm>
                <a:off x="4909930" y="6224596"/>
                <a:ext cx="3626890" cy="536557"/>
              </a:xfrm>
              <a:prstGeom prst="rect">
                <a:avLst/>
              </a:prstGeom>
              <a:noFill/>
              <a:ln>
                <a:solidFill>
                  <a:srgbClr val="FF0000"/>
                </a:solidFill>
              </a:ln>
            </p:spPr>
            <p:txBody>
              <a:bodyPr wrap="none" rtlCol="0">
                <a:spAutoFit/>
              </a:bodyPr>
              <a:lstStyle/>
              <a:p>
                <a:r>
                  <a:rPr lang="en-US" dirty="0"/>
                  <a:t>Derivative of squared error loss </a:t>
                </a:r>
                <a14:m>
                  <m:oMath xmlns:m="http://schemas.openxmlformats.org/officeDocument/2006/math">
                    <m:f>
                      <m:fPr>
                        <m:ctrlPr>
                          <a:rPr lang="en-US" i="1">
                            <a:solidFill>
                              <a:srgbClr val="FF0000"/>
                            </a:solidFill>
                            <a:latin typeface="Cambria Math" panose="02040503050406030204" pitchFamily="18" charset="0"/>
                          </a:rPr>
                        </m:ctrlPr>
                      </m:fPr>
                      <m:num>
                        <m:r>
                          <a:rPr lang="en-US" i="1">
                            <a:solidFill>
                              <a:srgbClr val="FF0000"/>
                            </a:solidFill>
                            <a:latin typeface="Cambria Math" panose="02040503050406030204" pitchFamily="18" charset="0"/>
                          </a:rPr>
                          <m:t>𝜕</m:t>
                        </m:r>
                        <m:r>
                          <a:rPr lang="en-US" b="0" i="1" smtClean="0">
                            <a:solidFill>
                              <a:srgbClr val="FF0000"/>
                            </a:solidFill>
                            <a:latin typeface="Cambria Math" panose="02040503050406030204" pitchFamily="18" charset="0"/>
                          </a:rPr>
                          <m:t>𝑙</m:t>
                        </m:r>
                      </m:num>
                      <m:den>
                        <m:r>
                          <a:rPr lang="en-US" i="1">
                            <a:solidFill>
                              <a:srgbClr val="FF0000"/>
                            </a:solidFill>
                            <a:latin typeface="Cambria Math" panose="02040503050406030204" pitchFamily="18" charset="0"/>
                          </a:rPr>
                          <m:t>𝜕</m:t>
                        </m:r>
                        <m:r>
                          <a:rPr lang="en-US" i="1">
                            <a:solidFill>
                              <a:srgbClr val="FF0000"/>
                            </a:solidFill>
                            <a:latin typeface="Cambria Math" panose="02040503050406030204" pitchFamily="18" charset="0"/>
                          </a:rPr>
                          <m:t>𝑔</m:t>
                        </m:r>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𝑧</m:t>
                            </m:r>
                          </m:e>
                        </m:d>
                      </m:den>
                    </m:f>
                  </m:oMath>
                </a14:m>
                <a:endParaRPr lang="en-US" dirty="0"/>
              </a:p>
            </p:txBody>
          </p:sp>
        </mc:Choice>
        <mc:Fallback xmlns="">
          <p:sp>
            <p:nvSpPr>
              <p:cNvPr id="12" name="TextBox 11">
                <a:extLst>
                  <a:ext uri="{FF2B5EF4-FFF2-40B4-BE49-F238E27FC236}">
                    <a16:creationId xmlns:a16="http://schemas.microsoft.com/office/drawing/2014/main" id="{F1D4C944-0704-3247-8020-DC3C2EFC8ADD}"/>
                  </a:ext>
                </a:extLst>
              </p:cNvPr>
              <p:cNvSpPr txBox="1">
                <a:spLocks noRot="1" noChangeAspect="1" noMove="1" noResize="1" noEditPoints="1" noAdjustHandles="1" noChangeArrowheads="1" noChangeShapeType="1" noTextEdit="1"/>
              </p:cNvSpPr>
              <p:nvPr/>
            </p:nvSpPr>
            <p:spPr>
              <a:xfrm>
                <a:off x="4909930" y="6224596"/>
                <a:ext cx="3626890" cy="536557"/>
              </a:xfrm>
              <a:prstGeom prst="rect">
                <a:avLst/>
              </a:prstGeom>
              <a:blipFill>
                <a:blip r:embed="rId8"/>
                <a:stretch>
                  <a:fillRect l="-1042" b="-6818"/>
                </a:stretch>
              </a:blipFill>
              <a:ln>
                <a:solidFill>
                  <a:srgbClr val="FF0000"/>
                </a:solidFill>
              </a:ln>
            </p:spPr>
            <p:txBody>
              <a:bodyPr/>
              <a:lstStyle/>
              <a:p>
                <a:r>
                  <a:rPr lang="en-US">
                    <a:noFill/>
                  </a:rPr>
                  <a:t> </a:t>
                </a:r>
              </a:p>
            </p:txBody>
          </p:sp>
        </mc:Fallback>
      </mc:AlternateContent>
    </p:spTree>
    <p:extLst>
      <p:ext uri="{BB962C8B-B14F-4D97-AF65-F5344CB8AC3E}">
        <p14:creationId xmlns:p14="http://schemas.microsoft.com/office/powerpoint/2010/main" val="3333965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6C4FF-8725-734C-880B-E73B75FE20E6}"/>
              </a:ext>
            </a:extLst>
          </p:cNvPr>
          <p:cNvSpPr>
            <a:spLocks noGrp="1"/>
          </p:cNvSpPr>
          <p:nvPr>
            <p:ph type="title"/>
          </p:nvPr>
        </p:nvSpPr>
        <p:spPr/>
        <p:txBody>
          <a:bodyPr/>
          <a:lstStyle/>
          <a:p>
            <a:r>
              <a:rPr lang="en-US" dirty="0"/>
              <a:t>Example: Sigmoid neuron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3414BB6-86A0-B94C-860B-B747DD737B18}"/>
                  </a:ext>
                </a:extLst>
              </p:cNvPr>
              <p:cNvSpPr>
                <a:spLocks noGrp="1"/>
              </p:cNvSpPr>
              <p:nvPr>
                <p:ph idx="1"/>
              </p:nvPr>
            </p:nvSpPr>
            <p:spPr/>
            <p:txBody>
              <a:bodyPr/>
              <a:lstStyle/>
              <a:p>
                <a:r>
                  <a:rPr lang="en-US" dirty="0"/>
                  <a:t>Assume a single neuron with a Sigmoid activation function</a:t>
                </a:r>
              </a:p>
              <a:p>
                <a:pPr lvl="1"/>
                <a14:m>
                  <m:oMath xmlns:m="http://schemas.openxmlformats.org/officeDocument/2006/math">
                    <m:r>
                      <a:rPr lang="en-US" i="1">
                        <a:latin typeface="Cambria Math" panose="02040503050406030204" pitchFamily="18" charset="0"/>
                      </a:rPr>
                      <m:t>𝑔</m:t>
                    </m:r>
                    <m:d>
                      <m:dPr>
                        <m:ctrlPr>
                          <a:rPr lang="en-US" b="0" i="1" smtClean="0">
                            <a:latin typeface="Cambria Math" panose="02040503050406030204" pitchFamily="18" charset="0"/>
                          </a:rPr>
                        </m:ctrlPr>
                      </m:dPr>
                      <m:e>
                        <m:r>
                          <a:rPr lang="en-US" b="0" i="1" smtClean="0">
                            <a:latin typeface="Cambria Math" panose="02040503050406030204" pitchFamily="18" charset="0"/>
                          </a:rPr>
                          <m:t>𝑧</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1+</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m:t>
                            </m:r>
                            <m:r>
                              <a:rPr lang="en-US" b="0" i="1" smtClean="0">
                                <a:latin typeface="Cambria Math" panose="02040503050406030204" pitchFamily="18" charset="0"/>
                              </a:rPr>
                              <m:t>𝑧</m:t>
                            </m:r>
                          </m:sup>
                        </m:sSup>
                      </m:den>
                    </m:f>
                  </m:oMath>
                </a14:m>
                <a:r>
                  <a:rPr lang="en-US" dirty="0"/>
                  <a:t>      </a:t>
                </a:r>
                <a14:m>
                  <m:oMath xmlns:m="http://schemas.openxmlformats.org/officeDocument/2006/math">
                    <m:r>
                      <a:rPr lang="en-US" i="1">
                        <a:latin typeface="Cambria Math" panose="02040503050406030204" pitchFamily="18" charset="0"/>
                      </a:rPr>
                      <m:t>𝑔</m:t>
                    </m:r>
                    <m:r>
                      <a:rPr lang="en-US" b="0" i="1" smtClean="0">
                        <a:latin typeface="Cambria Math" panose="02040503050406030204" pitchFamily="18" charset="0"/>
                      </a:rPr>
                      <m:t>′</m:t>
                    </m:r>
                    <m:d>
                      <m:dPr>
                        <m:ctrlPr>
                          <a:rPr lang="en-US" i="1">
                            <a:latin typeface="Cambria Math" panose="02040503050406030204" pitchFamily="18" charset="0"/>
                          </a:rPr>
                        </m:ctrlPr>
                      </m:dPr>
                      <m:e>
                        <m:r>
                          <a:rPr lang="en-US" i="1">
                            <a:latin typeface="Cambria Math" panose="02040503050406030204" pitchFamily="18" charset="0"/>
                          </a:rPr>
                          <m:t>𝑧</m:t>
                        </m:r>
                      </m:e>
                    </m:d>
                    <m:r>
                      <a:rPr lang="en-US" i="1">
                        <a:latin typeface="Cambria Math" panose="02040503050406030204" pitchFamily="18" charset="0"/>
                      </a:rPr>
                      <m:t>=</m:t>
                    </m:r>
                    <m:r>
                      <a:rPr lang="en-US" b="0" i="1" smtClean="0">
                        <a:latin typeface="Cambria Math" panose="02040503050406030204" pitchFamily="18" charset="0"/>
                      </a:rPr>
                      <m:t>𝑔</m:t>
                    </m:r>
                    <m:d>
                      <m:dPr>
                        <m:ctrlPr>
                          <a:rPr lang="en-US" b="0" i="1" smtClean="0">
                            <a:latin typeface="Cambria Math" panose="02040503050406030204" pitchFamily="18" charset="0"/>
                          </a:rPr>
                        </m:ctrlPr>
                      </m:dPr>
                      <m:e>
                        <m:r>
                          <a:rPr lang="en-US" b="0" i="1" smtClean="0">
                            <a:latin typeface="Cambria Math" panose="02040503050406030204" pitchFamily="18" charset="0"/>
                          </a:rPr>
                          <m:t>𝑧</m:t>
                        </m:r>
                      </m:e>
                    </m:d>
                    <m:d>
                      <m:dPr>
                        <m:ctrlPr>
                          <a:rPr lang="en-US" b="0" i="1" smtClean="0">
                            <a:latin typeface="Cambria Math" panose="02040503050406030204" pitchFamily="18" charset="0"/>
                          </a:rPr>
                        </m:ctrlPr>
                      </m:dPr>
                      <m:e>
                        <m:r>
                          <a:rPr lang="en-US" b="0" i="1" smtClean="0">
                            <a:latin typeface="Cambria Math" panose="02040503050406030204" pitchFamily="18" charset="0"/>
                          </a:rPr>
                          <m:t>1−</m:t>
                        </m:r>
                        <m:r>
                          <a:rPr lang="en-US" b="0" i="1" smtClean="0">
                            <a:latin typeface="Cambria Math" panose="02040503050406030204" pitchFamily="18" charset="0"/>
                          </a:rPr>
                          <m:t>𝑔</m:t>
                        </m:r>
                        <m:d>
                          <m:dPr>
                            <m:ctrlPr>
                              <a:rPr lang="en-US" b="0" i="1" smtClean="0">
                                <a:latin typeface="Cambria Math" panose="02040503050406030204" pitchFamily="18" charset="0"/>
                              </a:rPr>
                            </m:ctrlPr>
                          </m:dPr>
                          <m:e>
                            <m:r>
                              <a:rPr lang="en-US" b="0" i="1" smtClean="0">
                                <a:latin typeface="Cambria Math" panose="02040503050406030204" pitchFamily="18" charset="0"/>
                              </a:rPr>
                              <m:t>𝑧</m:t>
                            </m:r>
                          </m:e>
                        </m:d>
                      </m:e>
                    </m:d>
                  </m:oMath>
                </a14:m>
                <a:r>
                  <a:rPr lang="en-US" dirty="0"/>
                  <a:t>     </a:t>
                </a:r>
              </a:p>
              <a:p>
                <a:pPr lvl="1"/>
                <a:r>
                  <a:rPr lang="en-US" dirty="0"/>
                  <a:t> Where </a:t>
                </a:r>
                <a14:m>
                  <m:oMath xmlns:m="http://schemas.openxmlformats.org/officeDocument/2006/math">
                    <m:r>
                      <a:rPr lang="en-US" b="0" i="1" smtClean="0">
                        <a:latin typeface="Cambria Math" panose="02040503050406030204" pitchFamily="18" charset="0"/>
                      </a:rPr>
                      <m:t>𝑧</m:t>
                    </m:r>
                    <m:r>
                      <a:rPr lang="en-US" b="0" i="1" smtClean="0">
                        <a:latin typeface="Cambria Math" panose="02040503050406030204" pitchFamily="18" charset="0"/>
                      </a:rPr>
                      <m:t>=</m:t>
                    </m:r>
                    <m:r>
                      <a:rPr lang="en-US" i="1">
                        <a:latin typeface="Cambria Math" panose="02040503050406030204" pitchFamily="18" charset="0"/>
                      </a:rPr>
                      <m:t>𝑤𝑥</m:t>
                    </m:r>
                    <m:r>
                      <a:rPr lang="en-US" i="1">
                        <a:latin typeface="Cambria Math" panose="02040503050406030204" pitchFamily="18" charset="0"/>
                      </a:rPr>
                      <m:t>+</m:t>
                    </m:r>
                    <m:r>
                      <a:rPr lang="en-US" i="1">
                        <a:latin typeface="Cambria Math" panose="02040503050406030204" pitchFamily="18" charset="0"/>
                      </a:rPr>
                      <m:t>𝑏</m:t>
                    </m:r>
                  </m:oMath>
                </a14:m>
                <a:endParaRPr lang="en-US" dirty="0"/>
              </a:p>
              <a:p>
                <a:pPr lvl="1"/>
                <a:r>
                  <a:rPr lang="en-US" dirty="0"/>
                  <a:t>How can we compute </a:t>
                </a:r>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m:t>
                        </m:r>
                      </m:num>
                      <m:den>
                        <m:r>
                          <a:rPr lang="en-US" i="1">
                            <a:latin typeface="Cambria Math" panose="02040503050406030204" pitchFamily="18" charset="0"/>
                          </a:rPr>
                          <m:t>𝜕</m:t>
                        </m:r>
                        <m:r>
                          <a:rPr lang="en-US" i="1">
                            <a:latin typeface="Cambria Math" panose="02040503050406030204" pitchFamily="18" charset="0"/>
                          </a:rPr>
                          <m:t>𝑤</m:t>
                        </m:r>
                      </m:den>
                    </m:f>
                  </m:oMath>
                </a14:m>
                <a:r>
                  <a:rPr lang="en-US" dirty="0"/>
                  <a:t> or </a:t>
                </a:r>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m:t>
                        </m:r>
                      </m:num>
                      <m:den>
                        <m:r>
                          <a:rPr lang="en-US" i="1">
                            <a:latin typeface="Cambria Math" panose="02040503050406030204" pitchFamily="18" charset="0"/>
                          </a:rPr>
                          <m:t>𝜕</m:t>
                        </m:r>
                        <m:r>
                          <a:rPr lang="en-US" i="1">
                            <a:latin typeface="Cambria Math" panose="02040503050406030204" pitchFamily="18" charset="0"/>
                          </a:rPr>
                          <m:t>𝑏</m:t>
                        </m:r>
                      </m:den>
                    </m:f>
                  </m:oMath>
                </a14:m>
                <a:r>
                  <a:rPr lang="en-US" dirty="0"/>
                  <a:t>  ?</a:t>
                </a:r>
              </a:p>
              <a:p>
                <a:pPr lvl="1"/>
                <a:r>
                  <a:rPr lang="en-US" dirty="0"/>
                  <a:t>The chain rule!  </a:t>
                </a:r>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m:t>
                        </m:r>
                      </m:num>
                      <m:den>
                        <m:r>
                          <a:rPr lang="en-US" i="1">
                            <a:latin typeface="Cambria Math" panose="02040503050406030204" pitchFamily="18" charset="0"/>
                          </a:rPr>
                          <m:t>𝜕</m:t>
                        </m:r>
                        <m:r>
                          <a:rPr lang="en-US" i="1">
                            <a:latin typeface="Cambria Math" panose="02040503050406030204" pitchFamily="18" charset="0"/>
                          </a:rPr>
                          <m:t>𝑤</m:t>
                        </m:r>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m:t>
                        </m:r>
                      </m:num>
                      <m:den>
                        <m:r>
                          <a:rPr lang="en-US" i="1">
                            <a:latin typeface="Cambria Math" panose="02040503050406030204" pitchFamily="18" charset="0"/>
                          </a:rPr>
                          <m:t>𝜕</m:t>
                        </m:r>
                        <m:r>
                          <a:rPr lang="en-US" i="1">
                            <a:latin typeface="Cambria Math" panose="02040503050406030204" pitchFamily="18" charset="0"/>
                          </a:rPr>
                          <m:t>𝑔</m:t>
                        </m:r>
                        <m:d>
                          <m:dPr>
                            <m:ctrlPr>
                              <a:rPr lang="en-US" i="1">
                                <a:latin typeface="Cambria Math" panose="02040503050406030204" pitchFamily="18" charset="0"/>
                              </a:rPr>
                            </m:ctrlPr>
                          </m:dPr>
                          <m:e>
                            <m:r>
                              <a:rPr lang="en-US" i="1">
                                <a:latin typeface="Cambria Math" panose="02040503050406030204" pitchFamily="18" charset="0"/>
                              </a:rPr>
                              <m:t>𝑧</m:t>
                            </m:r>
                          </m:e>
                        </m:d>
                      </m:den>
                    </m:f>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𝑔</m:t>
                        </m:r>
                        <m:r>
                          <a:rPr lang="en-US" i="1">
                            <a:latin typeface="Cambria Math" panose="02040503050406030204" pitchFamily="18" charset="0"/>
                          </a:rPr>
                          <m:t>(</m:t>
                        </m:r>
                        <m:r>
                          <a:rPr lang="en-US" i="1">
                            <a:latin typeface="Cambria Math" panose="02040503050406030204" pitchFamily="18" charset="0"/>
                          </a:rPr>
                          <m:t>𝑧</m:t>
                        </m:r>
                        <m:r>
                          <a:rPr lang="en-US" i="1">
                            <a:latin typeface="Cambria Math" panose="02040503050406030204" pitchFamily="18" charset="0"/>
                          </a:rPr>
                          <m:t>)</m:t>
                        </m:r>
                      </m:num>
                      <m:den>
                        <m:r>
                          <a:rPr lang="en-US" i="1">
                            <a:latin typeface="Cambria Math" panose="02040503050406030204" pitchFamily="18" charset="0"/>
                          </a:rPr>
                          <m:t>𝜕</m:t>
                        </m:r>
                        <m:r>
                          <a:rPr lang="en-US" i="1">
                            <a:latin typeface="Cambria Math" panose="02040503050406030204" pitchFamily="18" charset="0"/>
                          </a:rPr>
                          <m:t>𝑧</m:t>
                        </m:r>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𝑧</m:t>
                        </m:r>
                      </m:num>
                      <m:den>
                        <m:r>
                          <a:rPr lang="en-US" i="1">
                            <a:latin typeface="Cambria Math" panose="02040503050406030204" pitchFamily="18" charset="0"/>
                          </a:rPr>
                          <m:t>𝜕</m:t>
                        </m:r>
                        <m:r>
                          <a:rPr lang="en-US" i="1">
                            <a:latin typeface="Cambria Math" panose="02040503050406030204" pitchFamily="18" charset="0"/>
                          </a:rPr>
                          <m:t>𝑤</m:t>
                        </m:r>
                      </m:den>
                    </m:f>
                  </m:oMath>
                </a14:m>
                <a:r>
                  <a:rPr lang="en-US" dirty="0"/>
                  <a:t>  </a:t>
                </a:r>
              </a:p>
              <a:p>
                <a:r>
                  <a:rPr lang="en-US" dirty="0"/>
                  <a:t>Given a set of labeled observations </a:t>
                </a:r>
                <a14:m>
                  <m:oMath xmlns:m="http://schemas.openxmlformats.org/officeDocument/2006/math">
                    <m:r>
                      <a:rPr lang="en-US" b="0" i="1" smtClean="0">
                        <a:latin typeface="Cambria Math" panose="02040503050406030204" pitchFamily="18" charset="0"/>
                      </a:rPr>
                      <m:t>𝑥</m:t>
                    </m:r>
                    <m:r>
                      <a:rPr lang="en-US" b="0" i="0" smtClean="0">
                        <a:latin typeface="Cambria Math" panose="02040503050406030204" pitchFamily="18" charset="0"/>
                      </a:rPr>
                      <m:t>,</m:t>
                    </m:r>
                    <m:r>
                      <a:rPr lang="en-US" b="0" i="1" smtClean="0">
                        <a:latin typeface="Cambria Math" panose="02040503050406030204" pitchFamily="18" charset="0"/>
                      </a:rPr>
                      <m:t>𝑦</m:t>
                    </m:r>
                  </m:oMath>
                </a14:m>
                <a:r>
                  <a:rPr lang="en-US" i="1" dirty="0"/>
                  <a:t> </a:t>
                </a:r>
                <a:r>
                  <a:rPr lang="en-US" dirty="0"/>
                  <a:t>perform a GD step</a:t>
                </a:r>
              </a:p>
              <a:p>
                <a14:m>
                  <m:oMath xmlns:m="http://schemas.openxmlformats.org/officeDocument/2006/math">
                    <m:r>
                      <a:rPr lang="en-US" i="1">
                        <a:latin typeface="Cambria Math" panose="02040503050406030204" pitchFamily="18" charset="0"/>
                      </a:rPr>
                      <m:t>𝑤</m:t>
                    </m:r>
                    <m:r>
                      <a:rPr lang="en-US" i="1">
                        <a:latin typeface="Cambria Math" panose="02040503050406030204" pitchFamily="18" charset="0"/>
                      </a:rPr>
                      <m:t>=</m:t>
                    </m:r>
                    <m:r>
                      <a:rPr lang="en-US" i="1">
                        <a:latin typeface="Cambria Math" panose="02040503050406030204" pitchFamily="18" charset="0"/>
                      </a:rPr>
                      <m:t>𝑤</m:t>
                    </m:r>
                    <m:r>
                      <a:rPr lang="en-US" i="1">
                        <a:latin typeface="Cambria Math" panose="02040503050406030204" pitchFamily="18" charset="0"/>
                      </a:rPr>
                      <m:t>−</m:t>
                    </m:r>
                    <m:r>
                      <a:rPr lang="en-US" i="1">
                        <a:latin typeface="Cambria Math" panose="02040503050406030204" pitchFamily="18" charset="0"/>
                      </a:rPr>
                      <m:t>𝛼</m:t>
                    </m:r>
                    <m:r>
                      <m:rPr>
                        <m:sty m:val="p"/>
                      </m:rPr>
                      <a:rPr lang="en-US">
                        <a:latin typeface="Cambria Math" panose="02040503050406030204" pitchFamily="18" charset="0"/>
                      </a:rPr>
                      <m:t>∇</m:t>
                    </m:r>
                    <m:r>
                      <a:rPr lang="en-US" i="1">
                        <a:latin typeface="Cambria Math" panose="02040503050406030204" pitchFamily="18" charset="0"/>
                      </a:rPr>
                      <m:t>𝑙𝑜𝑠𝑠</m:t>
                    </m:r>
                    <m:r>
                      <a:rPr lang="en-US" i="1">
                        <a:latin typeface="Cambria Math" panose="02040503050406030204" pitchFamily="18" charset="0"/>
                      </a:rPr>
                      <m:t>=</m:t>
                    </m:r>
                    <m:r>
                      <a:rPr lang="en-US" i="1">
                        <a:latin typeface="Cambria Math" panose="02040503050406030204" pitchFamily="18" charset="0"/>
                      </a:rPr>
                      <m:t>𝑤</m:t>
                    </m:r>
                    <m:r>
                      <a:rPr lang="en-US" i="1">
                        <a:latin typeface="Cambria Math" panose="02040503050406030204" pitchFamily="18" charset="0"/>
                      </a:rPr>
                      <m:t>−</m:t>
                    </m:r>
                    <m:d>
                      <m:dPr>
                        <m:begChr m:val="["/>
                        <m:endChr m:val="]"/>
                        <m:ctrlPr>
                          <a:rPr lang="en-US" i="1">
                            <a:latin typeface="Cambria Math" panose="02040503050406030204" pitchFamily="18" charset="0"/>
                          </a:rPr>
                        </m:ctrlPr>
                      </m:dPr>
                      <m:e>
                        <m:acc>
                          <m:accPr>
                            <m:chr m:val="̂"/>
                            <m:ctrlPr>
                              <a:rPr lang="en-US" i="1">
                                <a:latin typeface="Cambria Math" panose="02040503050406030204" pitchFamily="18" charset="0"/>
                              </a:rPr>
                            </m:ctrlPr>
                          </m:accPr>
                          <m:e>
                            <m:r>
                              <a:rPr lang="en-US" i="1">
                                <a:latin typeface="Cambria Math" panose="02040503050406030204" pitchFamily="18" charset="0"/>
                              </a:rPr>
                              <m:t>𝑓</m:t>
                            </m:r>
                          </m:e>
                        </m:acc>
                        <m:d>
                          <m:dPr>
                            <m:ctrlPr>
                              <a:rPr lang="en-US" i="1" dirty="0">
                                <a:latin typeface="Cambria Math" panose="02040503050406030204" pitchFamily="18" charset="0"/>
                              </a:rPr>
                            </m:ctrlPr>
                          </m:dPr>
                          <m:e>
                            <m:r>
                              <a:rPr lang="en-US" i="1" dirty="0">
                                <a:latin typeface="Cambria Math" panose="02040503050406030204" pitchFamily="18" charset="0"/>
                              </a:rPr>
                              <m:t>𝑥</m:t>
                            </m:r>
                            <m:r>
                              <a:rPr lang="en-US" i="1" dirty="0">
                                <a:latin typeface="Cambria Math" panose="02040503050406030204" pitchFamily="18" charset="0"/>
                              </a:rPr>
                              <m:t>;</m:t>
                            </m:r>
                            <m:r>
                              <a:rPr lang="en-US" i="1" dirty="0">
                                <a:latin typeface="Cambria Math" panose="02040503050406030204" pitchFamily="18" charset="0"/>
                              </a:rPr>
                              <m:t>𝑤</m:t>
                            </m:r>
                            <m:r>
                              <a:rPr lang="en-US" i="1" dirty="0">
                                <a:latin typeface="Cambria Math" panose="02040503050406030204" pitchFamily="18" charset="0"/>
                              </a:rPr>
                              <m:t>,</m:t>
                            </m:r>
                            <m:r>
                              <a:rPr lang="en-US" i="1" dirty="0">
                                <a:latin typeface="Cambria Math" panose="02040503050406030204" pitchFamily="18" charset="0"/>
                              </a:rPr>
                              <m:t>𝑏</m:t>
                            </m:r>
                          </m:e>
                        </m:d>
                        <m:r>
                          <a:rPr lang="en-US" i="1" dirty="0">
                            <a:latin typeface="Cambria Math" panose="02040503050406030204" pitchFamily="18" charset="0"/>
                          </a:rPr>
                          <m:t>−</m:t>
                        </m:r>
                        <m:r>
                          <a:rPr lang="en-US" i="1" dirty="0">
                            <a:latin typeface="Cambria Math" panose="02040503050406030204" pitchFamily="18" charset="0"/>
                          </a:rPr>
                          <m:t>𝑦</m:t>
                        </m:r>
                      </m:e>
                    </m:d>
                    <m:sSub>
                      <m:sSubPr>
                        <m:ctrlPr>
                          <a:rPr lang="en-US" b="0" i="1" dirty="0" smtClean="0">
                            <a:latin typeface="Cambria Math" panose="02040503050406030204" pitchFamily="18" charset="0"/>
                          </a:rPr>
                        </m:ctrlPr>
                      </m:sSubPr>
                      <m:e>
                        <m:r>
                          <m:rPr>
                            <m:sty m:val="p"/>
                          </m:rPr>
                          <a:rPr lang="en-US">
                            <a:latin typeface="Cambria Math" panose="02040503050406030204" pitchFamily="18" charset="0"/>
                          </a:rPr>
                          <m:t>∇</m:t>
                        </m:r>
                      </m:e>
                      <m:sub>
                        <m:r>
                          <a:rPr lang="en-US" b="0" i="1" smtClean="0">
                            <a:latin typeface="Cambria Math" panose="02040503050406030204" pitchFamily="18" charset="0"/>
                          </a:rPr>
                          <m:t>𝑤</m:t>
                        </m:r>
                      </m:sub>
                    </m:sSub>
                    <m:acc>
                      <m:accPr>
                        <m:chr m:val="̂"/>
                        <m:ctrlPr>
                          <a:rPr lang="en-US" i="1">
                            <a:latin typeface="Cambria Math" panose="02040503050406030204" pitchFamily="18" charset="0"/>
                          </a:rPr>
                        </m:ctrlPr>
                      </m:accPr>
                      <m:e>
                        <m:r>
                          <a:rPr lang="en-US" i="1">
                            <a:latin typeface="Cambria Math" panose="02040503050406030204" pitchFamily="18" charset="0"/>
                          </a:rPr>
                          <m:t>𝑓</m:t>
                        </m:r>
                      </m:e>
                    </m:acc>
                    <m:d>
                      <m:dPr>
                        <m:ctrlPr>
                          <a:rPr lang="en-US" i="1" dirty="0">
                            <a:latin typeface="Cambria Math" panose="02040503050406030204" pitchFamily="18" charset="0"/>
                          </a:rPr>
                        </m:ctrlPr>
                      </m:dPr>
                      <m:e>
                        <m:r>
                          <a:rPr lang="en-US" i="1" dirty="0">
                            <a:latin typeface="Cambria Math" panose="02040503050406030204" pitchFamily="18" charset="0"/>
                          </a:rPr>
                          <m:t>𝑥</m:t>
                        </m:r>
                        <m:r>
                          <a:rPr lang="en-US" i="1" dirty="0">
                            <a:latin typeface="Cambria Math" panose="02040503050406030204" pitchFamily="18" charset="0"/>
                          </a:rPr>
                          <m:t>;</m:t>
                        </m:r>
                        <m:r>
                          <a:rPr lang="en-US" i="1" dirty="0">
                            <a:latin typeface="Cambria Math" panose="02040503050406030204" pitchFamily="18" charset="0"/>
                          </a:rPr>
                          <m:t>𝑤</m:t>
                        </m:r>
                        <m:r>
                          <a:rPr lang="en-US" b="0" i="1" dirty="0" smtClean="0">
                            <a:latin typeface="Cambria Math" panose="02040503050406030204" pitchFamily="18" charset="0"/>
                          </a:rPr>
                          <m:t>,</m:t>
                        </m:r>
                        <m:r>
                          <a:rPr lang="en-US" b="0" i="1" dirty="0" smtClean="0">
                            <a:latin typeface="Cambria Math" panose="02040503050406030204" pitchFamily="18" charset="0"/>
                          </a:rPr>
                          <m:t>𝑏</m:t>
                        </m:r>
                      </m:e>
                    </m:d>
                  </m:oMath>
                </a14:m>
                <a:endParaRPr lang="en-US" dirty="0"/>
              </a:p>
              <a:p>
                <a14:m>
                  <m:oMath xmlns:m="http://schemas.openxmlformats.org/officeDocument/2006/math">
                    <m:r>
                      <a:rPr lang="en-US" i="1">
                        <a:latin typeface="Cambria Math" panose="02040503050406030204" pitchFamily="18" charset="0"/>
                      </a:rPr>
                      <m:t>=</m:t>
                    </m:r>
                    <m:r>
                      <a:rPr lang="en-US" i="1">
                        <a:latin typeface="Cambria Math" panose="02040503050406030204" pitchFamily="18" charset="0"/>
                      </a:rPr>
                      <m:t>𝑤</m:t>
                    </m:r>
                    <m:r>
                      <a:rPr lang="en-US" i="1">
                        <a:latin typeface="Cambria Math" panose="02040503050406030204" pitchFamily="18" charset="0"/>
                      </a:rPr>
                      <m:t>−</m:t>
                    </m:r>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1+</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r>
                                  <a:rPr lang="en-US" i="1">
                                    <a:latin typeface="Cambria Math" panose="02040503050406030204" pitchFamily="18" charset="0"/>
                                  </a:rPr>
                                  <m:t>𝑧</m:t>
                                </m:r>
                              </m:sup>
                            </m:sSup>
                          </m:den>
                        </m:f>
                        <m:r>
                          <a:rPr lang="en-US" i="1">
                            <a:latin typeface="Cambria Math" panose="02040503050406030204" pitchFamily="18" charset="0"/>
                          </a:rPr>
                          <m:t>−</m:t>
                        </m:r>
                        <m:r>
                          <a:rPr lang="en-US" i="1">
                            <a:latin typeface="Cambria Math" panose="02040503050406030204" pitchFamily="18" charset="0"/>
                          </a:rPr>
                          <m:t>𝑦</m:t>
                        </m:r>
                      </m:e>
                    </m:d>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1+</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r>
                              <a:rPr lang="en-US" b="0" i="1" smtClean="0">
                                <a:latin typeface="Cambria Math" panose="02040503050406030204" pitchFamily="18" charset="0"/>
                              </a:rPr>
                              <m:t>𝑧</m:t>
                            </m:r>
                          </m:sup>
                        </m:sSup>
                      </m:den>
                    </m:f>
                    <m:d>
                      <m:dPr>
                        <m:ctrlPr>
                          <a:rPr lang="en-US" b="0" i="1" smtClean="0">
                            <a:latin typeface="Cambria Math" panose="02040503050406030204" pitchFamily="18" charset="0"/>
                          </a:rPr>
                        </m:ctrlPr>
                      </m:dPr>
                      <m:e>
                        <m:r>
                          <a:rPr lang="en-US" b="0" i="1" smtClean="0">
                            <a:latin typeface="Cambria Math" panose="02040503050406030204" pitchFamily="18" charset="0"/>
                          </a:rPr>
                          <m:t>1−</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1+</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r>
                                  <a:rPr lang="en-US" b="0" i="1" smtClean="0">
                                    <a:latin typeface="Cambria Math" panose="02040503050406030204" pitchFamily="18" charset="0"/>
                                  </a:rPr>
                                  <m:t>𝑧</m:t>
                                </m:r>
                              </m:sup>
                            </m:sSup>
                          </m:den>
                        </m:f>
                      </m:e>
                    </m:d>
                    <m:r>
                      <a:rPr lang="en-US" b="0" i="1" smtClean="0">
                        <a:latin typeface="Cambria Math" panose="02040503050406030204" pitchFamily="18" charset="0"/>
                      </a:rPr>
                      <m:t>𝑥</m:t>
                    </m:r>
                  </m:oMath>
                </a14:m>
                <a:r>
                  <a:rPr lang="en-US" dirty="0"/>
                  <a:t> </a:t>
                </a:r>
              </a:p>
              <a:p>
                <a:endParaRPr lang="en-US" dirty="0"/>
              </a:p>
            </p:txBody>
          </p:sp>
        </mc:Choice>
        <mc:Fallback xmlns="">
          <p:sp>
            <p:nvSpPr>
              <p:cNvPr id="3" name="Content Placeholder 2">
                <a:extLst>
                  <a:ext uri="{FF2B5EF4-FFF2-40B4-BE49-F238E27FC236}">
                    <a16:creationId xmlns:a16="http://schemas.microsoft.com/office/drawing/2014/main" id="{03414BB6-86A0-B94C-860B-B747DD737B18}"/>
                  </a:ext>
                </a:extLst>
              </p:cNvPr>
              <p:cNvSpPr>
                <a:spLocks noGrp="1" noRot="1" noChangeAspect="1" noMove="1" noResize="1" noEditPoints="1" noAdjustHandles="1" noChangeArrowheads="1" noChangeShapeType="1" noTextEdit="1"/>
              </p:cNvSpPr>
              <p:nvPr>
                <p:ph idx="1"/>
              </p:nvPr>
            </p:nvSpPr>
            <p:spPr>
              <a:blipFill>
                <a:blip r:embed="rId2"/>
                <a:stretch>
                  <a:fillRect l="-1086" t="-2326" b="-291"/>
                </a:stretch>
              </a:blipFill>
            </p:spPr>
            <p:txBody>
              <a:bodyPr/>
              <a:lstStyle/>
              <a:p>
                <a:r>
                  <a:rPr lang="en-US">
                    <a:noFill/>
                  </a:rPr>
                  <a:t> </a:t>
                </a:r>
              </a:p>
            </p:txBody>
          </p:sp>
        </mc:Fallback>
      </mc:AlternateContent>
      <p:grpSp>
        <p:nvGrpSpPr>
          <p:cNvPr id="10" name="Group 9">
            <a:extLst>
              <a:ext uri="{FF2B5EF4-FFF2-40B4-BE49-F238E27FC236}">
                <a16:creationId xmlns:a16="http://schemas.microsoft.com/office/drawing/2014/main" id="{64D06BF6-B4E0-B64A-BDC1-20B17D312046}"/>
              </a:ext>
            </a:extLst>
          </p:cNvPr>
          <p:cNvGrpSpPr/>
          <p:nvPr/>
        </p:nvGrpSpPr>
        <p:grpSpPr>
          <a:xfrm>
            <a:off x="9256493" y="2787082"/>
            <a:ext cx="2604883" cy="1283835"/>
            <a:chOff x="9157077" y="365125"/>
            <a:chExt cx="2604883" cy="1283835"/>
          </a:xfrm>
        </p:grpSpPr>
        <p:grpSp>
          <p:nvGrpSpPr>
            <p:cNvPr id="4" name="Group 3">
              <a:extLst>
                <a:ext uri="{FF2B5EF4-FFF2-40B4-BE49-F238E27FC236}">
                  <a16:creationId xmlns:a16="http://schemas.microsoft.com/office/drawing/2014/main" id="{ED81F5C9-D8AE-594F-ABD2-100E9131FC82}"/>
                </a:ext>
              </a:extLst>
            </p:cNvPr>
            <p:cNvGrpSpPr/>
            <p:nvPr/>
          </p:nvGrpSpPr>
          <p:grpSpPr>
            <a:xfrm>
              <a:off x="9157077" y="365125"/>
              <a:ext cx="2604883" cy="1283835"/>
              <a:chOff x="7795033" y="5209040"/>
              <a:chExt cx="2604883" cy="1283835"/>
            </a:xfrm>
          </p:grpSpPr>
          <p:pic>
            <p:nvPicPr>
              <p:cNvPr id="5" name="Picture 2">
                <a:extLst>
                  <a:ext uri="{FF2B5EF4-FFF2-40B4-BE49-F238E27FC236}">
                    <a16:creationId xmlns:a16="http://schemas.microsoft.com/office/drawing/2014/main" id="{638BFE46-33EA-214B-8F10-AE50D39D32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95033" y="5209040"/>
                <a:ext cx="2604883" cy="1283835"/>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8065C981-6779-104E-8B29-93A3D2C1479B}"/>
                      </a:ext>
                    </a:extLst>
                  </p:cNvPr>
                  <p:cNvSpPr txBox="1"/>
                  <p:nvPr/>
                </p:nvSpPr>
                <p:spPr>
                  <a:xfrm>
                    <a:off x="8280680" y="5248425"/>
                    <a:ext cx="31713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1</m:t>
                              </m:r>
                            </m:sub>
                          </m:sSub>
                        </m:oMath>
                      </m:oMathPara>
                    </a14:m>
                    <a:endParaRPr lang="en-US" dirty="0"/>
                  </a:p>
                </p:txBody>
              </p:sp>
            </mc:Choice>
            <mc:Fallback xmlns="">
              <p:sp>
                <p:nvSpPr>
                  <p:cNvPr id="5" name="TextBox 4">
                    <a:extLst>
                      <a:ext uri="{FF2B5EF4-FFF2-40B4-BE49-F238E27FC236}">
                        <a16:creationId xmlns:a16="http://schemas.microsoft.com/office/drawing/2014/main" id="{D73963A5-B5F8-1E41-9721-C1501D0A75C9}"/>
                      </a:ext>
                    </a:extLst>
                  </p:cNvPr>
                  <p:cNvSpPr txBox="1">
                    <a:spLocks noRot="1" noChangeAspect="1" noMove="1" noResize="1" noEditPoints="1" noAdjustHandles="1" noChangeArrowheads="1" noChangeShapeType="1" noTextEdit="1"/>
                  </p:cNvSpPr>
                  <p:nvPr/>
                </p:nvSpPr>
                <p:spPr>
                  <a:xfrm>
                    <a:off x="8280680" y="5248425"/>
                    <a:ext cx="317138" cy="276999"/>
                  </a:xfrm>
                  <a:prstGeom prst="rect">
                    <a:avLst/>
                  </a:prstGeom>
                  <a:blipFill>
                    <a:blip r:embed="rId4"/>
                    <a:stretch>
                      <a:fillRect l="-8000" r="-4000"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38FDD4F1-B38D-B044-BA3D-7F41730C0932}"/>
                      </a:ext>
                    </a:extLst>
                  </p:cNvPr>
                  <p:cNvSpPr txBox="1"/>
                  <p:nvPr/>
                </p:nvSpPr>
                <p:spPr>
                  <a:xfrm>
                    <a:off x="8124110" y="5592893"/>
                    <a:ext cx="32246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2</m:t>
                              </m:r>
                            </m:sub>
                          </m:sSub>
                        </m:oMath>
                      </m:oMathPara>
                    </a14:m>
                    <a:endParaRPr lang="en-US" dirty="0"/>
                  </a:p>
                </p:txBody>
              </p:sp>
            </mc:Choice>
            <mc:Fallback xmlns="">
              <p:sp>
                <p:nvSpPr>
                  <p:cNvPr id="7" name="TextBox 6">
                    <a:extLst>
                      <a:ext uri="{FF2B5EF4-FFF2-40B4-BE49-F238E27FC236}">
                        <a16:creationId xmlns:a16="http://schemas.microsoft.com/office/drawing/2014/main" id="{EB840CE9-F43D-F346-B737-58E8C9CA85FE}"/>
                      </a:ext>
                    </a:extLst>
                  </p:cNvPr>
                  <p:cNvSpPr txBox="1">
                    <a:spLocks noRot="1" noChangeAspect="1" noMove="1" noResize="1" noEditPoints="1" noAdjustHandles="1" noChangeArrowheads="1" noChangeShapeType="1" noTextEdit="1"/>
                  </p:cNvSpPr>
                  <p:nvPr/>
                </p:nvSpPr>
                <p:spPr>
                  <a:xfrm>
                    <a:off x="8124110" y="5592893"/>
                    <a:ext cx="322460" cy="276999"/>
                  </a:xfrm>
                  <a:prstGeom prst="rect">
                    <a:avLst/>
                  </a:prstGeom>
                  <a:blipFill>
                    <a:blip r:embed="rId5"/>
                    <a:stretch>
                      <a:fillRect l="-3704"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CF257988-9154-5A43-A251-499B37713469}"/>
                      </a:ext>
                    </a:extLst>
                  </p:cNvPr>
                  <p:cNvSpPr txBox="1"/>
                  <p:nvPr/>
                </p:nvSpPr>
                <p:spPr>
                  <a:xfrm>
                    <a:off x="8119450" y="5949483"/>
                    <a:ext cx="32246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3</m:t>
                              </m:r>
                            </m:sub>
                          </m:sSub>
                        </m:oMath>
                      </m:oMathPara>
                    </a14:m>
                    <a:endParaRPr lang="en-US" dirty="0"/>
                  </a:p>
                </p:txBody>
              </p:sp>
            </mc:Choice>
            <mc:Fallback xmlns="">
              <p:sp>
                <p:nvSpPr>
                  <p:cNvPr id="9" name="TextBox 8">
                    <a:extLst>
                      <a:ext uri="{FF2B5EF4-FFF2-40B4-BE49-F238E27FC236}">
                        <a16:creationId xmlns:a16="http://schemas.microsoft.com/office/drawing/2014/main" id="{D295B0E7-5ADF-1249-A59E-EC64F1DBB229}"/>
                      </a:ext>
                    </a:extLst>
                  </p:cNvPr>
                  <p:cNvSpPr txBox="1">
                    <a:spLocks noRot="1" noChangeAspect="1" noMove="1" noResize="1" noEditPoints="1" noAdjustHandles="1" noChangeArrowheads="1" noChangeShapeType="1" noTextEdit="1"/>
                  </p:cNvSpPr>
                  <p:nvPr/>
                </p:nvSpPr>
                <p:spPr>
                  <a:xfrm>
                    <a:off x="8119450" y="5949483"/>
                    <a:ext cx="322460" cy="276999"/>
                  </a:xfrm>
                  <a:prstGeom prst="rect">
                    <a:avLst/>
                  </a:prstGeom>
                  <a:blipFill>
                    <a:blip r:embed="rId6"/>
                    <a:stretch>
                      <a:fillRect l="-7692" r="-3846" b="-13636"/>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6B0D511C-5725-8041-A06F-B822E81062F4}"/>
                    </a:ext>
                  </a:extLst>
                </p:cNvPr>
                <p:cNvSpPr/>
                <p:nvPr/>
              </p:nvSpPr>
              <p:spPr>
                <a:xfrm>
                  <a:off x="10149507" y="776209"/>
                  <a:ext cx="427040"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𝑏</m:t>
                        </m:r>
                      </m:oMath>
                    </m:oMathPara>
                  </a14:m>
                  <a:endParaRPr lang="en-US" sz="2400" dirty="0"/>
                </a:p>
              </p:txBody>
            </p:sp>
          </mc:Choice>
          <mc:Fallback xmlns="">
            <p:sp>
              <p:nvSpPr>
                <p:cNvPr id="9" name="Rectangle 8">
                  <a:extLst>
                    <a:ext uri="{FF2B5EF4-FFF2-40B4-BE49-F238E27FC236}">
                      <a16:creationId xmlns:a16="http://schemas.microsoft.com/office/drawing/2014/main" id="{6B0D511C-5725-8041-A06F-B822E81062F4}"/>
                    </a:ext>
                  </a:extLst>
                </p:cNvPr>
                <p:cNvSpPr>
                  <a:spLocks noRot="1" noChangeAspect="1" noMove="1" noResize="1" noEditPoints="1" noAdjustHandles="1" noChangeArrowheads="1" noChangeShapeType="1" noTextEdit="1"/>
                </p:cNvSpPr>
                <p:nvPr/>
              </p:nvSpPr>
              <p:spPr>
                <a:xfrm>
                  <a:off x="10149507" y="776209"/>
                  <a:ext cx="427040" cy="461665"/>
                </a:xfrm>
                <a:prstGeom prst="rect">
                  <a:avLst/>
                </a:prstGeom>
                <a:blipFill>
                  <a:blip r:embed="rId7"/>
                  <a:stretch>
                    <a:fillRect/>
                  </a:stretch>
                </a:blipFill>
              </p:spPr>
              <p:txBody>
                <a:bodyPr/>
                <a:lstStyle/>
                <a:p>
                  <a:r>
                    <a:rPr lang="en-US">
                      <a:noFill/>
                    </a:rPr>
                    <a:t> </a:t>
                  </a:r>
                </a:p>
              </p:txBody>
            </p:sp>
          </mc:Fallback>
        </mc:AlternateContent>
      </p:grpSp>
      <p:sp>
        <p:nvSpPr>
          <p:cNvPr id="17" name="Rectangle 16">
            <a:extLst>
              <a:ext uri="{FF2B5EF4-FFF2-40B4-BE49-F238E27FC236}">
                <a16:creationId xmlns:a16="http://schemas.microsoft.com/office/drawing/2014/main" id="{596CF28B-DF1F-1C4D-82D8-A823083B3711}"/>
              </a:ext>
            </a:extLst>
          </p:cNvPr>
          <p:cNvSpPr/>
          <p:nvPr/>
        </p:nvSpPr>
        <p:spPr>
          <a:xfrm>
            <a:off x="7134130" y="4852657"/>
            <a:ext cx="1982705" cy="58847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7436EDBA-2274-E74D-A5CA-3FF2BD1668D6}"/>
              </a:ext>
            </a:extLst>
          </p:cNvPr>
          <p:cNvSpPr/>
          <p:nvPr/>
        </p:nvSpPr>
        <p:spPr>
          <a:xfrm>
            <a:off x="3891487" y="5421518"/>
            <a:ext cx="2663222" cy="72828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3D78539-87CD-AB40-A271-C3D6F1BC9627}"/>
              </a:ext>
            </a:extLst>
          </p:cNvPr>
          <p:cNvSpPr/>
          <p:nvPr/>
        </p:nvSpPr>
        <p:spPr>
          <a:xfrm>
            <a:off x="6569805" y="5421517"/>
            <a:ext cx="247454" cy="728285"/>
          </a:xfrm>
          <a:prstGeom prst="rect">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5368E770-1E81-7646-8AF3-06F0177CCB81}"/>
                  </a:ext>
                </a:extLst>
              </p:cNvPr>
              <p:cNvSpPr/>
              <p:nvPr/>
            </p:nvSpPr>
            <p:spPr>
              <a:xfrm>
                <a:off x="9481499" y="5284741"/>
                <a:ext cx="974241" cy="1303306"/>
              </a:xfrm>
              <a:prstGeom prst="rect">
                <a:avLst/>
              </a:prstGeom>
              <a:ln>
                <a:solidFill>
                  <a:srgbClr val="0070C0"/>
                </a:solidFill>
              </a:ln>
            </p:spPr>
            <p:txBody>
              <a:bodyPr wrap="none">
                <a:spAutoFit/>
              </a:bodyPr>
              <a:lstStyle/>
              <a:p>
                <a:pPr algn="ctr"/>
                <a14:m>
                  <m:oMathPara xmlns:m="http://schemas.openxmlformats.org/officeDocument/2006/math">
                    <m:oMathParaPr>
                      <m:jc m:val="centerGroup"/>
                    </m:oMathParaPr>
                    <m:oMath xmlns:m="http://schemas.openxmlformats.org/officeDocument/2006/math">
                      <m:f>
                        <m:fPr>
                          <m:ctrlPr>
                            <a:rPr lang="en-US" i="1" smtClean="0">
                              <a:solidFill>
                                <a:srgbClr val="0070C0"/>
                              </a:solidFill>
                              <a:latin typeface="Cambria Math" panose="02040503050406030204" pitchFamily="18" charset="0"/>
                            </a:rPr>
                          </m:ctrlPr>
                        </m:fPr>
                        <m:num>
                          <m:r>
                            <a:rPr lang="en-US" i="1">
                              <a:solidFill>
                                <a:srgbClr val="0070C0"/>
                              </a:solidFill>
                              <a:latin typeface="Cambria Math" panose="02040503050406030204" pitchFamily="18" charset="0"/>
                            </a:rPr>
                            <m:t>𝜕</m:t>
                          </m:r>
                          <m:r>
                            <a:rPr lang="en-US" i="1">
                              <a:solidFill>
                                <a:srgbClr val="0070C0"/>
                              </a:solidFill>
                              <a:latin typeface="Cambria Math" panose="02040503050406030204" pitchFamily="18" charset="0"/>
                            </a:rPr>
                            <m:t>𝑧</m:t>
                          </m:r>
                        </m:num>
                        <m:den>
                          <m:r>
                            <a:rPr lang="en-US" i="1">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𝑤</m:t>
                          </m:r>
                        </m:den>
                      </m:f>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𝑥</m:t>
                      </m:r>
                    </m:oMath>
                  </m:oMathPara>
                </a14:m>
                <a:endParaRPr lang="en-US" dirty="0">
                  <a:solidFill>
                    <a:srgbClr val="0070C0"/>
                  </a:solidFill>
                </a:endParaRPr>
              </a:p>
              <a:p>
                <a:pPr algn="ctr"/>
                <a:endParaRPr lang="en-US" dirty="0">
                  <a:solidFill>
                    <a:srgbClr val="0070C0"/>
                  </a:solidFill>
                </a:endParaRPr>
              </a:p>
              <a:p>
                <a:pPr algn="ctr"/>
                <a14:m>
                  <m:oMath xmlns:m="http://schemas.openxmlformats.org/officeDocument/2006/math">
                    <m:f>
                      <m:fPr>
                        <m:ctrlPr>
                          <a:rPr lang="en-US" i="1">
                            <a:solidFill>
                              <a:srgbClr val="0070C0"/>
                            </a:solidFill>
                            <a:latin typeface="Cambria Math" panose="02040503050406030204" pitchFamily="18" charset="0"/>
                          </a:rPr>
                        </m:ctrlPr>
                      </m:fPr>
                      <m:num>
                        <m:r>
                          <a:rPr lang="en-US" i="1">
                            <a:solidFill>
                              <a:srgbClr val="0070C0"/>
                            </a:solidFill>
                            <a:latin typeface="Cambria Math" panose="02040503050406030204" pitchFamily="18" charset="0"/>
                          </a:rPr>
                          <m:t>𝜕</m:t>
                        </m:r>
                        <m:r>
                          <a:rPr lang="en-US" i="1">
                            <a:solidFill>
                              <a:srgbClr val="0070C0"/>
                            </a:solidFill>
                            <a:latin typeface="Cambria Math" panose="02040503050406030204" pitchFamily="18" charset="0"/>
                          </a:rPr>
                          <m:t>𝑧</m:t>
                        </m:r>
                      </m:num>
                      <m:den>
                        <m:r>
                          <a:rPr lang="en-US" i="1">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𝑏</m:t>
                        </m:r>
                      </m:den>
                    </m:f>
                    <m:r>
                      <a:rPr lang="en-US" b="0" i="1" smtClean="0">
                        <a:solidFill>
                          <a:srgbClr val="0070C0"/>
                        </a:solidFill>
                        <a:latin typeface="Cambria Math" panose="02040503050406030204" pitchFamily="18" charset="0"/>
                      </a:rPr>
                      <m:t>=1</m:t>
                    </m:r>
                  </m:oMath>
                </a14:m>
                <a:r>
                  <a:rPr lang="en-US" dirty="0">
                    <a:solidFill>
                      <a:srgbClr val="0070C0"/>
                    </a:solidFill>
                  </a:rPr>
                  <a:t> </a:t>
                </a:r>
              </a:p>
            </p:txBody>
          </p:sp>
        </mc:Choice>
        <mc:Fallback xmlns="">
          <p:sp>
            <p:nvSpPr>
              <p:cNvPr id="14" name="Rectangle 13">
                <a:extLst>
                  <a:ext uri="{FF2B5EF4-FFF2-40B4-BE49-F238E27FC236}">
                    <a16:creationId xmlns:a16="http://schemas.microsoft.com/office/drawing/2014/main" id="{5368E770-1E81-7646-8AF3-06F0177CCB81}"/>
                  </a:ext>
                </a:extLst>
              </p:cNvPr>
              <p:cNvSpPr>
                <a:spLocks noRot="1" noChangeAspect="1" noMove="1" noResize="1" noEditPoints="1" noAdjustHandles="1" noChangeArrowheads="1" noChangeShapeType="1" noTextEdit="1"/>
              </p:cNvSpPr>
              <p:nvPr/>
            </p:nvSpPr>
            <p:spPr>
              <a:xfrm>
                <a:off x="9481499" y="5284741"/>
                <a:ext cx="974241" cy="1303306"/>
              </a:xfrm>
              <a:prstGeom prst="rect">
                <a:avLst/>
              </a:prstGeom>
              <a:blipFill>
                <a:blip r:embed="rId8"/>
                <a:stretch>
                  <a:fillRect/>
                </a:stretch>
              </a:blipFill>
              <a:ln>
                <a:solidFill>
                  <a:srgbClr val="0070C0"/>
                </a:solidFill>
              </a:ln>
            </p:spPr>
            <p:txBody>
              <a:bodyPr/>
              <a:lstStyle/>
              <a:p>
                <a:r>
                  <a:rPr lang="en-US">
                    <a:noFill/>
                  </a:rPr>
                  <a:t> </a:t>
                </a:r>
              </a:p>
            </p:txBody>
          </p:sp>
        </mc:Fallback>
      </mc:AlternateContent>
      <p:cxnSp>
        <p:nvCxnSpPr>
          <p:cNvPr id="15" name="Straight Arrow Connector 14">
            <a:extLst>
              <a:ext uri="{FF2B5EF4-FFF2-40B4-BE49-F238E27FC236}">
                <a16:creationId xmlns:a16="http://schemas.microsoft.com/office/drawing/2014/main" id="{4C88A864-50FC-B946-96CC-0F5CFF7D3C64}"/>
              </a:ext>
            </a:extLst>
          </p:cNvPr>
          <p:cNvCxnSpPr>
            <a:cxnSpLocks/>
            <a:stCxn id="14" idx="1"/>
            <a:endCxn id="13" idx="3"/>
          </p:cNvCxnSpPr>
          <p:nvPr/>
        </p:nvCxnSpPr>
        <p:spPr>
          <a:xfrm flipH="1" flipV="1">
            <a:off x="6817259" y="5785660"/>
            <a:ext cx="2664240" cy="150734"/>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5246A8DB-0067-144D-AA57-B4487A298434}"/>
                  </a:ext>
                </a:extLst>
              </p:cNvPr>
              <p:cNvSpPr/>
              <p:nvPr/>
            </p:nvSpPr>
            <p:spPr>
              <a:xfrm>
                <a:off x="6277389" y="6196228"/>
                <a:ext cx="2636940" cy="629852"/>
              </a:xfrm>
              <a:prstGeom prst="rect">
                <a:avLst/>
              </a:prstGeom>
              <a:ln>
                <a:solidFill>
                  <a:srgbClr val="FF0000"/>
                </a:solidFill>
              </a:ln>
            </p:spPr>
            <p:txBody>
              <a:bodyPr wrap="none">
                <a:spAutoFit/>
              </a:bodyPr>
              <a:lstStyle/>
              <a:p>
                <a:pPr/>
                <a14:m>
                  <m:oMathPara xmlns:m="http://schemas.openxmlformats.org/officeDocument/2006/math">
                    <m:oMathParaPr>
                      <m:jc m:val="centerGroup"/>
                    </m:oMathParaPr>
                    <m:oMath xmlns:m="http://schemas.openxmlformats.org/officeDocument/2006/math">
                      <m:f>
                        <m:fPr>
                          <m:ctrlPr>
                            <a:rPr lang="en-US" i="1" smtClean="0">
                              <a:solidFill>
                                <a:srgbClr val="FF0000"/>
                              </a:solidFill>
                              <a:latin typeface="Cambria Math" panose="02040503050406030204" pitchFamily="18" charset="0"/>
                            </a:rPr>
                          </m:ctrlPr>
                        </m:fPr>
                        <m:num>
                          <m:r>
                            <a:rPr lang="en-US" i="1">
                              <a:solidFill>
                                <a:srgbClr val="FF0000"/>
                              </a:solidFill>
                              <a:latin typeface="Cambria Math" panose="02040503050406030204" pitchFamily="18" charset="0"/>
                            </a:rPr>
                            <m:t>𝜕</m:t>
                          </m:r>
                          <m:r>
                            <a:rPr lang="en-US" b="0" i="1" smtClean="0">
                              <a:solidFill>
                                <a:srgbClr val="FF0000"/>
                              </a:solidFill>
                              <a:latin typeface="Cambria Math" panose="02040503050406030204" pitchFamily="18" charset="0"/>
                            </a:rPr>
                            <m:t>𝑔</m:t>
                          </m:r>
                          <m:d>
                            <m:dPr>
                              <m:ctrlPr>
                                <a:rPr lang="en-US" b="0" i="1" smtClean="0">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𝑧</m:t>
                              </m:r>
                            </m:e>
                          </m:d>
                        </m:num>
                        <m:den>
                          <m:r>
                            <a:rPr lang="en-US" i="1">
                              <a:solidFill>
                                <a:srgbClr val="FF0000"/>
                              </a:solidFill>
                              <a:latin typeface="Cambria Math" panose="02040503050406030204" pitchFamily="18" charset="0"/>
                            </a:rPr>
                            <m:t>𝜕</m:t>
                          </m:r>
                          <m:r>
                            <a:rPr lang="en-US" b="0" i="1" smtClean="0">
                              <a:solidFill>
                                <a:srgbClr val="FF0000"/>
                              </a:solidFill>
                              <a:latin typeface="Cambria Math" panose="02040503050406030204" pitchFamily="18" charset="0"/>
                            </a:rPr>
                            <m:t>𝑧</m:t>
                          </m:r>
                        </m:den>
                      </m:f>
                      <m:r>
                        <a:rPr lang="en-US" b="0" i="1" smtClean="0">
                          <a:solidFill>
                            <a:srgbClr val="FF0000"/>
                          </a:solidFill>
                          <a:latin typeface="Cambria Math" panose="02040503050406030204" pitchFamily="18" charset="0"/>
                        </a:rPr>
                        <m:t>=</m:t>
                      </m:r>
                      <m:r>
                        <a:rPr lang="en-US" i="1">
                          <a:solidFill>
                            <a:srgbClr val="FF0000"/>
                          </a:solidFill>
                          <a:latin typeface="Cambria Math" panose="02040503050406030204" pitchFamily="18" charset="0"/>
                        </a:rPr>
                        <m:t>𝑔</m:t>
                      </m:r>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𝑧</m:t>
                          </m:r>
                        </m:e>
                      </m:d>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1−</m:t>
                          </m:r>
                          <m:r>
                            <a:rPr lang="en-US" i="1">
                              <a:solidFill>
                                <a:srgbClr val="FF0000"/>
                              </a:solidFill>
                              <a:latin typeface="Cambria Math" panose="02040503050406030204" pitchFamily="18" charset="0"/>
                            </a:rPr>
                            <m:t>𝑔</m:t>
                          </m:r>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𝑧</m:t>
                              </m:r>
                            </m:e>
                          </m:d>
                        </m:e>
                      </m:d>
                    </m:oMath>
                  </m:oMathPara>
                </a14:m>
                <a:endParaRPr lang="en-US" dirty="0">
                  <a:solidFill>
                    <a:srgbClr val="FF0000"/>
                  </a:solidFill>
                </a:endParaRPr>
              </a:p>
            </p:txBody>
          </p:sp>
        </mc:Choice>
        <mc:Fallback xmlns="">
          <p:sp>
            <p:nvSpPr>
              <p:cNvPr id="16" name="Rectangle 15">
                <a:extLst>
                  <a:ext uri="{FF2B5EF4-FFF2-40B4-BE49-F238E27FC236}">
                    <a16:creationId xmlns:a16="http://schemas.microsoft.com/office/drawing/2014/main" id="{5246A8DB-0067-144D-AA57-B4487A298434}"/>
                  </a:ext>
                </a:extLst>
              </p:cNvPr>
              <p:cNvSpPr>
                <a:spLocks noRot="1" noChangeAspect="1" noMove="1" noResize="1" noEditPoints="1" noAdjustHandles="1" noChangeArrowheads="1" noChangeShapeType="1" noTextEdit="1"/>
              </p:cNvSpPr>
              <p:nvPr/>
            </p:nvSpPr>
            <p:spPr>
              <a:xfrm>
                <a:off x="6277389" y="6196228"/>
                <a:ext cx="2636940" cy="629852"/>
              </a:xfrm>
              <a:prstGeom prst="rect">
                <a:avLst/>
              </a:prstGeom>
              <a:blipFill>
                <a:blip r:embed="rId9"/>
                <a:stretch>
                  <a:fillRect b="-3922"/>
                </a:stretch>
              </a:blipFill>
              <a:ln>
                <a:solidFill>
                  <a:srgbClr val="FF0000"/>
                </a:solidFill>
              </a:ln>
            </p:spPr>
            <p:txBody>
              <a:bodyPr/>
              <a:lstStyle/>
              <a:p>
                <a:r>
                  <a:rPr lang="en-US">
                    <a:noFill/>
                  </a:rPr>
                  <a:t> </a:t>
                </a:r>
              </a:p>
            </p:txBody>
          </p:sp>
        </mc:Fallback>
      </mc:AlternateContent>
      <p:cxnSp>
        <p:nvCxnSpPr>
          <p:cNvPr id="20" name="Straight Arrow Connector 19">
            <a:extLst>
              <a:ext uri="{FF2B5EF4-FFF2-40B4-BE49-F238E27FC236}">
                <a16:creationId xmlns:a16="http://schemas.microsoft.com/office/drawing/2014/main" id="{F7299175-1A2D-2F4C-A085-01755074B7D8}"/>
              </a:ext>
            </a:extLst>
          </p:cNvPr>
          <p:cNvCxnSpPr>
            <a:cxnSpLocks/>
            <a:stCxn id="16" idx="1"/>
            <a:endCxn id="18" idx="2"/>
          </p:cNvCxnSpPr>
          <p:nvPr/>
        </p:nvCxnSpPr>
        <p:spPr>
          <a:xfrm flipH="1" flipV="1">
            <a:off x="5223098" y="6149803"/>
            <a:ext cx="1054291" cy="36135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Slide Number Placeholder 10">
            <a:extLst>
              <a:ext uri="{FF2B5EF4-FFF2-40B4-BE49-F238E27FC236}">
                <a16:creationId xmlns:a16="http://schemas.microsoft.com/office/drawing/2014/main" id="{A2F7A365-0FE4-4E4D-BC68-F5E1999599A6}"/>
              </a:ext>
            </a:extLst>
          </p:cNvPr>
          <p:cNvSpPr>
            <a:spLocks noGrp="1"/>
          </p:cNvSpPr>
          <p:nvPr>
            <p:ph type="sldNum" sz="quarter" idx="12"/>
          </p:nvPr>
        </p:nvSpPr>
        <p:spPr/>
        <p:txBody>
          <a:bodyPr/>
          <a:lstStyle/>
          <a:p>
            <a:fld id="{5F07402F-1908-0F43-B844-ECE5D9BD648C}" type="slidenum">
              <a:rPr lang="en-US" smtClean="0"/>
              <a:t>22</a:t>
            </a:fld>
            <a:endParaRPr lang="en-US"/>
          </a:p>
        </p:txBody>
      </p:sp>
    </p:spTree>
    <p:extLst>
      <p:ext uri="{BB962C8B-B14F-4D97-AF65-F5344CB8AC3E}">
        <p14:creationId xmlns:p14="http://schemas.microsoft.com/office/powerpoint/2010/main" val="16866341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D1213-5D24-D741-A58A-47F1021AB3AD}"/>
              </a:ext>
            </a:extLst>
          </p:cNvPr>
          <p:cNvSpPr>
            <a:spLocks noGrp="1"/>
          </p:cNvSpPr>
          <p:nvPr>
            <p:ph type="title"/>
          </p:nvPr>
        </p:nvSpPr>
        <p:spPr/>
        <p:txBody>
          <a:bodyPr/>
          <a:lstStyle/>
          <a:p>
            <a:r>
              <a:rPr lang="en-US" dirty="0"/>
              <a:t>Connecting neurons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2E6E19A-853A-604D-96D1-E395AA8EB58B}"/>
                  </a:ext>
                </a:extLst>
              </p:cNvPr>
              <p:cNvSpPr>
                <a:spLocks noGrp="1"/>
              </p:cNvSpPr>
              <p:nvPr>
                <p:ph idx="1"/>
              </p:nvPr>
            </p:nvSpPr>
            <p:spPr/>
            <p:txBody>
              <a:bodyPr/>
              <a:lstStyle/>
              <a:p>
                <a:r>
                  <a:rPr lang="en-US" dirty="0"/>
                  <a:t>What if we connect several neurons to combine a net?</a:t>
                </a:r>
              </a:p>
              <a:p>
                <a14:m>
                  <m:oMath xmlns:m="http://schemas.openxmlformats.org/officeDocument/2006/math">
                    <m:r>
                      <a:rPr lang="en-US" i="1">
                        <a:latin typeface="Cambria Math" panose="02040503050406030204" pitchFamily="18" charset="0"/>
                      </a:rPr>
                      <m:t>𝑥</m:t>
                    </m:r>
                  </m:oMath>
                </a14:m>
                <a:r>
                  <a:rPr lang="en-US" dirty="0"/>
                  <a:t> is the input, </a:t>
                </a: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𝑖</m:t>
                        </m:r>
                      </m:sup>
                    </m:sSup>
                  </m:oMath>
                </a14:m>
                <a:r>
                  <a:rPr lang="en-US" dirty="0"/>
                  <a:t> is the activation vector for layer </a:t>
                </a:r>
                <a14:m>
                  <m:oMath xmlns:m="http://schemas.openxmlformats.org/officeDocument/2006/math">
                    <m:r>
                      <a:rPr lang="en-US" i="1">
                        <a:latin typeface="Cambria Math" panose="02040503050406030204" pitchFamily="18" charset="0"/>
                      </a:rPr>
                      <m:t>𝑖</m:t>
                    </m:r>
                  </m:oMath>
                </a14:m>
                <a:r>
                  <a:rPr lang="en-US" dirty="0"/>
                  <a:t>, </a:t>
                </a: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𝑤</m:t>
                        </m:r>
                      </m:e>
                      <m:sup>
                        <m:r>
                          <a:rPr lang="en-US" i="1">
                            <a:latin typeface="Cambria Math" panose="02040503050406030204" pitchFamily="18" charset="0"/>
                          </a:rPr>
                          <m:t>𝑖</m:t>
                        </m:r>
                      </m:sup>
                    </m:sSup>
                  </m:oMath>
                </a14:m>
                <a:r>
                  <a:rPr lang="en-US" dirty="0"/>
                  <a:t> is a weight matrix for layers </a:t>
                </a:r>
                <a14:m>
                  <m:oMath xmlns:m="http://schemas.openxmlformats.org/officeDocument/2006/math">
                    <m:d>
                      <m:dPr>
                        <m:ctrlPr>
                          <a:rPr lang="en-US" i="1">
                            <a:latin typeface="Cambria Math" panose="02040503050406030204" pitchFamily="18" charset="0"/>
                          </a:rPr>
                        </m:ctrlPr>
                      </m:dPr>
                      <m:e>
                        <m:r>
                          <a:rPr lang="en-US" i="1">
                            <a:latin typeface="Cambria Math" panose="02040503050406030204" pitchFamily="18" charset="0"/>
                          </a:rPr>
                          <m:t>𝑖</m:t>
                        </m:r>
                        <m:r>
                          <a:rPr lang="en-US" i="1">
                            <a:latin typeface="Cambria Math" panose="02040503050406030204" pitchFamily="18" charset="0"/>
                          </a:rPr>
                          <m:t>−1, </m:t>
                        </m:r>
                        <m:r>
                          <a:rPr lang="en-US" i="1">
                            <a:latin typeface="Cambria Math" panose="02040503050406030204" pitchFamily="18" charset="0"/>
                          </a:rPr>
                          <m:t>𝑖</m:t>
                        </m:r>
                      </m:e>
                    </m:d>
                  </m:oMath>
                </a14:m>
                <a:r>
                  <a:rPr lang="en-US" dirty="0"/>
                  <a:t> with dimensions </a:t>
                </a:r>
                <a14:m>
                  <m:oMath xmlns:m="http://schemas.openxmlformats.org/officeDocument/2006/math">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𝑖</m:t>
                            </m:r>
                            <m:r>
                              <a:rPr lang="en-US" i="1">
                                <a:latin typeface="Cambria Math" panose="02040503050406030204" pitchFamily="18" charset="0"/>
                              </a:rPr>
                              <m:t>−1</m:t>
                            </m:r>
                          </m:sup>
                        </m:s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𝑖</m:t>
                            </m:r>
                          </m:sup>
                        </m:sSup>
                      </m:e>
                    </m:d>
                  </m:oMath>
                </a14:m>
                <a:endParaRPr lang="en-US" dirty="0"/>
              </a:p>
              <a:p>
                <a:r>
                  <a:rPr lang="en-US" dirty="0"/>
                  <a:t> What is the output of layer 1?</a:t>
                </a:r>
              </a:p>
              <a:p>
                <a:pPr lvl="1"/>
                <a14:m>
                  <m:oMath xmlns:m="http://schemas.openxmlformats.org/officeDocument/2006/math">
                    <m:sSubSup>
                      <m:sSubSupPr>
                        <m:ctrlPr>
                          <a:rPr lang="en-US" i="1">
                            <a:latin typeface="Cambria Math" panose="02040503050406030204" pitchFamily="18" charset="0"/>
                          </a:rPr>
                        </m:ctrlPr>
                      </m:sSubSupPr>
                      <m:e>
                        <m:r>
                          <a:rPr lang="en-US" b="0" i="1" smtClean="0">
                            <a:latin typeface="Cambria Math" panose="02040503050406030204" pitchFamily="18" charset="0"/>
                          </a:rPr>
                          <m:t>𝑔</m:t>
                        </m:r>
                        <m:r>
                          <a:rPr lang="en-US" b="0" i="1" smtClean="0">
                            <a:latin typeface="Cambria Math" panose="02040503050406030204" pitchFamily="18" charset="0"/>
                          </a:rPr>
                          <m:t>(</m:t>
                        </m:r>
                        <m:r>
                          <a:rPr lang="en-US" i="1">
                            <a:latin typeface="Cambria Math" panose="02040503050406030204" pitchFamily="18" charset="0"/>
                          </a:rPr>
                          <m:t>𝑧</m:t>
                        </m:r>
                      </m:e>
                      <m:sub>
                        <m:r>
                          <a:rPr lang="en-US" i="1">
                            <a:latin typeface="Cambria Math" panose="02040503050406030204" pitchFamily="18" charset="0"/>
                          </a:rPr>
                          <m:t>1</m:t>
                        </m:r>
                      </m:sub>
                      <m:sup>
                        <m:r>
                          <a:rPr lang="en-US" i="1">
                            <a:latin typeface="Cambria Math" panose="02040503050406030204" pitchFamily="18" charset="0"/>
                          </a:rPr>
                          <m:t>1</m:t>
                        </m:r>
                      </m:sup>
                    </m:sSubSup>
                    <m:r>
                      <a:rPr lang="en-US" b="0" i="1" smtClean="0">
                        <a:latin typeface="Cambria Math" panose="02040503050406030204" pitchFamily="18" charset="0"/>
                      </a:rPr>
                      <m:t>)</m:t>
                    </m:r>
                    <m:r>
                      <a:rPr lang="en-US" i="1">
                        <a:latin typeface="Cambria Math" panose="02040503050406030204" pitchFamily="18" charset="0"/>
                      </a:rPr>
                      <m:t>=</m:t>
                    </m:r>
                    <m:r>
                      <a:rPr lang="en-US" b="0" i="1" smtClean="0">
                        <a:latin typeface="Cambria Math" panose="02040503050406030204" pitchFamily="18" charset="0"/>
                      </a:rPr>
                      <m:t>𝑔</m:t>
                    </m:r>
                    <m:d>
                      <m:dPr>
                        <m:ctrlPr>
                          <a:rPr lang="en-US" b="0" i="1" smtClean="0">
                            <a:latin typeface="Cambria Math" panose="02040503050406030204" pitchFamily="18" charset="0"/>
                          </a:rPr>
                        </m:ctrlPr>
                      </m:dPr>
                      <m:e>
                        <m:r>
                          <a:rPr lang="en-US" b="0" i="1" smtClean="0">
                            <a:latin typeface="Cambria Math" panose="02040503050406030204" pitchFamily="18" charset="0"/>
                          </a:rPr>
                          <m:t>𝑏</m:t>
                        </m:r>
                        <m:r>
                          <a:rPr lang="en-US" b="0" i="1" smtClean="0">
                            <a:latin typeface="Cambria Math" panose="02040503050406030204" pitchFamily="18" charset="0"/>
                          </a:rPr>
                          <m:t>+</m:t>
                        </m:r>
                        <m:r>
                          <a:rPr lang="en-US" b="0" i="1" smtClean="0">
                            <a:latin typeface="Cambria Math" panose="02040503050406030204" pitchFamily="18" charset="0"/>
                          </a:rPr>
                          <m:t>𝑥</m:t>
                        </m:r>
                        <m:sSubSup>
                          <m:sSubSupPr>
                            <m:ctrlPr>
                              <a:rPr lang="en-US" i="1">
                                <a:latin typeface="Cambria Math" panose="02040503050406030204" pitchFamily="18" charset="0"/>
                              </a:rPr>
                            </m:ctrlPr>
                          </m:sSubSupPr>
                          <m:e>
                            <m:r>
                              <a:rPr lang="en-US" i="1">
                                <a:latin typeface="Cambria Math" panose="02040503050406030204" pitchFamily="18" charset="0"/>
                              </a:rPr>
                              <m:t>𝑤</m:t>
                            </m:r>
                          </m:e>
                          <m:sub>
                            <m:r>
                              <a:rPr lang="en-US" i="1">
                                <a:latin typeface="Cambria Math" panose="02040503050406030204" pitchFamily="18" charset="0"/>
                              </a:rPr>
                              <m:t>1</m:t>
                            </m:r>
                          </m:sub>
                          <m:sup>
                            <m:r>
                              <a:rPr lang="en-US" i="1">
                                <a:latin typeface="Cambria Math" panose="02040503050406030204" pitchFamily="18" charset="0"/>
                              </a:rPr>
                              <m:t>1</m:t>
                            </m:r>
                          </m:sup>
                        </m:sSubSup>
                      </m:e>
                    </m:d>
                  </m:oMath>
                </a14:m>
                <a:r>
                  <a:rPr lang="en-US" dirty="0"/>
                  <a:t>, </a:t>
                </a:r>
                <a14:m>
                  <m:oMath xmlns:m="http://schemas.openxmlformats.org/officeDocument/2006/math">
                    <m:r>
                      <m:rPr>
                        <m:sty m:val="p"/>
                      </m:rPr>
                      <a:rPr lang="en-US" b="0" i="0" smtClean="0">
                        <a:latin typeface="Cambria Math" panose="02040503050406030204" pitchFamily="18" charset="0"/>
                      </a:rPr>
                      <m:t>g</m:t>
                    </m:r>
                    <m:r>
                      <a:rPr lang="en-US" b="0" i="0" smtClean="0">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𝑧</m:t>
                        </m:r>
                      </m:e>
                      <m:sub>
                        <m:r>
                          <a:rPr lang="en-US" i="1">
                            <a:latin typeface="Cambria Math" panose="02040503050406030204" pitchFamily="18" charset="0"/>
                          </a:rPr>
                          <m:t>2</m:t>
                        </m:r>
                      </m:sub>
                      <m:sup>
                        <m:r>
                          <a:rPr lang="en-US" i="1">
                            <a:latin typeface="Cambria Math" panose="02040503050406030204" pitchFamily="18" charset="0"/>
                          </a:rPr>
                          <m:t>1</m:t>
                        </m:r>
                      </m:sup>
                    </m:sSubSup>
                    <m:r>
                      <a:rPr lang="en-US" b="0" i="1" smtClean="0">
                        <a:latin typeface="Cambria Math" panose="02040503050406030204" pitchFamily="18" charset="0"/>
                      </a:rPr>
                      <m:t>)</m:t>
                    </m:r>
                    <m:r>
                      <a:rPr lang="en-US" i="1">
                        <a:latin typeface="Cambria Math" panose="02040503050406030204" pitchFamily="18" charset="0"/>
                      </a:rPr>
                      <m:t>=</m:t>
                    </m:r>
                    <m:r>
                      <a:rPr lang="en-US" b="0" i="1" smtClean="0">
                        <a:latin typeface="Cambria Math" panose="02040503050406030204" pitchFamily="18" charset="0"/>
                      </a:rPr>
                      <m:t>𝑔</m:t>
                    </m:r>
                    <m:d>
                      <m:dPr>
                        <m:ctrlPr>
                          <a:rPr lang="en-US" b="0" i="1" smtClean="0">
                            <a:latin typeface="Cambria Math" panose="02040503050406030204" pitchFamily="18" charset="0"/>
                          </a:rPr>
                        </m:ctrlPr>
                      </m:dPr>
                      <m:e>
                        <m:r>
                          <a:rPr lang="en-US" b="0" i="1" smtClean="0">
                            <a:latin typeface="Cambria Math" panose="02040503050406030204" pitchFamily="18" charset="0"/>
                          </a:rPr>
                          <m:t>𝑏</m:t>
                        </m:r>
                        <m:r>
                          <a:rPr lang="en-US" b="0" i="1" smtClean="0">
                            <a:latin typeface="Cambria Math" panose="02040503050406030204" pitchFamily="18" charset="0"/>
                          </a:rPr>
                          <m:t>+</m:t>
                        </m:r>
                        <m:r>
                          <a:rPr lang="en-US" i="1">
                            <a:latin typeface="Cambria Math" panose="02040503050406030204" pitchFamily="18" charset="0"/>
                          </a:rPr>
                          <m:t>𝑥</m:t>
                        </m:r>
                        <m:sSubSup>
                          <m:sSubSupPr>
                            <m:ctrlPr>
                              <a:rPr lang="en-US" i="1">
                                <a:latin typeface="Cambria Math" panose="02040503050406030204" pitchFamily="18" charset="0"/>
                              </a:rPr>
                            </m:ctrlPr>
                          </m:sSubSupPr>
                          <m:e>
                            <m:r>
                              <a:rPr lang="en-US" i="1">
                                <a:latin typeface="Cambria Math" panose="02040503050406030204" pitchFamily="18" charset="0"/>
                              </a:rPr>
                              <m:t>𝑤</m:t>
                            </m:r>
                          </m:e>
                          <m:sub>
                            <m:r>
                              <a:rPr lang="en-US" b="0" i="1" smtClean="0">
                                <a:latin typeface="Cambria Math" panose="02040503050406030204" pitchFamily="18" charset="0"/>
                              </a:rPr>
                              <m:t>2</m:t>
                            </m:r>
                          </m:sub>
                          <m:sup>
                            <m:r>
                              <a:rPr lang="en-US" i="1">
                                <a:latin typeface="Cambria Math" panose="02040503050406030204" pitchFamily="18" charset="0"/>
                              </a:rPr>
                              <m:t>1</m:t>
                            </m:r>
                          </m:sup>
                        </m:sSubSup>
                      </m:e>
                    </m:d>
                  </m:oMath>
                </a14:m>
                <a:r>
                  <a:rPr lang="en-US" dirty="0"/>
                  <a:t> …</a:t>
                </a:r>
              </a:p>
              <a:p>
                <a:pPr lvl="1"/>
                <a14:m>
                  <m:oMath xmlns:m="http://schemas.openxmlformats.org/officeDocument/2006/math">
                    <m:r>
                      <a:rPr lang="en-US" b="0" i="1" smtClean="0">
                        <a:latin typeface="Cambria Math" panose="02040503050406030204" pitchFamily="18" charset="0"/>
                      </a:rPr>
                      <m:t>𝑔</m:t>
                    </m:r>
                    <m:d>
                      <m:dPr>
                        <m:ctrlPr>
                          <a:rPr lang="en-US" b="0" i="1" smtClean="0">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1</m:t>
                            </m:r>
                          </m:sup>
                        </m:sSup>
                      </m:e>
                    </m:d>
                    <m:r>
                      <a:rPr lang="en-US" i="1">
                        <a:latin typeface="Cambria Math" panose="02040503050406030204" pitchFamily="18" charset="0"/>
                      </a:rPr>
                      <m:t>=</m:t>
                    </m:r>
                    <m:r>
                      <a:rPr lang="en-US" b="0" i="1" smtClean="0">
                        <a:latin typeface="Cambria Math" panose="02040503050406030204" pitchFamily="18" charset="0"/>
                      </a:rPr>
                      <m:t>𝑔</m:t>
                    </m:r>
                    <m:d>
                      <m:dPr>
                        <m:ctrlPr>
                          <a:rPr lang="en-US" b="0" i="1" smtClean="0">
                            <a:latin typeface="Cambria Math" panose="02040503050406030204" pitchFamily="18" charset="0"/>
                          </a:rPr>
                        </m:ctrlPr>
                      </m:dPr>
                      <m:e>
                        <m:r>
                          <a:rPr lang="en-US" i="1">
                            <a:latin typeface="Cambria Math" panose="02040503050406030204" pitchFamily="18" charset="0"/>
                          </a:rPr>
                          <m:t>𝑥</m:t>
                        </m:r>
                        <m:sSup>
                          <m:sSupPr>
                            <m:ctrlPr>
                              <a:rPr lang="en-US" i="1">
                                <a:latin typeface="Cambria Math" panose="02040503050406030204" pitchFamily="18" charset="0"/>
                              </a:rPr>
                            </m:ctrlPr>
                          </m:sSupPr>
                          <m:e>
                            <m:r>
                              <a:rPr lang="en-US" i="1">
                                <a:latin typeface="Cambria Math" panose="02040503050406030204" pitchFamily="18" charset="0"/>
                              </a:rPr>
                              <m:t>𝑤</m:t>
                            </m:r>
                          </m:e>
                          <m:sup>
                            <m:r>
                              <a:rPr lang="en-US" i="1">
                                <a:latin typeface="Cambria Math" panose="02040503050406030204" pitchFamily="18" charset="0"/>
                              </a:rPr>
                              <m:t>1</m:t>
                            </m:r>
                          </m:sup>
                        </m:sSup>
                        <m:r>
                          <a:rPr lang="en-US" b="0" i="1" smtClean="0">
                            <a:latin typeface="Cambria Math" panose="02040503050406030204" pitchFamily="18" charset="0"/>
                          </a:rPr>
                          <m:t>+</m:t>
                        </m:r>
                        <m:r>
                          <a:rPr lang="en-US" b="0" i="1" smtClean="0">
                            <a:latin typeface="Cambria Math" panose="02040503050406030204" pitchFamily="18" charset="0"/>
                          </a:rPr>
                          <m:t>𝑏</m:t>
                        </m:r>
                      </m:e>
                    </m:d>
                  </m:oMath>
                </a14:m>
                <a:endParaRPr lang="en-US" dirty="0"/>
              </a:p>
              <a:p>
                <a:r>
                  <a:rPr lang="en-US" dirty="0"/>
                  <a:t>What is the output of the network?</a:t>
                </a:r>
              </a:p>
              <a:p>
                <a:pPr lvl="1"/>
                <a14:m>
                  <m:oMath xmlns:m="http://schemas.openxmlformats.org/officeDocument/2006/math">
                    <m:r>
                      <a:rPr lang="en-US" b="0" i="1" smtClean="0">
                        <a:latin typeface="Cambria Math" panose="02040503050406030204" pitchFamily="18" charset="0"/>
                      </a:rPr>
                      <m:t>𝑔</m:t>
                    </m:r>
                    <m:d>
                      <m:dPr>
                        <m:ctrlPr>
                          <a:rPr lang="en-US" b="0" i="1" smtClean="0">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e>
                    </m:d>
                    <m:r>
                      <a:rPr lang="en-US" i="1">
                        <a:latin typeface="Cambria Math" panose="02040503050406030204" pitchFamily="18" charset="0"/>
                      </a:rPr>
                      <m:t>=</m:t>
                    </m:r>
                    <m:r>
                      <a:rPr lang="en-US" b="0" i="1" smtClean="0">
                        <a:latin typeface="Cambria Math" panose="02040503050406030204" pitchFamily="18" charset="0"/>
                      </a:rPr>
                      <m:t>𝑔</m:t>
                    </m:r>
                    <m:d>
                      <m:dPr>
                        <m:ctrlPr>
                          <a:rPr lang="en-US" b="0" i="1" smtClean="0">
                            <a:latin typeface="Cambria Math" panose="02040503050406030204" pitchFamily="18" charset="0"/>
                          </a:rPr>
                        </m:ctrlPr>
                      </m:dPr>
                      <m:e>
                        <m:r>
                          <a:rPr lang="en-US" b="0" i="1" smtClean="0">
                            <a:latin typeface="Cambria Math" panose="02040503050406030204" pitchFamily="18" charset="0"/>
                          </a:rPr>
                          <m:t>𝑔</m:t>
                        </m:r>
                        <m:d>
                          <m:dPr>
                            <m:ctrlPr>
                              <a:rPr lang="en-US" i="1">
                                <a:latin typeface="Cambria Math" panose="02040503050406030204" pitchFamily="18" charset="0"/>
                              </a:rPr>
                            </m:ctrlPr>
                          </m:dPr>
                          <m:e>
                            <m:r>
                              <a:rPr lang="en-US" b="0" i="1" smtClean="0">
                                <a:latin typeface="Cambria Math" panose="02040503050406030204" pitchFamily="18" charset="0"/>
                              </a:rPr>
                              <m:t>𝑔</m:t>
                            </m:r>
                            <m:d>
                              <m:dPr>
                                <m:ctrlPr>
                                  <a:rPr lang="en-US" i="1">
                                    <a:latin typeface="Cambria Math" panose="02040503050406030204" pitchFamily="18" charset="0"/>
                                  </a:rPr>
                                </m:ctrlPr>
                              </m:dPr>
                              <m:e>
                                <m:r>
                                  <a:rPr lang="en-US" i="1">
                                    <a:latin typeface="Cambria Math" panose="02040503050406030204" pitchFamily="18" charset="0"/>
                                  </a:rPr>
                                  <m:t>𝑥</m:t>
                                </m:r>
                                <m:sSup>
                                  <m:sSupPr>
                                    <m:ctrlPr>
                                      <a:rPr lang="en-US" i="1">
                                        <a:latin typeface="Cambria Math" panose="02040503050406030204" pitchFamily="18" charset="0"/>
                                      </a:rPr>
                                    </m:ctrlPr>
                                  </m:sSupPr>
                                  <m:e>
                                    <m:r>
                                      <a:rPr lang="en-US" i="1">
                                        <a:latin typeface="Cambria Math" panose="02040503050406030204" pitchFamily="18" charset="0"/>
                                      </a:rPr>
                                      <m:t>𝑤</m:t>
                                    </m:r>
                                  </m:e>
                                  <m:sup>
                                    <m:r>
                                      <a:rPr lang="en-US" i="1">
                                        <a:latin typeface="Cambria Math" panose="02040503050406030204" pitchFamily="18" charset="0"/>
                                      </a:rPr>
                                      <m:t>1</m:t>
                                    </m:r>
                                  </m:sup>
                                </m:sSup>
                                <m:r>
                                  <a:rPr lang="en-US" b="0" i="1" smtClean="0">
                                    <a:latin typeface="Cambria Math" panose="02040503050406030204" pitchFamily="18" charset="0"/>
                                  </a:rPr>
                                  <m:t>+</m:t>
                                </m:r>
                                <m:r>
                                  <a:rPr lang="en-US" b="0" i="1" smtClean="0">
                                    <a:latin typeface="Cambria Math" panose="02040503050406030204" pitchFamily="18" charset="0"/>
                                  </a:rPr>
                                  <m:t>𝑏</m:t>
                                </m:r>
                              </m:e>
                            </m:d>
                            <m:sSup>
                              <m:sSupPr>
                                <m:ctrlPr>
                                  <a:rPr lang="en-US" i="1">
                                    <a:latin typeface="Cambria Math" panose="02040503050406030204" pitchFamily="18" charset="0"/>
                                  </a:rPr>
                                </m:ctrlPr>
                              </m:sSupPr>
                              <m:e>
                                <m:r>
                                  <a:rPr lang="en-US" i="1">
                                    <a:latin typeface="Cambria Math" panose="02040503050406030204" pitchFamily="18" charset="0"/>
                                  </a:rPr>
                                  <m:t>𝑤</m:t>
                                </m:r>
                              </m:e>
                              <m:sup>
                                <m:r>
                                  <a:rPr lang="en-US" i="1">
                                    <a:latin typeface="Cambria Math" panose="02040503050406030204" pitchFamily="18" charset="0"/>
                                  </a:rPr>
                                  <m:t>2</m:t>
                                </m:r>
                              </m:sup>
                            </m:sSup>
                            <m:r>
                              <a:rPr lang="en-US" b="0" i="1" smtClean="0">
                                <a:latin typeface="Cambria Math" panose="02040503050406030204" pitchFamily="18" charset="0"/>
                              </a:rPr>
                              <m:t>+</m:t>
                            </m:r>
                            <m:r>
                              <a:rPr lang="en-US" b="0" i="1" smtClean="0">
                                <a:latin typeface="Cambria Math" panose="02040503050406030204" pitchFamily="18" charset="0"/>
                              </a:rPr>
                              <m:t>𝑏</m:t>
                            </m:r>
                          </m:e>
                        </m:d>
                        <m:sSup>
                          <m:sSupPr>
                            <m:ctrlPr>
                              <a:rPr lang="en-US" i="1">
                                <a:latin typeface="Cambria Math" panose="02040503050406030204" pitchFamily="18" charset="0"/>
                              </a:rPr>
                            </m:ctrlPr>
                          </m:sSupPr>
                          <m:e>
                            <m:r>
                              <a:rPr lang="en-US" i="1">
                                <a:latin typeface="Cambria Math" panose="02040503050406030204" pitchFamily="18" charset="0"/>
                              </a:rPr>
                              <m:t>𝑤</m:t>
                            </m:r>
                          </m:e>
                          <m:sup>
                            <m:r>
                              <a:rPr lang="en-US" i="1">
                                <a:latin typeface="Cambria Math" panose="02040503050406030204" pitchFamily="18" charset="0"/>
                              </a:rPr>
                              <m:t>3</m:t>
                            </m:r>
                          </m:sup>
                        </m:sSup>
                        <m:r>
                          <a:rPr lang="en-US" b="0" i="1" smtClean="0">
                            <a:latin typeface="Cambria Math" panose="02040503050406030204" pitchFamily="18" charset="0"/>
                          </a:rPr>
                          <m:t>+</m:t>
                        </m:r>
                        <m:r>
                          <a:rPr lang="en-US" b="0" i="1" smtClean="0">
                            <a:latin typeface="Cambria Math" panose="02040503050406030204" pitchFamily="18" charset="0"/>
                          </a:rPr>
                          <m:t>𝑏</m:t>
                        </m:r>
                      </m:e>
                    </m:d>
                  </m:oMath>
                </a14:m>
                <a:endParaRPr lang="en-US" dirty="0"/>
              </a:p>
              <a:p>
                <a:r>
                  <a:rPr lang="en-US" dirty="0"/>
                  <a:t>Can represent any continuous function! </a:t>
                </a:r>
              </a:p>
            </p:txBody>
          </p:sp>
        </mc:Choice>
        <mc:Fallback xmlns="">
          <p:sp>
            <p:nvSpPr>
              <p:cNvPr id="3" name="Content Placeholder 2">
                <a:extLst>
                  <a:ext uri="{FF2B5EF4-FFF2-40B4-BE49-F238E27FC236}">
                    <a16:creationId xmlns:a16="http://schemas.microsoft.com/office/drawing/2014/main" id="{62E6E19A-853A-604D-96D1-E395AA8EB58B}"/>
                  </a:ext>
                </a:extLst>
              </p:cNvPr>
              <p:cNvSpPr>
                <a:spLocks noGrp="1" noRot="1" noChangeAspect="1" noMove="1" noResize="1" noEditPoints="1" noAdjustHandles="1" noChangeArrowheads="1" noChangeShapeType="1" noTextEdit="1"/>
              </p:cNvSpPr>
              <p:nvPr>
                <p:ph idx="1"/>
              </p:nvPr>
            </p:nvSpPr>
            <p:spPr>
              <a:blipFill>
                <a:blip r:embed="rId2"/>
                <a:stretch>
                  <a:fillRect l="-1086" t="-2326"/>
                </a:stretch>
              </a:blipFill>
            </p:spPr>
            <p:txBody>
              <a:bodyPr/>
              <a:lstStyle/>
              <a:p>
                <a:r>
                  <a:rPr lang="en-US">
                    <a:noFill/>
                  </a:rPr>
                  <a:t> </a:t>
                </a:r>
              </a:p>
            </p:txBody>
          </p:sp>
        </mc:Fallback>
      </mc:AlternateContent>
      <p:grpSp>
        <p:nvGrpSpPr>
          <p:cNvPr id="36" name="Group 35">
            <a:extLst>
              <a:ext uri="{FF2B5EF4-FFF2-40B4-BE49-F238E27FC236}">
                <a16:creationId xmlns:a16="http://schemas.microsoft.com/office/drawing/2014/main" id="{28A47FF3-3657-E646-BC11-964964060AEA}"/>
              </a:ext>
            </a:extLst>
          </p:cNvPr>
          <p:cNvGrpSpPr/>
          <p:nvPr/>
        </p:nvGrpSpPr>
        <p:grpSpPr>
          <a:xfrm>
            <a:off x="7469109" y="4368237"/>
            <a:ext cx="4722891" cy="2300134"/>
            <a:chOff x="7057084" y="4017509"/>
            <a:chExt cx="4940842" cy="2304280"/>
          </a:xfrm>
        </p:grpSpPr>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630D2895-AD4B-8441-AFD3-7294C12E94C0}"/>
                    </a:ext>
                  </a:extLst>
                </p:cNvPr>
                <p:cNvSpPr/>
                <p:nvPr/>
              </p:nvSpPr>
              <p:spPr>
                <a:xfrm>
                  <a:off x="9418757" y="4371423"/>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16" name="Rectangle 15">
                  <a:extLst>
                    <a:ext uri="{FF2B5EF4-FFF2-40B4-BE49-F238E27FC236}">
                      <a16:creationId xmlns:a16="http://schemas.microsoft.com/office/drawing/2014/main" id="{630D2895-AD4B-8441-AFD3-7294C12E94C0}"/>
                    </a:ext>
                  </a:extLst>
                </p:cNvPr>
                <p:cNvSpPr>
                  <a:spLocks noRot="1" noChangeAspect="1" noMove="1" noResize="1" noEditPoints="1" noAdjustHandles="1" noChangeArrowheads="1" noChangeShapeType="1" noTextEdit="1"/>
                </p:cNvSpPr>
                <p:nvPr/>
              </p:nvSpPr>
              <p:spPr>
                <a:xfrm>
                  <a:off x="9418757" y="4371423"/>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id="{8CC7675A-F1E3-7245-8852-AD79F25282CF}"/>
                    </a:ext>
                  </a:extLst>
                </p:cNvPr>
                <p:cNvSpPr/>
                <p:nvPr/>
              </p:nvSpPr>
              <p:spPr>
                <a:xfrm>
                  <a:off x="9418756" y="4904861"/>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17" name="Rectangle 16">
                  <a:extLst>
                    <a:ext uri="{FF2B5EF4-FFF2-40B4-BE49-F238E27FC236}">
                      <a16:creationId xmlns:a16="http://schemas.microsoft.com/office/drawing/2014/main" id="{8CC7675A-F1E3-7245-8852-AD79F25282CF}"/>
                    </a:ext>
                  </a:extLst>
                </p:cNvPr>
                <p:cNvSpPr>
                  <a:spLocks noRot="1" noChangeAspect="1" noMove="1" noResize="1" noEditPoints="1" noAdjustHandles="1" noChangeArrowheads="1" noChangeShapeType="1" noTextEdit="1"/>
                </p:cNvSpPr>
                <p:nvPr/>
              </p:nvSpPr>
              <p:spPr>
                <a:xfrm>
                  <a:off x="9418756" y="4904861"/>
                  <a:ext cx="367665"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id="{162EB7D4-48B4-E346-815F-4342B70679E4}"/>
                    </a:ext>
                  </a:extLst>
                </p:cNvPr>
                <p:cNvSpPr/>
                <p:nvPr/>
              </p:nvSpPr>
              <p:spPr>
                <a:xfrm>
                  <a:off x="10426694" y="5161940"/>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18" name="Rectangle 17">
                  <a:extLst>
                    <a:ext uri="{FF2B5EF4-FFF2-40B4-BE49-F238E27FC236}">
                      <a16:creationId xmlns:a16="http://schemas.microsoft.com/office/drawing/2014/main" id="{162EB7D4-48B4-E346-815F-4342B70679E4}"/>
                    </a:ext>
                  </a:extLst>
                </p:cNvPr>
                <p:cNvSpPr>
                  <a:spLocks noRot="1" noChangeAspect="1" noMove="1" noResize="1" noEditPoints="1" noAdjustHandles="1" noChangeArrowheads="1" noChangeShapeType="1" noTextEdit="1"/>
                </p:cNvSpPr>
                <p:nvPr/>
              </p:nvSpPr>
              <p:spPr>
                <a:xfrm>
                  <a:off x="10426694" y="5161940"/>
                  <a:ext cx="367665"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Rectangle 18">
                  <a:extLst>
                    <a:ext uri="{FF2B5EF4-FFF2-40B4-BE49-F238E27FC236}">
                      <a16:creationId xmlns:a16="http://schemas.microsoft.com/office/drawing/2014/main" id="{FFCB30C8-8508-F146-9AAC-C24A406EB5E1}"/>
                    </a:ext>
                  </a:extLst>
                </p:cNvPr>
                <p:cNvSpPr/>
                <p:nvPr/>
              </p:nvSpPr>
              <p:spPr>
                <a:xfrm>
                  <a:off x="9418756" y="5438299"/>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19" name="Rectangle 18">
                  <a:extLst>
                    <a:ext uri="{FF2B5EF4-FFF2-40B4-BE49-F238E27FC236}">
                      <a16:creationId xmlns:a16="http://schemas.microsoft.com/office/drawing/2014/main" id="{FFCB30C8-8508-F146-9AAC-C24A406EB5E1}"/>
                    </a:ext>
                  </a:extLst>
                </p:cNvPr>
                <p:cNvSpPr>
                  <a:spLocks noRot="1" noChangeAspect="1" noMove="1" noResize="1" noEditPoints="1" noAdjustHandles="1" noChangeArrowheads="1" noChangeShapeType="1" noTextEdit="1"/>
                </p:cNvSpPr>
                <p:nvPr/>
              </p:nvSpPr>
              <p:spPr>
                <a:xfrm>
                  <a:off x="9418756" y="5438299"/>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Rectangle 19">
                  <a:extLst>
                    <a:ext uri="{FF2B5EF4-FFF2-40B4-BE49-F238E27FC236}">
                      <a16:creationId xmlns:a16="http://schemas.microsoft.com/office/drawing/2014/main" id="{EF03E5D4-9BBD-FE47-8216-47A7A6C5BADF}"/>
                    </a:ext>
                  </a:extLst>
                </p:cNvPr>
                <p:cNvSpPr/>
                <p:nvPr/>
              </p:nvSpPr>
              <p:spPr>
                <a:xfrm>
                  <a:off x="9418755" y="5952457"/>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20" name="Rectangle 19">
                  <a:extLst>
                    <a:ext uri="{FF2B5EF4-FFF2-40B4-BE49-F238E27FC236}">
                      <a16:creationId xmlns:a16="http://schemas.microsoft.com/office/drawing/2014/main" id="{EF03E5D4-9BBD-FE47-8216-47A7A6C5BADF}"/>
                    </a:ext>
                  </a:extLst>
                </p:cNvPr>
                <p:cNvSpPr>
                  <a:spLocks noRot="1" noChangeAspect="1" noMove="1" noResize="1" noEditPoints="1" noAdjustHandles="1" noChangeArrowheads="1" noChangeShapeType="1" noTextEdit="1"/>
                </p:cNvSpPr>
                <p:nvPr/>
              </p:nvSpPr>
              <p:spPr>
                <a:xfrm>
                  <a:off x="9418755" y="5952457"/>
                  <a:ext cx="367665" cy="36933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Rectangle 20">
                  <a:extLst>
                    <a:ext uri="{FF2B5EF4-FFF2-40B4-BE49-F238E27FC236}">
                      <a16:creationId xmlns:a16="http://schemas.microsoft.com/office/drawing/2014/main" id="{36E04D91-1164-2440-82EB-B54A8C3A94C7}"/>
                    </a:ext>
                  </a:extLst>
                </p:cNvPr>
                <p:cNvSpPr/>
                <p:nvPr/>
              </p:nvSpPr>
              <p:spPr>
                <a:xfrm>
                  <a:off x="8369824" y="4648422"/>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21" name="Rectangle 20">
                  <a:extLst>
                    <a:ext uri="{FF2B5EF4-FFF2-40B4-BE49-F238E27FC236}">
                      <a16:creationId xmlns:a16="http://schemas.microsoft.com/office/drawing/2014/main" id="{36E04D91-1164-2440-82EB-B54A8C3A94C7}"/>
                    </a:ext>
                  </a:extLst>
                </p:cNvPr>
                <p:cNvSpPr>
                  <a:spLocks noRot="1" noChangeAspect="1" noMove="1" noResize="1" noEditPoints="1" noAdjustHandles="1" noChangeArrowheads="1" noChangeShapeType="1" noTextEdit="1"/>
                </p:cNvSpPr>
                <p:nvPr/>
              </p:nvSpPr>
              <p:spPr>
                <a:xfrm>
                  <a:off x="8369824" y="4648422"/>
                  <a:ext cx="367665"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Rectangle 21">
                  <a:extLst>
                    <a:ext uri="{FF2B5EF4-FFF2-40B4-BE49-F238E27FC236}">
                      <a16:creationId xmlns:a16="http://schemas.microsoft.com/office/drawing/2014/main" id="{5DC48A59-890F-9340-A9A9-8C03EE0B4F81}"/>
                    </a:ext>
                  </a:extLst>
                </p:cNvPr>
                <p:cNvSpPr/>
                <p:nvPr/>
              </p:nvSpPr>
              <p:spPr>
                <a:xfrm>
                  <a:off x="8374224" y="5161940"/>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22" name="Rectangle 21">
                  <a:extLst>
                    <a:ext uri="{FF2B5EF4-FFF2-40B4-BE49-F238E27FC236}">
                      <a16:creationId xmlns:a16="http://schemas.microsoft.com/office/drawing/2014/main" id="{5DC48A59-890F-9340-A9A9-8C03EE0B4F81}"/>
                    </a:ext>
                  </a:extLst>
                </p:cNvPr>
                <p:cNvSpPr>
                  <a:spLocks noRot="1" noChangeAspect="1" noMove="1" noResize="1" noEditPoints="1" noAdjustHandles="1" noChangeArrowheads="1" noChangeShapeType="1" noTextEdit="1"/>
                </p:cNvSpPr>
                <p:nvPr/>
              </p:nvSpPr>
              <p:spPr>
                <a:xfrm>
                  <a:off x="8374224" y="5161940"/>
                  <a:ext cx="367665" cy="36933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Rectangle 22">
                  <a:extLst>
                    <a:ext uri="{FF2B5EF4-FFF2-40B4-BE49-F238E27FC236}">
                      <a16:creationId xmlns:a16="http://schemas.microsoft.com/office/drawing/2014/main" id="{5ED0F997-1986-3745-AB7B-0C5F03A2EFD1}"/>
                    </a:ext>
                  </a:extLst>
                </p:cNvPr>
                <p:cNvSpPr/>
                <p:nvPr/>
              </p:nvSpPr>
              <p:spPr>
                <a:xfrm>
                  <a:off x="8374223" y="5675458"/>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23" name="Rectangle 22">
                  <a:extLst>
                    <a:ext uri="{FF2B5EF4-FFF2-40B4-BE49-F238E27FC236}">
                      <a16:creationId xmlns:a16="http://schemas.microsoft.com/office/drawing/2014/main" id="{5ED0F997-1986-3745-AB7B-0C5F03A2EFD1}"/>
                    </a:ext>
                  </a:extLst>
                </p:cNvPr>
                <p:cNvSpPr>
                  <a:spLocks noRot="1" noChangeAspect="1" noMove="1" noResize="1" noEditPoints="1" noAdjustHandles="1" noChangeArrowheads="1" noChangeShapeType="1" noTextEdit="1"/>
                </p:cNvSpPr>
                <p:nvPr/>
              </p:nvSpPr>
              <p:spPr>
                <a:xfrm>
                  <a:off x="8374223" y="5675458"/>
                  <a:ext cx="367665" cy="369332"/>
                </a:xfrm>
                <a:prstGeom prst="rect">
                  <a:avLst/>
                </a:prstGeom>
                <a:blipFill>
                  <a:blip r:embed="rId7"/>
                  <a:stretch>
                    <a:fillRect/>
                  </a:stretch>
                </a:blipFill>
              </p:spPr>
              <p:txBody>
                <a:bodyPr/>
                <a:lstStyle/>
                <a:p>
                  <a:r>
                    <a:rPr lang="en-US">
                      <a:noFill/>
                    </a:rPr>
                    <a:t> </a:t>
                  </a:r>
                </a:p>
              </p:txBody>
            </p:sp>
          </mc:Fallback>
        </mc:AlternateContent>
        <p:grpSp>
          <p:nvGrpSpPr>
            <p:cNvPr id="24" name="Group 23">
              <a:extLst>
                <a:ext uri="{FF2B5EF4-FFF2-40B4-BE49-F238E27FC236}">
                  <a16:creationId xmlns:a16="http://schemas.microsoft.com/office/drawing/2014/main" id="{23BAF944-F565-F849-BDAE-C20C2709FC13}"/>
                </a:ext>
              </a:extLst>
            </p:cNvPr>
            <p:cNvGrpSpPr/>
            <p:nvPr/>
          </p:nvGrpSpPr>
          <p:grpSpPr>
            <a:xfrm>
              <a:off x="7057084" y="4017509"/>
              <a:ext cx="4940842" cy="2304280"/>
              <a:chOff x="7001433" y="4188595"/>
              <a:chExt cx="4940842" cy="2304280"/>
            </a:xfrm>
          </p:grpSpPr>
          <p:pic>
            <p:nvPicPr>
              <p:cNvPr id="25" name="Picture 2">
                <a:extLst>
                  <a:ext uri="{FF2B5EF4-FFF2-40B4-BE49-F238E27FC236}">
                    <a16:creationId xmlns:a16="http://schemas.microsoft.com/office/drawing/2014/main" id="{E5E1D44B-BC3F-724E-93D0-8E5C74251B3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01433" y="4562287"/>
                <a:ext cx="4940842" cy="193058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E5064F03-DCDC-AE48-84DD-E917E6A3EC4A}"/>
                      </a:ext>
                    </a:extLst>
                  </p:cNvPr>
                  <p:cNvSpPr txBox="1"/>
                  <p:nvPr/>
                </p:nvSpPr>
                <p:spPr>
                  <a:xfrm>
                    <a:off x="7432895" y="4690898"/>
                    <a:ext cx="27610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oMath>
                      </m:oMathPara>
                    </a14:m>
                    <a:endParaRPr lang="en-US" dirty="0"/>
                  </a:p>
                </p:txBody>
              </p:sp>
            </mc:Choice>
            <mc:Fallback xmlns="">
              <p:sp>
                <p:nvSpPr>
                  <p:cNvPr id="5" name="TextBox 4">
                    <a:extLst>
                      <a:ext uri="{FF2B5EF4-FFF2-40B4-BE49-F238E27FC236}">
                        <a16:creationId xmlns:a16="http://schemas.microsoft.com/office/drawing/2014/main" id="{3725FBD1-E0C5-2D48-AB21-20DFB433B162}"/>
                      </a:ext>
                    </a:extLst>
                  </p:cNvPr>
                  <p:cNvSpPr txBox="1">
                    <a:spLocks noRot="1" noChangeAspect="1" noMove="1" noResize="1" noEditPoints="1" noAdjustHandles="1" noChangeArrowheads="1" noChangeShapeType="1" noTextEdit="1"/>
                  </p:cNvSpPr>
                  <p:nvPr/>
                </p:nvSpPr>
                <p:spPr>
                  <a:xfrm>
                    <a:off x="7432895" y="4690898"/>
                    <a:ext cx="276101" cy="276999"/>
                  </a:xfrm>
                  <a:prstGeom prst="rect">
                    <a:avLst/>
                  </a:prstGeom>
                  <a:blipFill>
                    <a:blip r:embed="rId9"/>
                    <a:stretch>
                      <a:fillRect l="-9091" r="-4545"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59EAEA56-0F32-FE46-845F-1C9EB44C73BC}"/>
                      </a:ext>
                    </a:extLst>
                  </p:cNvPr>
                  <p:cNvSpPr txBox="1"/>
                  <p:nvPr/>
                </p:nvSpPr>
                <p:spPr>
                  <a:xfrm>
                    <a:off x="7432894" y="5016243"/>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oMath>
                      </m:oMathPara>
                    </a14:m>
                    <a:endParaRPr lang="en-US" dirty="0"/>
                  </a:p>
                </p:txBody>
              </p:sp>
            </mc:Choice>
            <mc:Fallback xmlns="">
              <p:sp>
                <p:nvSpPr>
                  <p:cNvPr id="7" name="TextBox 6">
                    <a:extLst>
                      <a:ext uri="{FF2B5EF4-FFF2-40B4-BE49-F238E27FC236}">
                        <a16:creationId xmlns:a16="http://schemas.microsoft.com/office/drawing/2014/main" id="{01F88CD9-184A-A945-93B1-E886849FA749}"/>
                      </a:ext>
                    </a:extLst>
                  </p:cNvPr>
                  <p:cNvSpPr txBox="1">
                    <a:spLocks noRot="1" noChangeAspect="1" noMove="1" noResize="1" noEditPoints="1" noAdjustHandles="1" noChangeArrowheads="1" noChangeShapeType="1" noTextEdit="1"/>
                  </p:cNvSpPr>
                  <p:nvPr/>
                </p:nvSpPr>
                <p:spPr>
                  <a:xfrm>
                    <a:off x="7432894" y="5016243"/>
                    <a:ext cx="281423" cy="276999"/>
                  </a:xfrm>
                  <a:prstGeom prst="rect">
                    <a:avLst/>
                  </a:prstGeom>
                  <a:blipFill>
                    <a:blip r:embed="rId10"/>
                    <a:stretch>
                      <a:fillRect l="-8696" r="-4348"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20BFD81F-9A06-894F-A8BE-258851F9ABA0}"/>
                      </a:ext>
                    </a:extLst>
                  </p:cNvPr>
                  <p:cNvSpPr txBox="1"/>
                  <p:nvPr/>
                </p:nvSpPr>
                <p:spPr>
                  <a:xfrm>
                    <a:off x="7432894" y="5640232"/>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4</m:t>
                              </m:r>
                            </m:sub>
                          </m:sSub>
                        </m:oMath>
                      </m:oMathPara>
                    </a14:m>
                    <a:endParaRPr lang="en-US" dirty="0"/>
                  </a:p>
                </p:txBody>
              </p:sp>
            </mc:Choice>
            <mc:Fallback xmlns="">
              <p:sp>
                <p:nvSpPr>
                  <p:cNvPr id="9" name="TextBox 8">
                    <a:extLst>
                      <a:ext uri="{FF2B5EF4-FFF2-40B4-BE49-F238E27FC236}">
                        <a16:creationId xmlns:a16="http://schemas.microsoft.com/office/drawing/2014/main" id="{8FA54368-9693-C742-9B35-86DA4DCBC0E8}"/>
                      </a:ext>
                    </a:extLst>
                  </p:cNvPr>
                  <p:cNvSpPr txBox="1">
                    <a:spLocks noRot="1" noChangeAspect="1" noMove="1" noResize="1" noEditPoints="1" noAdjustHandles="1" noChangeArrowheads="1" noChangeShapeType="1" noTextEdit="1"/>
                  </p:cNvSpPr>
                  <p:nvPr/>
                </p:nvSpPr>
                <p:spPr>
                  <a:xfrm>
                    <a:off x="7432894" y="5640232"/>
                    <a:ext cx="281423" cy="276999"/>
                  </a:xfrm>
                  <a:prstGeom prst="rect">
                    <a:avLst/>
                  </a:prstGeom>
                  <a:blipFill>
                    <a:blip r:embed="rId11"/>
                    <a:stretch>
                      <a:fillRect l="-8696" r="-4348"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F708FAF9-F951-2945-A9C8-63F45298369F}"/>
                      </a:ext>
                    </a:extLst>
                  </p:cNvPr>
                  <p:cNvSpPr txBox="1"/>
                  <p:nvPr/>
                </p:nvSpPr>
                <p:spPr>
                  <a:xfrm>
                    <a:off x="7432894" y="5966047"/>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5</m:t>
                              </m:r>
                            </m:sub>
                          </m:sSub>
                        </m:oMath>
                      </m:oMathPara>
                    </a14:m>
                    <a:endParaRPr lang="en-US" dirty="0"/>
                  </a:p>
                </p:txBody>
              </p:sp>
            </mc:Choice>
            <mc:Fallback xmlns="">
              <p:sp>
                <p:nvSpPr>
                  <p:cNvPr id="10" name="TextBox 9">
                    <a:extLst>
                      <a:ext uri="{FF2B5EF4-FFF2-40B4-BE49-F238E27FC236}">
                        <a16:creationId xmlns:a16="http://schemas.microsoft.com/office/drawing/2014/main" id="{D66DA69D-8D07-9D48-9EE9-D4A8D8AC3260}"/>
                      </a:ext>
                    </a:extLst>
                  </p:cNvPr>
                  <p:cNvSpPr txBox="1">
                    <a:spLocks noRot="1" noChangeAspect="1" noMove="1" noResize="1" noEditPoints="1" noAdjustHandles="1" noChangeArrowheads="1" noChangeShapeType="1" noTextEdit="1"/>
                  </p:cNvSpPr>
                  <p:nvPr/>
                </p:nvSpPr>
                <p:spPr>
                  <a:xfrm>
                    <a:off x="7432894" y="5966047"/>
                    <a:ext cx="281423" cy="276999"/>
                  </a:xfrm>
                  <a:prstGeom prst="rect">
                    <a:avLst/>
                  </a:prstGeom>
                  <a:blipFill>
                    <a:blip r:embed="rId12"/>
                    <a:stretch>
                      <a:fillRect l="-8696" r="-4348"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7C458078-D2AC-7944-BE35-03DEBC0039ED}"/>
                      </a:ext>
                    </a:extLst>
                  </p:cNvPr>
                  <p:cNvSpPr txBox="1"/>
                  <p:nvPr/>
                </p:nvSpPr>
                <p:spPr>
                  <a:xfrm>
                    <a:off x="7864357" y="4552398"/>
                    <a:ext cx="33926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1</m:t>
                              </m:r>
                            </m:sup>
                          </m:sSup>
                        </m:oMath>
                      </m:oMathPara>
                    </a14:m>
                    <a:endParaRPr lang="en-US" dirty="0"/>
                  </a:p>
                </p:txBody>
              </p:sp>
            </mc:Choice>
            <mc:Fallback xmlns="">
              <p:sp>
                <p:nvSpPr>
                  <p:cNvPr id="30" name="TextBox 29">
                    <a:extLst>
                      <a:ext uri="{FF2B5EF4-FFF2-40B4-BE49-F238E27FC236}">
                        <a16:creationId xmlns:a16="http://schemas.microsoft.com/office/drawing/2014/main" id="{7C458078-D2AC-7944-BE35-03DEBC0039ED}"/>
                      </a:ext>
                    </a:extLst>
                  </p:cNvPr>
                  <p:cNvSpPr txBox="1">
                    <a:spLocks noRot="1" noChangeAspect="1" noMove="1" noResize="1" noEditPoints="1" noAdjustHandles="1" noChangeArrowheads="1" noChangeShapeType="1" noTextEdit="1"/>
                  </p:cNvSpPr>
                  <p:nvPr/>
                </p:nvSpPr>
                <p:spPr>
                  <a:xfrm>
                    <a:off x="7864357" y="4552398"/>
                    <a:ext cx="339260" cy="276999"/>
                  </a:xfrm>
                  <a:prstGeom prst="rect">
                    <a:avLst/>
                  </a:prstGeom>
                  <a:blipFill>
                    <a:blip r:embed="rId13"/>
                    <a:stretch>
                      <a:fillRect l="-7407" t="-4545"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48B16BFD-3316-BF48-9962-48ED7FD4FF63}"/>
                      </a:ext>
                    </a:extLst>
                  </p:cNvPr>
                  <p:cNvSpPr txBox="1"/>
                  <p:nvPr/>
                </p:nvSpPr>
                <p:spPr>
                  <a:xfrm>
                    <a:off x="8804408" y="4484030"/>
                    <a:ext cx="3441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2</m:t>
                              </m:r>
                            </m:sup>
                          </m:sSup>
                        </m:oMath>
                      </m:oMathPara>
                    </a14:m>
                    <a:endParaRPr lang="en-US" dirty="0"/>
                  </a:p>
                </p:txBody>
              </p:sp>
            </mc:Choice>
            <mc:Fallback xmlns="">
              <p:sp>
                <p:nvSpPr>
                  <p:cNvPr id="31" name="TextBox 30">
                    <a:extLst>
                      <a:ext uri="{FF2B5EF4-FFF2-40B4-BE49-F238E27FC236}">
                        <a16:creationId xmlns:a16="http://schemas.microsoft.com/office/drawing/2014/main" id="{48B16BFD-3316-BF48-9962-48ED7FD4FF63}"/>
                      </a:ext>
                    </a:extLst>
                  </p:cNvPr>
                  <p:cNvSpPr txBox="1">
                    <a:spLocks noRot="1" noChangeAspect="1" noMove="1" noResize="1" noEditPoints="1" noAdjustHandles="1" noChangeArrowheads="1" noChangeShapeType="1" noTextEdit="1"/>
                  </p:cNvSpPr>
                  <p:nvPr/>
                </p:nvSpPr>
                <p:spPr>
                  <a:xfrm>
                    <a:off x="8804408" y="4484030"/>
                    <a:ext cx="344197" cy="276999"/>
                  </a:xfrm>
                  <a:prstGeom prst="rect">
                    <a:avLst/>
                  </a:prstGeom>
                  <a:blipFill>
                    <a:blip r:embed="rId14"/>
                    <a:stretch>
                      <a:fillRect l="-11111"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0BD73A47-425B-AE42-8545-475FA4D0CE32}"/>
                      </a:ext>
                    </a:extLst>
                  </p:cNvPr>
                  <p:cNvSpPr txBox="1"/>
                  <p:nvPr/>
                </p:nvSpPr>
                <p:spPr>
                  <a:xfrm>
                    <a:off x="9979850" y="4810951"/>
                    <a:ext cx="3441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3</m:t>
                              </m:r>
                            </m:sup>
                          </m:sSup>
                        </m:oMath>
                      </m:oMathPara>
                    </a14:m>
                    <a:endParaRPr lang="en-US" dirty="0"/>
                  </a:p>
                </p:txBody>
              </p:sp>
            </mc:Choice>
            <mc:Fallback xmlns="">
              <p:sp>
                <p:nvSpPr>
                  <p:cNvPr id="32" name="TextBox 31">
                    <a:extLst>
                      <a:ext uri="{FF2B5EF4-FFF2-40B4-BE49-F238E27FC236}">
                        <a16:creationId xmlns:a16="http://schemas.microsoft.com/office/drawing/2014/main" id="{0BD73A47-425B-AE42-8545-475FA4D0CE32}"/>
                      </a:ext>
                    </a:extLst>
                  </p:cNvPr>
                  <p:cNvSpPr txBox="1">
                    <a:spLocks noRot="1" noChangeAspect="1" noMove="1" noResize="1" noEditPoints="1" noAdjustHandles="1" noChangeArrowheads="1" noChangeShapeType="1" noTextEdit="1"/>
                  </p:cNvSpPr>
                  <p:nvPr/>
                </p:nvSpPr>
                <p:spPr>
                  <a:xfrm>
                    <a:off x="9979850" y="4810951"/>
                    <a:ext cx="344197" cy="276999"/>
                  </a:xfrm>
                  <a:prstGeom prst="rect">
                    <a:avLst/>
                  </a:prstGeom>
                  <a:blipFill>
                    <a:blip r:embed="rId15"/>
                    <a:stretch>
                      <a:fillRect l="-7407" t="-4348"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65666A48-50EA-7C43-B05B-3FE0F5751586}"/>
                      </a:ext>
                    </a:extLst>
                  </p:cNvPr>
                  <p:cNvSpPr txBox="1"/>
                  <p:nvPr/>
                </p:nvSpPr>
                <p:spPr>
                  <a:xfrm>
                    <a:off x="8362210" y="4490048"/>
                    <a:ext cx="27879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1</m:t>
                              </m:r>
                            </m:sup>
                          </m:sSup>
                        </m:oMath>
                      </m:oMathPara>
                    </a14:m>
                    <a:endParaRPr lang="en-US" dirty="0"/>
                  </a:p>
                </p:txBody>
              </p:sp>
            </mc:Choice>
            <mc:Fallback xmlns="">
              <p:sp>
                <p:nvSpPr>
                  <p:cNvPr id="33" name="TextBox 32">
                    <a:extLst>
                      <a:ext uri="{FF2B5EF4-FFF2-40B4-BE49-F238E27FC236}">
                        <a16:creationId xmlns:a16="http://schemas.microsoft.com/office/drawing/2014/main" id="{65666A48-50EA-7C43-B05B-3FE0F5751586}"/>
                      </a:ext>
                    </a:extLst>
                  </p:cNvPr>
                  <p:cNvSpPr txBox="1">
                    <a:spLocks noRot="1" noChangeAspect="1" noMove="1" noResize="1" noEditPoints="1" noAdjustHandles="1" noChangeArrowheads="1" noChangeShapeType="1" noTextEdit="1"/>
                  </p:cNvSpPr>
                  <p:nvPr/>
                </p:nvSpPr>
                <p:spPr>
                  <a:xfrm>
                    <a:off x="8362210" y="4490048"/>
                    <a:ext cx="278794" cy="276999"/>
                  </a:xfrm>
                  <a:prstGeom prst="rect">
                    <a:avLst/>
                  </a:prstGeom>
                  <a:blipFill>
                    <a:blip r:embed="rId16"/>
                    <a:stretch>
                      <a:fillRect l="-13636" t="-4545" r="-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17AB9792-FDF9-FE41-B604-42CCCAF52336}"/>
                      </a:ext>
                    </a:extLst>
                  </p:cNvPr>
                  <p:cNvSpPr txBox="1"/>
                  <p:nvPr/>
                </p:nvSpPr>
                <p:spPr>
                  <a:xfrm>
                    <a:off x="9413537" y="4188595"/>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2</m:t>
                              </m:r>
                            </m:sup>
                          </m:sSup>
                        </m:oMath>
                      </m:oMathPara>
                    </a14:m>
                    <a:endParaRPr lang="en-US" dirty="0"/>
                  </a:p>
                </p:txBody>
              </p:sp>
            </mc:Choice>
            <mc:Fallback xmlns="">
              <p:sp>
                <p:nvSpPr>
                  <p:cNvPr id="34" name="TextBox 33">
                    <a:extLst>
                      <a:ext uri="{FF2B5EF4-FFF2-40B4-BE49-F238E27FC236}">
                        <a16:creationId xmlns:a16="http://schemas.microsoft.com/office/drawing/2014/main" id="{17AB9792-FDF9-FE41-B604-42CCCAF52336}"/>
                      </a:ext>
                    </a:extLst>
                  </p:cNvPr>
                  <p:cNvSpPr txBox="1">
                    <a:spLocks noRot="1" noChangeAspect="1" noMove="1" noResize="1" noEditPoints="1" noAdjustHandles="1" noChangeArrowheads="1" noChangeShapeType="1" noTextEdit="1"/>
                  </p:cNvSpPr>
                  <p:nvPr/>
                </p:nvSpPr>
                <p:spPr>
                  <a:xfrm>
                    <a:off x="9413537" y="4188595"/>
                    <a:ext cx="283732" cy="276999"/>
                  </a:xfrm>
                  <a:prstGeom prst="rect">
                    <a:avLst/>
                  </a:prstGeom>
                  <a:blipFill>
                    <a:blip r:embed="rId17"/>
                    <a:stretch>
                      <a:fillRect l="-9091" t="-4348" r="-90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AECEA270-DC75-F640-A38C-9FE6C808A60B}"/>
                      </a:ext>
                    </a:extLst>
                  </p:cNvPr>
                  <p:cNvSpPr txBox="1"/>
                  <p:nvPr/>
                </p:nvSpPr>
                <p:spPr>
                  <a:xfrm>
                    <a:off x="10471905" y="5016242"/>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3</m:t>
                              </m:r>
                            </m:sup>
                          </m:sSup>
                        </m:oMath>
                      </m:oMathPara>
                    </a14:m>
                    <a:endParaRPr lang="en-US" dirty="0"/>
                  </a:p>
                </p:txBody>
              </p:sp>
            </mc:Choice>
            <mc:Fallback xmlns="">
              <p:sp>
                <p:nvSpPr>
                  <p:cNvPr id="35" name="TextBox 34">
                    <a:extLst>
                      <a:ext uri="{FF2B5EF4-FFF2-40B4-BE49-F238E27FC236}">
                        <a16:creationId xmlns:a16="http://schemas.microsoft.com/office/drawing/2014/main" id="{AECEA270-DC75-F640-A38C-9FE6C808A60B}"/>
                      </a:ext>
                    </a:extLst>
                  </p:cNvPr>
                  <p:cNvSpPr txBox="1">
                    <a:spLocks noRot="1" noChangeAspect="1" noMove="1" noResize="1" noEditPoints="1" noAdjustHandles="1" noChangeArrowheads="1" noChangeShapeType="1" noTextEdit="1"/>
                  </p:cNvSpPr>
                  <p:nvPr/>
                </p:nvSpPr>
                <p:spPr>
                  <a:xfrm>
                    <a:off x="10471905" y="5016242"/>
                    <a:ext cx="283732" cy="276999"/>
                  </a:xfrm>
                  <a:prstGeom prst="rect">
                    <a:avLst/>
                  </a:prstGeom>
                  <a:blipFill>
                    <a:blip r:embed="rId18"/>
                    <a:stretch>
                      <a:fillRect l="-8696" r="-8696"/>
                    </a:stretch>
                  </a:blipFill>
                </p:spPr>
                <p:txBody>
                  <a:bodyPr/>
                  <a:lstStyle/>
                  <a:p>
                    <a:r>
                      <a:rPr lang="en-US">
                        <a:noFill/>
                      </a:rPr>
                      <a:t> </a:t>
                    </a:r>
                  </a:p>
                </p:txBody>
              </p:sp>
            </mc:Fallback>
          </mc:AlternateContent>
        </p:grpSp>
      </p:grpSp>
      <p:sp>
        <p:nvSpPr>
          <p:cNvPr id="4" name="Slide Number Placeholder 3">
            <a:extLst>
              <a:ext uri="{FF2B5EF4-FFF2-40B4-BE49-F238E27FC236}">
                <a16:creationId xmlns:a16="http://schemas.microsoft.com/office/drawing/2014/main" id="{9EF3ADCB-7104-5B40-AEB3-483FC293572B}"/>
              </a:ext>
            </a:extLst>
          </p:cNvPr>
          <p:cNvSpPr>
            <a:spLocks noGrp="1"/>
          </p:cNvSpPr>
          <p:nvPr>
            <p:ph type="sldNum" sz="quarter" idx="12"/>
          </p:nvPr>
        </p:nvSpPr>
        <p:spPr/>
        <p:txBody>
          <a:bodyPr/>
          <a:lstStyle/>
          <a:p>
            <a:fld id="{5F07402F-1908-0F43-B844-ECE5D9BD648C}" type="slidenum">
              <a:rPr lang="en-US" smtClean="0"/>
              <a:t>23</a:t>
            </a:fld>
            <a:endParaRPr lang="en-US"/>
          </a:p>
        </p:txBody>
      </p:sp>
    </p:spTree>
    <p:extLst>
      <p:ext uri="{BB962C8B-B14F-4D97-AF65-F5344CB8AC3E}">
        <p14:creationId xmlns:p14="http://schemas.microsoft.com/office/powerpoint/2010/main" val="3408083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4E0E604-8F46-CB42-B967-B166C0C07123}"/>
              </a:ext>
            </a:extLst>
          </p:cNvPr>
          <p:cNvSpPr>
            <a:spLocks noGrp="1"/>
          </p:cNvSpPr>
          <p:nvPr>
            <p:ph type="title"/>
          </p:nvPr>
        </p:nvSpPr>
        <p:spPr/>
        <p:txBody>
          <a:bodyPr>
            <a:normAutofit fontScale="90000"/>
          </a:bodyPr>
          <a:lstStyle/>
          <a:p>
            <a:r>
              <a:rPr lang="en-US" sz="4800" dirty="0"/>
              <a:t>Universal Function Approximation Theorem</a:t>
            </a:r>
          </a:p>
        </p:txBody>
      </p:sp>
      <p:sp>
        <p:nvSpPr>
          <p:cNvPr id="8" name="Content Placeholder 7">
            <a:extLst>
              <a:ext uri="{FF2B5EF4-FFF2-40B4-BE49-F238E27FC236}">
                <a16:creationId xmlns:a16="http://schemas.microsoft.com/office/drawing/2014/main" id="{D415B9AF-ADCC-2B4D-B2DB-B7077E0A14F6}"/>
              </a:ext>
            </a:extLst>
          </p:cNvPr>
          <p:cNvSpPr>
            <a:spLocks noGrp="1"/>
          </p:cNvSpPr>
          <p:nvPr>
            <p:ph idx="1"/>
          </p:nvPr>
        </p:nvSpPr>
        <p:spPr>
          <a:xfrm>
            <a:off x="433560" y="5116080"/>
            <a:ext cx="11117913" cy="1476383"/>
          </a:xfrm>
        </p:spPr>
        <p:txBody>
          <a:bodyPr>
            <a:normAutofit/>
          </a:bodyPr>
          <a:lstStyle/>
          <a:p>
            <a:r>
              <a:rPr lang="en-US" sz="2400" u="sng" dirty="0"/>
              <a:t>In words:</a:t>
            </a:r>
            <a:r>
              <a:rPr lang="en-US" sz="2400" dirty="0"/>
              <a:t> Given any continuous function </a:t>
            </a:r>
            <a:r>
              <a:rPr lang="en-US" sz="2400" i="1" dirty="0"/>
              <a:t>f(x)</a:t>
            </a:r>
            <a:r>
              <a:rPr lang="en-US" sz="2400" dirty="0"/>
              <a:t>, if a 2-layer neural network has enough hidden units, then there is a choice of weights that allow it to closely approximate </a:t>
            </a:r>
            <a:r>
              <a:rPr lang="en-US" sz="2400" i="1" dirty="0"/>
              <a:t>f(x) </a:t>
            </a:r>
          </a:p>
        </p:txBody>
      </p:sp>
      <p:pic>
        <p:nvPicPr>
          <p:cNvPr id="4" name="Picture 3">
            <a:extLst>
              <a:ext uri="{FF2B5EF4-FFF2-40B4-BE49-F238E27FC236}">
                <a16:creationId xmlns:a16="http://schemas.microsoft.com/office/drawing/2014/main" id="{1303442B-E9A1-EF4F-A541-211C8B8FF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99871" y="1621155"/>
            <a:ext cx="7192257" cy="3197386"/>
          </a:xfrm>
          <a:prstGeom prst="rect">
            <a:avLst/>
          </a:prstGeom>
          <a:ln w="28575">
            <a:solidFill>
              <a:schemeClr val="tx1"/>
            </a:solidFill>
          </a:ln>
        </p:spPr>
      </p:pic>
      <p:sp>
        <p:nvSpPr>
          <p:cNvPr id="7" name="TextBox 6">
            <a:extLst>
              <a:ext uri="{FF2B5EF4-FFF2-40B4-BE49-F238E27FC236}">
                <a16:creationId xmlns:a16="http://schemas.microsoft.com/office/drawing/2014/main" id="{95AFB391-0700-0A4D-87A4-2EAFC578FB7F}"/>
              </a:ext>
            </a:extLst>
          </p:cNvPr>
          <p:cNvSpPr txBox="1"/>
          <p:nvPr/>
        </p:nvSpPr>
        <p:spPr>
          <a:xfrm>
            <a:off x="124157" y="6070601"/>
            <a:ext cx="6276643" cy="830997"/>
          </a:xfrm>
          <a:prstGeom prst="rect">
            <a:avLst/>
          </a:prstGeom>
          <a:noFill/>
        </p:spPr>
        <p:txBody>
          <a:bodyPr wrap="square" rtlCol="0">
            <a:spAutoFit/>
          </a:bodyPr>
          <a:lstStyle/>
          <a:p>
            <a:r>
              <a:rPr lang="en-US" sz="1200" dirty="0" err="1">
                <a:latin typeface="Calibri"/>
                <a:cs typeface="Calibri"/>
              </a:rPr>
              <a:t>Cybenko</a:t>
            </a:r>
            <a:r>
              <a:rPr lang="en-US" sz="1200" dirty="0">
                <a:latin typeface="Calibri"/>
                <a:cs typeface="Calibri"/>
              </a:rPr>
              <a:t> (1989) “Approximations by superpositions of sigmoidal functions”</a:t>
            </a:r>
          </a:p>
          <a:p>
            <a:r>
              <a:rPr lang="en-US" sz="1200" dirty="0" err="1">
                <a:latin typeface="Calibri"/>
                <a:cs typeface="Calibri"/>
              </a:rPr>
              <a:t>Hornik</a:t>
            </a:r>
            <a:r>
              <a:rPr lang="en-US" sz="1200" dirty="0">
                <a:latin typeface="Calibri"/>
                <a:cs typeface="Calibri"/>
              </a:rPr>
              <a:t> (1991) “Approximation Capabilities of Multilayer Feedforward Networks”</a:t>
            </a:r>
          </a:p>
          <a:p>
            <a:r>
              <a:rPr lang="en-US" sz="1200" dirty="0" err="1">
                <a:latin typeface="Calibri"/>
                <a:cs typeface="Calibri"/>
              </a:rPr>
              <a:t>Leshno</a:t>
            </a:r>
            <a:r>
              <a:rPr lang="en-US" sz="1200" dirty="0">
                <a:latin typeface="Calibri"/>
                <a:cs typeface="Calibri"/>
              </a:rPr>
              <a:t> and </a:t>
            </a:r>
            <a:r>
              <a:rPr lang="en-US" sz="1200" dirty="0" err="1">
                <a:latin typeface="Calibri"/>
                <a:cs typeface="Calibri"/>
              </a:rPr>
              <a:t>Schocken</a:t>
            </a:r>
            <a:r>
              <a:rPr lang="en-US" sz="1200" dirty="0">
                <a:latin typeface="Calibri"/>
                <a:cs typeface="Calibri"/>
              </a:rPr>
              <a:t> (1991) ”Multilayer Feedforward Networks with Non-Polynomial Activation Functions Can Approximate Any Function”</a:t>
            </a:r>
          </a:p>
        </p:txBody>
      </p:sp>
      <p:sp>
        <p:nvSpPr>
          <p:cNvPr id="2" name="Slide Number Placeholder 1">
            <a:extLst>
              <a:ext uri="{FF2B5EF4-FFF2-40B4-BE49-F238E27FC236}">
                <a16:creationId xmlns:a16="http://schemas.microsoft.com/office/drawing/2014/main" id="{EB9A665A-03FF-B04C-A6E1-C2E92D780D2F}"/>
              </a:ext>
            </a:extLst>
          </p:cNvPr>
          <p:cNvSpPr>
            <a:spLocks noGrp="1"/>
          </p:cNvSpPr>
          <p:nvPr>
            <p:ph type="sldNum" sz="quarter" idx="12"/>
          </p:nvPr>
        </p:nvSpPr>
        <p:spPr/>
        <p:txBody>
          <a:bodyPr/>
          <a:lstStyle/>
          <a:p>
            <a:fld id="{5F07402F-1908-0F43-B844-ECE5D9BD648C}" type="slidenum">
              <a:rPr lang="en-US" smtClean="0"/>
              <a:t>24</a:t>
            </a:fld>
            <a:endParaRPr lang="en-US"/>
          </a:p>
        </p:txBody>
      </p:sp>
    </p:spTree>
    <p:extLst>
      <p:ext uri="{BB962C8B-B14F-4D97-AF65-F5344CB8AC3E}">
        <p14:creationId xmlns:p14="http://schemas.microsoft.com/office/powerpoint/2010/main" val="9185108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E25E5-5247-E649-82AE-7E971CA2D4A7}"/>
              </a:ext>
            </a:extLst>
          </p:cNvPr>
          <p:cNvSpPr>
            <a:spLocks noGrp="1"/>
          </p:cNvSpPr>
          <p:nvPr>
            <p:ph type="title"/>
          </p:nvPr>
        </p:nvSpPr>
        <p:spPr/>
        <p:txBody>
          <a:bodyPr/>
          <a:lstStyle/>
          <a:p>
            <a:endParaRPr lang="en-US"/>
          </a:p>
        </p:txBody>
      </p:sp>
      <p:pic>
        <p:nvPicPr>
          <p:cNvPr id="6" name="Content Placeholder 5" descr="Graphical user interface, text&#10;&#10;Description automatically generated">
            <a:extLst>
              <a:ext uri="{FF2B5EF4-FFF2-40B4-BE49-F238E27FC236}">
                <a16:creationId xmlns:a16="http://schemas.microsoft.com/office/drawing/2014/main" id="{D9E3753D-563E-594D-A179-85D0CD8C881D}"/>
              </a:ext>
            </a:extLst>
          </p:cNvPr>
          <p:cNvPicPr>
            <a:picLocks noGrp="1" noChangeAspect="1"/>
          </p:cNvPicPr>
          <p:nvPr>
            <p:ph idx="1"/>
          </p:nvPr>
        </p:nvPicPr>
        <p:blipFill>
          <a:blip r:embed="rId2"/>
          <a:stretch>
            <a:fillRect/>
          </a:stretch>
        </p:blipFill>
        <p:spPr>
          <a:xfrm>
            <a:off x="838200" y="733425"/>
            <a:ext cx="10426700" cy="2921000"/>
          </a:xfrm>
        </p:spPr>
      </p:pic>
      <p:sp>
        <p:nvSpPr>
          <p:cNvPr id="4" name="Slide Number Placeholder 3">
            <a:extLst>
              <a:ext uri="{FF2B5EF4-FFF2-40B4-BE49-F238E27FC236}">
                <a16:creationId xmlns:a16="http://schemas.microsoft.com/office/drawing/2014/main" id="{3C04E9D1-93A7-5341-B380-E3BDE9C206D2}"/>
              </a:ext>
            </a:extLst>
          </p:cNvPr>
          <p:cNvSpPr>
            <a:spLocks noGrp="1"/>
          </p:cNvSpPr>
          <p:nvPr>
            <p:ph type="sldNum" sz="quarter" idx="12"/>
          </p:nvPr>
        </p:nvSpPr>
        <p:spPr/>
        <p:txBody>
          <a:bodyPr/>
          <a:lstStyle/>
          <a:p>
            <a:fld id="{5F07402F-1908-0F43-B844-ECE5D9BD648C}" type="slidenum">
              <a:rPr lang="en-US" smtClean="0"/>
              <a:t>25</a:t>
            </a:fld>
            <a:endParaRPr lang="en-US"/>
          </a:p>
        </p:txBody>
      </p:sp>
      <p:pic>
        <p:nvPicPr>
          <p:cNvPr id="8" name="Picture 7">
            <a:extLst>
              <a:ext uri="{FF2B5EF4-FFF2-40B4-BE49-F238E27FC236}">
                <a16:creationId xmlns:a16="http://schemas.microsoft.com/office/drawing/2014/main" id="{4AE2A63D-8FBB-004A-BCC0-307188FC7E1E}"/>
              </a:ext>
            </a:extLst>
          </p:cNvPr>
          <p:cNvPicPr>
            <a:picLocks noChangeAspect="1"/>
          </p:cNvPicPr>
          <p:nvPr/>
        </p:nvPicPr>
        <p:blipFill>
          <a:blip r:embed="rId3"/>
          <a:stretch>
            <a:fillRect/>
          </a:stretch>
        </p:blipFill>
        <p:spPr>
          <a:xfrm>
            <a:off x="838200" y="5469610"/>
            <a:ext cx="10388600" cy="889000"/>
          </a:xfrm>
          <a:prstGeom prst="rect">
            <a:avLst/>
          </a:prstGeom>
        </p:spPr>
      </p:pic>
      <p:pic>
        <p:nvPicPr>
          <p:cNvPr id="10" name="Picture 9" descr="Text&#10;&#10;Description automatically generated with medium confidence">
            <a:extLst>
              <a:ext uri="{FF2B5EF4-FFF2-40B4-BE49-F238E27FC236}">
                <a16:creationId xmlns:a16="http://schemas.microsoft.com/office/drawing/2014/main" id="{63626169-8A0F-9F46-A6F7-CCFBB249690E}"/>
              </a:ext>
            </a:extLst>
          </p:cNvPr>
          <p:cNvPicPr>
            <a:picLocks noChangeAspect="1"/>
          </p:cNvPicPr>
          <p:nvPr/>
        </p:nvPicPr>
        <p:blipFill>
          <a:blip r:embed="rId4"/>
          <a:stretch>
            <a:fillRect/>
          </a:stretch>
        </p:blipFill>
        <p:spPr>
          <a:xfrm>
            <a:off x="838200" y="3671413"/>
            <a:ext cx="10350500" cy="1905000"/>
          </a:xfrm>
          <a:prstGeom prst="rect">
            <a:avLst/>
          </a:prstGeom>
        </p:spPr>
      </p:pic>
      <p:sp>
        <p:nvSpPr>
          <p:cNvPr id="3" name="TextBox 2">
            <a:extLst>
              <a:ext uri="{FF2B5EF4-FFF2-40B4-BE49-F238E27FC236}">
                <a16:creationId xmlns:a16="http://schemas.microsoft.com/office/drawing/2014/main" id="{182BC5A2-885A-834F-B194-1948904F6FB5}"/>
              </a:ext>
            </a:extLst>
          </p:cNvPr>
          <p:cNvSpPr txBox="1"/>
          <p:nvPr/>
        </p:nvSpPr>
        <p:spPr>
          <a:xfrm>
            <a:off x="4020602" y="271760"/>
            <a:ext cx="4394857" cy="461665"/>
          </a:xfrm>
          <a:prstGeom prst="rect">
            <a:avLst/>
          </a:prstGeom>
          <a:noFill/>
        </p:spPr>
        <p:txBody>
          <a:bodyPr wrap="none" rtlCol="0">
            <a:spAutoFit/>
          </a:bodyPr>
          <a:lstStyle/>
          <a:p>
            <a:r>
              <a:rPr lang="en-US" sz="2400" dirty="0"/>
              <a:t>Defining a neural net with </a:t>
            </a:r>
            <a:r>
              <a:rPr lang="en-US" sz="2400" dirty="0" err="1"/>
              <a:t>Numpy</a:t>
            </a:r>
            <a:endParaRPr lang="en-US" sz="2400" dirty="0"/>
          </a:p>
        </p:txBody>
      </p:sp>
      <p:sp>
        <p:nvSpPr>
          <p:cNvPr id="7" name="TextBox 6">
            <a:extLst>
              <a:ext uri="{FF2B5EF4-FFF2-40B4-BE49-F238E27FC236}">
                <a16:creationId xmlns:a16="http://schemas.microsoft.com/office/drawing/2014/main" id="{2E543093-8D18-2EE0-7C6E-424935B8FC7C}"/>
              </a:ext>
            </a:extLst>
          </p:cNvPr>
          <p:cNvSpPr txBox="1"/>
          <p:nvPr/>
        </p:nvSpPr>
        <p:spPr>
          <a:xfrm>
            <a:off x="225813" y="6426873"/>
            <a:ext cx="6094140" cy="369332"/>
          </a:xfrm>
          <a:prstGeom prst="rect">
            <a:avLst/>
          </a:prstGeom>
          <a:noFill/>
        </p:spPr>
        <p:txBody>
          <a:bodyPr wrap="square">
            <a:spAutoFit/>
          </a:bodyPr>
          <a:lstStyle/>
          <a:p>
            <a:r>
              <a:rPr lang="en-US" dirty="0"/>
              <a:t>http://</a:t>
            </a:r>
            <a:r>
              <a:rPr lang="en-US" dirty="0" err="1"/>
              <a:t>neuralnetworksanddeeplearning.com</a:t>
            </a:r>
            <a:r>
              <a:rPr lang="en-US" dirty="0"/>
              <a:t>/</a:t>
            </a:r>
          </a:p>
        </p:txBody>
      </p:sp>
    </p:spTree>
    <p:extLst>
      <p:ext uri="{BB962C8B-B14F-4D97-AF65-F5344CB8AC3E}">
        <p14:creationId xmlns:p14="http://schemas.microsoft.com/office/powerpoint/2010/main" val="498721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97734-C8C6-C345-8D68-15BA89155DF5}"/>
              </a:ext>
            </a:extLst>
          </p:cNvPr>
          <p:cNvSpPr>
            <a:spLocks noGrp="1"/>
          </p:cNvSpPr>
          <p:nvPr>
            <p:ph type="title"/>
          </p:nvPr>
        </p:nvSpPr>
        <p:spPr/>
        <p:txBody>
          <a:bodyPr/>
          <a:lstStyle/>
          <a:p>
            <a:r>
              <a:rPr lang="en-US" dirty="0"/>
              <a:t>Gradient decent for a full network</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8D47BB0-248A-C448-A430-0B3F68FCEADC}"/>
                  </a:ext>
                </a:extLst>
              </p:cNvPr>
              <p:cNvSpPr>
                <a:spLocks noGrp="1"/>
              </p:cNvSpPr>
              <p:nvPr>
                <p:ph idx="1"/>
              </p:nvPr>
            </p:nvSpPr>
            <p:spPr/>
            <p:txBody>
              <a:bodyPr/>
              <a:lstStyle/>
              <a:p>
                <a:r>
                  <a:rPr lang="en-US" dirty="0"/>
                  <a:t>Step1: compute the loss gradient with respect to </a:t>
                </a:r>
                <a14:m>
                  <m:oMath xmlns:m="http://schemas.openxmlformats.org/officeDocument/2006/math">
                    <m:sSup>
                      <m:sSupPr>
                        <m:ctrlPr>
                          <a:rPr lang="en-US" i="1">
                            <a:latin typeface="Cambria Math" panose="02040503050406030204" pitchFamily="18" charset="0"/>
                          </a:rPr>
                        </m:ctrlPr>
                      </m:sSupPr>
                      <m:e>
                        <m:r>
                          <a:rPr lang="en-US" b="0" i="1" smtClean="0">
                            <a:latin typeface="Cambria Math" panose="02040503050406030204" pitchFamily="18" charset="0"/>
                          </a:rPr>
                          <m:t>𝑧</m:t>
                        </m:r>
                      </m:e>
                      <m:sup>
                        <m:r>
                          <a:rPr lang="en-US" i="1">
                            <a:latin typeface="Cambria Math" panose="02040503050406030204" pitchFamily="18" charset="0"/>
                          </a:rPr>
                          <m:t>3</m:t>
                        </m:r>
                      </m:sup>
                    </m:sSup>
                  </m:oMath>
                </a14:m>
                <a:endParaRPr lang="en-US" dirty="0"/>
              </a:p>
              <a:p>
                <a:pPr lvl="1"/>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3</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r>
                          <a:rPr lang="en-US" b="0" i="1" smtClean="0">
                            <a:latin typeface="Cambria Math" panose="02040503050406030204" pitchFamily="18" charset="0"/>
                          </a:rPr>
                          <m:t>𝑔</m:t>
                        </m:r>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3</m:t>
                                </m:r>
                              </m:sup>
                            </m:sSup>
                          </m:e>
                        </m:d>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𝑔</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e>
                        </m:d>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den>
                    </m:f>
                  </m:oMath>
                </a14:m>
                <a:endParaRPr lang="en-US" i="1" dirty="0">
                  <a:latin typeface="Cambria Math" panose="02040503050406030204" pitchFamily="18" charset="0"/>
                </a:endParaRPr>
              </a:p>
              <a:p>
                <a:pPr lvl="1"/>
                <a:r>
                  <a:rPr lang="en-US" dirty="0"/>
                  <a:t>For </a:t>
                </a:r>
                <a14:m>
                  <m:oMath xmlns:m="http://schemas.openxmlformats.org/officeDocument/2006/math">
                    <m:r>
                      <a:rPr lang="en-US" i="1" smtClean="0">
                        <a:solidFill>
                          <a:srgbClr val="FF0000"/>
                        </a:solidFill>
                        <a:latin typeface="Cambria Math" panose="02040503050406030204" pitchFamily="18" charset="0"/>
                      </a:rPr>
                      <m:t>𝑔</m:t>
                    </m:r>
                  </m:oMath>
                </a14:m>
                <a:r>
                  <a:rPr lang="en-US" dirty="0">
                    <a:solidFill>
                      <a:srgbClr val="FF0000"/>
                    </a:solidFill>
                  </a:rPr>
                  <a:t>=sigmoid</a:t>
                </a:r>
                <a:r>
                  <a:rPr lang="en-US" dirty="0"/>
                  <a:t> and </a:t>
                </a:r>
                <a:r>
                  <a:rPr lang="en-US" dirty="0">
                    <a:solidFill>
                      <a:srgbClr val="FF0000"/>
                    </a:solidFill>
                  </a:rPr>
                  <a:t>loss = squared</a:t>
                </a:r>
                <a:r>
                  <a:rPr lang="en-US" dirty="0"/>
                  <a:t>: </a:t>
                </a:r>
              </a:p>
              <a:p>
                <a:pPr lvl="1"/>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b="0" i="1" smtClean="0">
                                <a:latin typeface="Cambria Math" panose="02040503050406030204" pitchFamily="18" charset="0"/>
                              </a:rPr>
                              <m:t>𝑧</m:t>
                            </m:r>
                          </m:e>
                          <m:sup>
                            <m:r>
                              <a:rPr lang="en-US" i="1">
                                <a:latin typeface="Cambria Math" panose="02040503050406030204" pitchFamily="18" charset="0"/>
                              </a:rPr>
                              <m:t>3</m:t>
                            </m:r>
                          </m:sup>
                        </m:sSup>
                      </m:den>
                    </m:f>
                    <m:r>
                      <a:rPr lang="en-US" i="1">
                        <a:latin typeface="Cambria Math" panose="02040503050406030204" pitchFamily="18" charset="0"/>
                      </a:rPr>
                      <m:t>=</m:t>
                    </m:r>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1+</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sup>
                            </m:sSup>
                          </m:den>
                        </m:f>
                        <m:r>
                          <a:rPr lang="en-US" i="1">
                            <a:latin typeface="Cambria Math" panose="02040503050406030204" pitchFamily="18" charset="0"/>
                          </a:rPr>
                          <m:t>−</m:t>
                        </m:r>
                        <m:r>
                          <a:rPr lang="en-US" i="1">
                            <a:latin typeface="Cambria Math" panose="02040503050406030204" pitchFamily="18" charset="0"/>
                          </a:rPr>
                          <m:t>𝑦</m:t>
                        </m:r>
                      </m:e>
                    </m:d>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1+</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sup>
                        </m:sSup>
                      </m:den>
                    </m:f>
                    <m:d>
                      <m:dPr>
                        <m:ctrlPr>
                          <a:rPr lang="en-US" i="1">
                            <a:latin typeface="Cambria Math" panose="02040503050406030204" pitchFamily="18" charset="0"/>
                          </a:rPr>
                        </m:ctrlPr>
                      </m:dPr>
                      <m:e>
                        <m:r>
                          <a:rPr lang="en-US" i="1">
                            <a:latin typeface="Cambria Math" panose="02040503050406030204" pitchFamily="18" charset="0"/>
                          </a:rPr>
                          <m:t>1−</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1+</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sup>
                            </m:sSup>
                          </m:den>
                        </m:f>
                      </m:e>
                    </m:d>
                  </m:oMath>
                </a14:m>
                <a:endParaRPr lang="en-US" dirty="0"/>
              </a:p>
              <a:p>
                <a:endParaRPr lang="en-US" dirty="0"/>
              </a:p>
            </p:txBody>
          </p:sp>
        </mc:Choice>
        <mc:Fallback xmlns="">
          <p:sp>
            <p:nvSpPr>
              <p:cNvPr id="3" name="Content Placeholder 2">
                <a:extLst>
                  <a:ext uri="{FF2B5EF4-FFF2-40B4-BE49-F238E27FC236}">
                    <a16:creationId xmlns:a16="http://schemas.microsoft.com/office/drawing/2014/main" id="{18D47BB0-248A-C448-A430-0B3F68FCEADC}"/>
                  </a:ext>
                </a:extLst>
              </p:cNvPr>
              <p:cNvSpPr>
                <a:spLocks noGrp="1" noRot="1" noChangeAspect="1" noMove="1" noResize="1" noEditPoints="1" noAdjustHandles="1" noChangeArrowheads="1" noChangeShapeType="1" noTextEdit="1"/>
              </p:cNvSpPr>
              <p:nvPr>
                <p:ph idx="1"/>
              </p:nvPr>
            </p:nvSpPr>
            <p:spPr>
              <a:blipFill>
                <a:blip r:embed="rId2"/>
                <a:stretch>
                  <a:fillRect l="-1086" t="-2326"/>
                </a:stretch>
              </a:blipFill>
            </p:spPr>
            <p:txBody>
              <a:bodyPr/>
              <a:lstStyle/>
              <a:p>
                <a:r>
                  <a:rPr lang="en-US">
                    <a:noFill/>
                  </a:rPr>
                  <a:t> </a:t>
                </a:r>
              </a:p>
            </p:txBody>
          </p:sp>
        </mc:Fallback>
      </mc:AlternateContent>
      <p:grpSp>
        <p:nvGrpSpPr>
          <p:cNvPr id="4" name="Group 3">
            <a:extLst>
              <a:ext uri="{FF2B5EF4-FFF2-40B4-BE49-F238E27FC236}">
                <a16:creationId xmlns:a16="http://schemas.microsoft.com/office/drawing/2014/main" id="{ADF0F125-DA79-954A-BBCD-21ABB7C2BABC}"/>
              </a:ext>
            </a:extLst>
          </p:cNvPr>
          <p:cNvGrpSpPr/>
          <p:nvPr/>
        </p:nvGrpSpPr>
        <p:grpSpPr>
          <a:xfrm>
            <a:off x="7143184" y="4313507"/>
            <a:ext cx="4722891" cy="2300134"/>
            <a:chOff x="7057084" y="4017509"/>
            <a:chExt cx="4940842" cy="2304280"/>
          </a:xfrm>
        </p:grpSpPr>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E6638B3F-0B67-C54F-9DC4-177C7710641E}"/>
                    </a:ext>
                  </a:extLst>
                </p:cNvPr>
                <p:cNvSpPr/>
                <p:nvPr/>
              </p:nvSpPr>
              <p:spPr>
                <a:xfrm>
                  <a:off x="9418757" y="4371423"/>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5" name="Rectangle 4">
                  <a:extLst>
                    <a:ext uri="{FF2B5EF4-FFF2-40B4-BE49-F238E27FC236}">
                      <a16:creationId xmlns:a16="http://schemas.microsoft.com/office/drawing/2014/main" id="{E6638B3F-0B67-C54F-9DC4-177C7710641E}"/>
                    </a:ext>
                  </a:extLst>
                </p:cNvPr>
                <p:cNvSpPr>
                  <a:spLocks noRot="1" noChangeAspect="1" noMove="1" noResize="1" noEditPoints="1" noAdjustHandles="1" noChangeArrowheads="1" noChangeShapeType="1" noTextEdit="1"/>
                </p:cNvSpPr>
                <p:nvPr/>
              </p:nvSpPr>
              <p:spPr>
                <a:xfrm>
                  <a:off x="9418757" y="4371423"/>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8078351A-13CE-8A48-89D0-1E04041841F4}"/>
                    </a:ext>
                  </a:extLst>
                </p:cNvPr>
                <p:cNvSpPr/>
                <p:nvPr/>
              </p:nvSpPr>
              <p:spPr>
                <a:xfrm>
                  <a:off x="9418756" y="4904861"/>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6" name="Rectangle 5">
                  <a:extLst>
                    <a:ext uri="{FF2B5EF4-FFF2-40B4-BE49-F238E27FC236}">
                      <a16:creationId xmlns:a16="http://schemas.microsoft.com/office/drawing/2014/main" id="{8078351A-13CE-8A48-89D0-1E04041841F4}"/>
                    </a:ext>
                  </a:extLst>
                </p:cNvPr>
                <p:cNvSpPr>
                  <a:spLocks noRot="1" noChangeAspect="1" noMove="1" noResize="1" noEditPoints="1" noAdjustHandles="1" noChangeArrowheads="1" noChangeShapeType="1" noTextEdit="1"/>
                </p:cNvSpPr>
                <p:nvPr/>
              </p:nvSpPr>
              <p:spPr>
                <a:xfrm>
                  <a:off x="9418756" y="4904861"/>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94A3BD20-E8FB-BF40-B1FA-9D46D162504C}"/>
                    </a:ext>
                  </a:extLst>
                </p:cNvPr>
                <p:cNvSpPr/>
                <p:nvPr/>
              </p:nvSpPr>
              <p:spPr>
                <a:xfrm>
                  <a:off x="10426694" y="5161940"/>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7" name="Rectangle 6">
                  <a:extLst>
                    <a:ext uri="{FF2B5EF4-FFF2-40B4-BE49-F238E27FC236}">
                      <a16:creationId xmlns:a16="http://schemas.microsoft.com/office/drawing/2014/main" id="{94A3BD20-E8FB-BF40-B1FA-9D46D162504C}"/>
                    </a:ext>
                  </a:extLst>
                </p:cNvPr>
                <p:cNvSpPr>
                  <a:spLocks noRot="1" noChangeAspect="1" noMove="1" noResize="1" noEditPoints="1" noAdjustHandles="1" noChangeArrowheads="1" noChangeShapeType="1" noTextEdit="1"/>
                </p:cNvSpPr>
                <p:nvPr/>
              </p:nvSpPr>
              <p:spPr>
                <a:xfrm>
                  <a:off x="10426694" y="5161940"/>
                  <a:ext cx="367665"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3B14691B-1D9B-504D-AB18-7DBF3628F89A}"/>
                    </a:ext>
                  </a:extLst>
                </p:cNvPr>
                <p:cNvSpPr/>
                <p:nvPr/>
              </p:nvSpPr>
              <p:spPr>
                <a:xfrm>
                  <a:off x="9418756" y="5438299"/>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8" name="Rectangle 7">
                  <a:extLst>
                    <a:ext uri="{FF2B5EF4-FFF2-40B4-BE49-F238E27FC236}">
                      <a16:creationId xmlns:a16="http://schemas.microsoft.com/office/drawing/2014/main" id="{3B14691B-1D9B-504D-AB18-7DBF3628F89A}"/>
                    </a:ext>
                  </a:extLst>
                </p:cNvPr>
                <p:cNvSpPr>
                  <a:spLocks noRot="1" noChangeAspect="1" noMove="1" noResize="1" noEditPoints="1" noAdjustHandles="1" noChangeArrowheads="1" noChangeShapeType="1" noTextEdit="1"/>
                </p:cNvSpPr>
                <p:nvPr/>
              </p:nvSpPr>
              <p:spPr>
                <a:xfrm>
                  <a:off x="9418756" y="5438299"/>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061CB06F-9DBF-984F-93D8-B3FA84DB86C3}"/>
                    </a:ext>
                  </a:extLst>
                </p:cNvPr>
                <p:cNvSpPr/>
                <p:nvPr/>
              </p:nvSpPr>
              <p:spPr>
                <a:xfrm>
                  <a:off x="9418755" y="5952457"/>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9" name="Rectangle 8">
                  <a:extLst>
                    <a:ext uri="{FF2B5EF4-FFF2-40B4-BE49-F238E27FC236}">
                      <a16:creationId xmlns:a16="http://schemas.microsoft.com/office/drawing/2014/main" id="{061CB06F-9DBF-984F-93D8-B3FA84DB86C3}"/>
                    </a:ext>
                  </a:extLst>
                </p:cNvPr>
                <p:cNvSpPr>
                  <a:spLocks noRot="1" noChangeAspect="1" noMove="1" noResize="1" noEditPoints="1" noAdjustHandles="1" noChangeArrowheads="1" noChangeShapeType="1" noTextEdit="1"/>
                </p:cNvSpPr>
                <p:nvPr/>
              </p:nvSpPr>
              <p:spPr>
                <a:xfrm>
                  <a:off x="9418755" y="5952457"/>
                  <a:ext cx="367665"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7E3B4C88-6F6E-0B49-8917-1D7F5BF20017}"/>
                    </a:ext>
                  </a:extLst>
                </p:cNvPr>
                <p:cNvSpPr/>
                <p:nvPr/>
              </p:nvSpPr>
              <p:spPr>
                <a:xfrm>
                  <a:off x="8369824" y="4648422"/>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10" name="Rectangle 9">
                  <a:extLst>
                    <a:ext uri="{FF2B5EF4-FFF2-40B4-BE49-F238E27FC236}">
                      <a16:creationId xmlns:a16="http://schemas.microsoft.com/office/drawing/2014/main" id="{7E3B4C88-6F6E-0B49-8917-1D7F5BF20017}"/>
                    </a:ext>
                  </a:extLst>
                </p:cNvPr>
                <p:cNvSpPr>
                  <a:spLocks noRot="1" noChangeAspect="1" noMove="1" noResize="1" noEditPoints="1" noAdjustHandles="1" noChangeArrowheads="1" noChangeShapeType="1" noTextEdit="1"/>
                </p:cNvSpPr>
                <p:nvPr/>
              </p:nvSpPr>
              <p:spPr>
                <a:xfrm>
                  <a:off x="8369824" y="4648422"/>
                  <a:ext cx="367665" cy="36933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DDA73EEC-BB08-BE4C-B7EF-BD97828D6328}"/>
                    </a:ext>
                  </a:extLst>
                </p:cNvPr>
                <p:cNvSpPr/>
                <p:nvPr/>
              </p:nvSpPr>
              <p:spPr>
                <a:xfrm>
                  <a:off x="8374224" y="5161940"/>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11" name="Rectangle 10">
                  <a:extLst>
                    <a:ext uri="{FF2B5EF4-FFF2-40B4-BE49-F238E27FC236}">
                      <a16:creationId xmlns:a16="http://schemas.microsoft.com/office/drawing/2014/main" id="{DDA73EEC-BB08-BE4C-B7EF-BD97828D6328}"/>
                    </a:ext>
                  </a:extLst>
                </p:cNvPr>
                <p:cNvSpPr>
                  <a:spLocks noRot="1" noChangeAspect="1" noMove="1" noResize="1" noEditPoints="1" noAdjustHandles="1" noChangeArrowheads="1" noChangeShapeType="1" noTextEdit="1"/>
                </p:cNvSpPr>
                <p:nvPr/>
              </p:nvSpPr>
              <p:spPr>
                <a:xfrm>
                  <a:off x="8374224" y="5161940"/>
                  <a:ext cx="367665" cy="369332"/>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0D97A007-7E2E-1C46-9EF1-DC1022DAC00E}"/>
                    </a:ext>
                  </a:extLst>
                </p:cNvPr>
                <p:cNvSpPr/>
                <p:nvPr/>
              </p:nvSpPr>
              <p:spPr>
                <a:xfrm>
                  <a:off x="8374223" y="5675458"/>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12" name="Rectangle 11">
                  <a:extLst>
                    <a:ext uri="{FF2B5EF4-FFF2-40B4-BE49-F238E27FC236}">
                      <a16:creationId xmlns:a16="http://schemas.microsoft.com/office/drawing/2014/main" id="{0D97A007-7E2E-1C46-9EF1-DC1022DAC00E}"/>
                    </a:ext>
                  </a:extLst>
                </p:cNvPr>
                <p:cNvSpPr>
                  <a:spLocks noRot="1" noChangeAspect="1" noMove="1" noResize="1" noEditPoints="1" noAdjustHandles="1" noChangeArrowheads="1" noChangeShapeType="1" noTextEdit="1"/>
                </p:cNvSpPr>
                <p:nvPr/>
              </p:nvSpPr>
              <p:spPr>
                <a:xfrm>
                  <a:off x="8374223" y="5675458"/>
                  <a:ext cx="367665" cy="369332"/>
                </a:xfrm>
                <a:prstGeom prst="rect">
                  <a:avLst/>
                </a:prstGeom>
                <a:blipFill>
                  <a:blip r:embed="rId8"/>
                  <a:stretch>
                    <a:fillRect/>
                  </a:stretch>
                </a:blipFill>
              </p:spPr>
              <p:txBody>
                <a:bodyPr/>
                <a:lstStyle/>
                <a:p>
                  <a:r>
                    <a:rPr lang="en-US">
                      <a:noFill/>
                    </a:rPr>
                    <a:t> </a:t>
                  </a:r>
                </a:p>
              </p:txBody>
            </p:sp>
          </mc:Fallback>
        </mc:AlternateContent>
        <p:grpSp>
          <p:nvGrpSpPr>
            <p:cNvPr id="13" name="Group 12">
              <a:extLst>
                <a:ext uri="{FF2B5EF4-FFF2-40B4-BE49-F238E27FC236}">
                  <a16:creationId xmlns:a16="http://schemas.microsoft.com/office/drawing/2014/main" id="{B62E90EA-AB4A-D64B-9F61-65C27A2EC636}"/>
                </a:ext>
              </a:extLst>
            </p:cNvPr>
            <p:cNvGrpSpPr/>
            <p:nvPr/>
          </p:nvGrpSpPr>
          <p:grpSpPr>
            <a:xfrm>
              <a:off x="7057084" y="4017509"/>
              <a:ext cx="4940842" cy="2304280"/>
              <a:chOff x="7001433" y="4188595"/>
              <a:chExt cx="4940842" cy="2304280"/>
            </a:xfrm>
          </p:grpSpPr>
          <p:pic>
            <p:nvPicPr>
              <p:cNvPr id="14" name="Picture 2">
                <a:extLst>
                  <a:ext uri="{FF2B5EF4-FFF2-40B4-BE49-F238E27FC236}">
                    <a16:creationId xmlns:a16="http://schemas.microsoft.com/office/drawing/2014/main" id="{2E3EBF32-62C4-F244-86A4-BD5F38F462D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01433" y="4562287"/>
                <a:ext cx="4940842" cy="193058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86299247-A59E-A845-A4AF-F88EE9BA680B}"/>
                      </a:ext>
                    </a:extLst>
                  </p:cNvPr>
                  <p:cNvSpPr txBox="1"/>
                  <p:nvPr/>
                </p:nvSpPr>
                <p:spPr>
                  <a:xfrm>
                    <a:off x="7432895" y="4690898"/>
                    <a:ext cx="27610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oMath>
                      </m:oMathPara>
                    </a14:m>
                    <a:endParaRPr lang="en-US" dirty="0"/>
                  </a:p>
                </p:txBody>
              </p:sp>
            </mc:Choice>
            <mc:Fallback xmlns="">
              <p:sp>
                <p:nvSpPr>
                  <p:cNvPr id="5" name="TextBox 4">
                    <a:extLst>
                      <a:ext uri="{FF2B5EF4-FFF2-40B4-BE49-F238E27FC236}">
                        <a16:creationId xmlns:a16="http://schemas.microsoft.com/office/drawing/2014/main" id="{3725FBD1-E0C5-2D48-AB21-20DFB433B162}"/>
                      </a:ext>
                    </a:extLst>
                  </p:cNvPr>
                  <p:cNvSpPr txBox="1">
                    <a:spLocks noRot="1" noChangeAspect="1" noMove="1" noResize="1" noEditPoints="1" noAdjustHandles="1" noChangeArrowheads="1" noChangeShapeType="1" noTextEdit="1"/>
                  </p:cNvSpPr>
                  <p:nvPr/>
                </p:nvSpPr>
                <p:spPr>
                  <a:xfrm>
                    <a:off x="7432895" y="4690898"/>
                    <a:ext cx="276101" cy="276999"/>
                  </a:xfrm>
                  <a:prstGeom prst="rect">
                    <a:avLst/>
                  </a:prstGeom>
                  <a:blipFill>
                    <a:blip r:embed="rId10"/>
                    <a:stretch>
                      <a:fillRect l="-9091" r="-4545"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5A00A464-82E5-134F-8A40-FA72E40953B9}"/>
                      </a:ext>
                    </a:extLst>
                  </p:cNvPr>
                  <p:cNvSpPr txBox="1"/>
                  <p:nvPr/>
                </p:nvSpPr>
                <p:spPr>
                  <a:xfrm>
                    <a:off x="7432894" y="5016243"/>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oMath>
                      </m:oMathPara>
                    </a14:m>
                    <a:endParaRPr lang="en-US" dirty="0"/>
                  </a:p>
                </p:txBody>
              </p:sp>
            </mc:Choice>
            <mc:Fallback xmlns="">
              <p:sp>
                <p:nvSpPr>
                  <p:cNvPr id="7" name="TextBox 6">
                    <a:extLst>
                      <a:ext uri="{FF2B5EF4-FFF2-40B4-BE49-F238E27FC236}">
                        <a16:creationId xmlns:a16="http://schemas.microsoft.com/office/drawing/2014/main" id="{01F88CD9-184A-A945-93B1-E886849FA749}"/>
                      </a:ext>
                    </a:extLst>
                  </p:cNvPr>
                  <p:cNvSpPr txBox="1">
                    <a:spLocks noRot="1" noChangeAspect="1" noMove="1" noResize="1" noEditPoints="1" noAdjustHandles="1" noChangeArrowheads="1" noChangeShapeType="1" noTextEdit="1"/>
                  </p:cNvSpPr>
                  <p:nvPr/>
                </p:nvSpPr>
                <p:spPr>
                  <a:xfrm>
                    <a:off x="7432894" y="5016243"/>
                    <a:ext cx="281423" cy="276999"/>
                  </a:xfrm>
                  <a:prstGeom prst="rect">
                    <a:avLst/>
                  </a:prstGeom>
                  <a:blipFill>
                    <a:blip r:embed="rId11"/>
                    <a:stretch>
                      <a:fillRect l="-8696" r="-4348"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ABF0BF53-455E-8247-829C-56195E7FCC22}"/>
                      </a:ext>
                    </a:extLst>
                  </p:cNvPr>
                  <p:cNvSpPr txBox="1"/>
                  <p:nvPr/>
                </p:nvSpPr>
                <p:spPr>
                  <a:xfrm>
                    <a:off x="7432894" y="5640232"/>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4</m:t>
                              </m:r>
                            </m:sub>
                          </m:sSub>
                        </m:oMath>
                      </m:oMathPara>
                    </a14:m>
                    <a:endParaRPr lang="en-US" dirty="0"/>
                  </a:p>
                </p:txBody>
              </p:sp>
            </mc:Choice>
            <mc:Fallback xmlns="">
              <p:sp>
                <p:nvSpPr>
                  <p:cNvPr id="9" name="TextBox 8">
                    <a:extLst>
                      <a:ext uri="{FF2B5EF4-FFF2-40B4-BE49-F238E27FC236}">
                        <a16:creationId xmlns:a16="http://schemas.microsoft.com/office/drawing/2014/main" id="{8FA54368-9693-C742-9B35-86DA4DCBC0E8}"/>
                      </a:ext>
                    </a:extLst>
                  </p:cNvPr>
                  <p:cNvSpPr txBox="1">
                    <a:spLocks noRot="1" noChangeAspect="1" noMove="1" noResize="1" noEditPoints="1" noAdjustHandles="1" noChangeArrowheads="1" noChangeShapeType="1" noTextEdit="1"/>
                  </p:cNvSpPr>
                  <p:nvPr/>
                </p:nvSpPr>
                <p:spPr>
                  <a:xfrm>
                    <a:off x="7432894" y="5640232"/>
                    <a:ext cx="281423" cy="276999"/>
                  </a:xfrm>
                  <a:prstGeom prst="rect">
                    <a:avLst/>
                  </a:prstGeom>
                  <a:blipFill>
                    <a:blip r:embed="rId12"/>
                    <a:stretch>
                      <a:fillRect l="-8696" r="-4348"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95E12008-E35C-0842-9D11-ACF3C92D8A4D}"/>
                      </a:ext>
                    </a:extLst>
                  </p:cNvPr>
                  <p:cNvSpPr txBox="1"/>
                  <p:nvPr/>
                </p:nvSpPr>
                <p:spPr>
                  <a:xfrm>
                    <a:off x="7432894" y="5966047"/>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5</m:t>
                              </m:r>
                            </m:sub>
                          </m:sSub>
                        </m:oMath>
                      </m:oMathPara>
                    </a14:m>
                    <a:endParaRPr lang="en-US" dirty="0"/>
                  </a:p>
                </p:txBody>
              </p:sp>
            </mc:Choice>
            <mc:Fallback xmlns="">
              <p:sp>
                <p:nvSpPr>
                  <p:cNvPr id="10" name="TextBox 9">
                    <a:extLst>
                      <a:ext uri="{FF2B5EF4-FFF2-40B4-BE49-F238E27FC236}">
                        <a16:creationId xmlns:a16="http://schemas.microsoft.com/office/drawing/2014/main" id="{D66DA69D-8D07-9D48-9EE9-D4A8D8AC3260}"/>
                      </a:ext>
                    </a:extLst>
                  </p:cNvPr>
                  <p:cNvSpPr txBox="1">
                    <a:spLocks noRot="1" noChangeAspect="1" noMove="1" noResize="1" noEditPoints="1" noAdjustHandles="1" noChangeArrowheads="1" noChangeShapeType="1" noTextEdit="1"/>
                  </p:cNvSpPr>
                  <p:nvPr/>
                </p:nvSpPr>
                <p:spPr>
                  <a:xfrm>
                    <a:off x="7432894" y="5966047"/>
                    <a:ext cx="281423" cy="276999"/>
                  </a:xfrm>
                  <a:prstGeom prst="rect">
                    <a:avLst/>
                  </a:prstGeom>
                  <a:blipFill>
                    <a:blip r:embed="rId13"/>
                    <a:stretch>
                      <a:fillRect l="-8696" r="-4348"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F109199E-048B-CA45-989B-02F9B379BBE8}"/>
                      </a:ext>
                    </a:extLst>
                  </p:cNvPr>
                  <p:cNvSpPr txBox="1"/>
                  <p:nvPr/>
                </p:nvSpPr>
                <p:spPr>
                  <a:xfrm>
                    <a:off x="7864357" y="4552398"/>
                    <a:ext cx="33926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1</m:t>
                              </m:r>
                            </m:sup>
                          </m:sSup>
                        </m:oMath>
                      </m:oMathPara>
                    </a14:m>
                    <a:endParaRPr lang="en-US" dirty="0"/>
                  </a:p>
                </p:txBody>
              </p:sp>
            </mc:Choice>
            <mc:Fallback xmlns="">
              <p:sp>
                <p:nvSpPr>
                  <p:cNvPr id="19" name="TextBox 18">
                    <a:extLst>
                      <a:ext uri="{FF2B5EF4-FFF2-40B4-BE49-F238E27FC236}">
                        <a16:creationId xmlns:a16="http://schemas.microsoft.com/office/drawing/2014/main" id="{F109199E-048B-CA45-989B-02F9B379BBE8}"/>
                      </a:ext>
                    </a:extLst>
                  </p:cNvPr>
                  <p:cNvSpPr txBox="1">
                    <a:spLocks noRot="1" noChangeAspect="1" noMove="1" noResize="1" noEditPoints="1" noAdjustHandles="1" noChangeArrowheads="1" noChangeShapeType="1" noTextEdit="1"/>
                  </p:cNvSpPr>
                  <p:nvPr/>
                </p:nvSpPr>
                <p:spPr>
                  <a:xfrm>
                    <a:off x="7864357" y="4552398"/>
                    <a:ext cx="339260" cy="276999"/>
                  </a:xfrm>
                  <a:prstGeom prst="rect">
                    <a:avLst/>
                  </a:prstGeom>
                  <a:blipFill>
                    <a:blip r:embed="rId14"/>
                    <a:stretch>
                      <a:fillRect l="-7407"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FA598DAF-274E-094F-B340-CAEFB394FAB5}"/>
                      </a:ext>
                    </a:extLst>
                  </p:cNvPr>
                  <p:cNvSpPr txBox="1"/>
                  <p:nvPr/>
                </p:nvSpPr>
                <p:spPr>
                  <a:xfrm>
                    <a:off x="8804408" y="4484030"/>
                    <a:ext cx="3441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2</m:t>
                              </m:r>
                            </m:sup>
                          </m:sSup>
                        </m:oMath>
                      </m:oMathPara>
                    </a14:m>
                    <a:endParaRPr lang="en-US" dirty="0"/>
                  </a:p>
                </p:txBody>
              </p:sp>
            </mc:Choice>
            <mc:Fallback xmlns="">
              <p:sp>
                <p:nvSpPr>
                  <p:cNvPr id="20" name="TextBox 19">
                    <a:extLst>
                      <a:ext uri="{FF2B5EF4-FFF2-40B4-BE49-F238E27FC236}">
                        <a16:creationId xmlns:a16="http://schemas.microsoft.com/office/drawing/2014/main" id="{FA598DAF-274E-094F-B340-CAEFB394FAB5}"/>
                      </a:ext>
                    </a:extLst>
                  </p:cNvPr>
                  <p:cNvSpPr txBox="1">
                    <a:spLocks noRot="1" noChangeAspect="1" noMove="1" noResize="1" noEditPoints="1" noAdjustHandles="1" noChangeArrowheads="1" noChangeShapeType="1" noTextEdit="1"/>
                  </p:cNvSpPr>
                  <p:nvPr/>
                </p:nvSpPr>
                <p:spPr>
                  <a:xfrm>
                    <a:off x="8804408" y="4484030"/>
                    <a:ext cx="344197" cy="276999"/>
                  </a:xfrm>
                  <a:prstGeom prst="rect">
                    <a:avLst/>
                  </a:prstGeom>
                  <a:blipFill>
                    <a:blip r:embed="rId15"/>
                    <a:stretch>
                      <a:fillRect l="-7407" t="-4348"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D6D36776-28CB-0F41-980A-EADF56AB1D96}"/>
                      </a:ext>
                    </a:extLst>
                  </p:cNvPr>
                  <p:cNvSpPr txBox="1"/>
                  <p:nvPr/>
                </p:nvSpPr>
                <p:spPr>
                  <a:xfrm>
                    <a:off x="9979850" y="4810951"/>
                    <a:ext cx="3441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3</m:t>
                              </m:r>
                            </m:sup>
                          </m:sSup>
                        </m:oMath>
                      </m:oMathPara>
                    </a14:m>
                    <a:endParaRPr lang="en-US" dirty="0"/>
                  </a:p>
                </p:txBody>
              </p:sp>
            </mc:Choice>
            <mc:Fallback xmlns="">
              <p:sp>
                <p:nvSpPr>
                  <p:cNvPr id="21" name="TextBox 20">
                    <a:extLst>
                      <a:ext uri="{FF2B5EF4-FFF2-40B4-BE49-F238E27FC236}">
                        <a16:creationId xmlns:a16="http://schemas.microsoft.com/office/drawing/2014/main" id="{D6D36776-28CB-0F41-980A-EADF56AB1D96}"/>
                      </a:ext>
                    </a:extLst>
                  </p:cNvPr>
                  <p:cNvSpPr txBox="1">
                    <a:spLocks noRot="1" noChangeAspect="1" noMove="1" noResize="1" noEditPoints="1" noAdjustHandles="1" noChangeArrowheads="1" noChangeShapeType="1" noTextEdit="1"/>
                  </p:cNvSpPr>
                  <p:nvPr/>
                </p:nvSpPr>
                <p:spPr>
                  <a:xfrm>
                    <a:off x="9979850" y="4810951"/>
                    <a:ext cx="344197" cy="276999"/>
                  </a:xfrm>
                  <a:prstGeom prst="rect">
                    <a:avLst/>
                  </a:prstGeom>
                  <a:blipFill>
                    <a:blip r:embed="rId16"/>
                    <a:stretch>
                      <a:fillRect l="-11111" t="-4545"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0AFE34BA-F86A-604D-AC32-A59723090070}"/>
                      </a:ext>
                    </a:extLst>
                  </p:cNvPr>
                  <p:cNvSpPr txBox="1"/>
                  <p:nvPr/>
                </p:nvSpPr>
                <p:spPr>
                  <a:xfrm>
                    <a:off x="8362210" y="4490048"/>
                    <a:ext cx="27879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1</m:t>
                              </m:r>
                            </m:sup>
                          </m:sSup>
                        </m:oMath>
                      </m:oMathPara>
                    </a14:m>
                    <a:endParaRPr lang="en-US" dirty="0"/>
                  </a:p>
                </p:txBody>
              </p:sp>
            </mc:Choice>
            <mc:Fallback xmlns="">
              <p:sp>
                <p:nvSpPr>
                  <p:cNvPr id="22" name="TextBox 21">
                    <a:extLst>
                      <a:ext uri="{FF2B5EF4-FFF2-40B4-BE49-F238E27FC236}">
                        <a16:creationId xmlns:a16="http://schemas.microsoft.com/office/drawing/2014/main" id="{0AFE34BA-F86A-604D-AC32-A59723090070}"/>
                      </a:ext>
                    </a:extLst>
                  </p:cNvPr>
                  <p:cNvSpPr txBox="1">
                    <a:spLocks noRot="1" noChangeAspect="1" noMove="1" noResize="1" noEditPoints="1" noAdjustHandles="1" noChangeArrowheads="1" noChangeShapeType="1" noTextEdit="1"/>
                  </p:cNvSpPr>
                  <p:nvPr/>
                </p:nvSpPr>
                <p:spPr>
                  <a:xfrm>
                    <a:off x="8362210" y="4490048"/>
                    <a:ext cx="278794" cy="276999"/>
                  </a:xfrm>
                  <a:prstGeom prst="rect">
                    <a:avLst/>
                  </a:prstGeom>
                  <a:blipFill>
                    <a:blip r:embed="rId17"/>
                    <a:stretch>
                      <a:fillRect l="-9091" r="-90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4DE88049-0CC4-D64F-8BF3-DB0F066C9388}"/>
                      </a:ext>
                    </a:extLst>
                  </p:cNvPr>
                  <p:cNvSpPr txBox="1"/>
                  <p:nvPr/>
                </p:nvSpPr>
                <p:spPr>
                  <a:xfrm>
                    <a:off x="9413537" y="4188595"/>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2</m:t>
                              </m:r>
                            </m:sup>
                          </m:sSup>
                        </m:oMath>
                      </m:oMathPara>
                    </a14:m>
                    <a:endParaRPr lang="en-US" dirty="0"/>
                  </a:p>
                </p:txBody>
              </p:sp>
            </mc:Choice>
            <mc:Fallback xmlns="">
              <p:sp>
                <p:nvSpPr>
                  <p:cNvPr id="23" name="TextBox 22">
                    <a:extLst>
                      <a:ext uri="{FF2B5EF4-FFF2-40B4-BE49-F238E27FC236}">
                        <a16:creationId xmlns:a16="http://schemas.microsoft.com/office/drawing/2014/main" id="{4DE88049-0CC4-D64F-8BF3-DB0F066C9388}"/>
                      </a:ext>
                    </a:extLst>
                  </p:cNvPr>
                  <p:cNvSpPr txBox="1">
                    <a:spLocks noRot="1" noChangeAspect="1" noMove="1" noResize="1" noEditPoints="1" noAdjustHandles="1" noChangeArrowheads="1" noChangeShapeType="1" noTextEdit="1"/>
                  </p:cNvSpPr>
                  <p:nvPr/>
                </p:nvSpPr>
                <p:spPr>
                  <a:xfrm>
                    <a:off x="9413537" y="4188595"/>
                    <a:ext cx="283732" cy="276999"/>
                  </a:xfrm>
                  <a:prstGeom prst="rect">
                    <a:avLst/>
                  </a:prstGeom>
                  <a:blipFill>
                    <a:blip r:embed="rId18"/>
                    <a:stretch>
                      <a:fillRect l="-14286" t="-4545" r="-95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D44DA5F3-8821-9042-8CA3-E3B9F92B2C08}"/>
                      </a:ext>
                    </a:extLst>
                  </p:cNvPr>
                  <p:cNvSpPr txBox="1"/>
                  <p:nvPr/>
                </p:nvSpPr>
                <p:spPr>
                  <a:xfrm>
                    <a:off x="10471905" y="5016242"/>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3</m:t>
                              </m:r>
                            </m:sup>
                          </m:sSup>
                        </m:oMath>
                      </m:oMathPara>
                    </a14:m>
                    <a:endParaRPr lang="en-US" dirty="0"/>
                  </a:p>
                </p:txBody>
              </p:sp>
            </mc:Choice>
            <mc:Fallback xmlns="">
              <p:sp>
                <p:nvSpPr>
                  <p:cNvPr id="24" name="TextBox 23">
                    <a:extLst>
                      <a:ext uri="{FF2B5EF4-FFF2-40B4-BE49-F238E27FC236}">
                        <a16:creationId xmlns:a16="http://schemas.microsoft.com/office/drawing/2014/main" id="{D44DA5F3-8821-9042-8CA3-E3B9F92B2C08}"/>
                      </a:ext>
                    </a:extLst>
                  </p:cNvPr>
                  <p:cNvSpPr txBox="1">
                    <a:spLocks noRot="1" noChangeAspect="1" noMove="1" noResize="1" noEditPoints="1" noAdjustHandles="1" noChangeArrowheads="1" noChangeShapeType="1" noTextEdit="1"/>
                  </p:cNvSpPr>
                  <p:nvPr/>
                </p:nvSpPr>
                <p:spPr>
                  <a:xfrm>
                    <a:off x="10471905" y="5016242"/>
                    <a:ext cx="283732" cy="276999"/>
                  </a:xfrm>
                  <a:prstGeom prst="rect">
                    <a:avLst/>
                  </a:prstGeom>
                  <a:blipFill>
                    <a:blip r:embed="rId19"/>
                    <a:stretch>
                      <a:fillRect l="-9091" t="-4545" r="-9091"/>
                    </a:stretch>
                  </a:blipFill>
                </p:spPr>
                <p:txBody>
                  <a:bodyPr/>
                  <a:lstStyle/>
                  <a:p>
                    <a:r>
                      <a:rPr lang="en-US">
                        <a:noFill/>
                      </a:rPr>
                      <a:t> </a:t>
                    </a:r>
                  </a:p>
                </p:txBody>
              </p:sp>
            </mc:Fallback>
          </mc:AlternateContent>
        </p:grpSp>
      </p:grpSp>
      <p:sp>
        <p:nvSpPr>
          <p:cNvPr id="25" name="Slide Number Placeholder 24">
            <a:extLst>
              <a:ext uri="{FF2B5EF4-FFF2-40B4-BE49-F238E27FC236}">
                <a16:creationId xmlns:a16="http://schemas.microsoft.com/office/drawing/2014/main" id="{74758AAB-E99E-4045-94B6-CD624B69362D}"/>
              </a:ext>
            </a:extLst>
          </p:cNvPr>
          <p:cNvSpPr>
            <a:spLocks noGrp="1"/>
          </p:cNvSpPr>
          <p:nvPr>
            <p:ph type="sldNum" sz="quarter" idx="12"/>
          </p:nvPr>
        </p:nvSpPr>
        <p:spPr/>
        <p:txBody>
          <a:bodyPr/>
          <a:lstStyle/>
          <a:p>
            <a:fld id="{5F07402F-1908-0F43-B844-ECE5D9BD648C}" type="slidenum">
              <a:rPr lang="en-US" smtClean="0"/>
              <a:t>26</a:t>
            </a:fld>
            <a:endParaRPr lang="en-US"/>
          </a:p>
        </p:txBody>
      </p:sp>
    </p:spTree>
    <p:extLst>
      <p:ext uri="{BB962C8B-B14F-4D97-AF65-F5344CB8AC3E}">
        <p14:creationId xmlns:p14="http://schemas.microsoft.com/office/powerpoint/2010/main" val="17057272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97734-C8C6-C345-8D68-15BA89155DF5}"/>
              </a:ext>
            </a:extLst>
          </p:cNvPr>
          <p:cNvSpPr>
            <a:spLocks noGrp="1"/>
          </p:cNvSpPr>
          <p:nvPr>
            <p:ph type="title"/>
          </p:nvPr>
        </p:nvSpPr>
        <p:spPr/>
        <p:txBody>
          <a:bodyPr/>
          <a:lstStyle/>
          <a:p>
            <a:r>
              <a:rPr lang="en-US" dirty="0"/>
              <a:t>Gradient decent for a full network</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8D47BB0-248A-C448-A430-0B3F68FCEADC}"/>
                  </a:ext>
                </a:extLst>
              </p:cNvPr>
              <p:cNvSpPr>
                <a:spLocks noGrp="1"/>
              </p:cNvSpPr>
              <p:nvPr>
                <p:ph idx="1"/>
              </p:nvPr>
            </p:nvSpPr>
            <p:spPr/>
            <p:txBody>
              <a:bodyPr/>
              <a:lstStyle/>
              <a:p>
                <a:r>
                  <a:rPr lang="en-US" dirty="0"/>
                  <a:t>Step1: compute the loss gradient with respect to </a:t>
                </a:r>
                <a14:m>
                  <m:oMath xmlns:m="http://schemas.openxmlformats.org/officeDocument/2006/math">
                    <m:sSup>
                      <m:sSupPr>
                        <m:ctrlPr>
                          <a:rPr lang="en-US" i="1">
                            <a:latin typeface="Cambria Math" panose="02040503050406030204" pitchFamily="18" charset="0"/>
                          </a:rPr>
                        </m:ctrlPr>
                      </m:sSupPr>
                      <m:e>
                        <m:r>
                          <a:rPr lang="en-US" b="0" i="1" smtClean="0">
                            <a:latin typeface="Cambria Math" panose="02040503050406030204" pitchFamily="18" charset="0"/>
                          </a:rPr>
                          <m:t>𝑧</m:t>
                        </m:r>
                      </m:e>
                      <m:sup>
                        <m:r>
                          <a:rPr lang="en-US" i="1">
                            <a:latin typeface="Cambria Math" panose="02040503050406030204" pitchFamily="18" charset="0"/>
                          </a:rPr>
                          <m:t>3</m:t>
                        </m:r>
                      </m:sup>
                    </m:sSup>
                  </m:oMath>
                </a14:m>
                <a:endParaRPr lang="en-US" dirty="0"/>
              </a:p>
              <a:p>
                <a:pPr lvl="1"/>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3</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r>
                          <a:rPr lang="en-US" b="0" i="1" smtClean="0">
                            <a:latin typeface="Cambria Math" panose="02040503050406030204" pitchFamily="18" charset="0"/>
                          </a:rPr>
                          <m:t>𝑔</m:t>
                        </m:r>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3</m:t>
                                </m:r>
                              </m:sup>
                            </m:sSup>
                          </m:e>
                        </m:d>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𝑔</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e>
                        </m:d>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den>
                    </m:f>
                  </m:oMath>
                </a14:m>
                <a:endParaRPr lang="en-US" i="1" dirty="0">
                  <a:latin typeface="Cambria Math" panose="02040503050406030204" pitchFamily="18" charset="0"/>
                </a:endParaRPr>
              </a:p>
              <a:p>
                <a:pPr lvl="1"/>
                <a:r>
                  <a:rPr lang="en-US" dirty="0"/>
                  <a:t>For </a:t>
                </a:r>
                <a14:m>
                  <m:oMath xmlns:m="http://schemas.openxmlformats.org/officeDocument/2006/math">
                    <m:r>
                      <a:rPr lang="en-US" i="1">
                        <a:latin typeface="Cambria Math" panose="02040503050406030204" pitchFamily="18" charset="0"/>
                      </a:rPr>
                      <m:t>𝑔</m:t>
                    </m:r>
                  </m:oMath>
                </a14:m>
                <a:r>
                  <a:rPr lang="en-US" dirty="0"/>
                  <a:t>=sigmoid and loss = squared: </a:t>
                </a:r>
              </a:p>
              <a:p>
                <a:pPr lvl="1"/>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b="0" i="1" smtClean="0">
                                <a:latin typeface="Cambria Math" panose="02040503050406030204" pitchFamily="18" charset="0"/>
                              </a:rPr>
                              <m:t>𝑧</m:t>
                            </m:r>
                          </m:e>
                          <m:sup>
                            <m:r>
                              <a:rPr lang="en-US" i="1">
                                <a:latin typeface="Cambria Math" panose="02040503050406030204" pitchFamily="18" charset="0"/>
                              </a:rPr>
                              <m:t>3</m:t>
                            </m:r>
                          </m:sup>
                        </m:sSup>
                      </m:den>
                    </m:f>
                    <m:r>
                      <a:rPr lang="en-US" i="1">
                        <a:latin typeface="Cambria Math" panose="02040503050406030204" pitchFamily="18" charset="0"/>
                      </a:rPr>
                      <m:t>=</m:t>
                    </m:r>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1+</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sup>
                            </m:sSup>
                          </m:den>
                        </m:f>
                        <m:r>
                          <a:rPr lang="en-US" b="0" i="1" smtClean="0">
                            <a:latin typeface="Cambria Math" panose="02040503050406030204" pitchFamily="18" charset="0"/>
                          </a:rPr>
                          <m:t>−</m:t>
                        </m:r>
                        <m:r>
                          <a:rPr lang="en-US" b="0" i="1" smtClean="0">
                            <a:latin typeface="Cambria Math" panose="02040503050406030204" pitchFamily="18" charset="0"/>
                          </a:rPr>
                          <m:t>𝑦</m:t>
                        </m:r>
                      </m:e>
                    </m:d>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1+</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sup>
                        </m:sSup>
                      </m:den>
                    </m:f>
                    <m:d>
                      <m:dPr>
                        <m:ctrlPr>
                          <a:rPr lang="en-US" i="1">
                            <a:latin typeface="Cambria Math" panose="02040503050406030204" pitchFamily="18" charset="0"/>
                          </a:rPr>
                        </m:ctrlPr>
                      </m:dPr>
                      <m:e>
                        <m:r>
                          <a:rPr lang="en-US" i="1">
                            <a:latin typeface="Cambria Math" panose="02040503050406030204" pitchFamily="18" charset="0"/>
                          </a:rPr>
                          <m:t>1−</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1+</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sup>
                            </m:sSup>
                          </m:den>
                        </m:f>
                      </m:e>
                    </m:d>
                  </m:oMath>
                </a14:m>
                <a:endParaRPr lang="en-US" dirty="0"/>
              </a:p>
              <a:p>
                <a:endParaRPr lang="en-US" dirty="0"/>
              </a:p>
            </p:txBody>
          </p:sp>
        </mc:Choice>
        <mc:Fallback xmlns="">
          <p:sp>
            <p:nvSpPr>
              <p:cNvPr id="3" name="Content Placeholder 2">
                <a:extLst>
                  <a:ext uri="{FF2B5EF4-FFF2-40B4-BE49-F238E27FC236}">
                    <a16:creationId xmlns:a16="http://schemas.microsoft.com/office/drawing/2014/main" id="{18D47BB0-248A-C448-A430-0B3F68FCEADC}"/>
                  </a:ext>
                </a:extLst>
              </p:cNvPr>
              <p:cNvSpPr>
                <a:spLocks noGrp="1" noRot="1" noChangeAspect="1" noMove="1" noResize="1" noEditPoints="1" noAdjustHandles="1" noChangeArrowheads="1" noChangeShapeType="1" noTextEdit="1"/>
              </p:cNvSpPr>
              <p:nvPr>
                <p:ph idx="1"/>
              </p:nvPr>
            </p:nvSpPr>
            <p:spPr>
              <a:blipFill>
                <a:blip r:embed="rId2"/>
                <a:stretch>
                  <a:fillRect l="-1086" t="-2326"/>
                </a:stretch>
              </a:blipFill>
            </p:spPr>
            <p:txBody>
              <a:bodyPr/>
              <a:lstStyle/>
              <a:p>
                <a:r>
                  <a:rPr lang="en-US">
                    <a:noFill/>
                  </a:rPr>
                  <a:t> </a:t>
                </a:r>
              </a:p>
            </p:txBody>
          </p:sp>
        </mc:Fallback>
      </mc:AlternateContent>
      <p:grpSp>
        <p:nvGrpSpPr>
          <p:cNvPr id="4" name="Group 3">
            <a:extLst>
              <a:ext uri="{FF2B5EF4-FFF2-40B4-BE49-F238E27FC236}">
                <a16:creationId xmlns:a16="http://schemas.microsoft.com/office/drawing/2014/main" id="{ADF0F125-DA79-954A-BBCD-21ABB7C2BABC}"/>
              </a:ext>
            </a:extLst>
          </p:cNvPr>
          <p:cNvGrpSpPr/>
          <p:nvPr/>
        </p:nvGrpSpPr>
        <p:grpSpPr>
          <a:xfrm>
            <a:off x="7143184" y="4313507"/>
            <a:ext cx="4722891" cy="2300134"/>
            <a:chOff x="7057084" y="4017509"/>
            <a:chExt cx="4940842" cy="2304280"/>
          </a:xfrm>
        </p:grpSpPr>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E6638B3F-0B67-C54F-9DC4-177C7710641E}"/>
                    </a:ext>
                  </a:extLst>
                </p:cNvPr>
                <p:cNvSpPr/>
                <p:nvPr/>
              </p:nvSpPr>
              <p:spPr>
                <a:xfrm>
                  <a:off x="9418757" y="4371423"/>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5" name="Rectangle 4">
                  <a:extLst>
                    <a:ext uri="{FF2B5EF4-FFF2-40B4-BE49-F238E27FC236}">
                      <a16:creationId xmlns:a16="http://schemas.microsoft.com/office/drawing/2014/main" id="{E6638B3F-0B67-C54F-9DC4-177C7710641E}"/>
                    </a:ext>
                  </a:extLst>
                </p:cNvPr>
                <p:cNvSpPr>
                  <a:spLocks noRot="1" noChangeAspect="1" noMove="1" noResize="1" noEditPoints="1" noAdjustHandles="1" noChangeArrowheads="1" noChangeShapeType="1" noTextEdit="1"/>
                </p:cNvSpPr>
                <p:nvPr/>
              </p:nvSpPr>
              <p:spPr>
                <a:xfrm>
                  <a:off x="9418757" y="4371423"/>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8078351A-13CE-8A48-89D0-1E04041841F4}"/>
                    </a:ext>
                  </a:extLst>
                </p:cNvPr>
                <p:cNvSpPr/>
                <p:nvPr/>
              </p:nvSpPr>
              <p:spPr>
                <a:xfrm>
                  <a:off x="9418756" y="4904861"/>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6" name="Rectangle 5">
                  <a:extLst>
                    <a:ext uri="{FF2B5EF4-FFF2-40B4-BE49-F238E27FC236}">
                      <a16:creationId xmlns:a16="http://schemas.microsoft.com/office/drawing/2014/main" id="{8078351A-13CE-8A48-89D0-1E04041841F4}"/>
                    </a:ext>
                  </a:extLst>
                </p:cNvPr>
                <p:cNvSpPr>
                  <a:spLocks noRot="1" noChangeAspect="1" noMove="1" noResize="1" noEditPoints="1" noAdjustHandles="1" noChangeArrowheads="1" noChangeShapeType="1" noTextEdit="1"/>
                </p:cNvSpPr>
                <p:nvPr/>
              </p:nvSpPr>
              <p:spPr>
                <a:xfrm>
                  <a:off x="9418756" y="4904861"/>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94A3BD20-E8FB-BF40-B1FA-9D46D162504C}"/>
                    </a:ext>
                  </a:extLst>
                </p:cNvPr>
                <p:cNvSpPr/>
                <p:nvPr/>
              </p:nvSpPr>
              <p:spPr>
                <a:xfrm>
                  <a:off x="10426694" y="5161940"/>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7" name="Rectangle 6">
                  <a:extLst>
                    <a:ext uri="{FF2B5EF4-FFF2-40B4-BE49-F238E27FC236}">
                      <a16:creationId xmlns:a16="http://schemas.microsoft.com/office/drawing/2014/main" id="{94A3BD20-E8FB-BF40-B1FA-9D46D162504C}"/>
                    </a:ext>
                  </a:extLst>
                </p:cNvPr>
                <p:cNvSpPr>
                  <a:spLocks noRot="1" noChangeAspect="1" noMove="1" noResize="1" noEditPoints="1" noAdjustHandles="1" noChangeArrowheads="1" noChangeShapeType="1" noTextEdit="1"/>
                </p:cNvSpPr>
                <p:nvPr/>
              </p:nvSpPr>
              <p:spPr>
                <a:xfrm>
                  <a:off x="10426694" y="5161940"/>
                  <a:ext cx="367665"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3B14691B-1D9B-504D-AB18-7DBF3628F89A}"/>
                    </a:ext>
                  </a:extLst>
                </p:cNvPr>
                <p:cNvSpPr/>
                <p:nvPr/>
              </p:nvSpPr>
              <p:spPr>
                <a:xfrm>
                  <a:off x="9418756" y="5438299"/>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8" name="Rectangle 7">
                  <a:extLst>
                    <a:ext uri="{FF2B5EF4-FFF2-40B4-BE49-F238E27FC236}">
                      <a16:creationId xmlns:a16="http://schemas.microsoft.com/office/drawing/2014/main" id="{3B14691B-1D9B-504D-AB18-7DBF3628F89A}"/>
                    </a:ext>
                  </a:extLst>
                </p:cNvPr>
                <p:cNvSpPr>
                  <a:spLocks noRot="1" noChangeAspect="1" noMove="1" noResize="1" noEditPoints="1" noAdjustHandles="1" noChangeArrowheads="1" noChangeShapeType="1" noTextEdit="1"/>
                </p:cNvSpPr>
                <p:nvPr/>
              </p:nvSpPr>
              <p:spPr>
                <a:xfrm>
                  <a:off x="9418756" y="5438299"/>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061CB06F-9DBF-984F-93D8-B3FA84DB86C3}"/>
                    </a:ext>
                  </a:extLst>
                </p:cNvPr>
                <p:cNvSpPr/>
                <p:nvPr/>
              </p:nvSpPr>
              <p:spPr>
                <a:xfrm>
                  <a:off x="9418755" y="5952457"/>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9" name="Rectangle 8">
                  <a:extLst>
                    <a:ext uri="{FF2B5EF4-FFF2-40B4-BE49-F238E27FC236}">
                      <a16:creationId xmlns:a16="http://schemas.microsoft.com/office/drawing/2014/main" id="{061CB06F-9DBF-984F-93D8-B3FA84DB86C3}"/>
                    </a:ext>
                  </a:extLst>
                </p:cNvPr>
                <p:cNvSpPr>
                  <a:spLocks noRot="1" noChangeAspect="1" noMove="1" noResize="1" noEditPoints="1" noAdjustHandles="1" noChangeArrowheads="1" noChangeShapeType="1" noTextEdit="1"/>
                </p:cNvSpPr>
                <p:nvPr/>
              </p:nvSpPr>
              <p:spPr>
                <a:xfrm>
                  <a:off x="9418755" y="5952457"/>
                  <a:ext cx="367665"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7E3B4C88-6F6E-0B49-8917-1D7F5BF20017}"/>
                    </a:ext>
                  </a:extLst>
                </p:cNvPr>
                <p:cNvSpPr/>
                <p:nvPr/>
              </p:nvSpPr>
              <p:spPr>
                <a:xfrm>
                  <a:off x="8369824" y="4648422"/>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10" name="Rectangle 9">
                  <a:extLst>
                    <a:ext uri="{FF2B5EF4-FFF2-40B4-BE49-F238E27FC236}">
                      <a16:creationId xmlns:a16="http://schemas.microsoft.com/office/drawing/2014/main" id="{7E3B4C88-6F6E-0B49-8917-1D7F5BF20017}"/>
                    </a:ext>
                  </a:extLst>
                </p:cNvPr>
                <p:cNvSpPr>
                  <a:spLocks noRot="1" noChangeAspect="1" noMove="1" noResize="1" noEditPoints="1" noAdjustHandles="1" noChangeArrowheads="1" noChangeShapeType="1" noTextEdit="1"/>
                </p:cNvSpPr>
                <p:nvPr/>
              </p:nvSpPr>
              <p:spPr>
                <a:xfrm>
                  <a:off x="8369824" y="4648422"/>
                  <a:ext cx="367665" cy="36933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DDA73EEC-BB08-BE4C-B7EF-BD97828D6328}"/>
                    </a:ext>
                  </a:extLst>
                </p:cNvPr>
                <p:cNvSpPr/>
                <p:nvPr/>
              </p:nvSpPr>
              <p:spPr>
                <a:xfrm>
                  <a:off x="8374224" y="5161940"/>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11" name="Rectangle 10">
                  <a:extLst>
                    <a:ext uri="{FF2B5EF4-FFF2-40B4-BE49-F238E27FC236}">
                      <a16:creationId xmlns:a16="http://schemas.microsoft.com/office/drawing/2014/main" id="{DDA73EEC-BB08-BE4C-B7EF-BD97828D6328}"/>
                    </a:ext>
                  </a:extLst>
                </p:cNvPr>
                <p:cNvSpPr>
                  <a:spLocks noRot="1" noChangeAspect="1" noMove="1" noResize="1" noEditPoints="1" noAdjustHandles="1" noChangeArrowheads="1" noChangeShapeType="1" noTextEdit="1"/>
                </p:cNvSpPr>
                <p:nvPr/>
              </p:nvSpPr>
              <p:spPr>
                <a:xfrm>
                  <a:off x="8374224" y="5161940"/>
                  <a:ext cx="367665" cy="369332"/>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0D97A007-7E2E-1C46-9EF1-DC1022DAC00E}"/>
                    </a:ext>
                  </a:extLst>
                </p:cNvPr>
                <p:cNvSpPr/>
                <p:nvPr/>
              </p:nvSpPr>
              <p:spPr>
                <a:xfrm>
                  <a:off x="8374223" y="5675458"/>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12" name="Rectangle 11">
                  <a:extLst>
                    <a:ext uri="{FF2B5EF4-FFF2-40B4-BE49-F238E27FC236}">
                      <a16:creationId xmlns:a16="http://schemas.microsoft.com/office/drawing/2014/main" id="{0D97A007-7E2E-1C46-9EF1-DC1022DAC00E}"/>
                    </a:ext>
                  </a:extLst>
                </p:cNvPr>
                <p:cNvSpPr>
                  <a:spLocks noRot="1" noChangeAspect="1" noMove="1" noResize="1" noEditPoints="1" noAdjustHandles="1" noChangeArrowheads="1" noChangeShapeType="1" noTextEdit="1"/>
                </p:cNvSpPr>
                <p:nvPr/>
              </p:nvSpPr>
              <p:spPr>
                <a:xfrm>
                  <a:off x="8374223" y="5675458"/>
                  <a:ext cx="367665" cy="369332"/>
                </a:xfrm>
                <a:prstGeom prst="rect">
                  <a:avLst/>
                </a:prstGeom>
                <a:blipFill>
                  <a:blip r:embed="rId8"/>
                  <a:stretch>
                    <a:fillRect/>
                  </a:stretch>
                </a:blipFill>
              </p:spPr>
              <p:txBody>
                <a:bodyPr/>
                <a:lstStyle/>
                <a:p>
                  <a:r>
                    <a:rPr lang="en-US">
                      <a:noFill/>
                    </a:rPr>
                    <a:t> </a:t>
                  </a:r>
                </a:p>
              </p:txBody>
            </p:sp>
          </mc:Fallback>
        </mc:AlternateContent>
        <p:grpSp>
          <p:nvGrpSpPr>
            <p:cNvPr id="13" name="Group 12">
              <a:extLst>
                <a:ext uri="{FF2B5EF4-FFF2-40B4-BE49-F238E27FC236}">
                  <a16:creationId xmlns:a16="http://schemas.microsoft.com/office/drawing/2014/main" id="{B62E90EA-AB4A-D64B-9F61-65C27A2EC636}"/>
                </a:ext>
              </a:extLst>
            </p:cNvPr>
            <p:cNvGrpSpPr/>
            <p:nvPr/>
          </p:nvGrpSpPr>
          <p:grpSpPr>
            <a:xfrm>
              <a:off x="7057084" y="4017509"/>
              <a:ext cx="4940842" cy="2304280"/>
              <a:chOff x="7001433" y="4188595"/>
              <a:chExt cx="4940842" cy="2304280"/>
            </a:xfrm>
          </p:grpSpPr>
          <p:pic>
            <p:nvPicPr>
              <p:cNvPr id="14" name="Picture 2">
                <a:extLst>
                  <a:ext uri="{FF2B5EF4-FFF2-40B4-BE49-F238E27FC236}">
                    <a16:creationId xmlns:a16="http://schemas.microsoft.com/office/drawing/2014/main" id="{2E3EBF32-62C4-F244-86A4-BD5F38F462D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01433" y="4562287"/>
                <a:ext cx="4940842" cy="193058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86299247-A59E-A845-A4AF-F88EE9BA680B}"/>
                      </a:ext>
                    </a:extLst>
                  </p:cNvPr>
                  <p:cNvSpPr txBox="1"/>
                  <p:nvPr/>
                </p:nvSpPr>
                <p:spPr>
                  <a:xfrm>
                    <a:off x="7432895" y="4690898"/>
                    <a:ext cx="27610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oMath>
                      </m:oMathPara>
                    </a14:m>
                    <a:endParaRPr lang="en-US" dirty="0"/>
                  </a:p>
                </p:txBody>
              </p:sp>
            </mc:Choice>
            <mc:Fallback xmlns="">
              <p:sp>
                <p:nvSpPr>
                  <p:cNvPr id="5" name="TextBox 4">
                    <a:extLst>
                      <a:ext uri="{FF2B5EF4-FFF2-40B4-BE49-F238E27FC236}">
                        <a16:creationId xmlns:a16="http://schemas.microsoft.com/office/drawing/2014/main" id="{3725FBD1-E0C5-2D48-AB21-20DFB433B162}"/>
                      </a:ext>
                    </a:extLst>
                  </p:cNvPr>
                  <p:cNvSpPr txBox="1">
                    <a:spLocks noRot="1" noChangeAspect="1" noMove="1" noResize="1" noEditPoints="1" noAdjustHandles="1" noChangeArrowheads="1" noChangeShapeType="1" noTextEdit="1"/>
                  </p:cNvSpPr>
                  <p:nvPr/>
                </p:nvSpPr>
                <p:spPr>
                  <a:xfrm>
                    <a:off x="7432895" y="4690898"/>
                    <a:ext cx="276101" cy="276999"/>
                  </a:xfrm>
                  <a:prstGeom prst="rect">
                    <a:avLst/>
                  </a:prstGeom>
                  <a:blipFill>
                    <a:blip r:embed="rId10"/>
                    <a:stretch>
                      <a:fillRect l="-9091" r="-4545"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5A00A464-82E5-134F-8A40-FA72E40953B9}"/>
                      </a:ext>
                    </a:extLst>
                  </p:cNvPr>
                  <p:cNvSpPr txBox="1"/>
                  <p:nvPr/>
                </p:nvSpPr>
                <p:spPr>
                  <a:xfrm>
                    <a:off x="7432894" y="5016243"/>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oMath>
                      </m:oMathPara>
                    </a14:m>
                    <a:endParaRPr lang="en-US" dirty="0"/>
                  </a:p>
                </p:txBody>
              </p:sp>
            </mc:Choice>
            <mc:Fallback xmlns="">
              <p:sp>
                <p:nvSpPr>
                  <p:cNvPr id="7" name="TextBox 6">
                    <a:extLst>
                      <a:ext uri="{FF2B5EF4-FFF2-40B4-BE49-F238E27FC236}">
                        <a16:creationId xmlns:a16="http://schemas.microsoft.com/office/drawing/2014/main" id="{01F88CD9-184A-A945-93B1-E886849FA749}"/>
                      </a:ext>
                    </a:extLst>
                  </p:cNvPr>
                  <p:cNvSpPr txBox="1">
                    <a:spLocks noRot="1" noChangeAspect="1" noMove="1" noResize="1" noEditPoints="1" noAdjustHandles="1" noChangeArrowheads="1" noChangeShapeType="1" noTextEdit="1"/>
                  </p:cNvSpPr>
                  <p:nvPr/>
                </p:nvSpPr>
                <p:spPr>
                  <a:xfrm>
                    <a:off x="7432894" y="5016243"/>
                    <a:ext cx="281423" cy="276999"/>
                  </a:xfrm>
                  <a:prstGeom prst="rect">
                    <a:avLst/>
                  </a:prstGeom>
                  <a:blipFill>
                    <a:blip r:embed="rId11"/>
                    <a:stretch>
                      <a:fillRect l="-8696" r="-4348"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ABF0BF53-455E-8247-829C-56195E7FCC22}"/>
                      </a:ext>
                    </a:extLst>
                  </p:cNvPr>
                  <p:cNvSpPr txBox="1"/>
                  <p:nvPr/>
                </p:nvSpPr>
                <p:spPr>
                  <a:xfrm>
                    <a:off x="7432894" y="5640232"/>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4</m:t>
                              </m:r>
                            </m:sub>
                          </m:sSub>
                        </m:oMath>
                      </m:oMathPara>
                    </a14:m>
                    <a:endParaRPr lang="en-US" dirty="0"/>
                  </a:p>
                </p:txBody>
              </p:sp>
            </mc:Choice>
            <mc:Fallback xmlns="">
              <p:sp>
                <p:nvSpPr>
                  <p:cNvPr id="9" name="TextBox 8">
                    <a:extLst>
                      <a:ext uri="{FF2B5EF4-FFF2-40B4-BE49-F238E27FC236}">
                        <a16:creationId xmlns:a16="http://schemas.microsoft.com/office/drawing/2014/main" id="{8FA54368-9693-C742-9B35-86DA4DCBC0E8}"/>
                      </a:ext>
                    </a:extLst>
                  </p:cNvPr>
                  <p:cNvSpPr txBox="1">
                    <a:spLocks noRot="1" noChangeAspect="1" noMove="1" noResize="1" noEditPoints="1" noAdjustHandles="1" noChangeArrowheads="1" noChangeShapeType="1" noTextEdit="1"/>
                  </p:cNvSpPr>
                  <p:nvPr/>
                </p:nvSpPr>
                <p:spPr>
                  <a:xfrm>
                    <a:off x="7432894" y="5640232"/>
                    <a:ext cx="281423" cy="276999"/>
                  </a:xfrm>
                  <a:prstGeom prst="rect">
                    <a:avLst/>
                  </a:prstGeom>
                  <a:blipFill>
                    <a:blip r:embed="rId12"/>
                    <a:stretch>
                      <a:fillRect l="-8696" r="-4348"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95E12008-E35C-0842-9D11-ACF3C92D8A4D}"/>
                      </a:ext>
                    </a:extLst>
                  </p:cNvPr>
                  <p:cNvSpPr txBox="1"/>
                  <p:nvPr/>
                </p:nvSpPr>
                <p:spPr>
                  <a:xfrm>
                    <a:off x="7432894" y="5966047"/>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5</m:t>
                              </m:r>
                            </m:sub>
                          </m:sSub>
                        </m:oMath>
                      </m:oMathPara>
                    </a14:m>
                    <a:endParaRPr lang="en-US" dirty="0"/>
                  </a:p>
                </p:txBody>
              </p:sp>
            </mc:Choice>
            <mc:Fallback xmlns="">
              <p:sp>
                <p:nvSpPr>
                  <p:cNvPr id="10" name="TextBox 9">
                    <a:extLst>
                      <a:ext uri="{FF2B5EF4-FFF2-40B4-BE49-F238E27FC236}">
                        <a16:creationId xmlns:a16="http://schemas.microsoft.com/office/drawing/2014/main" id="{D66DA69D-8D07-9D48-9EE9-D4A8D8AC3260}"/>
                      </a:ext>
                    </a:extLst>
                  </p:cNvPr>
                  <p:cNvSpPr txBox="1">
                    <a:spLocks noRot="1" noChangeAspect="1" noMove="1" noResize="1" noEditPoints="1" noAdjustHandles="1" noChangeArrowheads="1" noChangeShapeType="1" noTextEdit="1"/>
                  </p:cNvSpPr>
                  <p:nvPr/>
                </p:nvSpPr>
                <p:spPr>
                  <a:xfrm>
                    <a:off x="7432894" y="5966047"/>
                    <a:ext cx="281423" cy="276999"/>
                  </a:xfrm>
                  <a:prstGeom prst="rect">
                    <a:avLst/>
                  </a:prstGeom>
                  <a:blipFill>
                    <a:blip r:embed="rId13"/>
                    <a:stretch>
                      <a:fillRect l="-8696" r="-4348"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F109199E-048B-CA45-989B-02F9B379BBE8}"/>
                      </a:ext>
                    </a:extLst>
                  </p:cNvPr>
                  <p:cNvSpPr txBox="1"/>
                  <p:nvPr/>
                </p:nvSpPr>
                <p:spPr>
                  <a:xfrm>
                    <a:off x="7864357" y="4552398"/>
                    <a:ext cx="33926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1</m:t>
                              </m:r>
                            </m:sup>
                          </m:sSup>
                        </m:oMath>
                      </m:oMathPara>
                    </a14:m>
                    <a:endParaRPr lang="en-US" dirty="0"/>
                  </a:p>
                </p:txBody>
              </p:sp>
            </mc:Choice>
            <mc:Fallback xmlns="">
              <p:sp>
                <p:nvSpPr>
                  <p:cNvPr id="19" name="TextBox 18">
                    <a:extLst>
                      <a:ext uri="{FF2B5EF4-FFF2-40B4-BE49-F238E27FC236}">
                        <a16:creationId xmlns:a16="http://schemas.microsoft.com/office/drawing/2014/main" id="{F109199E-048B-CA45-989B-02F9B379BBE8}"/>
                      </a:ext>
                    </a:extLst>
                  </p:cNvPr>
                  <p:cNvSpPr txBox="1">
                    <a:spLocks noRot="1" noChangeAspect="1" noMove="1" noResize="1" noEditPoints="1" noAdjustHandles="1" noChangeArrowheads="1" noChangeShapeType="1" noTextEdit="1"/>
                  </p:cNvSpPr>
                  <p:nvPr/>
                </p:nvSpPr>
                <p:spPr>
                  <a:xfrm>
                    <a:off x="7864357" y="4552398"/>
                    <a:ext cx="339260" cy="276999"/>
                  </a:xfrm>
                  <a:prstGeom prst="rect">
                    <a:avLst/>
                  </a:prstGeom>
                  <a:blipFill>
                    <a:blip r:embed="rId14"/>
                    <a:stretch>
                      <a:fillRect l="-7407"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FA598DAF-274E-094F-B340-CAEFB394FAB5}"/>
                      </a:ext>
                    </a:extLst>
                  </p:cNvPr>
                  <p:cNvSpPr txBox="1"/>
                  <p:nvPr/>
                </p:nvSpPr>
                <p:spPr>
                  <a:xfrm>
                    <a:off x="8804408" y="4484030"/>
                    <a:ext cx="3441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2</m:t>
                              </m:r>
                            </m:sup>
                          </m:sSup>
                        </m:oMath>
                      </m:oMathPara>
                    </a14:m>
                    <a:endParaRPr lang="en-US" dirty="0"/>
                  </a:p>
                </p:txBody>
              </p:sp>
            </mc:Choice>
            <mc:Fallback xmlns="">
              <p:sp>
                <p:nvSpPr>
                  <p:cNvPr id="20" name="TextBox 19">
                    <a:extLst>
                      <a:ext uri="{FF2B5EF4-FFF2-40B4-BE49-F238E27FC236}">
                        <a16:creationId xmlns:a16="http://schemas.microsoft.com/office/drawing/2014/main" id="{FA598DAF-274E-094F-B340-CAEFB394FAB5}"/>
                      </a:ext>
                    </a:extLst>
                  </p:cNvPr>
                  <p:cNvSpPr txBox="1">
                    <a:spLocks noRot="1" noChangeAspect="1" noMove="1" noResize="1" noEditPoints="1" noAdjustHandles="1" noChangeArrowheads="1" noChangeShapeType="1" noTextEdit="1"/>
                  </p:cNvSpPr>
                  <p:nvPr/>
                </p:nvSpPr>
                <p:spPr>
                  <a:xfrm>
                    <a:off x="8804408" y="4484030"/>
                    <a:ext cx="344197" cy="276999"/>
                  </a:xfrm>
                  <a:prstGeom prst="rect">
                    <a:avLst/>
                  </a:prstGeom>
                  <a:blipFill>
                    <a:blip r:embed="rId15"/>
                    <a:stretch>
                      <a:fillRect l="-7407" t="-4348"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D6D36776-28CB-0F41-980A-EADF56AB1D96}"/>
                      </a:ext>
                    </a:extLst>
                  </p:cNvPr>
                  <p:cNvSpPr txBox="1"/>
                  <p:nvPr/>
                </p:nvSpPr>
                <p:spPr>
                  <a:xfrm>
                    <a:off x="9979850" y="4810951"/>
                    <a:ext cx="3441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3</m:t>
                              </m:r>
                            </m:sup>
                          </m:sSup>
                        </m:oMath>
                      </m:oMathPara>
                    </a14:m>
                    <a:endParaRPr lang="en-US" dirty="0"/>
                  </a:p>
                </p:txBody>
              </p:sp>
            </mc:Choice>
            <mc:Fallback xmlns="">
              <p:sp>
                <p:nvSpPr>
                  <p:cNvPr id="21" name="TextBox 20">
                    <a:extLst>
                      <a:ext uri="{FF2B5EF4-FFF2-40B4-BE49-F238E27FC236}">
                        <a16:creationId xmlns:a16="http://schemas.microsoft.com/office/drawing/2014/main" id="{D6D36776-28CB-0F41-980A-EADF56AB1D96}"/>
                      </a:ext>
                    </a:extLst>
                  </p:cNvPr>
                  <p:cNvSpPr txBox="1">
                    <a:spLocks noRot="1" noChangeAspect="1" noMove="1" noResize="1" noEditPoints="1" noAdjustHandles="1" noChangeArrowheads="1" noChangeShapeType="1" noTextEdit="1"/>
                  </p:cNvSpPr>
                  <p:nvPr/>
                </p:nvSpPr>
                <p:spPr>
                  <a:xfrm>
                    <a:off x="9979850" y="4810951"/>
                    <a:ext cx="344197" cy="276999"/>
                  </a:xfrm>
                  <a:prstGeom prst="rect">
                    <a:avLst/>
                  </a:prstGeom>
                  <a:blipFill>
                    <a:blip r:embed="rId16"/>
                    <a:stretch>
                      <a:fillRect l="-11111" t="-4545"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0AFE34BA-F86A-604D-AC32-A59723090070}"/>
                      </a:ext>
                    </a:extLst>
                  </p:cNvPr>
                  <p:cNvSpPr txBox="1"/>
                  <p:nvPr/>
                </p:nvSpPr>
                <p:spPr>
                  <a:xfrm>
                    <a:off x="8362210" y="4490048"/>
                    <a:ext cx="27879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1</m:t>
                              </m:r>
                            </m:sup>
                          </m:sSup>
                        </m:oMath>
                      </m:oMathPara>
                    </a14:m>
                    <a:endParaRPr lang="en-US" dirty="0"/>
                  </a:p>
                </p:txBody>
              </p:sp>
            </mc:Choice>
            <mc:Fallback xmlns="">
              <p:sp>
                <p:nvSpPr>
                  <p:cNvPr id="22" name="TextBox 21">
                    <a:extLst>
                      <a:ext uri="{FF2B5EF4-FFF2-40B4-BE49-F238E27FC236}">
                        <a16:creationId xmlns:a16="http://schemas.microsoft.com/office/drawing/2014/main" id="{0AFE34BA-F86A-604D-AC32-A59723090070}"/>
                      </a:ext>
                    </a:extLst>
                  </p:cNvPr>
                  <p:cNvSpPr txBox="1">
                    <a:spLocks noRot="1" noChangeAspect="1" noMove="1" noResize="1" noEditPoints="1" noAdjustHandles="1" noChangeArrowheads="1" noChangeShapeType="1" noTextEdit="1"/>
                  </p:cNvSpPr>
                  <p:nvPr/>
                </p:nvSpPr>
                <p:spPr>
                  <a:xfrm>
                    <a:off x="8362210" y="4490048"/>
                    <a:ext cx="278794" cy="276999"/>
                  </a:xfrm>
                  <a:prstGeom prst="rect">
                    <a:avLst/>
                  </a:prstGeom>
                  <a:blipFill>
                    <a:blip r:embed="rId17"/>
                    <a:stretch>
                      <a:fillRect l="-9091" r="-90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4DE88049-0CC4-D64F-8BF3-DB0F066C9388}"/>
                      </a:ext>
                    </a:extLst>
                  </p:cNvPr>
                  <p:cNvSpPr txBox="1"/>
                  <p:nvPr/>
                </p:nvSpPr>
                <p:spPr>
                  <a:xfrm>
                    <a:off x="9413537" y="4188595"/>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2</m:t>
                              </m:r>
                            </m:sup>
                          </m:sSup>
                        </m:oMath>
                      </m:oMathPara>
                    </a14:m>
                    <a:endParaRPr lang="en-US" dirty="0"/>
                  </a:p>
                </p:txBody>
              </p:sp>
            </mc:Choice>
            <mc:Fallback xmlns="">
              <p:sp>
                <p:nvSpPr>
                  <p:cNvPr id="23" name="TextBox 22">
                    <a:extLst>
                      <a:ext uri="{FF2B5EF4-FFF2-40B4-BE49-F238E27FC236}">
                        <a16:creationId xmlns:a16="http://schemas.microsoft.com/office/drawing/2014/main" id="{4DE88049-0CC4-D64F-8BF3-DB0F066C9388}"/>
                      </a:ext>
                    </a:extLst>
                  </p:cNvPr>
                  <p:cNvSpPr txBox="1">
                    <a:spLocks noRot="1" noChangeAspect="1" noMove="1" noResize="1" noEditPoints="1" noAdjustHandles="1" noChangeArrowheads="1" noChangeShapeType="1" noTextEdit="1"/>
                  </p:cNvSpPr>
                  <p:nvPr/>
                </p:nvSpPr>
                <p:spPr>
                  <a:xfrm>
                    <a:off x="9413537" y="4188595"/>
                    <a:ext cx="283732" cy="276999"/>
                  </a:xfrm>
                  <a:prstGeom prst="rect">
                    <a:avLst/>
                  </a:prstGeom>
                  <a:blipFill>
                    <a:blip r:embed="rId18"/>
                    <a:stretch>
                      <a:fillRect l="-14286" t="-4545" r="-95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D44DA5F3-8821-9042-8CA3-E3B9F92B2C08}"/>
                      </a:ext>
                    </a:extLst>
                  </p:cNvPr>
                  <p:cNvSpPr txBox="1"/>
                  <p:nvPr/>
                </p:nvSpPr>
                <p:spPr>
                  <a:xfrm>
                    <a:off x="10471905" y="5016242"/>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3</m:t>
                              </m:r>
                            </m:sup>
                          </m:sSup>
                        </m:oMath>
                      </m:oMathPara>
                    </a14:m>
                    <a:endParaRPr lang="en-US" dirty="0"/>
                  </a:p>
                </p:txBody>
              </p:sp>
            </mc:Choice>
            <mc:Fallback xmlns="">
              <p:sp>
                <p:nvSpPr>
                  <p:cNvPr id="24" name="TextBox 23">
                    <a:extLst>
                      <a:ext uri="{FF2B5EF4-FFF2-40B4-BE49-F238E27FC236}">
                        <a16:creationId xmlns:a16="http://schemas.microsoft.com/office/drawing/2014/main" id="{D44DA5F3-8821-9042-8CA3-E3B9F92B2C08}"/>
                      </a:ext>
                    </a:extLst>
                  </p:cNvPr>
                  <p:cNvSpPr txBox="1">
                    <a:spLocks noRot="1" noChangeAspect="1" noMove="1" noResize="1" noEditPoints="1" noAdjustHandles="1" noChangeArrowheads="1" noChangeShapeType="1" noTextEdit="1"/>
                  </p:cNvSpPr>
                  <p:nvPr/>
                </p:nvSpPr>
                <p:spPr>
                  <a:xfrm>
                    <a:off x="10471905" y="5016242"/>
                    <a:ext cx="283732" cy="276999"/>
                  </a:xfrm>
                  <a:prstGeom prst="rect">
                    <a:avLst/>
                  </a:prstGeom>
                  <a:blipFill>
                    <a:blip r:embed="rId19"/>
                    <a:stretch>
                      <a:fillRect l="-9091" t="-4545" r="-9091"/>
                    </a:stretch>
                  </a:blipFill>
                </p:spPr>
                <p:txBody>
                  <a:bodyPr/>
                  <a:lstStyle/>
                  <a:p>
                    <a:r>
                      <a:rPr lang="en-US">
                        <a:noFill/>
                      </a:rPr>
                      <a:t> </a:t>
                    </a:r>
                  </a:p>
                </p:txBody>
              </p:sp>
            </mc:Fallback>
          </mc:AlternateContent>
        </p:grpSp>
      </p:grpSp>
      <p:sp>
        <p:nvSpPr>
          <p:cNvPr id="25" name="Rectangle 24">
            <a:extLst>
              <a:ext uri="{FF2B5EF4-FFF2-40B4-BE49-F238E27FC236}">
                <a16:creationId xmlns:a16="http://schemas.microsoft.com/office/drawing/2014/main" id="{513C5F9F-4D30-194B-8A39-FBFB1DF01AD9}"/>
              </a:ext>
            </a:extLst>
          </p:cNvPr>
          <p:cNvSpPr/>
          <p:nvPr/>
        </p:nvSpPr>
        <p:spPr>
          <a:xfrm>
            <a:off x="2525916" y="2326741"/>
            <a:ext cx="814813" cy="60658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25089921-05C0-E547-B30C-D00C397D13D5}"/>
              </a:ext>
            </a:extLst>
          </p:cNvPr>
          <p:cNvSpPr/>
          <p:nvPr/>
        </p:nvSpPr>
        <p:spPr>
          <a:xfrm>
            <a:off x="2551565" y="3303006"/>
            <a:ext cx="1613026" cy="60658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Slide Number Placeholder 26">
            <a:extLst>
              <a:ext uri="{FF2B5EF4-FFF2-40B4-BE49-F238E27FC236}">
                <a16:creationId xmlns:a16="http://schemas.microsoft.com/office/drawing/2014/main" id="{780D9E7F-C748-F243-901C-31F73A7C8415}"/>
              </a:ext>
            </a:extLst>
          </p:cNvPr>
          <p:cNvSpPr>
            <a:spLocks noGrp="1"/>
          </p:cNvSpPr>
          <p:nvPr>
            <p:ph type="sldNum" sz="quarter" idx="12"/>
          </p:nvPr>
        </p:nvSpPr>
        <p:spPr/>
        <p:txBody>
          <a:bodyPr/>
          <a:lstStyle/>
          <a:p>
            <a:fld id="{5F07402F-1908-0F43-B844-ECE5D9BD648C}" type="slidenum">
              <a:rPr lang="en-US" smtClean="0"/>
              <a:t>27</a:t>
            </a:fld>
            <a:endParaRPr lang="en-US"/>
          </a:p>
        </p:txBody>
      </p:sp>
    </p:spTree>
    <p:extLst>
      <p:ext uri="{BB962C8B-B14F-4D97-AF65-F5344CB8AC3E}">
        <p14:creationId xmlns:p14="http://schemas.microsoft.com/office/powerpoint/2010/main" val="183359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97734-C8C6-C345-8D68-15BA89155DF5}"/>
              </a:ext>
            </a:extLst>
          </p:cNvPr>
          <p:cNvSpPr>
            <a:spLocks noGrp="1"/>
          </p:cNvSpPr>
          <p:nvPr>
            <p:ph type="title"/>
          </p:nvPr>
        </p:nvSpPr>
        <p:spPr/>
        <p:txBody>
          <a:bodyPr/>
          <a:lstStyle/>
          <a:p>
            <a:r>
              <a:rPr lang="en-US" dirty="0"/>
              <a:t>Gradient decent for a full network</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8D47BB0-248A-C448-A430-0B3F68FCEADC}"/>
                  </a:ext>
                </a:extLst>
              </p:cNvPr>
              <p:cNvSpPr>
                <a:spLocks noGrp="1"/>
              </p:cNvSpPr>
              <p:nvPr>
                <p:ph idx="1"/>
              </p:nvPr>
            </p:nvSpPr>
            <p:spPr/>
            <p:txBody>
              <a:bodyPr/>
              <a:lstStyle/>
              <a:p>
                <a:r>
                  <a:rPr lang="en-US" dirty="0"/>
                  <a:t>Step1: compute the loss gradient with respect to </a:t>
                </a:r>
                <a14:m>
                  <m:oMath xmlns:m="http://schemas.openxmlformats.org/officeDocument/2006/math">
                    <m:sSup>
                      <m:sSupPr>
                        <m:ctrlPr>
                          <a:rPr lang="en-US" i="1">
                            <a:latin typeface="Cambria Math" panose="02040503050406030204" pitchFamily="18" charset="0"/>
                          </a:rPr>
                        </m:ctrlPr>
                      </m:sSupPr>
                      <m:e>
                        <m:r>
                          <a:rPr lang="en-US" b="0" i="1" smtClean="0">
                            <a:latin typeface="Cambria Math" panose="02040503050406030204" pitchFamily="18" charset="0"/>
                          </a:rPr>
                          <m:t>𝑧</m:t>
                        </m:r>
                      </m:e>
                      <m:sup>
                        <m:r>
                          <a:rPr lang="en-US" i="1">
                            <a:latin typeface="Cambria Math" panose="02040503050406030204" pitchFamily="18" charset="0"/>
                          </a:rPr>
                          <m:t>3</m:t>
                        </m:r>
                      </m:sup>
                    </m:sSup>
                  </m:oMath>
                </a14:m>
                <a:endParaRPr lang="en-US" dirty="0"/>
              </a:p>
              <a:p>
                <a:pPr lvl="1"/>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3</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r>
                          <a:rPr lang="en-US" b="0" i="1" smtClean="0">
                            <a:latin typeface="Cambria Math" panose="02040503050406030204" pitchFamily="18" charset="0"/>
                          </a:rPr>
                          <m:t>𝑔</m:t>
                        </m:r>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3</m:t>
                                </m:r>
                              </m:sup>
                            </m:sSup>
                          </m:e>
                        </m:d>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𝑔</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e>
                        </m:d>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den>
                    </m:f>
                  </m:oMath>
                </a14:m>
                <a:endParaRPr lang="en-US" i="1" dirty="0">
                  <a:latin typeface="Cambria Math" panose="02040503050406030204" pitchFamily="18" charset="0"/>
                </a:endParaRPr>
              </a:p>
              <a:p>
                <a:pPr lvl="1"/>
                <a:r>
                  <a:rPr lang="en-US" dirty="0"/>
                  <a:t>For </a:t>
                </a:r>
                <a14:m>
                  <m:oMath xmlns:m="http://schemas.openxmlformats.org/officeDocument/2006/math">
                    <m:r>
                      <a:rPr lang="en-US" i="1">
                        <a:latin typeface="Cambria Math" panose="02040503050406030204" pitchFamily="18" charset="0"/>
                      </a:rPr>
                      <m:t>𝑔</m:t>
                    </m:r>
                  </m:oMath>
                </a14:m>
                <a:r>
                  <a:rPr lang="en-US" dirty="0"/>
                  <a:t>=sigmoid and loss = squared: </a:t>
                </a:r>
              </a:p>
              <a:p>
                <a:pPr lvl="1"/>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b="0" i="1" smtClean="0">
                                <a:latin typeface="Cambria Math" panose="02040503050406030204" pitchFamily="18" charset="0"/>
                              </a:rPr>
                              <m:t>𝑧</m:t>
                            </m:r>
                          </m:e>
                          <m:sup>
                            <m:r>
                              <a:rPr lang="en-US" i="1">
                                <a:latin typeface="Cambria Math" panose="02040503050406030204" pitchFamily="18" charset="0"/>
                              </a:rPr>
                              <m:t>3</m:t>
                            </m:r>
                          </m:sup>
                        </m:sSup>
                      </m:den>
                    </m:f>
                    <m:r>
                      <a:rPr lang="en-US" i="1">
                        <a:latin typeface="Cambria Math" panose="02040503050406030204" pitchFamily="18" charset="0"/>
                      </a:rPr>
                      <m:t>=</m:t>
                    </m:r>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1+</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sup>
                            </m:sSup>
                          </m:den>
                        </m:f>
                        <m:r>
                          <a:rPr lang="en-US" i="1">
                            <a:latin typeface="Cambria Math" panose="02040503050406030204" pitchFamily="18" charset="0"/>
                          </a:rPr>
                          <m:t>−</m:t>
                        </m:r>
                        <m:r>
                          <a:rPr lang="en-US" i="1">
                            <a:latin typeface="Cambria Math" panose="02040503050406030204" pitchFamily="18" charset="0"/>
                          </a:rPr>
                          <m:t>𝑦</m:t>
                        </m:r>
                      </m:e>
                    </m:d>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1+</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sup>
                        </m:sSup>
                      </m:den>
                    </m:f>
                    <m:d>
                      <m:dPr>
                        <m:ctrlPr>
                          <a:rPr lang="en-US" i="1">
                            <a:latin typeface="Cambria Math" panose="02040503050406030204" pitchFamily="18" charset="0"/>
                          </a:rPr>
                        </m:ctrlPr>
                      </m:dPr>
                      <m:e>
                        <m:r>
                          <a:rPr lang="en-US" i="1">
                            <a:latin typeface="Cambria Math" panose="02040503050406030204" pitchFamily="18" charset="0"/>
                          </a:rPr>
                          <m:t>1−</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1+</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sup>
                            </m:sSup>
                          </m:den>
                        </m:f>
                      </m:e>
                    </m:d>
                  </m:oMath>
                </a14:m>
                <a:endParaRPr lang="en-US" dirty="0"/>
              </a:p>
            </p:txBody>
          </p:sp>
        </mc:Choice>
        <mc:Fallback xmlns="">
          <p:sp>
            <p:nvSpPr>
              <p:cNvPr id="3" name="Content Placeholder 2">
                <a:extLst>
                  <a:ext uri="{FF2B5EF4-FFF2-40B4-BE49-F238E27FC236}">
                    <a16:creationId xmlns:a16="http://schemas.microsoft.com/office/drawing/2014/main" id="{18D47BB0-248A-C448-A430-0B3F68FCEADC}"/>
                  </a:ext>
                </a:extLst>
              </p:cNvPr>
              <p:cNvSpPr>
                <a:spLocks noGrp="1" noRot="1" noChangeAspect="1" noMove="1" noResize="1" noEditPoints="1" noAdjustHandles="1" noChangeArrowheads="1" noChangeShapeType="1" noTextEdit="1"/>
              </p:cNvSpPr>
              <p:nvPr>
                <p:ph idx="1"/>
              </p:nvPr>
            </p:nvSpPr>
            <p:spPr>
              <a:blipFill>
                <a:blip r:embed="rId2"/>
                <a:stretch>
                  <a:fillRect l="-1086" t="-2326"/>
                </a:stretch>
              </a:blipFill>
            </p:spPr>
            <p:txBody>
              <a:bodyPr/>
              <a:lstStyle/>
              <a:p>
                <a:r>
                  <a:rPr lang="en-US">
                    <a:noFill/>
                  </a:rPr>
                  <a:t> </a:t>
                </a:r>
              </a:p>
            </p:txBody>
          </p:sp>
        </mc:Fallback>
      </mc:AlternateContent>
      <p:sp>
        <p:nvSpPr>
          <p:cNvPr id="27" name="Rectangle 26">
            <a:extLst>
              <a:ext uri="{FF2B5EF4-FFF2-40B4-BE49-F238E27FC236}">
                <a16:creationId xmlns:a16="http://schemas.microsoft.com/office/drawing/2014/main" id="{FF14D9C1-E841-4C45-BC22-60E989C16B62}"/>
              </a:ext>
            </a:extLst>
          </p:cNvPr>
          <p:cNvSpPr/>
          <p:nvPr/>
        </p:nvSpPr>
        <p:spPr>
          <a:xfrm>
            <a:off x="3494629" y="2281478"/>
            <a:ext cx="814813" cy="60658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13866045-567A-C64F-80C3-69A4A830C2C2}"/>
              </a:ext>
            </a:extLst>
          </p:cNvPr>
          <p:cNvSpPr/>
          <p:nvPr/>
        </p:nvSpPr>
        <p:spPr>
          <a:xfrm>
            <a:off x="4135925" y="3293955"/>
            <a:ext cx="2518370" cy="60658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2A58E6A5-913A-F044-B3C6-06238C2D096B}"/>
              </a:ext>
            </a:extLst>
          </p:cNvPr>
          <p:cNvGrpSpPr/>
          <p:nvPr/>
        </p:nvGrpSpPr>
        <p:grpSpPr>
          <a:xfrm>
            <a:off x="7143184" y="4313507"/>
            <a:ext cx="4722891" cy="2300134"/>
            <a:chOff x="7057084" y="4017509"/>
            <a:chExt cx="4940842" cy="2304280"/>
          </a:xfrm>
        </p:grpSpPr>
        <mc:AlternateContent xmlns:mc="http://schemas.openxmlformats.org/markup-compatibility/2006" xmlns:a14="http://schemas.microsoft.com/office/drawing/2010/main">
          <mc:Choice Requires="a14">
            <p:sp>
              <p:nvSpPr>
                <p:cNvPr id="30" name="Rectangle 29">
                  <a:extLst>
                    <a:ext uri="{FF2B5EF4-FFF2-40B4-BE49-F238E27FC236}">
                      <a16:creationId xmlns:a16="http://schemas.microsoft.com/office/drawing/2014/main" id="{F592782A-7794-5D40-9479-170B99A2D54C}"/>
                    </a:ext>
                  </a:extLst>
                </p:cNvPr>
                <p:cNvSpPr/>
                <p:nvPr/>
              </p:nvSpPr>
              <p:spPr>
                <a:xfrm>
                  <a:off x="9418757" y="4371423"/>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0" name="Rectangle 29">
                  <a:extLst>
                    <a:ext uri="{FF2B5EF4-FFF2-40B4-BE49-F238E27FC236}">
                      <a16:creationId xmlns:a16="http://schemas.microsoft.com/office/drawing/2014/main" id="{F592782A-7794-5D40-9479-170B99A2D54C}"/>
                    </a:ext>
                  </a:extLst>
                </p:cNvPr>
                <p:cNvSpPr>
                  <a:spLocks noRot="1" noChangeAspect="1" noMove="1" noResize="1" noEditPoints="1" noAdjustHandles="1" noChangeArrowheads="1" noChangeShapeType="1" noTextEdit="1"/>
                </p:cNvSpPr>
                <p:nvPr/>
              </p:nvSpPr>
              <p:spPr>
                <a:xfrm>
                  <a:off x="9418757" y="4371423"/>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Rectangle 30">
                  <a:extLst>
                    <a:ext uri="{FF2B5EF4-FFF2-40B4-BE49-F238E27FC236}">
                      <a16:creationId xmlns:a16="http://schemas.microsoft.com/office/drawing/2014/main" id="{C666B43D-DD16-BB4C-89F7-800070C08164}"/>
                    </a:ext>
                  </a:extLst>
                </p:cNvPr>
                <p:cNvSpPr/>
                <p:nvPr/>
              </p:nvSpPr>
              <p:spPr>
                <a:xfrm>
                  <a:off x="9418756" y="4904861"/>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1" name="Rectangle 30">
                  <a:extLst>
                    <a:ext uri="{FF2B5EF4-FFF2-40B4-BE49-F238E27FC236}">
                      <a16:creationId xmlns:a16="http://schemas.microsoft.com/office/drawing/2014/main" id="{C666B43D-DD16-BB4C-89F7-800070C08164}"/>
                    </a:ext>
                  </a:extLst>
                </p:cNvPr>
                <p:cNvSpPr>
                  <a:spLocks noRot="1" noChangeAspect="1" noMove="1" noResize="1" noEditPoints="1" noAdjustHandles="1" noChangeArrowheads="1" noChangeShapeType="1" noTextEdit="1"/>
                </p:cNvSpPr>
                <p:nvPr/>
              </p:nvSpPr>
              <p:spPr>
                <a:xfrm>
                  <a:off x="9418756" y="4904861"/>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Rectangle 31">
                  <a:extLst>
                    <a:ext uri="{FF2B5EF4-FFF2-40B4-BE49-F238E27FC236}">
                      <a16:creationId xmlns:a16="http://schemas.microsoft.com/office/drawing/2014/main" id="{47EA0BAC-6746-BD4A-80CF-D4403AF892E8}"/>
                    </a:ext>
                  </a:extLst>
                </p:cNvPr>
                <p:cNvSpPr/>
                <p:nvPr/>
              </p:nvSpPr>
              <p:spPr>
                <a:xfrm>
                  <a:off x="10426694" y="5161940"/>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2" name="Rectangle 31">
                  <a:extLst>
                    <a:ext uri="{FF2B5EF4-FFF2-40B4-BE49-F238E27FC236}">
                      <a16:creationId xmlns:a16="http://schemas.microsoft.com/office/drawing/2014/main" id="{47EA0BAC-6746-BD4A-80CF-D4403AF892E8}"/>
                    </a:ext>
                  </a:extLst>
                </p:cNvPr>
                <p:cNvSpPr>
                  <a:spLocks noRot="1" noChangeAspect="1" noMove="1" noResize="1" noEditPoints="1" noAdjustHandles="1" noChangeArrowheads="1" noChangeShapeType="1" noTextEdit="1"/>
                </p:cNvSpPr>
                <p:nvPr/>
              </p:nvSpPr>
              <p:spPr>
                <a:xfrm>
                  <a:off x="10426694" y="5161940"/>
                  <a:ext cx="367665"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Rectangle 32">
                  <a:extLst>
                    <a:ext uri="{FF2B5EF4-FFF2-40B4-BE49-F238E27FC236}">
                      <a16:creationId xmlns:a16="http://schemas.microsoft.com/office/drawing/2014/main" id="{CA3D0F85-A140-6241-ADE6-4C41F824FA5E}"/>
                    </a:ext>
                  </a:extLst>
                </p:cNvPr>
                <p:cNvSpPr/>
                <p:nvPr/>
              </p:nvSpPr>
              <p:spPr>
                <a:xfrm>
                  <a:off x="9418756" y="5438299"/>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3" name="Rectangle 32">
                  <a:extLst>
                    <a:ext uri="{FF2B5EF4-FFF2-40B4-BE49-F238E27FC236}">
                      <a16:creationId xmlns:a16="http://schemas.microsoft.com/office/drawing/2014/main" id="{CA3D0F85-A140-6241-ADE6-4C41F824FA5E}"/>
                    </a:ext>
                  </a:extLst>
                </p:cNvPr>
                <p:cNvSpPr>
                  <a:spLocks noRot="1" noChangeAspect="1" noMove="1" noResize="1" noEditPoints="1" noAdjustHandles="1" noChangeArrowheads="1" noChangeShapeType="1" noTextEdit="1"/>
                </p:cNvSpPr>
                <p:nvPr/>
              </p:nvSpPr>
              <p:spPr>
                <a:xfrm>
                  <a:off x="9418756" y="5438299"/>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Rectangle 33">
                  <a:extLst>
                    <a:ext uri="{FF2B5EF4-FFF2-40B4-BE49-F238E27FC236}">
                      <a16:creationId xmlns:a16="http://schemas.microsoft.com/office/drawing/2014/main" id="{2AAF5E12-A1F9-764D-9199-C7EFCC054BAA}"/>
                    </a:ext>
                  </a:extLst>
                </p:cNvPr>
                <p:cNvSpPr/>
                <p:nvPr/>
              </p:nvSpPr>
              <p:spPr>
                <a:xfrm>
                  <a:off x="9418755" y="5952457"/>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4" name="Rectangle 33">
                  <a:extLst>
                    <a:ext uri="{FF2B5EF4-FFF2-40B4-BE49-F238E27FC236}">
                      <a16:creationId xmlns:a16="http://schemas.microsoft.com/office/drawing/2014/main" id="{2AAF5E12-A1F9-764D-9199-C7EFCC054BAA}"/>
                    </a:ext>
                  </a:extLst>
                </p:cNvPr>
                <p:cNvSpPr>
                  <a:spLocks noRot="1" noChangeAspect="1" noMove="1" noResize="1" noEditPoints="1" noAdjustHandles="1" noChangeArrowheads="1" noChangeShapeType="1" noTextEdit="1"/>
                </p:cNvSpPr>
                <p:nvPr/>
              </p:nvSpPr>
              <p:spPr>
                <a:xfrm>
                  <a:off x="9418755" y="5952457"/>
                  <a:ext cx="367665"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Rectangle 34">
                  <a:extLst>
                    <a:ext uri="{FF2B5EF4-FFF2-40B4-BE49-F238E27FC236}">
                      <a16:creationId xmlns:a16="http://schemas.microsoft.com/office/drawing/2014/main" id="{0D6C8E52-C023-044A-BF70-33EBEF883718}"/>
                    </a:ext>
                  </a:extLst>
                </p:cNvPr>
                <p:cNvSpPr/>
                <p:nvPr/>
              </p:nvSpPr>
              <p:spPr>
                <a:xfrm>
                  <a:off x="8369824" y="4648422"/>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5" name="Rectangle 34">
                  <a:extLst>
                    <a:ext uri="{FF2B5EF4-FFF2-40B4-BE49-F238E27FC236}">
                      <a16:creationId xmlns:a16="http://schemas.microsoft.com/office/drawing/2014/main" id="{0D6C8E52-C023-044A-BF70-33EBEF883718}"/>
                    </a:ext>
                  </a:extLst>
                </p:cNvPr>
                <p:cNvSpPr>
                  <a:spLocks noRot="1" noChangeAspect="1" noMove="1" noResize="1" noEditPoints="1" noAdjustHandles="1" noChangeArrowheads="1" noChangeShapeType="1" noTextEdit="1"/>
                </p:cNvSpPr>
                <p:nvPr/>
              </p:nvSpPr>
              <p:spPr>
                <a:xfrm>
                  <a:off x="8369824" y="4648422"/>
                  <a:ext cx="367665" cy="36933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Rectangle 35">
                  <a:extLst>
                    <a:ext uri="{FF2B5EF4-FFF2-40B4-BE49-F238E27FC236}">
                      <a16:creationId xmlns:a16="http://schemas.microsoft.com/office/drawing/2014/main" id="{6CC1A77C-FAED-1F41-BAF7-B8D49287120A}"/>
                    </a:ext>
                  </a:extLst>
                </p:cNvPr>
                <p:cNvSpPr/>
                <p:nvPr/>
              </p:nvSpPr>
              <p:spPr>
                <a:xfrm>
                  <a:off x="8374224" y="5161940"/>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6" name="Rectangle 35">
                  <a:extLst>
                    <a:ext uri="{FF2B5EF4-FFF2-40B4-BE49-F238E27FC236}">
                      <a16:creationId xmlns:a16="http://schemas.microsoft.com/office/drawing/2014/main" id="{6CC1A77C-FAED-1F41-BAF7-B8D49287120A}"/>
                    </a:ext>
                  </a:extLst>
                </p:cNvPr>
                <p:cNvSpPr>
                  <a:spLocks noRot="1" noChangeAspect="1" noMove="1" noResize="1" noEditPoints="1" noAdjustHandles="1" noChangeArrowheads="1" noChangeShapeType="1" noTextEdit="1"/>
                </p:cNvSpPr>
                <p:nvPr/>
              </p:nvSpPr>
              <p:spPr>
                <a:xfrm>
                  <a:off x="8374224" y="5161940"/>
                  <a:ext cx="367665" cy="369332"/>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Rectangle 36">
                  <a:extLst>
                    <a:ext uri="{FF2B5EF4-FFF2-40B4-BE49-F238E27FC236}">
                      <a16:creationId xmlns:a16="http://schemas.microsoft.com/office/drawing/2014/main" id="{F3497831-5798-C540-9ABD-3A5815CFC7A9}"/>
                    </a:ext>
                  </a:extLst>
                </p:cNvPr>
                <p:cNvSpPr/>
                <p:nvPr/>
              </p:nvSpPr>
              <p:spPr>
                <a:xfrm>
                  <a:off x="8374223" y="5675458"/>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7" name="Rectangle 36">
                  <a:extLst>
                    <a:ext uri="{FF2B5EF4-FFF2-40B4-BE49-F238E27FC236}">
                      <a16:creationId xmlns:a16="http://schemas.microsoft.com/office/drawing/2014/main" id="{F3497831-5798-C540-9ABD-3A5815CFC7A9}"/>
                    </a:ext>
                  </a:extLst>
                </p:cNvPr>
                <p:cNvSpPr>
                  <a:spLocks noRot="1" noChangeAspect="1" noMove="1" noResize="1" noEditPoints="1" noAdjustHandles="1" noChangeArrowheads="1" noChangeShapeType="1" noTextEdit="1"/>
                </p:cNvSpPr>
                <p:nvPr/>
              </p:nvSpPr>
              <p:spPr>
                <a:xfrm>
                  <a:off x="8374223" y="5675458"/>
                  <a:ext cx="367665" cy="369332"/>
                </a:xfrm>
                <a:prstGeom prst="rect">
                  <a:avLst/>
                </a:prstGeom>
                <a:blipFill>
                  <a:blip r:embed="rId8"/>
                  <a:stretch>
                    <a:fillRect/>
                  </a:stretch>
                </a:blipFill>
              </p:spPr>
              <p:txBody>
                <a:bodyPr/>
                <a:lstStyle/>
                <a:p>
                  <a:r>
                    <a:rPr lang="en-US">
                      <a:noFill/>
                    </a:rPr>
                    <a:t> </a:t>
                  </a:r>
                </a:p>
              </p:txBody>
            </p:sp>
          </mc:Fallback>
        </mc:AlternateContent>
        <p:grpSp>
          <p:nvGrpSpPr>
            <p:cNvPr id="38" name="Group 37">
              <a:extLst>
                <a:ext uri="{FF2B5EF4-FFF2-40B4-BE49-F238E27FC236}">
                  <a16:creationId xmlns:a16="http://schemas.microsoft.com/office/drawing/2014/main" id="{952E7F23-009B-5A4A-BA74-3E0395FCE7F2}"/>
                </a:ext>
              </a:extLst>
            </p:cNvPr>
            <p:cNvGrpSpPr/>
            <p:nvPr/>
          </p:nvGrpSpPr>
          <p:grpSpPr>
            <a:xfrm>
              <a:off x="7057084" y="4017509"/>
              <a:ext cx="4940842" cy="2304280"/>
              <a:chOff x="7001433" y="4188595"/>
              <a:chExt cx="4940842" cy="2304280"/>
            </a:xfrm>
          </p:grpSpPr>
          <p:pic>
            <p:nvPicPr>
              <p:cNvPr id="39" name="Picture 2">
                <a:extLst>
                  <a:ext uri="{FF2B5EF4-FFF2-40B4-BE49-F238E27FC236}">
                    <a16:creationId xmlns:a16="http://schemas.microsoft.com/office/drawing/2014/main" id="{52278C1A-B160-CE4B-ABBC-BA6D488168E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01433" y="4562287"/>
                <a:ext cx="4940842" cy="193058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FCE7E25A-39E0-3449-ACE6-6F8C489EE95C}"/>
                      </a:ext>
                    </a:extLst>
                  </p:cNvPr>
                  <p:cNvSpPr txBox="1"/>
                  <p:nvPr/>
                </p:nvSpPr>
                <p:spPr>
                  <a:xfrm>
                    <a:off x="7432895" y="4690898"/>
                    <a:ext cx="27610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oMath>
                      </m:oMathPara>
                    </a14:m>
                    <a:endParaRPr lang="en-US" dirty="0"/>
                  </a:p>
                </p:txBody>
              </p:sp>
            </mc:Choice>
            <mc:Fallback xmlns="">
              <p:sp>
                <p:nvSpPr>
                  <p:cNvPr id="5" name="TextBox 4">
                    <a:extLst>
                      <a:ext uri="{FF2B5EF4-FFF2-40B4-BE49-F238E27FC236}">
                        <a16:creationId xmlns:a16="http://schemas.microsoft.com/office/drawing/2014/main" id="{3725FBD1-E0C5-2D48-AB21-20DFB433B162}"/>
                      </a:ext>
                    </a:extLst>
                  </p:cNvPr>
                  <p:cNvSpPr txBox="1">
                    <a:spLocks noRot="1" noChangeAspect="1" noMove="1" noResize="1" noEditPoints="1" noAdjustHandles="1" noChangeArrowheads="1" noChangeShapeType="1" noTextEdit="1"/>
                  </p:cNvSpPr>
                  <p:nvPr/>
                </p:nvSpPr>
                <p:spPr>
                  <a:xfrm>
                    <a:off x="7432895" y="4690898"/>
                    <a:ext cx="276101" cy="276999"/>
                  </a:xfrm>
                  <a:prstGeom prst="rect">
                    <a:avLst/>
                  </a:prstGeom>
                  <a:blipFill>
                    <a:blip r:embed="rId10"/>
                    <a:stretch>
                      <a:fillRect l="-9091" r="-4545"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89644393-A774-BC43-B139-C7114F17951A}"/>
                      </a:ext>
                    </a:extLst>
                  </p:cNvPr>
                  <p:cNvSpPr txBox="1"/>
                  <p:nvPr/>
                </p:nvSpPr>
                <p:spPr>
                  <a:xfrm>
                    <a:off x="7432894" y="5016243"/>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oMath>
                      </m:oMathPara>
                    </a14:m>
                    <a:endParaRPr lang="en-US" dirty="0"/>
                  </a:p>
                </p:txBody>
              </p:sp>
            </mc:Choice>
            <mc:Fallback xmlns="">
              <p:sp>
                <p:nvSpPr>
                  <p:cNvPr id="7" name="TextBox 6">
                    <a:extLst>
                      <a:ext uri="{FF2B5EF4-FFF2-40B4-BE49-F238E27FC236}">
                        <a16:creationId xmlns:a16="http://schemas.microsoft.com/office/drawing/2014/main" id="{01F88CD9-184A-A945-93B1-E886849FA749}"/>
                      </a:ext>
                    </a:extLst>
                  </p:cNvPr>
                  <p:cNvSpPr txBox="1">
                    <a:spLocks noRot="1" noChangeAspect="1" noMove="1" noResize="1" noEditPoints="1" noAdjustHandles="1" noChangeArrowheads="1" noChangeShapeType="1" noTextEdit="1"/>
                  </p:cNvSpPr>
                  <p:nvPr/>
                </p:nvSpPr>
                <p:spPr>
                  <a:xfrm>
                    <a:off x="7432894" y="5016243"/>
                    <a:ext cx="281423" cy="276999"/>
                  </a:xfrm>
                  <a:prstGeom prst="rect">
                    <a:avLst/>
                  </a:prstGeom>
                  <a:blipFill>
                    <a:blip r:embed="rId11"/>
                    <a:stretch>
                      <a:fillRect l="-8696" r="-4348"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8FC82B97-499E-AA48-9BD6-1387451A1375}"/>
                      </a:ext>
                    </a:extLst>
                  </p:cNvPr>
                  <p:cNvSpPr txBox="1"/>
                  <p:nvPr/>
                </p:nvSpPr>
                <p:spPr>
                  <a:xfrm>
                    <a:off x="7432894" y="5640232"/>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4</m:t>
                              </m:r>
                            </m:sub>
                          </m:sSub>
                        </m:oMath>
                      </m:oMathPara>
                    </a14:m>
                    <a:endParaRPr lang="en-US" dirty="0"/>
                  </a:p>
                </p:txBody>
              </p:sp>
            </mc:Choice>
            <mc:Fallback xmlns="">
              <p:sp>
                <p:nvSpPr>
                  <p:cNvPr id="9" name="TextBox 8">
                    <a:extLst>
                      <a:ext uri="{FF2B5EF4-FFF2-40B4-BE49-F238E27FC236}">
                        <a16:creationId xmlns:a16="http://schemas.microsoft.com/office/drawing/2014/main" id="{8FA54368-9693-C742-9B35-86DA4DCBC0E8}"/>
                      </a:ext>
                    </a:extLst>
                  </p:cNvPr>
                  <p:cNvSpPr txBox="1">
                    <a:spLocks noRot="1" noChangeAspect="1" noMove="1" noResize="1" noEditPoints="1" noAdjustHandles="1" noChangeArrowheads="1" noChangeShapeType="1" noTextEdit="1"/>
                  </p:cNvSpPr>
                  <p:nvPr/>
                </p:nvSpPr>
                <p:spPr>
                  <a:xfrm>
                    <a:off x="7432894" y="5640232"/>
                    <a:ext cx="281423" cy="276999"/>
                  </a:xfrm>
                  <a:prstGeom prst="rect">
                    <a:avLst/>
                  </a:prstGeom>
                  <a:blipFill>
                    <a:blip r:embed="rId12"/>
                    <a:stretch>
                      <a:fillRect l="-8696" r="-4348"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65E35C72-3ED0-5946-B84D-FDE2F2923372}"/>
                      </a:ext>
                    </a:extLst>
                  </p:cNvPr>
                  <p:cNvSpPr txBox="1"/>
                  <p:nvPr/>
                </p:nvSpPr>
                <p:spPr>
                  <a:xfrm>
                    <a:off x="7432894" y="5966047"/>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5</m:t>
                              </m:r>
                            </m:sub>
                          </m:sSub>
                        </m:oMath>
                      </m:oMathPara>
                    </a14:m>
                    <a:endParaRPr lang="en-US" dirty="0"/>
                  </a:p>
                </p:txBody>
              </p:sp>
            </mc:Choice>
            <mc:Fallback xmlns="">
              <p:sp>
                <p:nvSpPr>
                  <p:cNvPr id="10" name="TextBox 9">
                    <a:extLst>
                      <a:ext uri="{FF2B5EF4-FFF2-40B4-BE49-F238E27FC236}">
                        <a16:creationId xmlns:a16="http://schemas.microsoft.com/office/drawing/2014/main" id="{D66DA69D-8D07-9D48-9EE9-D4A8D8AC3260}"/>
                      </a:ext>
                    </a:extLst>
                  </p:cNvPr>
                  <p:cNvSpPr txBox="1">
                    <a:spLocks noRot="1" noChangeAspect="1" noMove="1" noResize="1" noEditPoints="1" noAdjustHandles="1" noChangeArrowheads="1" noChangeShapeType="1" noTextEdit="1"/>
                  </p:cNvSpPr>
                  <p:nvPr/>
                </p:nvSpPr>
                <p:spPr>
                  <a:xfrm>
                    <a:off x="7432894" y="5966047"/>
                    <a:ext cx="281423" cy="276999"/>
                  </a:xfrm>
                  <a:prstGeom prst="rect">
                    <a:avLst/>
                  </a:prstGeom>
                  <a:blipFill>
                    <a:blip r:embed="rId13"/>
                    <a:stretch>
                      <a:fillRect l="-8696" r="-4348"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3746147E-9052-5243-A581-E7672718CF50}"/>
                      </a:ext>
                    </a:extLst>
                  </p:cNvPr>
                  <p:cNvSpPr txBox="1"/>
                  <p:nvPr/>
                </p:nvSpPr>
                <p:spPr>
                  <a:xfrm>
                    <a:off x="7864357" y="4552398"/>
                    <a:ext cx="33926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1</m:t>
                              </m:r>
                            </m:sup>
                          </m:sSup>
                        </m:oMath>
                      </m:oMathPara>
                    </a14:m>
                    <a:endParaRPr lang="en-US" dirty="0"/>
                  </a:p>
                </p:txBody>
              </p:sp>
            </mc:Choice>
            <mc:Fallback xmlns="">
              <p:sp>
                <p:nvSpPr>
                  <p:cNvPr id="44" name="TextBox 43">
                    <a:extLst>
                      <a:ext uri="{FF2B5EF4-FFF2-40B4-BE49-F238E27FC236}">
                        <a16:creationId xmlns:a16="http://schemas.microsoft.com/office/drawing/2014/main" id="{3746147E-9052-5243-A581-E7672718CF50}"/>
                      </a:ext>
                    </a:extLst>
                  </p:cNvPr>
                  <p:cNvSpPr txBox="1">
                    <a:spLocks noRot="1" noChangeAspect="1" noMove="1" noResize="1" noEditPoints="1" noAdjustHandles="1" noChangeArrowheads="1" noChangeShapeType="1" noTextEdit="1"/>
                  </p:cNvSpPr>
                  <p:nvPr/>
                </p:nvSpPr>
                <p:spPr>
                  <a:xfrm>
                    <a:off x="7864357" y="4552398"/>
                    <a:ext cx="339260" cy="276999"/>
                  </a:xfrm>
                  <a:prstGeom prst="rect">
                    <a:avLst/>
                  </a:prstGeom>
                  <a:blipFill>
                    <a:blip r:embed="rId14"/>
                    <a:stretch>
                      <a:fillRect l="-7407"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BE8CCAFA-EE03-1343-B687-2CDB5AC101AE}"/>
                      </a:ext>
                    </a:extLst>
                  </p:cNvPr>
                  <p:cNvSpPr txBox="1"/>
                  <p:nvPr/>
                </p:nvSpPr>
                <p:spPr>
                  <a:xfrm>
                    <a:off x="8804408" y="4484030"/>
                    <a:ext cx="3441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2</m:t>
                              </m:r>
                            </m:sup>
                          </m:sSup>
                        </m:oMath>
                      </m:oMathPara>
                    </a14:m>
                    <a:endParaRPr lang="en-US" dirty="0"/>
                  </a:p>
                </p:txBody>
              </p:sp>
            </mc:Choice>
            <mc:Fallback xmlns="">
              <p:sp>
                <p:nvSpPr>
                  <p:cNvPr id="45" name="TextBox 44">
                    <a:extLst>
                      <a:ext uri="{FF2B5EF4-FFF2-40B4-BE49-F238E27FC236}">
                        <a16:creationId xmlns:a16="http://schemas.microsoft.com/office/drawing/2014/main" id="{BE8CCAFA-EE03-1343-B687-2CDB5AC101AE}"/>
                      </a:ext>
                    </a:extLst>
                  </p:cNvPr>
                  <p:cNvSpPr txBox="1">
                    <a:spLocks noRot="1" noChangeAspect="1" noMove="1" noResize="1" noEditPoints="1" noAdjustHandles="1" noChangeArrowheads="1" noChangeShapeType="1" noTextEdit="1"/>
                  </p:cNvSpPr>
                  <p:nvPr/>
                </p:nvSpPr>
                <p:spPr>
                  <a:xfrm>
                    <a:off x="8804408" y="4484030"/>
                    <a:ext cx="344197" cy="276999"/>
                  </a:xfrm>
                  <a:prstGeom prst="rect">
                    <a:avLst/>
                  </a:prstGeom>
                  <a:blipFill>
                    <a:blip r:embed="rId15"/>
                    <a:stretch>
                      <a:fillRect l="-7407" t="-4348"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22B8780B-134A-FD42-B17B-D16DAC438BDC}"/>
                      </a:ext>
                    </a:extLst>
                  </p:cNvPr>
                  <p:cNvSpPr txBox="1"/>
                  <p:nvPr/>
                </p:nvSpPr>
                <p:spPr>
                  <a:xfrm>
                    <a:off x="9979850" y="4810951"/>
                    <a:ext cx="3441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3</m:t>
                              </m:r>
                            </m:sup>
                          </m:sSup>
                        </m:oMath>
                      </m:oMathPara>
                    </a14:m>
                    <a:endParaRPr lang="en-US" dirty="0"/>
                  </a:p>
                </p:txBody>
              </p:sp>
            </mc:Choice>
            <mc:Fallback xmlns="">
              <p:sp>
                <p:nvSpPr>
                  <p:cNvPr id="46" name="TextBox 45">
                    <a:extLst>
                      <a:ext uri="{FF2B5EF4-FFF2-40B4-BE49-F238E27FC236}">
                        <a16:creationId xmlns:a16="http://schemas.microsoft.com/office/drawing/2014/main" id="{22B8780B-134A-FD42-B17B-D16DAC438BDC}"/>
                      </a:ext>
                    </a:extLst>
                  </p:cNvPr>
                  <p:cNvSpPr txBox="1">
                    <a:spLocks noRot="1" noChangeAspect="1" noMove="1" noResize="1" noEditPoints="1" noAdjustHandles="1" noChangeArrowheads="1" noChangeShapeType="1" noTextEdit="1"/>
                  </p:cNvSpPr>
                  <p:nvPr/>
                </p:nvSpPr>
                <p:spPr>
                  <a:xfrm>
                    <a:off x="9979850" y="4810951"/>
                    <a:ext cx="344197" cy="276999"/>
                  </a:xfrm>
                  <a:prstGeom prst="rect">
                    <a:avLst/>
                  </a:prstGeom>
                  <a:blipFill>
                    <a:blip r:embed="rId16"/>
                    <a:stretch>
                      <a:fillRect l="-11111" t="-4545"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E3D9F217-34B7-024D-AABB-B19DEB354C82}"/>
                      </a:ext>
                    </a:extLst>
                  </p:cNvPr>
                  <p:cNvSpPr txBox="1"/>
                  <p:nvPr/>
                </p:nvSpPr>
                <p:spPr>
                  <a:xfrm>
                    <a:off x="8362210" y="4490048"/>
                    <a:ext cx="27879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1</m:t>
                              </m:r>
                            </m:sup>
                          </m:sSup>
                        </m:oMath>
                      </m:oMathPara>
                    </a14:m>
                    <a:endParaRPr lang="en-US" dirty="0"/>
                  </a:p>
                </p:txBody>
              </p:sp>
            </mc:Choice>
            <mc:Fallback xmlns="">
              <p:sp>
                <p:nvSpPr>
                  <p:cNvPr id="47" name="TextBox 46">
                    <a:extLst>
                      <a:ext uri="{FF2B5EF4-FFF2-40B4-BE49-F238E27FC236}">
                        <a16:creationId xmlns:a16="http://schemas.microsoft.com/office/drawing/2014/main" id="{E3D9F217-34B7-024D-AABB-B19DEB354C82}"/>
                      </a:ext>
                    </a:extLst>
                  </p:cNvPr>
                  <p:cNvSpPr txBox="1">
                    <a:spLocks noRot="1" noChangeAspect="1" noMove="1" noResize="1" noEditPoints="1" noAdjustHandles="1" noChangeArrowheads="1" noChangeShapeType="1" noTextEdit="1"/>
                  </p:cNvSpPr>
                  <p:nvPr/>
                </p:nvSpPr>
                <p:spPr>
                  <a:xfrm>
                    <a:off x="8362210" y="4490048"/>
                    <a:ext cx="278794" cy="276999"/>
                  </a:xfrm>
                  <a:prstGeom prst="rect">
                    <a:avLst/>
                  </a:prstGeom>
                  <a:blipFill>
                    <a:blip r:embed="rId17"/>
                    <a:stretch>
                      <a:fillRect l="-9091" r="-90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37746EED-0D9D-234B-AD00-78D9CB53CC52}"/>
                      </a:ext>
                    </a:extLst>
                  </p:cNvPr>
                  <p:cNvSpPr txBox="1"/>
                  <p:nvPr/>
                </p:nvSpPr>
                <p:spPr>
                  <a:xfrm>
                    <a:off x="9413537" y="4188595"/>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2</m:t>
                              </m:r>
                            </m:sup>
                          </m:sSup>
                        </m:oMath>
                      </m:oMathPara>
                    </a14:m>
                    <a:endParaRPr lang="en-US" dirty="0"/>
                  </a:p>
                </p:txBody>
              </p:sp>
            </mc:Choice>
            <mc:Fallback xmlns="">
              <p:sp>
                <p:nvSpPr>
                  <p:cNvPr id="48" name="TextBox 47">
                    <a:extLst>
                      <a:ext uri="{FF2B5EF4-FFF2-40B4-BE49-F238E27FC236}">
                        <a16:creationId xmlns:a16="http://schemas.microsoft.com/office/drawing/2014/main" id="{37746EED-0D9D-234B-AD00-78D9CB53CC52}"/>
                      </a:ext>
                    </a:extLst>
                  </p:cNvPr>
                  <p:cNvSpPr txBox="1">
                    <a:spLocks noRot="1" noChangeAspect="1" noMove="1" noResize="1" noEditPoints="1" noAdjustHandles="1" noChangeArrowheads="1" noChangeShapeType="1" noTextEdit="1"/>
                  </p:cNvSpPr>
                  <p:nvPr/>
                </p:nvSpPr>
                <p:spPr>
                  <a:xfrm>
                    <a:off x="9413537" y="4188595"/>
                    <a:ext cx="283732" cy="276999"/>
                  </a:xfrm>
                  <a:prstGeom prst="rect">
                    <a:avLst/>
                  </a:prstGeom>
                  <a:blipFill>
                    <a:blip r:embed="rId18"/>
                    <a:stretch>
                      <a:fillRect l="-14286" t="-4545" r="-95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119A72FE-C880-CD49-B219-ED96488C56FC}"/>
                      </a:ext>
                    </a:extLst>
                  </p:cNvPr>
                  <p:cNvSpPr txBox="1"/>
                  <p:nvPr/>
                </p:nvSpPr>
                <p:spPr>
                  <a:xfrm>
                    <a:off x="10471905" y="5016242"/>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3</m:t>
                              </m:r>
                            </m:sup>
                          </m:sSup>
                        </m:oMath>
                      </m:oMathPara>
                    </a14:m>
                    <a:endParaRPr lang="en-US" dirty="0"/>
                  </a:p>
                </p:txBody>
              </p:sp>
            </mc:Choice>
            <mc:Fallback xmlns="">
              <p:sp>
                <p:nvSpPr>
                  <p:cNvPr id="49" name="TextBox 48">
                    <a:extLst>
                      <a:ext uri="{FF2B5EF4-FFF2-40B4-BE49-F238E27FC236}">
                        <a16:creationId xmlns:a16="http://schemas.microsoft.com/office/drawing/2014/main" id="{119A72FE-C880-CD49-B219-ED96488C56FC}"/>
                      </a:ext>
                    </a:extLst>
                  </p:cNvPr>
                  <p:cNvSpPr txBox="1">
                    <a:spLocks noRot="1" noChangeAspect="1" noMove="1" noResize="1" noEditPoints="1" noAdjustHandles="1" noChangeArrowheads="1" noChangeShapeType="1" noTextEdit="1"/>
                  </p:cNvSpPr>
                  <p:nvPr/>
                </p:nvSpPr>
                <p:spPr>
                  <a:xfrm>
                    <a:off x="10471905" y="5016242"/>
                    <a:ext cx="283732" cy="276999"/>
                  </a:xfrm>
                  <a:prstGeom prst="rect">
                    <a:avLst/>
                  </a:prstGeom>
                  <a:blipFill>
                    <a:blip r:embed="rId19"/>
                    <a:stretch>
                      <a:fillRect l="-9091" t="-4545" r="-9091"/>
                    </a:stretch>
                  </a:blipFill>
                </p:spPr>
                <p:txBody>
                  <a:bodyPr/>
                  <a:lstStyle/>
                  <a:p>
                    <a:r>
                      <a:rPr lang="en-US">
                        <a:noFill/>
                      </a:rPr>
                      <a:t> </a:t>
                    </a:r>
                  </a:p>
                </p:txBody>
              </p:sp>
            </mc:Fallback>
          </mc:AlternateContent>
        </p:grpSp>
      </p:grpSp>
      <p:sp>
        <p:nvSpPr>
          <p:cNvPr id="4" name="Slide Number Placeholder 3">
            <a:extLst>
              <a:ext uri="{FF2B5EF4-FFF2-40B4-BE49-F238E27FC236}">
                <a16:creationId xmlns:a16="http://schemas.microsoft.com/office/drawing/2014/main" id="{994055D3-D46B-3A44-892D-55EB45680ABD}"/>
              </a:ext>
            </a:extLst>
          </p:cNvPr>
          <p:cNvSpPr>
            <a:spLocks noGrp="1"/>
          </p:cNvSpPr>
          <p:nvPr>
            <p:ph type="sldNum" sz="quarter" idx="12"/>
          </p:nvPr>
        </p:nvSpPr>
        <p:spPr/>
        <p:txBody>
          <a:bodyPr/>
          <a:lstStyle/>
          <a:p>
            <a:fld id="{5F07402F-1908-0F43-B844-ECE5D9BD648C}" type="slidenum">
              <a:rPr lang="en-US" smtClean="0"/>
              <a:t>28</a:t>
            </a:fld>
            <a:endParaRPr lang="en-US"/>
          </a:p>
        </p:txBody>
      </p:sp>
    </p:spTree>
    <p:extLst>
      <p:ext uri="{BB962C8B-B14F-4D97-AF65-F5344CB8AC3E}">
        <p14:creationId xmlns:p14="http://schemas.microsoft.com/office/powerpoint/2010/main" val="10607699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97734-C8C6-C345-8D68-15BA89155DF5}"/>
              </a:ext>
            </a:extLst>
          </p:cNvPr>
          <p:cNvSpPr>
            <a:spLocks noGrp="1"/>
          </p:cNvSpPr>
          <p:nvPr>
            <p:ph type="title"/>
          </p:nvPr>
        </p:nvSpPr>
        <p:spPr/>
        <p:txBody>
          <a:bodyPr/>
          <a:lstStyle/>
          <a:p>
            <a:r>
              <a:rPr lang="en-US" dirty="0"/>
              <a:t>Gradient decent for a full network</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8D47BB0-248A-C448-A430-0B3F68FCEADC}"/>
                  </a:ext>
                </a:extLst>
              </p:cNvPr>
              <p:cNvSpPr>
                <a:spLocks noGrp="1"/>
              </p:cNvSpPr>
              <p:nvPr>
                <p:ph idx="1"/>
              </p:nvPr>
            </p:nvSpPr>
            <p:spPr>
              <a:xfrm>
                <a:off x="838200" y="1825625"/>
                <a:ext cx="10515600" cy="4509770"/>
              </a:xfrm>
            </p:spPr>
            <p:txBody>
              <a:bodyPr>
                <a:normAutofit/>
              </a:bodyPr>
              <a:lstStyle/>
              <a:p>
                <a:r>
                  <a:rPr lang="en-US" dirty="0"/>
                  <a:t>Step1: compute the loss gradient with respect to </a:t>
                </a:r>
                <a14:m>
                  <m:oMath xmlns:m="http://schemas.openxmlformats.org/officeDocument/2006/math">
                    <m:sSup>
                      <m:sSupPr>
                        <m:ctrlPr>
                          <a:rPr lang="en-US" i="1">
                            <a:latin typeface="Cambria Math" panose="02040503050406030204" pitchFamily="18" charset="0"/>
                          </a:rPr>
                        </m:ctrlPr>
                      </m:sSupPr>
                      <m:e>
                        <m:r>
                          <a:rPr lang="en-US" b="0" i="1" smtClean="0">
                            <a:latin typeface="Cambria Math" panose="02040503050406030204" pitchFamily="18" charset="0"/>
                          </a:rPr>
                          <m:t>𝑧</m:t>
                        </m:r>
                      </m:e>
                      <m:sup>
                        <m:r>
                          <a:rPr lang="en-US" i="1">
                            <a:latin typeface="Cambria Math" panose="02040503050406030204" pitchFamily="18" charset="0"/>
                          </a:rPr>
                          <m:t>3</m:t>
                        </m:r>
                      </m:sup>
                    </m:sSup>
                  </m:oMath>
                </a14:m>
                <a:endParaRPr lang="en-US" dirty="0"/>
              </a:p>
              <a:p>
                <a:pPr lvl="1"/>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3</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r>
                          <a:rPr lang="en-US" b="0" i="1" smtClean="0">
                            <a:latin typeface="Cambria Math" panose="02040503050406030204" pitchFamily="18" charset="0"/>
                          </a:rPr>
                          <m:t>𝑔</m:t>
                        </m:r>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3</m:t>
                                </m:r>
                              </m:sup>
                            </m:sSup>
                          </m:e>
                        </m:d>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𝑔</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e>
                        </m:d>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den>
                    </m:f>
                  </m:oMath>
                </a14:m>
                <a:endParaRPr lang="en-US" i="1" dirty="0">
                  <a:latin typeface="Cambria Math" panose="02040503050406030204" pitchFamily="18" charset="0"/>
                </a:endParaRPr>
              </a:p>
              <a:p>
                <a:pPr lvl="1"/>
                <a:r>
                  <a:rPr lang="en-US" dirty="0"/>
                  <a:t>For </a:t>
                </a:r>
                <a14:m>
                  <m:oMath xmlns:m="http://schemas.openxmlformats.org/officeDocument/2006/math">
                    <m:r>
                      <a:rPr lang="en-US" i="1">
                        <a:latin typeface="Cambria Math" panose="02040503050406030204" pitchFamily="18" charset="0"/>
                      </a:rPr>
                      <m:t>𝑔</m:t>
                    </m:r>
                  </m:oMath>
                </a14:m>
                <a:r>
                  <a:rPr lang="en-US" dirty="0"/>
                  <a:t>=sigmoid and loss = squared: </a:t>
                </a:r>
              </a:p>
              <a:p>
                <a:pPr lvl="1"/>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b="0" i="1" smtClean="0">
                                <a:latin typeface="Cambria Math" panose="02040503050406030204" pitchFamily="18" charset="0"/>
                              </a:rPr>
                              <m:t>𝑧</m:t>
                            </m:r>
                          </m:e>
                          <m:sup>
                            <m:r>
                              <a:rPr lang="en-US" i="1">
                                <a:latin typeface="Cambria Math" panose="02040503050406030204" pitchFamily="18" charset="0"/>
                              </a:rPr>
                              <m:t>3</m:t>
                            </m:r>
                          </m:sup>
                        </m:sSup>
                      </m:den>
                    </m:f>
                    <m:r>
                      <a:rPr lang="en-US" i="1">
                        <a:latin typeface="Cambria Math" panose="02040503050406030204" pitchFamily="18" charset="0"/>
                      </a:rPr>
                      <m:t>=</m:t>
                    </m:r>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1+</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sup>
                            </m:sSup>
                          </m:den>
                        </m:f>
                        <m:r>
                          <a:rPr lang="en-US" i="1">
                            <a:latin typeface="Cambria Math" panose="02040503050406030204" pitchFamily="18" charset="0"/>
                          </a:rPr>
                          <m:t>−</m:t>
                        </m:r>
                        <m:r>
                          <a:rPr lang="en-US" i="1">
                            <a:latin typeface="Cambria Math" panose="02040503050406030204" pitchFamily="18" charset="0"/>
                          </a:rPr>
                          <m:t>𝑦</m:t>
                        </m:r>
                      </m:e>
                    </m:d>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1+</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sup>
                        </m:sSup>
                      </m:den>
                    </m:f>
                    <m:d>
                      <m:dPr>
                        <m:ctrlPr>
                          <a:rPr lang="en-US" i="1">
                            <a:latin typeface="Cambria Math" panose="02040503050406030204" pitchFamily="18" charset="0"/>
                          </a:rPr>
                        </m:ctrlPr>
                      </m:dPr>
                      <m:e>
                        <m:r>
                          <a:rPr lang="en-US" i="1">
                            <a:latin typeface="Cambria Math" panose="02040503050406030204" pitchFamily="18" charset="0"/>
                          </a:rPr>
                          <m:t>1−</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1+</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sup>
                            </m:sSup>
                          </m:den>
                        </m:f>
                      </m:e>
                    </m:d>
                  </m:oMath>
                </a14:m>
                <a:endParaRPr lang="en-US" dirty="0"/>
              </a:p>
              <a:p>
                <a:r>
                  <a:rPr lang="en-US" dirty="0"/>
                  <a:t>Step2: Compute the loss gradient with respect to </a:t>
                </a:r>
                <a14:m>
                  <m:oMath xmlns:m="http://schemas.openxmlformats.org/officeDocument/2006/math">
                    <m:sSup>
                      <m:sSupPr>
                        <m:ctrlPr>
                          <a:rPr lang="en-US" i="1">
                            <a:latin typeface="Cambria Math" panose="02040503050406030204" pitchFamily="18" charset="0"/>
                          </a:rPr>
                        </m:ctrlPr>
                      </m:sSupPr>
                      <m:e>
                        <m:r>
                          <a:rPr lang="en-US" b="0" i="1" smtClean="0">
                            <a:latin typeface="Cambria Math" panose="02040503050406030204" pitchFamily="18" charset="0"/>
                          </a:rPr>
                          <m:t>𝑤</m:t>
                        </m:r>
                      </m:e>
                      <m:sup>
                        <m:r>
                          <a:rPr lang="en-US" i="1">
                            <a:latin typeface="Cambria Math" panose="02040503050406030204" pitchFamily="18" charset="0"/>
                          </a:rPr>
                          <m:t>3</m:t>
                        </m:r>
                      </m:sup>
                    </m:sSup>
                  </m:oMath>
                </a14:m>
                <a:r>
                  <a:rPr lang="en-US" dirty="0"/>
                  <a:t> and </a:t>
                </a:r>
                <a14:m>
                  <m:oMath xmlns:m="http://schemas.openxmlformats.org/officeDocument/2006/math">
                    <m:sSup>
                      <m:sSupPr>
                        <m:ctrlPr>
                          <a:rPr lang="en-US" i="1">
                            <a:latin typeface="Cambria Math" panose="02040503050406030204" pitchFamily="18" charset="0"/>
                          </a:rPr>
                        </m:ctrlPr>
                      </m:sSupPr>
                      <m:e>
                        <m:r>
                          <a:rPr lang="en-US" b="0" i="1" smtClean="0">
                            <a:latin typeface="Cambria Math" panose="02040503050406030204" pitchFamily="18" charset="0"/>
                          </a:rPr>
                          <m:t>𝑏</m:t>
                        </m:r>
                      </m:e>
                      <m:sup>
                        <m:r>
                          <a:rPr lang="en-US" i="1">
                            <a:latin typeface="Cambria Math" panose="02040503050406030204" pitchFamily="18" charset="0"/>
                          </a:rPr>
                          <m:t>3</m:t>
                        </m:r>
                      </m:sup>
                    </m:sSup>
                  </m:oMath>
                </a14:m>
                <a:r>
                  <a:rPr lang="en-US" dirty="0"/>
                  <a:t> </a:t>
                </a:r>
              </a:p>
              <a:p>
                <a:pPr lvl="1"/>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b="0" i="1" smtClean="0">
                                <a:latin typeface="Cambria Math" panose="02040503050406030204" pitchFamily="18" charset="0"/>
                              </a:rPr>
                              <m:t>𝑤</m:t>
                            </m:r>
                          </m:e>
                          <m:sup>
                            <m:r>
                              <a:rPr lang="en-US" i="1">
                                <a:latin typeface="Cambria Math" panose="02040503050406030204" pitchFamily="18" charset="0"/>
                              </a:rPr>
                              <m:t>3</m:t>
                            </m:r>
                          </m:sup>
                        </m:sSup>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3</m:t>
                            </m:r>
                          </m:sup>
                        </m:sSup>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𝑤</m:t>
                            </m:r>
                          </m:e>
                          <m:sup>
                            <m:r>
                              <a:rPr lang="en-US" i="1">
                                <a:latin typeface="Cambria Math" panose="02040503050406030204" pitchFamily="18" charset="0"/>
                              </a:rPr>
                              <m:t>3</m:t>
                            </m:r>
                          </m:sup>
                        </m:sSup>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den>
                    </m:f>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𝑔</m:t>
                            </m:r>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2</m:t>
                                    </m:r>
                                  </m:sup>
                                </m:sSup>
                              </m:e>
                            </m:d>
                          </m:e>
                        </m:d>
                      </m:e>
                      <m:sup/>
                    </m:sSup>
                  </m:oMath>
                </a14:m>
                <a:endParaRPr lang="en-US" dirty="0"/>
              </a:p>
              <a:p>
                <a:pPr lvl="1"/>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b="0" i="1" smtClean="0">
                                <a:latin typeface="Cambria Math" panose="02040503050406030204" pitchFamily="18" charset="0"/>
                              </a:rPr>
                              <m:t>𝑏</m:t>
                            </m:r>
                          </m:e>
                          <m:sup>
                            <m:r>
                              <a:rPr lang="en-US" i="1">
                                <a:latin typeface="Cambria Math" panose="02040503050406030204" pitchFamily="18" charset="0"/>
                              </a:rPr>
                              <m:t>3</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sSup>
                          <m:sSupPr>
                            <m:ctrlPr>
                              <a:rPr lang="en-US" b="0" i="1" smtClean="0">
                                <a:latin typeface="Cambria Math" panose="02040503050406030204" pitchFamily="18" charset="0"/>
                              </a:rPr>
                            </m:ctrlPr>
                          </m:sSupPr>
                          <m:e>
                            <m:r>
                              <a:rPr lang="en-US" i="1">
                                <a:latin typeface="Cambria Math" panose="02040503050406030204" pitchFamily="18" charset="0"/>
                              </a:rPr>
                              <m:t>𝑧</m:t>
                            </m:r>
                          </m:e>
                          <m:sup>
                            <m:r>
                              <a:rPr lang="en-US" b="0" i="1" smtClean="0">
                                <a:latin typeface="Cambria Math" panose="02040503050406030204" pitchFamily="18" charset="0"/>
                              </a:rPr>
                              <m:t>3</m:t>
                            </m:r>
                          </m:sup>
                        </m:sSup>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b="0" i="1" smtClean="0">
                                <a:latin typeface="Cambria Math" panose="02040503050406030204" pitchFamily="18" charset="0"/>
                              </a:rPr>
                              <m:t>𝑏</m:t>
                            </m:r>
                          </m:e>
                          <m:sup>
                            <m:r>
                              <a:rPr lang="en-US" i="1">
                                <a:latin typeface="Cambria Math" panose="02040503050406030204" pitchFamily="18" charset="0"/>
                              </a:rPr>
                              <m:t>3</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den>
                    </m:f>
                    <m:r>
                      <a:rPr lang="en-US" b="0" i="1" smtClean="0">
                        <a:latin typeface="Cambria Math" panose="02040503050406030204" pitchFamily="18" charset="0"/>
                      </a:rPr>
                      <m:t>⋅1</m:t>
                    </m:r>
                  </m:oMath>
                </a14:m>
                <a:endParaRPr lang="en-US" dirty="0"/>
              </a:p>
            </p:txBody>
          </p:sp>
        </mc:Choice>
        <mc:Fallback xmlns="">
          <p:sp>
            <p:nvSpPr>
              <p:cNvPr id="3" name="Content Placeholder 2">
                <a:extLst>
                  <a:ext uri="{FF2B5EF4-FFF2-40B4-BE49-F238E27FC236}">
                    <a16:creationId xmlns:a16="http://schemas.microsoft.com/office/drawing/2014/main" id="{18D47BB0-248A-C448-A430-0B3F68FCEADC}"/>
                  </a:ext>
                </a:extLst>
              </p:cNvPr>
              <p:cNvSpPr>
                <a:spLocks noGrp="1" noRot="1" noChangeAspect="1" noMove="1" noResize="1" noEditPoints="1" noAdjustHandles="1" noChangeArrowheads="1" noChangeShapeType="1" noTextEdit="1"/>
              </p:cNvSpPr>
              <p:nvPr>
                <p:ph idx="1"/>
              </p:nvPr>
            </p:nvSpPr>
            <p:spPr>
              <a:xfrm>
                <a:off x="838200" y="1825625"/>
                <a:ext cx="10515600" cy="4509770"/>
              </a:xfrm>
              <a:blipFill>
                <a:blip r:embed="rId2"/>
                <a:stretch>
                  <a:fillRect l="-1086" t="-2247"/>
                </a:stretch>
              </a:blipFill>
            </p:spPr>
            <p:txBody>
              <a:bodyPr/>
              <a:lstStyle/>
              <a:p>
                <a:r>
                  <a:rPr lang="en-US">
                    <a:noFill/>
                  </a:rPr>
                  <a:t> </a:t>
                </a:r>
              </a:p>
            </p:txBody>
          </p:sp>
        </mc:Fallback>
      </mc:AlternateContent>
      <p:grpSp>
        <p:nvGrpSpPr>
          <p:cNvPr id="4" name="Group 3">
            <a:extLst>
              <a:ext uri="{FF2B5EF4-FFF2-40B4-BE49-F238E27FC236}">
                <a16:creationId xmlns:a16="http://schemas.microsoft.com/office/drawing/2014/main" id="{ADF0F125-DA79-954A-BBCD-21ABB7C2BABC}"/>
              </a:ext>
            </a:extLst>
          </p:cNvPr>
          <p:cNvGrpSpPr/>
          <p:nvPr/>
        </p:nvGrpSpPr>
        <p:grpSpPr>
          <a:xfrm>
            <a:off x="7224665" y="4476385"/>
            <a:ext cx="4722891" cy="2300134"/>
            <a:chOff x="7057084" y="4017509"/>
            <a:chExt cx="4940842" cy="2304280"/>
          </a:xfrm>
        </p:grpSpPr>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E6638B3F-0B67-C54F-9DC4-177C7710641E}"/>
                    </a:ext>
                  </a:extLst>
                </p:cNvPr>
                <p:cNvSpPr/>
                <p:nvPr/>
              </p:nvSpPr>
              <p:spPr>
                <a:xfrm>
                  <a:off x="9418757" y="4371423"/>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5" name="Rectangle 4">
                  <a:extLst>
                    <a:ext uri="{FF2B5EF4-FFF2-40B4-BE49-F238E27FC236}">
                      <a16:creationId xmlns:a16="http://schemas.microsoft.com/office/drawing/2014/main" id="{E6638B3F-0B67-C54F-9DC4-177C7710641E}"/>
                    </a:ext>
                  </a:extLst>
                </p:cNvPr>
                <p:cNvSpPr>
                  <a:spLocks noRot="1" noChangeAspect="1" noMove="1" noResize="1" noEditPoints="1" noAdjustHandles="1" noChangeArrowheads="1" noChangeShapeType="1" noTextEdit="1"/>
                </p:cNvSpPr>
                <p:nvPr/>
              </p:nvSpPr>
              <p:spPr>
                <a:xfrm>
                  <a:off x="9418757" y="4371423"/>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8078351A-13CE-8A48-89D0-1E04041841F4}"/>
                    </a:ext>
                  </a:extLst>
                </p:cNvPr>
                <p:cNvSpPr/>
                <p:nvPr/>
              </p:nvSpPr>
              <p:spPr>
                <a:xfrm>
                  <a:off x="9418756" y="4904861"/>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6" name="Rectangle 5">
                  <a:extLst>
                    <a:ext uri="{FF2B5EF4-FFF2-40B4-BE49-F238E27FC236}">
                      <a16:creationId xmlns:a16="http://schemas.microsoft.com/office/drawing/2014/main" id="{8078351A-13CE-8A48-89D0-1E04041841F4}"/>
                    </a:ext>
                  </a:extLst>
                </p:cNvPr>
                <p:cNvSpPr>
                  <a:spLocks noRot="1" noChangeAspect="1" noMove="1" noResize="1" noEditPoints="1" noAdjustHandles="1" noChangeArrowheads="1" noChangeShapeType="1" noTextEdit="1"/>
                </p:cNvSpPr>
                <p:nvPr/>
              </p:nvSpPr>
              <p:spPr>
                <a:xfrm>
                  <a:off x="9418756" y="4904861"/>
                  <a:ext cx="367665"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94A3BD20-E8FB-BF40-B1FA-9D46D162504C}"/>
                    </a:ext>
                  </a:extLst>
                </p:cNvPr>
                <p:cNvSpPr/>
                <p:nvPr/>
              </p:nvSpPr>
              <p:spPr>
                <a:xfrm>
                  <a:off x="10426694" y="5161940"/>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7" name="Rectangle 6">
                  <a:extLst>
                    <a:ext uri="{FF2B5EF4-FFF2-40B4-BE49-F238E27FC236}">
                      <a16:creationId xmlns:a16="http://schemas.microsoft.com/office/drawing/2014/main" id="{94A3BD20-E8FB-BF40-B1FA-9D46D162504C}"/>
                    </a:ext>
                  </a:extLst>
                </p:cNvPr>
                <p:cNvSpPr>
                  <a:spLocks noRot="1" noChangeAspect="1" noMove="1" noResize="1" noEditPoints="1" noAdjustHandles="1" noChangeArrowheads="1" noChangeShapeType="1" noTextEdit="1"/>
                </p:cNvSpPr>
                <p:nvPr/>
              </p:nvSpPr>
              <p:spPr>
                <a:xfrm>
                  <a:off x="10426694" y="5161940"/>
                  <a:ext cx="367665"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3B14691B-1D9B-504D-AB18-7DBF3628F89A}"/>
                    </a:ext>
                  </a:extLst>
                </p:cNvPr>
                <p:cNvSpPr/>
                <p:nvPr/>
              </p:nvSpPr>
              <p:spPr>
                <a:xfrm>
                  <a:off x="9418756" y="5438299"/>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8" name="Rectangle 7">
                  <a:extLst>
                    <a:ext uri="{FF2B5EF4-FFF2-40B4-BE49-F238E27FC236}">
                      <a16:creationId xmlns:a16="http://schemas.microsoft.com/office/drawing/2014/main" id="{3B14691B-1D9B-504D-AB18-7DBF3628F89A}"/>
                    </a:ext>
                  </a:extLst>
                </p:cNvPr>
                <p:cNvSpPr>
                  <a:spLocks noRot="1" noChangeAspect="1" noMove="1" noResize="1" noEditPoints="1" noAdjustHandles="1" noChangeArrowheads="1" noChangeShapeType="1" noTextEdit="1"/>
                </p:cNvSpPr>
                <p:nvPr/>
              </p:nvSpPr>
              <p:spPr>
                <a:xfrm>
                  <a:off x="9418756" y="5438299"/>
                  <a:ext cx="367665"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061CB06F-9DBF-984F-93D8-B3FA84DB86C3}"/>
                    </a:ext>
                  </a:extLst>
                </p:cNvPr>
                <p:cNvSpPr/>
                <p:nvPr/>
              </p:nvSpPr>
              <p:spPr>
                <a:xfrm>
                  <a:off x="9418755" y="5952457"/>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9" name="Rectangle 8">
                  <a:extLst>
                    <a:ext uri="{FF2B5EF4-FFF2-40B4-BE49-F238E27FC236}">
                      <a16:creationId xmlns:a16="http://schemas.microsoft.com/office/drawing/2014/main" id="{061CB06F-9DBF-984F-93D8-B3FA84DB86C3}"/>
                    </a:ext>
                  </a:extLst>
                </p:cNvPr>
                <p:cNvSpPr>
                  <a:spLocks noRot="1" noChangeAspect="1" noMove="1" noResize="1" noEditPoints="1" noAdjustHandles="1" noChangeArrowheads="1" noChangeShapeType="1" noTextEdit="1"/>
                </p:cNvSpPr>
                <p:nvPr/>
              </p:nvSpPr>
              <p:spPr>
                <a:xfrm>
                  <a:off x="9418755" y="5952457"/>
                  <a:ext cx="367665" cy="36933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7E3B4C88-6F6E-0B49-8917-1D7F5BF20017}"/>
                    </a:ext>
                  </a:extLst>
                </p:cNvPr>
                <p:cNvSpPr/>
                <p:nvPr/>
              </p:nvSpPr>
              <p:spPr>
                <a:xfrm>
                  <a:off x="8369824" y="4648422"/>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10" name="Rectangle 9">
                  <a:extLst>
                    <a:ext uri="{FF2B5EF4-FFF2-40B4-BE49-F238E27FC236}">
                      <a16:creationId xmlns:a16="http://schemas.microsoft.com/office/drawing/2014/main" id="{7E3B4C88-6F6E-0B49-8917-1D7F5BF20017}"/>
                    </a:ext>
                  </a:extLst>
                </p:cNvPr>
                <p:cNvSpPr>
                  <a:spLocks noRot="1" noChangeAspect="1" noMove="1" noResize="1" noEditPoints="1" noAdjustHandles="1" noChangeArrowheads="1" noChangeShapeType="1" noTextEdit="1"/>
                </p:cNvSpPr>
                <p:nvPr/>
              </p:nvSpPr>
              <p:spPr>
                <a:xfrm>
                  <a:off x="8369824" y="4648422"/>
                  <a:ext cx="367665"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DDA73EEC-BB08-BE4C-B7EF-BD97828D6328}"/>
                    </a:ext>
                  </a:extLst>
                </p:cNvPr>
                <p:cNvSpPr/>
                <p:nvPr/>
              </p:nvSpPr>
              <p:spPr>
                <a:xfrm>
                  <a:off x="8374224" y="5161940"/>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11" name="Rectangle 10">
                  <a:extLst>
                    <a:ext uri="{FF2B5EF4-FFF2-40B4-BE49-F238E27FC236}">
                      <a16:creationId xmlns:a16="http://schemas.microsoft.com/office/drawing/2014/main" id="{DDA73EEC-BB08-BE4C-B7EF-BD97828D6328}"/>
                    </a:ext>
                  </a:extLst>
                </p:cNvPr>
                <p:cNvSpPr>
                  <a:spLocks noRot="1" noChangeAspect="1" noMove="1" noResize="1" noEditPoints="1" noAdjustHandles="1" noChangeArrowheads="1" noChangeShapeType="1" noTextEdit="1"/>
                </p:cNvSpPr>
                <p:nvPr/>
              </p:nvSpPr>
              <p:spPr>
                <a:xfrm>
                  <a:off x="8374224" y="5161940"/>
                  <a:ext cx="367665" cy="369332"/>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0D97A007-7E2E-1C46-9EF1-DC1022DAC00E}"/>
                    </a:ext>
                  </a:extLst>
                </p:cNvPr>
                <p:cNvSpPr/>
                <p:nvPr/>
              </p:nvSpPr>
              <p:spPr>
                <a:xfrm>
                  <a:off x="8374223" y="5675458"/>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12" name="Rectangle 11">
                  <a:extLst>
                    <a:ext uri="{FF2B5EF4-FFF2-40B4-BE49-F238E27FC236}">
                      <a16:creationId xmlns:a16="http://schemas.microsoft.com/office/drawing/2014/main" id="{0D97A007-7E2E-1C46-9EF1-DC1022DAC00E}"/>
                    </a:ext>
                  </a:extLst>
                </p:cNvPr>
                <p:cNvSpPr>
                  <a:spLocks noRot="1" noChangeAspect="1" noMove="1" noResize="1" noEditPoints="1" noAdjustHandles="1" noChangeArrowheads="1" noChangeShapeType="1" noTextEdit="1"/>
                </p:cNvSpPr>
                <p:nvPr/>
              </p:nvSpPr>
              <p:spPr>
                <a:xfrm>
                  <a:off x="8374223" y="5675458"/>
                  <a:ext cx="367665" cy="369332"/>
                </a:xfrm>
                <a:prstGeom prst="rect">
                  <a:avLst/>
                </a:prstGeom>
                <a:blipFill>
                  <a:blip r:embed="rId8"/>
                  <a:stretch>
                    <a:fillRect/>
                  </a:stretch>
                </a:blipFill>
              </p:spPr>
              <p:txBody>
                <a:bodyPr/>
                <a:lstStyle/>
                <a:p>
                  <a:r>
                    <a:rPr lang="en-US">
                      <a:noFill/>
                    </a:rPr>
                    <a:t> </a:t>
                  </a:r>
                </a:p>
              </p:txBody>
            </p:sp>
          </mc:Fallback>
        </mc:AlternateContent>
        <p:grpSp>
          <p:nvGrpSpPr>
            <p:cNvPr id="13" name="Group 12">
              <a:extLst>
                <a:ext uri="{FF2B5EF4-FFF2-40B4-BE49-F238E27FC236}">
                  <a16:creationId xmlns:a16="http://schemas.microsoft.com/office/drawing/2014/main" id="{B62E90EA-AB4A-D64B-9F61-65C27A2EC636}"/>
                </a:ext>
              </a:extLst>
            </p:cNvPr>
            <p:cNvGrpSpPr/>
            <p:nvPr/>
          </p:nvGrpSpPr>
          <p:grpSpPr>
            <a:xfrm>
              <a:off x="7057084" y="4017509"/>
              <a:ext cx="4940842" cy="2304280"/>
              <a:chOff x="7001433" y="4188595"/>
              <a:chExt cx="4940842" cy="2304280"/>
            </a:xfrm>
          </p:grpSpPr>
          <p:pic>
            <p:nvPicPr>
              <p:cNvPr id="14" name="Picture 2">
                <a:extLst>
                  <a:ext uri="{FF2B5EF4-FFF2-40B4-BE49-F238E27FC236}">
                    <a16:creationId xmlns:a16="http://schemas.microsoft.com/office/drawing/2014/main" id="{2E3EBF32-62C4-F244-86A4-BD5F38F462D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01433" y="4562287"/>
                <a:ext cx="4940842" cy="193058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86299247-A59E-A845-A4AF-F88EE9BA680B}"/>
                      </a:ext>
                    </a:extLst>
                  </p:cNvPr>
                  <p:cNvSpPr txBox="1"/>
                  <p:nvPr/>
                </p:nvSpPr>
                <p:spPr>
                  <a:xfrm>
                    <a:off x="7432895" y="4690898"/>
                    <a:ext cx="27610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oMath>
                      </m:oMathPara>
                    </a14:m>
                    <a:endParaRPr lang="en-US" dirty="0"/>
                  </a:p>
                </p:txBody>
              </p:sp>
            </mc:Choice>
            <mc:Fallback xmlns="">
              <p:sp>
                <p:nvSpPr>
                  <p:cNvPr id="5" name="TextBox 4">
                    <a:extLst>
                      <a:ext uri="{FF2B5EF4-FFF2-40B4-BE49-F238E27FC236}">
                        <a16:creationId xmlns:a16="http://schemas.microsoft.com/office/drawing/2014/main" id="{3725FBD1-E0C5-2D48-AB21-20DFB433B162}"/>
                      </a:ext>
                    </a:extLst>
                  </p:cNvPr>
                  <p:cNvSpPr txBox="1">
                    <a:spLocks noRot="1" noChangeAspect="1" noMove="1" noResize="1" noEditPoints="1" noAdjustHandles="1" noChangeArrowheads="1" noChangeShapeType="1" noTextEdit="1"/>
                  </p:cNvSpPr>
                  <p:nvPr/>
                </p:nvSpPr>
                <p:spPr>
                  <a:xfrm>
                    <a:off x="7432895" y="4690898"/>
                    <a:ext cx="276101" cy="276999"/>
                  </a:xfrm>
                  <a:prstGeom prst="rect">
                    <a:avLst/>
                  </a:prstGeom>
                  <a:blipFill>
                    <a:blip r:embed="rId10"/>
                    <a:stretch>
                      <a:fillRect l="-9091" r="-4545"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5A00A464-82E5-134F-8A40-FA72E40953B9}"/>
                      </a:ext>
                    </a:extLst>
                  </p:cNvPr>
                  <p:cNvSpPr txBox="1"/>
                  <p:nvPr/>
                </p:nvSpPr>
                <p:spPr>
                  <a:xfrm>
                    <a:off x="7432894" y="5016243"/>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oMath>
                      </m:oMathPara>
                    </a14:m>
                    <a:endParaRPr lang="en-US" dirty="0"/>
                  </a:p>
                </p:txBody>
              </p:sp>
            </mc:Choice>
            <mc:Fallback xmlns="">
              <p:sp>
                <p:nvSpPr>
                  <p:cNvPr id="7" name="TextBox 6">
                    <a:extLst>
                      <a:ext uri="{FF2B5EF4-FFF2-40B4-BE49-F238E27FC236}">
                        <a16:creationId xmlns:a16="http://schemas.microsoft.com/office/drawing/2014/main" id="{01F88CD9-184A-A945-93B1-E886849FA749}"/>
                      </a:ext>
                    </a:extLst>
                  </p:cNvPr>
                  <p:cNvSpPr txBox="1">
                    <a:spLocks noRot="1" noChangeAspect="1" noMove="1" noResize="1" noEditPoints="1" noAdjustHandles="1" noChangeArrowheads="1" noChangeShapeType="1" noTextEdit="1"/>
                  </p:cNvSpPr>
                  <p:nvPr/>
                </p:nvSpPr>
                <p:spPr>
                  <a:xfrm>
                    <a:off x="7432894" y="5016243"/>
                    <a:ext cx="281423" cy="276999"/>
                  </a:xfrm>
                  <a:prstGeom prst="rect">
                    <a:avLst/>
                  </a:prstGeom>
                  <a:blipFill>
                    <a:blip r:embed="rId11"/>
                    <a:stretch>
                      <a:fillRect l="-8696" r="-4348"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ABF0BF53-455E-8247-829C-56195E7FCC22}"/>
                      </a:ext>
                    </a:extLst>
                  </p:cNvPr>
                  <p:cNvSpPr txBox="1"/>
                  <p:nvPr/>
                </p:nvSpPr>
                <p:spPr>
                  <a:xfrm>
                    <a:off x="7432894" y="5640232"/>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4</m:t>
                              </m:r>
                            </m:sub>
                          </m:sSub>
                        </m:oMath>
                      </m:oMathPara>
                    </a14:m>
                    <a:endParaRPr lang="en-US" dirty="0"/>
                  </a:p>
                </p:txBody>
              </p:sp>
            </mc:Choice>
            <mc:Fallback xmlns="">
              <p:sp>
                <p:nvSpPr>
                  <p:cNvPr id="9" name="TextBox 8">
                    <a:extLst>
                      <a:ext uri="{FF2B5EF4-FFF2-40B4-BE49-F238E27FC236}">
                        <a16:creationId xmlns:a16="http://schemas.microsoft.com/office/drawing/2014/main" id="{8FA54368-9693-C742-9B35-86DA4DCBC0E8}"/>
                      </a:ext>
                    </a:extLst>
                  </p:cNvPr>
                  <p:cNvSpPr txBox="1">
                    <a:spLocks noRot="1" noChangeAspect="1" noMove="1" noResize="1" noEditPoints="1" noAdjustHandles="1" noChangeArrowheads="1" noChangeShapeType="1" noTextEdit="1"/>
                  </p:cNvSpPr>
                  <p:nvPr/>
                </p:nvSpPr>
                <p:spPr>
                  <a:xfrm>
                    <a:off x="7432894" y="5640232"/>
                    <a:ext cx="281423" cy="276999"/>
                  </a:xfrm>
                  <a:prstGeom prst="rect">
                    <a:avLst/>
                  </a:prstGeom>
                  <a:blipFill>
                    <a:blip r:embed="rId12"/>
                    <a:stretch>
                      <a:fillRect l="-8696" r="-4348"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95E12008-E35C-0842-9D11-ACF3C92D8A4D}"/>
                      </a:ext>
                    </a:extLst>
                  </p:cNvPr>
                  <p:cNvSpPr txBox="1"/>
                  <p:nvPr/>
                </p:nvSpPr>
                <p:spPr>
                  <a:xfrm>
                    <a:off x="7432894" y="5966047"/>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5</m:t>
                              </m:r>
                            </m:sub>
                          </m:sSub>
                        </m:oMath>
                      </m:oMathPara>
                    </a14:m>
                    <a:endParaRPr lang="en-US" dirty="0"/>
                  </a:p>
                </p:txBody>
              </p:sp>
            </mc:Choice>
            <mc:Fallback xmlns="">
              <p:sp>
                <p:nvSpPr>
                  <p:cNvPr id="10" name="TextBox 9">
                    <a:extLst>
                      <a:ext uri="{FF2B5EF4-FFF2-40B4-BE49-F238E27FC236}">
                        <a16:creationId xmlns:a16="http://schemas.microsoft.com/office/drawing/2014/main" id="{D66DA69D-8D07-9D48-9EE9-D4A8D8AC3260}"/>
                      </a:ext>
                    </a:extLst>
                  </p:cNvPr>
                  <p:cNvSpPr txBox="1">
                    <a:spLocks noRot="1" noChangeAspect="1" noMove="1" noResize="1" noEditPoints="1" noAdjustHandles="1" noChangeArrowheads="1" noChangeShapeType="1" noTextEdit="1"/>
                  </p:cNvSpPr>
                  <p:nvPr/>
                </p:nvSpPr>
                <p:spPr>
                  <a:xfrm>
                    <a:off x="7432894" y="5966047"/>
                    <a:ext cx="281423" cy="276999"/>
                  </a:xfrm>
                  <a:prstGeom prst="rect">
                    <a:avLst/>
                  </a:prstGeom>
                  <a:blipFill>
                    <a:blip r:embed="rId13"/>
                    <a:stretch>
                      <a:fillRect l="-8696" r="-4348"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F109199E-048B-CA45-989B-02F9B379BBE8}"/>
                      </a:ext>
                    </a:extLst>
                  </p:cNvPr>
                  <p:cNvSpPr txBox="1"/>
                  <p:nvPr/>
                </p:nvSpPr>
                <p:spPr>
                  <a:xfrm>
                    <a:off x="7864357" y="4552398"/>
                    <a:ext cx="33926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1</m:t>
                              </m:r>
                            </m:sup>
                          </m:sSup>
                        </m:oMath>
                      </m:oMathPara>
                    </a14:m>
                    <a:endParaRPr lang="en-US" dirty="0"/>
                  </a:p>
                </p:txBody>
              </p:sp>
            </mc:Choice>
            <mc:Fallback xmlns="">
              <p:sp>
                <p:nvSpPr>
                  <p:cNvPr id="19" name="TextBox 18">
                    <a:extLst>
                      <a:ext uri="{FF2B5EF4-FFF2-40B4-BE49-F238E27FC236}">
                        <a16:creationId xmlns:a16="http://schemas.microsoft.com/office/drawing/2014/main" id="{F109199E-048B-CA45-989B-02F9B379BBE8}"/>
                      </a:ext>
                    </a:extLst>
                  </p:cNvPr>
                  <p:cNvSpPr txBox="1">
                    <a:spLocks noRot="1" noChangeAspect="1" noMove="1" noResize="1" noEditPoints="1" noAdjustHandles="1" noChangeArrowheads="1" noChangeShapeType="1" noTextEdit="1"/>
                  </p:cNvSpPr>
                  <p:nvPr/>
                </p:nvSpPr>
                <p:spPr>
                  <a:xfrm>
                    <a:off x="7864357" y="4552398"/>
                    <a:ext cx="339260" cy="276999"/>
                  </a:xfrm>
                  <a:prstGeom prst="rect">
                    <a:avLst/>
                  </a:prstGeom>
                  <a:blipFill>
                    <a:blip r:embed="rId14"/>
                    <a:stretch>
                      <a:fillRect l="-7692" r="-769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FA598DAF-274E-094F-B340-CAEFB394FAB5}"/>
                      </a:ext>
                    </a:extLst>
                  </p:cNvPr>
                  <p:cNvSpPr txBox="1"/>
                  <p:nvPr/>
                </p:nvSpPr>
                <p:spPr>
                  <a:xfrm>
                    <a:off x="8804408" y="4484030"/>
                    <a:ext cx="3441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2</m:t>
                              </m:r>
                            </m:sup>
                          </m:sSup>
                        </m:oMath>
                      </m:oMathPara>
                    </a14:m>
                    <a:endParaRPr lang="en-US" dirty="0"/>
                  </a:p>
                </p:txBody>
              </p:sp>
            </mc:Choice>
            <mc:Fallback xmlns="">
              <p:sp>
                <p:nvSpPr>
                  <p:cNvPr id="20" name="TextBox 19">
                    <a:extLst>
                      <a:ext uri="{FF2B5EF4-FFF2-40B4-BE49-F238E27FC236}">
                        <a16:creationId xmlns:a16="http://schemas.microsoft.com/office/drawing/2014/main" id="{FA598DAF-274E-094F-B340-CAEFB394FAB5}"/>
                      </a:ext>
                    </a:extLst>
                  </p:cNvPr>
                  <p:cNvSpPr txBox="1">
                    <a:spLocks noRot="1" noChangeAspect="1" noMove="1" noResize="1" noEditPoints="1" noAdjustHandles="1" noChangeArrowheads="1" noChangeShapeType="1" noTextEdit="1"/>
                  </p:cNvSpPr>
                  <p:nvPr/>
                </p:nvSpPr>
                <p:spPr>
                  <a:xfrm>
                    <a:off x="8804408" y="4484030"/>
                    <a:ext cx="344197" cy="276999"/>
                  </a:xfrm>
                  <a:prstGeom prst="rect">
                    <a:avLst/>
                  </a:prstGeom>
                  <a:blipFill>
                    <a:blip r:embed="rId15"/>
                    <a:stretch>
                      <a:fillRect l="-11538" t="-4545" r="-769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D6D36776-28CB-0F41-980A-EADF56AB1D96}"/>
                      </a:ext>
                    </a:extLst>
                  </p:cNvPr>
                  <p:cNvSpPr txBox="1"/>
                  <p:nvPr/>
                </p:nvSpPr>
                <p:spPr>
                  <a:xfrm>
                    <a:off x="9979850" y="4810951"/>
                    <a:ext cx="3441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3</m:t>
                              </m:r>
                            </m:sup>
                          </m:sSup>
                        </m:oMath>
                      </m:oMathPara>
                    </a14:m>
                    <a:endParaRPr lang="en-US" dirty="0"/>
                  </a:p>
                </p:txBody>
              </p:sp>
            </mc:Choice>
            <mc:Fallback xmlns="">
              <p:sp>
                <p:nvSpPr>
                  <p:cNvPr id="21" name="TextBox 20">
                    <a:extLst>
                      <a:ext uri="{FF2B5EF4-FFF2-40B4-BE49-F238E27FC236}">
                        <a16:creationId xmlns:a16="http://schemas.microsoft.com/office/drawing/2014/main" id="{D6D36776-28CB-0F41-980A-EADF56AB1D96}"/>
                      </a:ext>
                    </a:extLst>
                  </p:cNvPr>
                  <p:cNvSpPr txBox="1">
                    <a:spLocks noRot="1" noChangeAspect="1" noMove="1" noResize="1" noEditPoints="1" noAdjustHandles="1" noChangeArrowheads="1" noChangeShapeType="1" noTextEdit="1"/>
                  </p:cNvSpPr>
                  <p:nvPr/>
                </p:nvSpPr>
                <p:spPr>
                  <a:xfrm>
                    <a:off x="9979850" y="4810951"/>
                    <a:ext cx="344197" cy="276999"/>
                  </a:xfrm>
                  <a:prstGeom prst="rect">
                    <a:avLst/>
                  </a:prstGeom>
                  <a:blipFill>
                    <a:blip r:embed="rId16"/>
                    <a:stretch>
                      <a:fillRect l="-7407"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0AFE34BA-F86A-604D-AC32-A59723090070}"/>
                      </a:ext>
                    </a:extLst>
                  </p:cNvPr>
                  <p:cNvSpPr txBox="1"/>
                  <p:nvPr/>
                </p:nvSpPr>
                <p:spPr>
                  <a:xfrm>
                    <a:off x="8362210" y="4490048"/>
                    <a:ext cx="27879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1</m:t>
                              </m:r>
                            </m:sup>
                          </m:sSup>
                        </m:oMath>
                      </m:oMathPara>
                    </a14:m>
                    <a:endParaRPr lang="en-US" dirty="0"/>
                  </a:p>
                </p:txBody>
              </p:sp>
            </mc:Choice>
            <mc:Fallback xmlns="">
              <p:sp>
                <p:nvSpPr>
                  <p:cNvPr id="22" name="TextBox 21">
                    <a:extLst>
                      <a:ext uri="{FF2B5EF4-FFF2-40B4-BE49-F238E27FC236}">
                        <a16:creationId xmlns:a16="http://schemas.microsoft.com/office/drawing/2014/main" id="{0AFE34BA-F86A-604D-AC32-A59723090070}"/>
                      </a:ext>
                    </a:extLst>
                  </p:cNvPr>
                  <p:cNvSpPr txBox="1">
                    <a:spLocks noRot="1" noChangeAspect="1" noMove="1" noResize="1" noEditPoints="1" noAdjustHandles="1" noChangeArrowheads="1" noChangeShapeType="1" noTextEdit="1"/>
                  </p:cNvSpPr>
                  <p:nvPr/>
                </p:nvSpPr>
                <p:spPr>
                  <a:xfrm>
                    <a:off x="8362210" y="4490048"/>
                    <a:ext cx="278794" cy="276999"/>
                  </a:xfrm>
                  <a:prstGeom prst="rect">
                    <a:avLst/>
                  </a:prstGeom>
                  <a:blipFill>
                    <a:blip r:embed="rId17"/>
                    <a:stretch>
                      <a:fillRect l="-9091" t="-4348" r="-90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4DE88049-0CC4-D64F-8BF3-DB0F066C9388}"/>
                      </a:ext>
                    </a:extLst>
                  </p:cNvPr>
                  <p:cNvSpPr txBox="1"/>
                  <p:nvPr/>
                </p:nvSpPr>
                <p:spPr>
                  <a:xfrm>
                    <a:off x="9413537" y="4188595"/>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2</m:t>
                              </m:r>
                            </m:sup>
                          </m:sSup>
                        </m:oMath>
                      </m:oMathPara>
                    </a14:m>
                    <a:endParaRPr lang="en-US" dirty="0"/>
                  </a:p>
                </p:txBody>
              </p:sp>
            </mc:Choice>
            <mc:Fallback xmlns="">
              <p:sp>
                <p:nvSpPr>
                  <p:cNvPr id="23" name="TextBox 22">
                    <a:extLst>
                      <a:ext uri="{FF2B5EF4-FFF2-40B4-BE49-F238E27FC236}">
                        <a16:creationId xmlns:a16="http://schemas.microsoft.com/office/drawing/2014/main" id="{4DE88049-0CC4-D64F-8BF3-DB0F066C9388}"/>
                      </a:ext>
                    </a:extLst>
                  </p:cNvPr>
                  <p:cNvSpPr txBox="1">
                    <a:spLocks noRot="1" noChangeAspect="1" noMove="1" noResize="1" noEditPoints="1" noAdjustHandles="1" noChangeArrowheads="1" noChangeShapeType="1" noTextEdit="1"/>
                  </p:cNvSpPr>
                  <p:nvPr/>
                </p:nvSpPr>
                <p:spPr>
                  <a:xfrm>
                    <a:off x="9413537" y="4188595"/>
                    <a:ext cx="283732" cy="276999"/>
                  </a:xfrm>
                  <a:prstGeom prst="rect">
                    <a:avLst/>
                  </a:prstGeom>
                  <a:blipFill>
                    <a:blip r:embed="rId18"/>
                    <a:stretch>
                      <a:fillRect l="-8696" r="-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D44DA5F3-8821-9042-8CA3-E3B9F92B2C08}"/>
                      </a:ext>
                    </a:extLst>
                  </p:cNvPr>
                  <p:cNvSpPr txBox="1"/>
                  <p:nvPr/>
                </p:nvSpPr>
                <p:spPr>
                  <a:xfrm>
                    <a:off x="10471905" y="5016242"/>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3</m:t>
                              </m:r>
                            </m:sup>
                          </m:sSup>
                        </m:oMath>
                      </m:oMathPara>
                    </a14:m>
                    <a:endParaRPr lang="en-US" dirty="0"/>
                  </a:p>
                </p:txBody>
              </p:sp>
            </mc:Choice>
            <mc:Fallback xmlns="">
              <p:sp>
                <p:nvSpPr>
                  <p:cNvPr id="24" name="TextBox 23">
                    <a:extLst>
                      <a:ext uri="{FF2B5EF4-FFF2-40B4-BE49-F238E27FC236}">
                        <a16:creationId xmlns:a16="http://schemas.microsoft.com/office/drawing/2014/main" id="{D44DA5F3-8821-9042-8CA3-E3B9F92B2C08}"/>
                      </a:ext>
                    </a:extLst>
                  </p:cNvPr>
                  <p:cNvSpPr txBox="1">
                    <a:spLocks noRot="1" noChangeAspect="1" noMove="1" noResize="1" noEditPoints="1" noAdjustHandles="1" noChangeArrowheads="1" noChangeShapeType="1" noTextEdit="1"/>
                  </p:cNvSpPr>
                  <p:nvPr/>
                </p:nvSpPr>
                <p:spPr>
                  <a:xfrm>
                    <a:off x="10471905" y="5016242"/>
                    <a:ext cx="283732" cy="276999"/>
                  </a:xfrm>
                  <a:prstGeom prst="rect">
                    <a:avLst/>
                  </a:prstGeom>
                  <a:blipFill>
                    <a:blip r:embed="rId19"/>
                    <a:stretch>
                      <a:fillRect l="-9091" t="-4545" r="-9091"/>
                    </a:stretch>
                  </a:blipFill>
                </p:spPr>
                <p:txBody>
                  <a:bodyPr/>
                  <a:lstStyle/>
                  <a:p>
                    <a:r>
                      <a:rPr lang="en-US">
                        <a:noFill/>
                      </a:rPr>
                      <a:t> </a:t>
                    </a:r>
                  </a:p>
                </p:txBody>
              </p:sp>
            </mc:Fallback>
          </mc:AlternateContent>
        </p:grpSp>
      </p:grpSp>
      <p:sp>
        <p:nvSpPr>
          <p:cNvPr id="25" name="Slide Number Placeholder 24">
            <a:extLst>
              <a:ext uri="{FF2B5EF4-FFF2-40B4-BE49-F238E27FC236}">
                <a16:creationId xmlns:a16="http://schemas.microsoft.com/office/drawing/2014/main" id="{A318B8A7-0EEF-F045-8882-EB2F7B3F1100}"/>
              </a:ext>
            </a:extLst>
          </p:cNvPr>
          <p:cNvSpPr>
            <a:spLocks noGrp="1"/>
          </p:cNvSpPr>
          <p:nvPr>
            <p:ph type="sldNum" sz="quarter" idx="12"/>
          </p:nvPr>
        </p:nvSpPr>
        <p:spPr/>
        <p:txBody>
          <a:bodyPr/>
          <a:lstStyle/>
          <a:p>
            <a:fld id="{5F07402F-1908-0F43-B844-ECE5D9BD648C}" type="slidenum">
              <a:rPr lang="en-US" smtClean="0"/>
              <a:t>29</a:t>
            </a:fld>
            <a:endParaRPr lang="en-US"/>
          </a:p>
        </p:txBody>
      </p:sp>
    </p:spTree>
    <p:extLst>
      <p:ext uri="{BB962C8B-B14F-4D97-AF65-F5344CB8AC3E}">
        <p14:creationId xmlns:p14="http://schemas.microsoft.com/office/powerpoint/2010/main" val="17646117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97734-C8C6-C345-8D68-15BA89155DF5}"/>
              </a:ext>
            </a:extLst>
          </p:cNvPr>
          <p:cNvSpPr>
            <a:spLocks noGrp="1"/>
          </p:cNvSpPr>
          <p:nvPr>
            <p:ph type="title"/>
          </p:nvPr>
        </p:nvSpPr>
        <p:spPr/>
        <p:txBody>
          <a:bodyPr/>
          <a:lstStyle/>
          <a:p>
            <a:r>
              <a:rPr lang="en-US" dirty="0"/>
              <a:t>Gradient decent for a full network</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8D47BB0-248A-C448-A430-0B3F68FCEADC}"/>
                  </a:ext>
                </a:extLst>
              </p:cNvPr>
              <p:cNvSpPr>
                <a:spLocks noGrp="1"/>
              </p:cNvSpPr>
              <p:nvPr>
                <p:ph idx="1"/>
              </p:nvPr>
            </p:nvSpPr>
            <p:spPr>
              <a:xfrm>
                <a:off x="838200" y="1825625"/>
                <a:ext cx="10515600" cy="4509770"/>
              </a:xfrm>
            </p:spPr>
            <p:txBody>
              <a:bodyPr>
                <a:normAutofit lnSpcReduction="10000"/>
              </a:bodyPr>
              <a:lstStyle/>
              <a:p>
                <a:r>
                  <a:rPr lang="en-US" dirty="0"/>
                  <a:t>Step1: compute the loss gradient with respect to </a:t>
                </a:r>
                <a14:m>
                  <m:oMath xmlns:m="http://schemas.openxmlformats.org/officeDocument/2006/math">
                    <m:sSup>
                      <m:sSupPr>
                        <m:ctrlPr>
                          <a:rPr lang="en-US" i="1">
                            <a:latin typeface="Cambria Math" panose="02040503050406030204" pitchFamily="18" charset="0"/>
                          </a:rPr>
                        </m:ctrlPr>
                      </m:sSupPr>
                      <m:e>
                        <m:r>
                          <a:rPr lang="en-US" b="0" i="1" smtClean="0">
                            <a:latin typeface="Cambria Math" panose="02040503050406030204" pitchFamily="18" charset="0"/>
                          </a:rPr>
                          <m:t>𝑧</m:t>
                        </m:r>
                      </m:e>
                      <m:sup>
                        <m:r>
                          <a:rPr lang="en-US" i="1">
                            <a:latin typeface="Cambria Math" panose="02040503050406030204" pitchFamily="18" charset="0"/>
                          </a:rPr>
                          <m:t>3</m:t>
                        </m:r>
                      </m:sup>
                    </m:sSup>
                  </m:oMath>
                </a14:m>
                <a:endParaRPr lang="en-US" dirty="0"/>
              </a:p>
              <a:p>
                <a:pPr lvl="1"/>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3</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r>
                          <a:rPr lang="en-US" b="0" i="1" smtClean="0">
                            <a:latin typeface="Cambria Math" panose="02040503050406030204" pitchFamily="18" charset="0"/>
                          </a:rPr>
                          <m:t>𝑔</m:t>
                        </m:r>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3</m:t>
                                </m:r>
                              </m:sup>
                            </m:sSup>
                          </m:e>
                        </m:d>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𝑔</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e>
                        </m:d>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den>
                    </m:f>
                  </m:oMath>
                </a14:m>
                <a:endParaRPr lang="en-US" i="1" dirty="0">
                  <a:latin typeface="Cambria Math" panose="02040503050406030204" pitchFamily="18" charset="0"/>
                </a:endParaRPr>
              </a:p>
              <a:p>
                <a:pPr lvl="1"/>
                <a:r>
                  <a:rPr lang="en-US" dirty="0"/>
                  <a:t>For </a:t>
                </a:r>
                <a14:m>
                  <m:oMath xmlns:m="http://schemas.openxmlformats.org/officeDocument/2006/math">
                    <m:r>
                      <a:rPr lang="en-US" i="1">
                        <a:latin typeface="Cambria Math" panose="02040503050406030204" pitchFamily="18" charset="0"/>
                      </a:rPr>
                      <m:t>𝑔</m:t>
                    </m:r>
                  </m:oMath>
                </a14:m>
                <a:r>
                  <a:rPr lang="en-US" dirty="0"/>
                  <a:t>=sigmoid and loss = squared: </a:t>
                </a:r>
              </a:p>
              <a:p>
                <a:pPr lvl="1"/>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b="0" i="1" smtClean="0">
                                <a:latin typeface="Cambria Math" panose="02040503050406030204" pitchFamily="18" charset="0"/>
                              </a:rPr>
                              <m:t>𝑧</m:t>
                            </m:r>
                          </m:e>
                          <m:sup>
                            <m:r>
                              <a:rPr lang="en-US" i="1">
                                <a:latin typeface="Cambria Math" panose="02040503050406030204" pitchFamily="18" charset="0"/>
                              </a:rPr>
                              <m:t>3</m:t>
                            </m:r>
                          </m:sup>
                        </m:sSup>
                      </m:den>
                    </m:f>
                    <m:r>
                      <a:rPr lang="en-US" i="1">
                        <a:latin typeface="Cambria Math" panose="02040503050406030204" pitchFamily="18" charset="0"/>
                      </a:rPr>
                      <m:t>=</m:t>
                    </m:r>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1+</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sup>
                            </m:sSup>
                          </m:den>
                        </m:f>
                        <m:r>
                          <a:rPr lang="en-US" i="1">
                            <a:latin typeface="Cambria Math" panose="02040503050406030204" pitchFamily="18" charset="0"/>
                          </a:rPr>
                          <m:t>−</m:t>
                        </m:r>
                        <m:r>
                          <a:rPr lang="en-US" i="1">
                            <a:latin typeface="Cambria Math" panose="02040503050406030204" pitchFamily="18" charset="0"/>
                          </a:rPr>
                          <m:t>𝑦</m:t>
                        </m:r>
                      </m:e>
                    </m:d>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1+</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sup>
                        </m:sSup>
                      </m:den>
                    </m:f>
                    <m:d>
                      <m:dPr>
                        <m:ctrlPr>
                          <a:rPr lang="en-US" i="1">
                            <a:latin typeface="Cambria Math" panose="02040503050406030204" pitchFamily="18" charset="0"/>
                          </a:rPr>
                        </m:ctrlPr>
                      </m:dPr>
                      <m:e>
                        <m:r>
                          <a:rPr lang="en-US" i="1">
                            <a:latin typeface="Cambria Math" panose="02040503050406030204" pitchFamily="18" charset="0"/>
                          </a:rPr>
                          <m:t>1−</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1+</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sup>
                            </m:sSup>
                          </m:den>
                        </m:f>
                      </m:e>
                    </m:d>
                  </m:oMath>
                </a14:m>
                <a:endParaRPr lang="en-US" dirty="0"/>
              </a:p>
              <a:p>
                <a:r>
                  <a:rPr lang="en-US" dirty="0"/>
                  <a:t>Step2: Compute the loss gradient with respect to </a:t>
                </a:r>
                <a14:m>
                  <m:oMath xmlns:m="http://schemas.openxmlformats.org/officeDocument/2006/math">
                    <m:sSup>
                      <m:sSupPr>
                        <m:ctrlPr>
                          <a:rPr lang="en-US" i="1">
                            <a:latin typeface="Cambria Math" panose="02040503050406030204" pitchFamily="18" charset="0"/>
                          </a:rPr>
                        </m:ctrlPr>
                      </m:sSupPr>
                      <m:e>
                        <m:r>
                          <a:rPr lang="en-US" b="0" i="1" smtClean="0">
                            <a:latin typeface="Cambria Math" panose="02040503050406030204" pitchFamily="18" charset="0"/>
                          </a:rPr>
                          <m:t>𝑤</m:t>
                        </m:r>
                      </m:e>
                      <m:sup>
                        <m:r>
                          <a:rPr lang="en-US" i="1">
                            <a:latin typeface="Cambria Math" panose="02040503050406030204" pitchFamily="18" charset="0"/>
                          </a:rPr>
                          <m:t>3</m:t>
                        </m:r>
                      </m:sup>
                    </m:sSup>
                  </m:oMath>
                </a14:m>
                <a:r>
                  <a:rPr lang="en-US" dirty="0"/>
                  <a:t> and </a:t>
                </a:r>
                <a14:m>
                  <m:oMath xmlns:m="http://schemas.openxmlformats.org/officeDocument/2006/math">
                    <m:sSup>
                      <m:sSupPr>
                        <m:ctrlPr>
                          <a:rPr lang="en-US" i="1">
                            <a:latin typeface="Cambria Math" panose="02040503050406030204" pitchFamily="18" charset="0"/>
                          </a:rPr>
                        </m:ctrlPr>
                      </m:sSupPr>
                      <m:e>
                        <m:r>
                          <a:rPr lang="en-US" b="0" i="1" smtClean="0">
                            <a:latin typeface="Cambria Math" panose="02040503050406030204" pitchFamily="18" charset="0"/>
                          </a:rPr>
                          <m:t>𝑏</m:t>
                        </m:r>
                      </m:e>
                      <m:sup>
                        <m:r>
                          <a:rPr lang="en-US" i="1">
                            <a:latin typeface="Cambria Math" panose="02040503050406030204" pitchFamily="18" charset="0"/>
                          </a:rPr>
                          <m:t>3</m:t>
                        </m:r>
                      </m:sup>
                    </m:sSup>
                  </m:oMath>
                </a14:m>
                <a:r>
                  <a:rPr lang="en-US" dirty="0"/>
                  <a:t> </a:t>
                </a:r>
              </a:p>
              <a:p>
                <a:pPr lvl="1"/>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b="0" i="1" smtClean="0">
                                <a:latin typeface="Cambria Math" panose="02040503050406030204" pitchFamily="18" charset="0"/>
                              </a:rPr>
                              <m:t>𝑤</m:t>
                            </m:r>
                          </m:e>
                          <m:sup>
                            <m:r>
                              <a:rPr lang="en-US" i="1">
                                <a:latin typeface="Cambria Math" panose="02040503050406030204" pitchFamily="18" charset="0"/>
                              </a:rPr>
                              <m:t>3</m:t>
                            </m:r>
                          </m:sup>
                        </m:sSup>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3</m:t>
                            </m:r>
                          </m:sup>
                        </m:sSup>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𝑤</m:t>
                            </m:r>
                          </m:e>
                          <m:sup>
                            <m:r>
                              <a:rPr lang="en-US" i="1">
                                <a:latin typeface="Cambria Math" panose="02040503050406030204" pitchFamily="18" charset="0"/>
                              </a:rPr>
                              <m:t>3</m:t>
                            </m:r>
                          </m:sup>
                        </m:sSup>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den>
                    </m:f>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𝑔</m:t>
                            </m:r>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2</m:t>
                                    </m:r>
                                  </m:sup>
                                </m:sSup>
                              </m:e>
                            </m:d>
                          </m:e>
                        </m:d>
                      </m:e>
                      <m:sup/>
                    </m:sSup>
                  </m:oMath>
                </a14:m>
                <a:endParaRPr lang="en-US" dirty="0"/>
              </a:p>
              <a:p>
                <a:pPr lvl="1"/>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b="0" i="1" smtClean="0">
                                <a:latin typeface="Cambria Math" panose="02040503050406030204" pitchFamily="18" charset="0"/>
                              </a:rPr>
                              <m:t>𝑏</m:t>
                            </m:r>
                          </m:e>
                          <m:sup>
                            <m:r>
                              <a:rPr lang="en-US" i="1">
                                <a:latin typeface="Cambria Math" panose="02040503050406030204" pitchFamily="18" charset="0"/>
                              </a:rPr>
                              <m:t>3</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sSup>
                          <m:sSupPr>
                            <m:ctrlPr>
                              <a:rPr lang="en-US" b="0" i="1" smtClean="0">
                                <a:latin typeface="Cambria Math" panose="02040503050406030204" pitchFamily="18" charset="0"/>
                              </a:rPr>
                            </m:ctrlPr>
                          </m:sSupPr>
                          <m:e>
                            <m:r>
                              <a:rPr lang="en-US" i="1">
                                <a:latin typeface="Cambria Math" panose="02040503050406030204" pitchFamily="18" charset="0"/>
                              </a:rPr>
                              <m:t>𝑧</m:t>
                            </m:r>
                          </m:e>
                          <m:sup>
                            <m:r>
                              <a:rPr lang="en-US" b="0" i="1" smtClean="0">
                                <a:latin typeface="Cambria Math" panose="02040503050406030204" pitchFamily="18" charset="0"/>
                              </a:rPr>
                              <m:t>3</m:t>
                            </m:r>
                          </m:sup>
                        </m:sSup>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b="0" i="1" smtClean="0">
                                <a:latin typeface="Cambria Math" panose="02040503050406030204" pitchFamily="18" charset="0"/>
                              </a:rPr>
                              <m:t>𝑏</m:t>
                            </m:r>
                          </m:e>
                          <m:sup>
                            <m:r>
                              <a:rPr lang="en-US" i="1">
                                <a:latin typeface="Cambria Math" panose="02040503050406030204" pitchFamily="18" charset="0"/>
                              </a:rPr>
                              <m:t>3</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den>
                    </m:f>
                    <m:r>
                      <a:rPr lang="en-US" b="0" i="1" smtClean="0">
                        <a:latin typeface="Cambria Math" panose="02040503050406030204" pitchFamily="18" charset="0"/>
                      </a:rPr>
                      <m:t>⋅1</m:t>
                    </m:r>
                  </m:oMath>
                </a14:m>
                <a:endParaRPr lang="en-US" dirty="0"/>
              </a:p>
              <a:p>
                <a:r>
                  <a:rPr lang="en-US" dirty="0"/>
                  <a:t>Update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3</m:t>
                        </m:r>
                      </m:sup>
                    </m:s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𝑏</m:t>
                        </m:r>
                      </m:e>
                      <m:sup>
                        <m:r>
                          <a:rPr lang="en-US" b="0" i="1" smtClean="0">
                            <a:latin typeface="Cambria Math" panose="02040503050406030204" pitchFamily="18" charset="0"/>
                          </a:rPr>
                          <m:t>3</m:t>
                        </m:r>
                      </m:sup>
                    </m:sSup>
                  </m:oMath>
                </a14:m>
                <a:r>
                  <a:rPr lang="en-US" dirty="0"/>
                  <a:t> such that loss is reduced</a:t>
                </a:r>
              </a:p>
              <a:p>
                <a:pPr lvl="1"/>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𝑤</m:t>
                        </m:r>
                      </m:e>
                      <m:sup>
                        <m:r>
                          <a:rPr lang="en-US" b="0" i="1" smtClean="0">
                            <a:latin typeface="Cambria Math" panose="02040503050406030204" pitchFamily="18" charset="0"/>
                          </a:rPr>
                          <m:t>3</m:t>
                        </m:r>
                      </m:sup>
                    </m:s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𝑤</m:t>
                        </m:r>
                      </m:e>
                      <m:sup>
                        <m:r>
                          <a:rPr lang="en-US" b="0" i="1" smtClean="0">
                            <a:latin typeface="Cambria Math" panose="02040503050406030204" pitchFamily="18" charset="0"/>
                          </a:rPr>
                          <m:t>3</m:t>
                        </m:r>
                      </m:sup>
                    </m:sSup>
                    <m:r>
                      <a:rPr lang="en-US" i="1">
                        <a:latin typeface="Cambria Math" panose="02040503050406030204" pitchFamily="18" charset="0"/>
                      </a:rPr>
                      <m:t>−</m:t>
                    </m:r>
                    <m:r>
                      <a:rPr lang="en-US" i="1">
                        <a:latin typeface="Cambria Math" panose="02040503050406030204" pitchFamily="18" charset="0"/>
                      </a:rPr>
                      <m:t>𝛼</m:t>
                    </m:r>
                    <m:sSub>
                      <m:sSubPr>
                        <m:ctrlPr>
                          <a:rPr lang="en-US" i="1">
                            <a:latin typeface="Cambria Math" panose="02040503050406030204" pitchFamily="18" charset="0"/>
                          </a:rPr>
                        </m:ctrlPr>
                      </m:sSubPr>
                      <m:e>
                        <m:r>
                          <m:rPr>
                            <m:sty m:val="p"/>
                          </m:rPr>
                          <a:rPr lang="en-US">
                            <a:latin typeface="Cambria Math" panose="02040503050406030204" pitchFamily="18" charset="0"/>
                          </a:rPr>
                          <m:t>∇</m:t>
                        </m:r>
                      </m:e>
                      <m:sub>
                        <m:sSup>
                          <m:sSupPr>
                            <m:ctrlPr>
                              <a:rPr lang="en-US" i="1">
                                <a:latin typeface="Cambria Math" panose="02040503050406030204" pitchFamily="18" charset="0"/>
                              </a:rPr>
                            </m:ctrlPr>
                          </m:sSupPr>
                          <m:e>
                            <m:r>
                              <a:rPr lang="en-US" i="1">
                                <a:latin typeface="Cambria Math" panose="02040503050406030204" pitchFamily="18" charset="0"/>
                              </a:rPr>
                              <m:t>𝑤</m:t>
                            </m:r>
                          </m:e>
                          <m:sup>
                            <m:r>
                              <a:rPr lang="en-US" b="0" i="1" smtClean="0">
                                <a:latin typeface="Cambria Math" panose="02040503050406030204" pitchFamily="18" charset="0"/>
                              </a:rPr>
                              <m:t>3</m:t>
                            </m:r>
                          </m:sup>
                        </m:sSup>
                      </m:sub>
                    </m:sSub>
                    <m:r>
                      <a:rPr lang="en-US" i="1">
                        <a:latin typeface="Cambria Math" panose="02040503050406030204" pitchFamily="18" charset="0"/>
                      </a:rPr>
                      <m:t>𝑙𝑜𝑠𝑠</m:t>
                    </m:r>
                  </m:oMath>
                </a14:m>
                <a:endParaRPr lang="en-US" dirty="0"/>
              </a:p>
              <a:p>
                <a:pPr lvl="1"/>
                <a:endParaRPr lang="en-US" dirty="0"/>
              </a:p>
            </p:txBody>
          </p:sp>
        </mc:Choice>
        <mc:Fallback xmlns="">
          <p:sp>
            <p:nvSpPr>
              <p:cNvPr id="3" name="Content Placeholder 2">
                <a:extLst>
                  <a:ext uri="{FF2B5EF4-FFF2-40B4-BE49-F238E27FC236}">
                    <a16:creationId xmlns:a16="http://schemas.microsoft.com/office/drawing/2014/main" id="{18D47BB0-248A-C448-A430-0B3F68FCEADC}"/>
                  </a:ext>
                </a:extLst>
              </p:cNvPr>
              <p:cNvSpPr>
                <a:spLocks noGrp="1" noRot="1" noChangeAspect="1" noMove="1" noResize="1" noEditPoints="1" noAdjustHandles="1" noChangeArrowheads="1" noChangeShapeType="1" noTextEdit="1"/>
              </p:cNvSpPr>
              <p:nvPr>
                <p:ph idx="1"/>
              </p:nvPr>
            </p:nvSpPr>
            <p:spPr>
              <a:xfrm>
                <a:off x="838200" y="1825625"/>
                <a:ext cx="10515600" cy="4509770"/>
              </a:xfrm>
              <a:blipFill>
                <a:blip r:embed="rId2"/>
                <a:stretch>
                  <a:fillRect l="-1086" t="-3090" b="-1685"/>
                </a:stretch>
              </a:blipFill>
            </p:spPr>
            <p:txBody>
              <a:bodyPr/>
              <a:lstStyle/>
              <a:p>
                <a:r>
                  <a:rPr lang="en-US">
                    <a:noFill/>
                  </a:rPr>
                  <a:t> </a:t>
                </a:r>
              </a:p>
            </p:txBody>
          </p:sp>
        </mc:Fallback>
      </mc:AlternateContent>
      <p:grpSp>
        <p:nvGrpSpPr>
          <p:cNvPr id="4" name="Group 3">
            <a:extLst>
              <a:ext uri="{FF2B5EF4-FFF2-40B4-BE49-F238E27FC236}">
                <a16:creationId xmlns:a16="http://schemas.microsoft.com/office/drawing/2014/main" id="{ADF0F125-DA79-954A-BBCD-21ABB7C2BABC}"/>
              </a:ext>
            </a:extLst>
          </p:cNvPr>
          <p:cNvGrpSpPr/>
          <p:nvPr/>
        </p:nvGrpSpPr>
        <p:grpSpPr>
          <a:xfrm>
            <a:off x="7224665" y="4476385"/>
            <a:ext cx="4722891" cy="2300134"/>
            <a:chOff x="7057084" y="4017509"/>
            <a:chExt cx="4940842" cy="2304280"/>
          </a:xfrm>
        </p:grpSpPr>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E6638B3F-0B67-C54F-9DC4-177C7710641E}"/>
                    </a:ext>
                  </a:extLst>
                </p:cNvPr>
                <p:cNvSpPr/>
                <p:nvPr/>
              </p:nvSpPr>
              <p:spPr>
                <a:xfrm>
                  <a:off x="9418757" y="4371423"/>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5" name="Rectangle 4">
                  <a:extLst>
                    <a:ext uri="{FF2B5EF4-FFF2-40B4-BE49-F238E27FC236}">
                      <a16:creationId xmlns:a16="http://schemas.microsoft.com/office/drawing/2014/main" id="{E6638B3F-0B67-C54F-9DC4-177C7710641E}"/>
                    </a:ext>
                  </a:extLst>
                </p:cNvPr>
                <p:cNvSpPr>
                  <a:spLocks noRot="1" noChangeAspect="1" noMove="1" noResize="1" noEditPoints="1" noAdjustHandles="1" noChangeArrowheads="1" noChangeShapeType="1" noTextEdit="1"/>
                </p:cNvSpPr>
                <p:nvPr/>
              </p:nvSpPr>
              <p:spPr>
                <a:xfrm>
                  <a:off x="9418757" y="4371423"/>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8078351A-13CE-8A48-89D0-1E04041841F4}"/>
                    </a:ext>
                  </a:extLst>
                </p:cNvPr>
                <p:cNvSpPr/>
                <p:nvPr/>
              </p:nvSpPr>
              <p:spPr>
                <a:xfrm>
                  <a:off x="9418756" y="4904861"/>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6" name="Rectangle 5">
                  <a:extLst>
                    <a:ext uri="{FF2B5EF4-FFF2-40B4-BE49-F238E27FC236}">
                      <a16:creationId xmlns:a16="http://schemas.microsoft.com/office/drawing/2014/main" id="{8078351A-13CE-8A48-89D0-1E04041841F4}"/>
                    </a:ext>
                  </a:extLst>
                </p:cNvPr>
                <p:cNvSpPr>
                  <a:spLocks noRot="1" noChangeAspect="1" noMove="1" noResize="1" noEditPoints="1" noAdjustHandles="1" noChangeArrowheads="1" noChangeShapeType="1" noTextEdit="1"/>
                </p:cNvSpPr>
                <p:nvPr/>
              </p:nvSpPr>
              <p:spPr>
                <a:xfrm>
                  <a:off x="9418756" y="4904861"/>
                  <a:ext cx="367665"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94A3BD20-E8FB-BF40-B1FA-9D46D162504C}"/>
                    </a:ext>
                  </a:extLst>
                </p:cNvPr>
                <p:cNvSpPr/>
                <p:nvPr/>
              </p:nvSpPr>
              <p:spPr>
                <a:xfrm>
                  <a:off x="10426694" y="5161940"/>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7" name="Rectangle 6">
                  <a:extLst>
                    <a:ext uri="{FF2B5EF4-FFF2-40B4-BE49-F238E27FC236}">
                      <a16:creationId xmlns:a16="http://schemas.microsoft.com/office/drawing/2014/main" id="{94A3BD20-E8FB-BF40-B1FA-9D46D162504C}"/>
                    </a:ext>
                  </a:extLst>
                </p:cNvPr>
                <p:cNvSpPr>
                  <a:spLocks noRot="1" noChangeAspect="1" noMove="1" noResize="1" noEditPoints="1" noAdjustHandles="1" noChangeArrowheads="1" noChangeShapeType="1" noTextEdit="1"/>
                </p:cNvSpPr>
                <p:nvPr/>
              </p:nvSpPr>
              <p:spPr>
                <a:xfrm>
                  <a:off x="10426694" y="5161940"/>
                  <a:ext cx="367665"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3B14691B-1D9B-504D-AB18-7DBF3628F89A}"/>
                    </a:ext>
                  </a:extLst>
                </p:cNvPr>
                <p:cNvSpPr/>
                <p:nvPr/>
              </p:nvSpPr>
              <p:spPr>
                <a:xfrm>
                  <a:off x="9418756" y="5438299"/>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8" name="Rectangle 7">
                  <a:extLst>
                    <a:ext uri="{FF2B5EF4-FFF2-40B4-BE49-F238E27FC236}">
                      <a16:creationId xmlns:a16="http://schemas.microsoft.com/office/drawing/2014/main" id="{3B14691B-1D9B-504D-AB18-7DBF3628F89A}"/>
                    </a:ext>
                  </a:extLst>
                </p:cNvPr>
                <p:cNvSpPr>
                  <a:spLocks noRot="1" noChangeAspect="1" noMove="1" noResize="1" noEditPoints="1" noAdjustHandles="1" noChangeArrowheads="1" noChangeShapeType="1" noTextEdit="1"/>
                </p:cNvSpPr>
                <p:nvPr/>
              </p:nvSpPr>
              <p:spPr>
                <a:xfrm>
                  <a:off x="9418756" y="5438299"/>
                  <a:ext cx="367665"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061CB06F-9DBF-984F-93D8-B3FA84DB86C3}"/>
                    </a:ext>
                  </a:extLst>
                </p:cNvPr>
                <p:cNvSpPr/>
                <p:nvPr/>
              </p:nvSpPr>
              <p:spPr>
                <a:xfrm>
                  <a:off x="9418755" y="5952457"/>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9" name="Rectangle 8">
                  <a:extLst>
                    <a:ext uri="{FF2B5EF4-FFF2-40B4-BE49-F238E27FC236}">
                      <a16:creationId xmlns:a16="http://schemas.microsoft.com/office/drawing/2014/main" id="{061CB06F-9DBF-984F-93D8-B3FA84DB86C3}"/>
                    </a:ext>
                  </a:extLst>
                </p:cNvPr>
                <p:cNvSpPr>
                  <a:spLocks noRot="1" noChangeAspect="1" noMove="1" noResize="1" noEditPoints="1" noAdjustHandles="1" noChangeArrowheads="1" noChangeShapeType="1" noTextEdit="1"/>
                </p:cNvSpPr>
                <p:nvPr/>
              </p:nvSpPr>
              <p:spPr>
                <a:xfrm>
                  <a:off x="9418755" y="5952457"/>
                  <a:ext cx="367665" cy="36933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7E3B4C88-6F6E-0B49-8917-1D7F5BF20017}"/>
                    </a:ext>
                  </a:extLst>
                </p:cNvPr>
                <p:cNvSpPr/>
                <p:nvPr/>
              </p:nvSpPr>
              <p:spPr>
                <a:xfrm>
                  <a:off x="8369824" y="4648422"/>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10" name="Rectangle 9">
                  <a:extLst>
                    <a:ext uri="{FF2B5EF4-FFF2-40B4-BE49-F238E27FC236}">
                      <a16:creationId xmlns:a16="http://schemas.microsoft.com/office/drawing/2014/main" id="{7E3B4C88-6F6E-0B49-8917-1D7F5BF20017}"/>
                    </a:ext>
                  </a:extLst>
                </p:cNvPr>
                <p:cNvSpPr>
                  <a:spLocks noRot="1" noChangeAspect="1" noMove="1" noResize="1" noEditPoints="1" noAdjustHandles="1" noChangeArrowheads="1" noChangeShapeType="1" noTextEdit="1"/>
                </p:cNvSpPr>
                <p:nvPr/>
              </p:nvSpPr>
              <p:spPr>
                <a:xfrm>
                  <a:off x="8369824" y="4648422"/>
                  <a:ext cx="367665"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DDA73EEC-BB08-BE4C-B7EF-BD97828D6328}"/>
                    </a:ext>
                  </a:extLst>
                </p:cNvPr>
                <p:cNvSpPr/>
                <p:nvPr/>
              </p:nvSpPr>
              <p:spPr>
                <a:xfrm>
                  <a:off x="8374224" y="5161940"/>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11" name="Rectangle 10">
                  <a:extLst>
                    <a:ext uri="{FF2B5EF4-FFF2-40B4-BE49-F238E27FC236}">
                      <a16:creationId xmlns:a16="http://schemas.microsoft.com/office/drawing/2014/main" id="{DDA73EEC-BB08-BE4C-B7EF-BD97828D6328}"/>
                    </a:ext>
                  </a:extLst>
                </p:cNvPr>
                <p:cNvSpPr>
                  <a:spLocks noRot="1" noChangeAspect="1" noMove="1" noResize="1" noEditPoints="1" noAdjustHandles="1" noChangeArrowheads="1" noChangeShapeType="1" noTextEdit="1"/>
                </p:cNvSpPr>
                <p:nvPr/>
              </p:nvSpPr>
              <p:spPr>
                <a:xfrm>
                  <a:off x="8374224" y="5161940"/>
                  <a:ext cx="367665" cy="369332"/>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0D97A007-7E2E-1C46-9EF1-DC1022DAC00E}"/>
                    </a:ext>
                  </a:extLst>
                </p:cNvPr>
                <p:cNvSpPr/>
                <p:nvPr/>
              </p:nvSpPr>
              <p:spPr>
                <a:xfrm>
                  <a:off x="8374223" y="5675458"/>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12" name="Rectangle 11">
                  <a:extLst>
                    <a:ext uri="{FF2B5EF4-FFF2-40B4-BE49-F238E27FC236}">
                      <a16:creationId xmlns:a16="http://schemas.microsoft.com/office/drawing/2014/main" id="{0D97A007-7E2E-1C46-9EF1-DC1022DAC00E}"/>
                    </a:ext>
                  </a:extLst>
                </p:cNvPr>
                <p:cNvSpPr>
                  <a:spLocks noRot="1" noChangeAspect="1" noMove="1" noResize="1" noEditPoints="1" noAdjustHandles="1" noChangeArrowheads="1" noChangeShapeType="1" noTextEdit="1"/>
                </p:cNvSpPr>
                <p:nvPr/>
              </p:nvSpPr>
              <p:spPr>
                <a:xfrm>
                  <a:off x="8374223" y="5675458"/>
                  <a:ext cx="367665" cy="369332"/>
                </a:xfrm>
                <a:prstGeom prst="rect">
                  <a:avLst/>
                </a:prstGeom>
                <a:blipFill>
                  <a:blip r:embed="rId8"/>
                  <a:stretch>
                    <a:fillRect/>
                  </a:stretch>
                </a:blipFill>
              </p:spPr>
              <p:txBody>
                <a:bodyPr/>
                <a:lstStyle/>
                <a:p>
                  <a:r>
                    <a:rPr lang="en-US">
                      <a:noFill/>
                    </a:rPr>
                    <a:t> </a:t>
                  </a:r>
                </a:p>
              </p:txBody>
            </p:sp>
          </mc:Fallback>
        </mc:AlternateContent>
        <p:grpSp>
          <p:nvGrpSpPr>
            <p:cNvPr id="13" name="Group 12">
              <a:extLst>
                <a:ext uri="{FF2B5EF4-FFF2-40B4-BE49-F238E27FC236}">
                  <a16:creationId xmlns:a16="http://schemas.microsoft.com/office/drawing/2014/main" id="{B62E90EA-AB4A-D64B-9F61-65C27A2EC636}"/>
                </a:ext>
              </a:extLst>
            </p:cNvPr>
            <p:cNvGrpSpPr/>
            <p:nvPr/>
          </p:nvGrpSpPr>
          <p:grpSpPr>
            <a:xfrm>
              <a:off x="7057084" y="4017509"/>
              <a:ext cx="4940842" cy="2304280"/>
              <a:chOff x="7001433" y="4188595"/>
              <a:chExt cx="4940842" cy="2304280"/>
            </a:xfrm>
          </p:grpSpPr>
          <p:pic>
            <p:nvPicPr>
              <p:cNvPr id="14" name="Picture 2">
                <a:extLst>
                  <a:ext uri="{FF2B5EF4-FFF2-40B4-BE49-F238E27FC236}">
                    <a16:creationId xmlns:a16="http://schemas.microsoft.com/office/drawing/2014/main" id="{2E3EBF32-62C4-F244-86A4-BD5F38F462D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01433" y="4562287"/>
                <a:ext cx="4940842" cy="193058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86299247-A59E-A845-A4AF-F88EE9BA680B}"/>
                      </a:ext>
                    </a:extLst>
                  </p:cNvPr>
                  <p:cNvSpPr txBox="1"/>
                  <p:nvPr/>
                </p:nvSpPr>
                <p:spPr>
                  <a:xfrm>
                    <a:off x="7432895" y="4690898"/>
                    <a:ext cx="27610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oMath>
                      </m:oMathPara>
                    </a14:m>
                    <a:endParaRPr lang="en-US" dirty="0"/>
                  </a:p>
                </p:txBody>
              </p:sp>
            </mc:Choice>
            <mc:Fallback xmlns="">
              <p:sp>
                <p:nvSpPr>
                  <p:cNvPr id="5" name="TextBox 4">
                    <a:extLst>
                      <a:ext uri="{FF2B5EF4-FFF2-40B4-BE49-F238E27FC236}">
                        <a16:creationId xmlns:a16="http://schemas.microsoft.com/office/drawing/2014/main" id="{3725FBD1-E0C5-2D48-AB21-20DFB433B162}"/>
                      </a:ext>
                    </a:extLst>
                  </p:cNvPr>
                  <p:cNvSpPr txBox="1">
                    <a:spLocks noRot="1" noChangeAspect="1" noMove="1" noResize="1" noEditPoints="1" noAdjustHandles="1" noChangeArrowheads="1" noChangeShapeType="1" noTextEdit="1"/>
                  </p:cNvSpPr>
                  <p:nvPr/>
                </p:nvSpPr>
                <p:spPr>
                  <a:xfrm>
                    <a:off x="7432895" y="4690898"/>
                    <a:ext cx="276101" cy="276999"/>
                  </a:xfrm>
                  <a:prstGeom prst="rect">
                    <a:avLst/>
                  </a:prstGeom>
                  <a:blipFill>
                    <a:blip r:embed="rId10"/>
                    <a:stretch>
                      <a:fillRect l="-9091" r="-4545"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5A00A464-82E5-134F-8A40-FA72E40953B9}"/>
                      </a:ext>
                    </a:extLst>
                  </p:cNvPr>
                  <p:cNvSpPr txBox="1"/>
                  <p:nvPr/>
                </p:nvSpPr>
                <p:spPr>
                  <a:xfrm>
                    <a:off x="7432894" y="5016243"/>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oMath>
                      </m:oMathPara>
                    </a14:m>
                    <a:endParaRPr lang="en-US" dirty="0"/>
                  </a:p>
                </p:txBody>
              </p:sp>
            </mc:Choice>
            <mc:Fallback xmlns="">
              <p:sp>
                <p:nvSpPr>
                  <p:cNvPr id="7" name="TextBox 6">
                    <a:extLst>
                      <a:ext uri="{FF2B5EF4-FFF2-40B4-BE49-F238E27FC236}">
                        <a16:creationId xmlns:a16="http://schemas.microsoft.com/office/drawing/2014/main" id="{01F88CD9-184A-A945-93B1-E886849FA749}"/>
                      </a:ext>
                    </a:extLst>
                  </p:cNvPr>
                  <p:cNvSpPr txBox="1">
                    <a:spLocks noRot="1" noChangeAspect="1" noMove="1" noResize="1" noEditPoints="1" noAdjustHandles="1" noChangeArrowheads="1" noChangeShapeType="1" noTextEdit="1"/>
                  </p:cNvSpPr>
                  <p:nvPr/>
                </p:nvSpPr>
                <p:spPr>
                  <a:xfrm>
                    <a:off x="7432894" y="5016243"/>
                    <a:ext cx="281423" cy="276999"/>
                  </a:xfrm>
                  <a:prstGeom prst="rect">
                    <a:avLst/>
                  </a:prstGeom>
                  <a:blipFill>
                    <a:blip r:embed="rId11"/>
                    <a:stretch>
                      <a:fillRect l="-8696" r="-4348"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ABF0BF53-455E-8247-829C-56195E7FCC22}"/>
                      </a:ext>
                    </a:extLst>
                  </p:cNvPr>
                  <p:cNvSpPr txBox="1"/>
                  <p:nvPr/>
                </p:nvSpPr>
                <p:spPr>
                  <a:xfrm>
                    <a:off x="7432894" y="5640232"/>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4</m:t>
                              </m:r>
                            </m:sub>
                          </m:sSub>
                        </m:oMath>
                      </m:oMathPara>
                    </a14:m>
                    <a:endParaRPr lang="en-US" dirty="0"/>
                  </a:p>
                </p:txBody>
              </p:sp>
            </mc:Choice>
            <mc:Fallback xmlns="">
              <p:sp>
                <p:nvSpPr>
                  <p:cNvPr id="9" name="TextBox 8">
                    <a:extLst>
                      <a:ext uri="{FF2B5EF4-FFF2-40B4-BE49-F238E27FC236}">
                        <a16:creationId xmlns:a16="http://schemas.microsoft.com/office/drawing/2014/main" id="{8FA54368-9693-C742-9B35-86DA4DCBC0E8}"/>
                      </a:ext>
                    </a:extLst>
                  </p:cNvPr>
                  <p:cNvSpPr txBox="1">
                    <a:spLocks noRot="1" noChangeAspect="1" noMove="1" noResize="1" noEditPoints="1" noAdjustHandles="1" noChangeArrowheads="1" noChangeShapeType="1" noTextEdit="1"/>
                  </p:cNvSpPr>
                  <p:nvPr/>
                </p:nvSpPr>
                <p:spPr>
                  <a:xfrm>
                    <a:off x="7432894" y="5640232"/>
                    <a:ext cx="281423" cy="276999"/>
                  </a:xfrm>
                  <a:prstGeom prst="rect">
                    <a:avLst/>
                  </a:prstGeom>
                  <a:blipFill>
                    <a:blip r:embed="rId12"/>
                    <a:stretch>
                      <a:fillRect l="-8696" r="-4348"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95E12008-E35C-0842-9D11-ACF3C92D8A4D}"/>
                      </a:ext>
                    </a:extLst>
                  </p:cNvPr>
                  <p:cNvSpPr txBox="1"/>
                  <p:nvPr/>
                </p:nvSpPr>
                <p:spPr>
                  <a:xfrm>
                    <a:off x="7432894" y="5966047"/>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5</m:t>
                              </m:r>
                            </m:sub>
                          </m:sSub>
                        </m:oMath>
                      </m:oMathPara>
                    </a14:m>
                    <a:endParaRPr lang="en-US" dirty="0"/>
                  </a:p>
                </p:txBody>
              </p:sp>
            </mc:Choice>
            <mc:Fallback xmlns="">
              <p:sp>
                <p:nvSpPr>
                  <p:cNvPr id="10" name="TextBox 9">
                    <a:extLst>
                      <a:ext uri="{FF2B5EF4-FFF2-40B4-BE49-F238E27FC236}">
                        <a16:creationId xmlns:a16="http://schemas.microsoft.com/office/drawing/2014/main" id="{D66DA69D-8D07-9D48-9EE9-D4A8D8AC3260}"/>
                      </a:ext>
                    </a:extLst>
                  </p:cNvPr>
                  <p:cNvSpPr txBox="1">
                    <a:spLocks noRot="1" noChangeAspect="1" noMove="1" noResize="1" noEditPoints="1" noAdjustHandles="1" noChangeArrowheads="1" noChangeShapeType="1" noTextEdit="1"/>
                  </p:cNvSpPr>
                  <p:nvPr/>
                </p:nvSpPr>
                <p:spPr>
                  <a:xfrm>
                    <a:off x="7432894" y="5966047"/>
                    <a:ext cx="281423" cy="276999"/>
                  </a:xfrm>
                  <a:prstGeom prst="rect">
                    <a:avLst/>
                  </a:prstGeom>
                  <a:blipFill>
                    <a:blip r:embed="rId13"/>
                    <a:stretch>
                      <a:fillRect l="-8696" r="-4348"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F109199E-048B-CA45-989B-02F9B379BBE8}"/>
                      </a:ext>
                    </a:extLst>
                  </p:cNvPr>
                  <p:cNvSpPr txBox="1"/>
                  <p:nvPr/>
                </p:nvSpPr>
                <p:spPr>
                  <a:xfrm>
                    <a:off x="7864357" y="4552398"/>
                    <a:ext cx="33926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1</m:t>
                              </m:r>
                            </m:sup>
                          </m:sSup>
                        </m:oMath>
                      </m:oMathPara>
                    </a14:m>
                    <a:endParaRPr lang="en-US" dirty="0"/>
                  </a:p>
                </p:txBody>
              </p:sp>
            </mc:Choice>
            <mc:Fallback xmlns="">
              <p:sp>
                <p:nvSpPr>
                  <p:cNvPr id="19" name="TextBox 18">
                    <a:extLst>
                      <a:ext uri="{FF2B5EF4-FFF2-40B4-BE49-F238E27FC236}">
                        <a16:creationId xmlns:a16="http://schemas.microsoft.com/office/drawing/2014/main" id="{F109199E-048B-CA45-989B-02F9B379BBE8}"/>
                      </a:ext>
                    </a:extLst>
                  </p:cNvPr>
                  <p:cNvSpPr txBox="1">
                    <a:spLocks noRot="1" noChangeAspect="1" noMove="1" noResize="1" noEditPoints="1" noAdjustHandles="1" noChangeArrowheads="1" noChangeShapeType="1" noTextEdit="1"/>
                  </p:cNvSpPr>
                  <p:nvPr/>
                </p:nvSpPr>
                <p:spPr>
                  <a:xfrm>
                    <a:off x="7864357" y="4552398"/>
                    <a:ext cx="339260" cy="276999"/>
                  </a:xfrm>
                  <a:prstGeom prst="rect">
                    <a:avLst/>
                  </a:prstGeom>
                  <a:blipFill>
                    <a:blip r:embed="rId14"/>
                    <a:stretch>
                      <a:fillRect l="-7692" r="-769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FA598DAF-274E-094F-B340-CAEFB394FAB5}"/>
                      </a:ext>
                    </a:extLst>
                  </p:cNvPr>
                  <p:cNvSpPr txBox="1"/>
                  <p:nvPr/>
                </p:nvSpPr>
                <p:spPr>
                  <a:xfrm>
                    <a:off x="8804408" y="4484030"/>
                    <a:ext cx="3441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2</m:t>
                              </m:r>
                            </m:sup>
                          </m:sSup>
                        </m:oMath>
                      </m:oMathPara>
                    </a14:m>
                    <a:endParaRPr lang="en-US" dirty="0"/>
                  </a:p>
                </p:txBody>
              </p:sp>
            </mc:Choice>
            <mc:Fallback xmlns="">
              <p:sp>
                <p:nvSpPr>
                  <p:cNvPr id="20" name="TextBox 19">
                    <a:extLst>
                      <a:ext uri="{FF2B5EF4-FFF2-40B4-BE49-F238E27FC236}">
                        <a16:creationId xmlns:a16="http://schemas.microsoft.com/office/drawing/2014/main" id="{FA598DAF-274E-094F-B340-CAEFB394FAB5}"/>
                      </a:ext>
                    </a:extLst>
                  </p:cNvPr>
                  <p:cNvSpPr txBox="1">
                    <a:spLocks noRot="1" noChangeAspect="1" noMove="1" noResize="1" noEditPoints="1" noAdjustHandles="1" noChangeArrowheads="1" noChangeShapeType="1" noTextEdit="1"/>
                  </p:cNvSpPr>
                  <p:nvPr/>
                </p:nvSpPr>
                <p:spPr>
                  <a:xfrm>
                    <a:off x="8804408" y="4484030"/>
                    <a:ext cx="344197" cy="276999"/>
                  </a:xfrm>
                  <a:prstGeom prst="rect">
                    <a:avLst/>
                  </a:prstGeom>
                  <a:blipFill>
                    <a:blip r:embed="rId15"/>
                    <a:stretch>
                      <a:fillRect l="-11538" t="-4545" r="-769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D6D36776-28CB-0F41-980A-EADF56AB1D96}"/>
                      </a:ext>
                    </a:extLst>
                  </p:cNvPr>
                  <p:cNvSpPr txBox="1"/>
                  <p:nvPr/>
                </p:nvSpPr>
                <p:spPr>
                  <a:xfrm>
                    <a:off x="9979850" y="4810951"/>
                    <a:ext cx="3441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3</m:t>
                              </m:r>
                            </m:sup>
                          </m:sSup>
                        </m:oMath>
                      </m:oMathPara>
                    </a14:m>
                    <a:endParaRPr lang="en-US" dirty="0"/>
                  </a:p>
                </p:txBody>
              </p:sp>
            </mc:Choice>
            <mc:Fallback xmlns="">
              <p:sp>
                <p:nvSpPr>
                  <p:cNvPr id="21" name="TextBox 20">
                    <a:extLst>
                      <a:ext uri="{FF2B5EF4-FFF2-40B4-BE49-F238E27FC236}">
                        <a16:creationId xmlns:a16="http://schemas.microsoft.com/office/drawing/2014/main" id="{D6D36776-28CB-0F41-980A-EADF56AB1D96}"/>
                      </a:ext>
                    </a:extLst>
                  </p:cNvPr>
                  <p:cNvSpPr txBox="1">
                    <a:spLocks noRot="1" noChangeAspect="1" noMove="1" noResize="1" noEditPoints="1" noAdjustHandles="1" noChangeArrowheads="1" noChangeShapeType="1" noTextEdit="1"/>
                  </p:cNvSpPr>
                  <p:nvPr/>
                </p:nvSpPr>
                <p:spPr>
                  <a:xfrm>
                    <a:off x="9979850" y="4810951"/>
                    <a:ext cx="344197" cy="276999"/>
                  </a:xfrm>
                  <a:prstGeom prst="rect">
                    <a:avLst/>
                  </a:prstGeom>
                  <a:blipFill>
                    <a:blip r:embed="rId16"/>
                    <a:stretch>
                      <a:fillRect l="-7407"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0AFE34BA-F86A-604D-AC32-A59723090070}"/>
                      </a:ext>
                    </a:extLst>
                  </p:cNvPr>
                  <p:cNvSpPr txBox="1"/>
                  <p:nvPr/>
                </p:nvSpPr>
                <p:spPr>
                  <a:xfrm>
                    <a:off x="8362210" y="4490048"/>
                    <a:ext cx="27879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1</m:t>
                              </m:r>
                            </m:sup>
                          </m:sSup>
                        </m:oMath>
                      </m:oMathPara>
                    </a14:m>
                    <a:endParaRPr lang="en-US" dirty="0"/>
                  </a:p>
                </p:txBody>
              </p:sp>
            </mc:Choice>
            <mc:Fallback xmlns="">
              <p:sp>
                <p:nvSpPr>
                  <p:cNvPr id="22" name="TextBox 21">
                    <a:extLst>
                      <a:ext uri="{FF2B5EF4-FFF2-40B4-BE49-F238E27FC236}">
                        <a16:creationId xmlns:a16="http://schemas.microsoft.com/office/drawing/2014/main" id="{0AFE34BA-F86A-604D-AC32-A59723090070}"/>
                      </a:ext>
                    </a:extLst>
                  </p:cNvPr>
                  <p:cNvSpPr txBox="1">
                    <a:spLocks noRot="1" noChangeAspect="1" noMove="1" noResize="1" noEditPoints="1" noAdjustHandles="1" noChangeArrowheads="1" noChangeShapeType="1" noTextEdit="1"/>
                  </p:cNvSpPr>
                  <p:nvPr/>
                </p:nvSpPr>
                <p:spPr>
                  <a:xfrm>
                    <a:off x="8362210" y="4490048"/>
                    <a:ext cx="278794" cy="276999"/>
                  </a:xfrm>
                  <a:prstGeom prst="rect">
                    <a:avLst/>
                  </a:prstGeom>
                  <a:blipFill>
                    <a:blip r:embed="rId17"/>
                    <a:stretch>
                      <a:fillRect l="-9091" t="-4348" r="-90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4DE88049-0CC4-D64F-8BF3-DB0F066C9388}"/>
                      </a:ext>
                    </a:extLst>
                  </p:cNvPr>
                  <p:cNvSpPr txBox="1"/>
                  <p:nvPr/>
                </p:nvSpPr>
                <p:spPr>
                  <a:xfrm>
                    <a:off x="9413537" y="4188595"/>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2</m:t>
                              </m:r>
                            </m:sup>
                          </m:sSup>
                        </m:oMath>
                      </m:oMathPara>
                    </a14:m>
                    <a:endParaRPr lang="en-US" dirty="0"/>
                  </a:p>
                </p:txBody>
              </p:sp>
            </mc:Choice>
            <mc:Fallback xmlns="">
              <p:sp>
                <p:nvSpPr>
                  <p:cNvPr id="23" name="TextBox 22">
                    <a:extLst>
                      <a:ext uri="{FF2B5EF4-FFF2-40B4-BE49-F238E27FC236}">
                        <a16:creationId xmlns:a16="http://schemas.microsoft.com/office/drawing/2014/main" id="{4DE88049-0CC4-D64F-8BF3-DB0F066C9388}"/>
                      </a:ext>
                    </a:extLst>
                  </p:cNvPr>
                  <p:cNvSpPr txBox="1">
                    <a:spLocks noRot="1" noChangeAspect="1" noMove="1" noResize="1" noEditPoints="1" noAdjustHandles="1" noChangeArrowheads="1" noChangeShapeType="1" noTextEdit="1"/>
                  </p:cNvSpPr>
                  <p:nvPr/>
                </p:nvSpPr>
                <p:spPr>
                  <a:xfrm>
                    <a:off x="9413537" y="4188595"/>
                    <a:ext cx="283732" cy="276999"/>
                  </a:xfrm>
                  <a:prstGeom prst="rect">
                    <a:avLst/>
                  </a:prstGeom>
                  <a:blipFill>
                    <a:blip r:embed="rId18"/>
                    <a:stretch>
                      <a:fillRect l="-8696" r="-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D44DA5F3-8821-9042-8CA3-E3B9F92B2C08}"/>
                      </a:ext>
                    </a:extLst>
                  </p:cNvPr>
                  <p:cNvSpPr txBox="1"/>
                  <p:nvPr/>
                </p:nvSpPr>
                <p:spPr>
                  <a:xfrm>
                    <a:off x="10471905" y="5016242"/>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3</m:t>
                              </m:r>
                            </m:sup>
                          </m:sSup>
                        </m:oMath>
                      </m:oMathPara>
                    </a14:m>
                    <a:endParaRPr lang="en-US" dirty="0"/>
                  </a:p>
                </p:txBody>
              </p:sp>
            </mc:Choice>
            <mc:Fallback xmlns="">
              <p:sp>
                <p:nvSpPr>
                  <p:cNvPr id="24" name="TextBox 23">
                    <a:extLst>
                      <a:ext uri="{FF2B5EF4-FFF2-40B4-BE49-F238E27FC236}">
                        <a16:creationId xmlns:a16="http://schemas.microsoft.com/office/drawing/2014/main" id="{D44DA5F3-8821-9042-8CA3-E3B9F92B2C08}"/>
                      </a:ext>
                    </a:extLst>
                  </p:cNvPr>
                  <p:cNvSpPr txBox="1">
                    <a:spLocks noRot="1" noChangeAspect="1" noMove="1" noResize="1" noEditPoints="1" noAdjustHandles="1" noChangeArrowheads="1" noChangeShapeType="1" noTextEdit="1"/>
                  </p:cNvSpPr>
                  <p:nvPr/>
                </p:nvSpPr>
                <p:spPr>
                  <a:xfrm>
                    <a:off x="10471905" y="5016242"/>
                    <a:ext cx="283732" cy="276999"/>
                  </a:xfrm>
                  <a:prstGeom prst="rect">
                    <a:avLst/>
                  </a:prstGeom>
                  <a:blipFill>
                    <a:blip r:embed="rId19"/>
                    <a:stretch>
                      <a:fillRect l="-9091" t="-4545" r="-9091"/>
                    </a:stretch>
                  </a:blipFill>
                </p:spPr>
                <p:txBody>
                  <a:bodyPr/>
                  <a:lstStyle/>
                  <a:p>
                    <a:r>
                      <a:rPr lang="en-US">
                        <a:noFill/>
                      </a:rPr>
                      <a:t> </a:t>
                    </a:r>
                  </a:p>
                </p:txBody>
              </p:sp>
            </mc:Fallback>
          </mc:AlternateContent>
        </p:grpSp>
      </p:grpSp>
      <p:sp>
        <p:nvSpPr>
          <p:cNvPr id="25" name="Slide Number Placeholder 24">
            <a:extLst>
              <a:ext uri="{FF2B5EF4-FFF2-40B4-BE49-F238E27FC236}">
                <a16:creationId xmlns:a16="http://schemas.microsoft.com/office/drawing/2014/main" id="{C82B53A4-C50C-2E46-A735-1D8D59A226C8}"/>
              </a:ext>
            </a:extLst>
          </p:cNvPr>
          <p:cNvSpPr>
            <a:spLocks noGrp="1"/>
          </p:cNvSpPr>
          <p:nvPr>
            <p:ph type="sldNum" sz="quarter" idx="12"/>
          </p:nvPr>
        </p:nvSpPr>
        <p:spPr/>
        <p:txBody>
          <a:bodyPr/>
          <a:lstStyle/>
          <a:p>
            <a:fld id="{5F07402F-1908-0F43-B844-ECE5D9BD648C}" type="slidenum">
              <a:rPr lang="en-US" smtClean="0"/>
              <a:t>30</a:t>
            </a:fld>
            <a:endParaRPr lang="en-US"/>
          </a:p>
        </p:txBody>
      </p:sp>
    </p:spTree>
    <p:extLst>
      <p:ext uri="{BB962C8B-B14F-4D97-AF65-F5344CB8AC3E}">
        <p14:creationId xmlns:p14="http://schemas.microsoft.com/office/powerpoint/2010/main" val="9176696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97734-C8C6-C345-8D68-15BA89155DF5}"/>
              </a:ext>
            </a:extLst>
          </p:cNvPr>
          <p:cNvSpPr>
            <a:spLocks noGrp="1"/>
          </p:cNvSpPr>
          <p:nvPr>
            <p:ph type="title"/>
          </p:nvPr>
        </p:nvSpPr>
        <p:spPr/>
        <p:txBody>
          <a:bodyPr/>
          <a:lstStyle/>
          <a:p>
            <a:r>
              <a:rPr lang="en-US" dirty="0"/>
              <a:t>Gradient decent for a full network</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8D47BB0-248A-C448-A430-0B3F68FCEADC}"/>
                  </a:ext>
                </a:extLst>
              </p:cNvPr>
              <p:cNvSpPr>
                <a:spLocks noGrp="1"/>
              </p:cNvSpPr>
              <p:nvPr>
                <p:ph idx="1"/>
              </p:nvPr>
            </p:nvSpPr>
            <p:spPr/>
            <p:txBody>
              <a:bodyPr>
                <a:normAutofit/>
              </a:bodyPr>
              <a:lstStyle/>
              <a:p>
                <a:r>
                  <a:rPr lang="en-US" dirty="0"/>
                  <a:t>Next: compute the loss gradient with respect to </a:t>
                </a:r>
                <a14:m>
                  <m:oMath xmlns:m="http://schemas.openxmlformats.org/officeDocument/2006/math">
                    <m:sSup>
                      <m:sSupPr>
                        <m:ctrlPr>
                          <a:rPr lang="en-US" i="1">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2</m:t>
                        </m:r>
                      </m:sup>
                    </m:sSup>
                  </m:oMath>
                </a14:m>
                <a:endParaRPr lang="en-US" dirty="0"/>
              </a:p>
              <a:p>
                <a:pPr lvl="1"/>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2</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r>
                          <a:rPr lang="en-US" i="1">
                            <a:latin typeface="Cambria Math" panose="02040503050406030204" pitchFamily="18" charset="0"/>
                          </a:rPr>
                          <m:t>𝑔</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e>
                        </m:d>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𝑔</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e>
                        </m:d>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num>
                      <m:den>
                        <m:r>
                          <a:rPr lang="en-US" i="1">
                            <a:latin typeface="Cambria Math" panose="02040503050406030204" pitchFamily="18" charset="0"/>
                          </a:rPr>
                          <m:t>𝜕</m:t>
                        </m:r>
                        <m:r>
                          <a:rPr lang="en-US" i="1">
                            <a:latin typeface="Cambria Math" panose="02040503050406030204" pitchFamily="18" charset="0"/>
                          </a:rPr>
                          <m:t>𝑔</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2</m:t>
                                </m:r>
                              </m:sup>
                            </m:sSup>
                          </m:e>
                        </m:d>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𝑔</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b="0" i="1" smtClean="0">
                                    <a:latin typeface="Cambria Math" panose="02040503050406030204" pitchFamily="18" charset="0"/>
                                  </a:rPr>
                                  <m:t>2</m:t>
                                </m:r>
                              </m:sup>
                            </m:sSup>
                          </m:e>
                        </m:d>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b="0" i="1" smtClean="0">
                                <a:latin typeface="Cambria Math" panose="02040503050406030204" pitchFamily="18" charset="0"/>
                              </a:rPr>
                              <m:t>2</m:t>
                            </m:r>
                          </m:sup>
                        </m:sSup>
                      </m:den>
                    </m:f>
                  </m:oMath>
                </a14:m>
                <a:endParaRPr lang="en-US" i="1" dirty="0">
                  <a:latin typeface="Cambria Math" panose="02040503050406030204" pitchFamily="18" charset="0"/>
                </a:endParaRPr>
              </a:p>
            </p:txBody>
          </p:sp>
        </mc:Choice>
        <mc:Fallback xmlns="">
          <p:sp>
            <p:nvSpPr>
              <p:cNvPr id="3" name="Content Placeholder 2">
                <a:extLst>
                  <a:ext uri="{FF2B5EF4-FFF2-40B4-BE49-F238E27FC236}">
                    <a16:creationId xmlns:a16="http://schemas.microsoft.com/office/drawing/2014/main" id="{18D47BB0-248A-C448-A430-0B3F68FCEADC}"/>
                  </a:ext>
                </a:extLst>
              </p:cNvPr>
              <p:cNvSpPr>
                <a:spLocks noGrp="1" noRot="1" noChangeAspect="1" noMove="1" noResize="1" noEditPoints="1" noAdjustHandles="1" noChangeArrowheads="1" noChangeShapeType="1" noTextEdit="1"/>
              </p:cNvSpPr>
              <p:nvPr>
                <p:ph idx="1"/>
              </p:nvPr>
            </p:nvSpPr>
            <p:spPr>
              <a:blipFill>
                <a:blip r:embed="rId2"/>
                <a:stretch>
                  <a:fillRect l="-965" t="-2632"/>
                </a:stretch>
              </a:blipFill>
            </p:spPr>
            <p:txBody>
              <a:bodyPr/>
              <a:lstStyle/>
              <a:p>
                <a:r>
                  <a:rPr lang="en-US">
                    <a:noFill/>
                  </a:rPr>
                  <a:t> </a:t>
                </a:r>
              </a:p>
            </p:txBody>
          </p:sp>
        </mc:Fallback>
      </mc:AlternateContent>
      <p:grpSp>
        <p:nvGrpSpPr>
          <p:cNvPr id="25" name="Group 24">
            <a:extLst>
              <a:ext uri="{FF2B5EF4-FFF2-40B4-BE49-F238E27FC236}">
                <a16:creationId xmlns:a16="http://schemas.microsoft.com/office/drawing/2014/main" id="{D4B92175-BAE9-634B-8497-F3948292519F}"/>
              </a:ext>
            </a:extLst>
          </p:cNvPr>
          <p:cNvGrpSpPr/>
          <p:nvPr/>
        </p:nvGrpSpPr>
        <p:grpSpPr>
          <a:xfrm>
            <a:off x="7143184" y="4313507"/>
            <a:ext cx="4722891" cy="2300134"/>
            <a:chOff x="7057084" y="4017509"/>
            <a:chExt cx="4940842" cy="2304280"/>
          </a:xfrm>
        </p:grpSpPr>
        <mc:AlternateContent xmlns:mc="http://schemas.openxmlformats.org/markup-compatibility/2006" xmlns:a14="http://schemas.microsoft.com/office/drawing/2010/main">
          <mc:Choice Requires="a14">
            <p:sp>
              <p:nvSpPr>
                <p:cNvPr id="26" name="Rectangle 25">
                  <a:extLst>
                    <a:ext uri="{FF2B5EF4-FFF2-40B4-BE49-F238E27FC236}">
                      <a16:creationId xmlns:a16="http://schemas.microsoft.com/office/drawing/2014/main" id="{63D19FBF-5744-8B49-A6C0-1D9055D7AF85}"/>
                    </a:ext>
                  </a:extLst>
                </p:cNvPr>
                <p:cNvSpPr/>
                <p:nvPr/>
              </p:nvSpPr>
              <p:spPr>
                <a:xfrm>
                  <a:off x="9418757" y="4371423"/>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26" name="Rectangle 25">
                  <a:extLst>
                    <a:ext uri="{FF2B5EF4-FFF2-40B4-BE49-F238E27FC236}">
                      <a16:creationId xmlns:a16="http://schemas.microsoft.com/office/drawing/2014/main" id="{63D19FBF-5744-8B49-A6C0-1D9055D7AF85}"/>
                    </a:ext>
                  </a:extLst>
                </p:cNvPr>
                <p:cNvSpPr>
                  <a:spLocks noRot="1" noChangeAspect="1" noMove="1" noResize="1" noEditPoints="1" noAdjustHandles="1" noChangeArrowheads="1" noChangeShapeType="1" noTextEdit="1"/>
                </p:cNvSpPr>
                <p:nvPr/>
              </p:nvSpPr>
              <p:spPr>
                <a:xfrm>
                  <a:off x="9418757" y="4371423"/>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Rectangle 26">
                  <a:extLst>
                    <a:ext uri="{FF2B5EF4-FFF2-40B4-BE49-F238E27FC236}">
                      <a16:creationId xmlns:a16="http://schemas.microsoft.com/office/drawing/2014/main" id="{C987CEF8-82B3-0F42-B2EE-E3EF3F1F8C65}"/>
                    </a:ext>
                  </a:extLst>
                </p:cNvPr>
                <p:cNvSpPr/>
                <p:nvPr/>
              </p:nvSpPr>
              <p:spPr>
                <a:xfrm>
                  <a:off x="9418756" y="4904861"/>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27" name="Rectangle 26">
                  <a:extLst>
                    <a:ext uri="{FF2B5EF4-FFF2-40B4-BE49-F238E27FC236}">
                      <a16:creationId xmlns:a16="http://schemas.microsoft.com/office/drawing/2014/main" id="{C987CEF8-82B3-0F42-B2EE-E3EF3F1F8C65}"/>
                    </a:ext>
                  </a:extLst>
                </p:cNvPr>
                <p:cNvSpPr>
                  <a:spLocks noRot="1" noChangeAspect="1" noMove="1" noResize="1" noEditPoints="1" noAdjustHandles="1" noChangeArrowheads="1" noChangeShapeType="1" noTextEdit="1"/>
                </p:cNvSpPr>
                <p:nvPr/>
              </p:nvSpPr>
              <p:spPr>
                <a:xfrm>
                  <a:off x="9418756" y="4904861"/>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Rectangle 27">
                  <a:extLst>
                    <a:ext uri="{FF2B5EF4-FFF2-40B4-BE49-F238E27FC236}">
                      <a16:creationId xmlns:a16="http://schemas.microsoft.com/office/drawing/2014/main" id="{DA3EA301-20D5-5F40-BC34-9CFA7AF64EB1}"/>
                    </a:ext>
                  </a:extLst>
                </p:cNvPr>
                <p:cNvSpPr/>
                <p:nvPr/>
              </p:nvSpPr>
              <p:spPr>
                <a:xfrm>
                  <a:off x="10426694" y="5161940"/>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28" name="Rectangle 27">
                  <a:extLst>
                    <a:ext uri="{FF2B5EF4-FFF2-40B4-BE49-F238E27FC236}">
                      <a16:creationId xmlns:a16="http://schemas.microsoft.com/office/drawing/2014/main" id="{DA3EA301-20D5-5F40-BC34-9CFA7AF64EB1}"/>
                    </a:ext>
                  </a:extLst>
                </p:cNvPr>
                <p:cNvSpPr>
                  <a:spLocks noRot="1" noChangeAspect="1" noMove="1" noResize="1" noEditPoints="1" noAdjustHandles="1" noChangeArrowheads="1" noChangeShapeType="1" noTextEdit="1"/>
                </p:cNvSpPr>
                <p:nvPr/>
              </p:nvSpPr>
              <p:spPr>
                <a:xfrm>
                  <a:off x="10426694" y="5161940"/>
                  <a:ext cx="367665"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Rectangle 28">
                  <a:extLst>
                    <a:ext uri="{FF2B5EF4-FFF2-40B4-BE49-F238E27FC236}">
                      <a16:creationId xmlns:a16="http://schemas.microsoft.com/office/drawing/2014/main" id="{360EC2EF-738B-4641-9232-6E8589E36DC2}"/>
                    </a:ext>
                  </a:extLst>
                </p:cNvPr>
                <p:cNvSpPr/>
                <p:nvPr/>
              </p:nvSpPr>
              <p:spPr>
                <a:xfrm>
                  <a:off x="9418756" y="5438299"/>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29" name="Rectangle 28">
                  <a:extLst>
                    <a:ext uri="{FF2B5EF4-FFF2-40B4-BE49-F238E27FC236}">
                      <a16:creationId xmlns:a16="http://schemas.microsoft.com/office/drawing/2014/main" id="{360EC2EF-738B-4641-9232-6E8589E36DC2}"/>
                    </a:ext>
                  </a:extLst>
                </p:cNvPr>
                <p:cNvSpPr>
                  <a:spLocks noRot="1" noChangeAspect="1" noMove="1" noResize="1" noEditPoints="1" noAdjustHandles="1" noChangeArrowheads="1" noChangeShapeType="1" noTextEdit="1"/>
                </p:cNvSpPr>
                <p:nvPr/>
              </p:nvSpPr>
              <p:spPr>
                <a:xfrm>
                  <a:off x="9418756" y="5438299"/>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Rectangle 29">
                  <a:extLst>
                    <a:ext uri="{FF2B5EF4-FFF2-40B4-BE49-F238E27FC236}">
                      <a16:creationId xmlns:a16="http://schemas.microsoft.com/office/drawing/2014/main" id="{4E8DF1A1-1CA5-B242-9526-857A499A7443}"/>
                    </a:ext>
                  </a:extLst>
                </p:cNvPr>
                <p:cNvSpPr/>
                <p:nvPr/>
              </p:nvSpPr>
              <p:spPr>
                <a:xfrm>
                  <a:off x="9418755" y="5952457"/>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0" name="Rectangle 29">
                  <a:extLst>
                    <a:ext uri="{FF2B5EF4-FFF2-40B4-BE49-F238E27FC236}">
                      <a16:creationId xmlns:a16="http://schemas.microsoft.com/office/drawing/2014/main" id="{4E8DF1A1-1CA5-B242-9526-857A499A7443}"/>
                    </a:ext>
                  </a:extLst>
                </p:cNvPr>
                <p:cNvSpPr>
                  <a:spLocks noRot="1" noChangeAspect="1" noMove="1" noResize="1" noEditPoints="1" noAdjustHandles="1" noChangeArrowheads="1" noChangeShapeType="1" noTextEdit="1"/>
                </p:cNvSpPr>
                <p:nvPr/>
              </p:nvSpPr>
              <p:spPr>
                <a:xfrm>
                  <a:off x="9418755" y="5952457"/>
                  <a:ext cx="367665"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Rectangle 30">
                  <a:extLst>
                    <a:ext uri="{FF2B5EF4-FFF2-40B4-BE49-F238E27FC236}">
                      <a16:creationId xmlns:a16="http://schemas.microsoft.com/office/drawing/2014/main" id="{0AECA0FA-960A-E449-9A1E-159CF1AA8A1D}"/>
                    </a:ext>
                  </a:extLst>
                </p:cNvPr>
                <p:cNvSpPr/>
                <p:nvPr/>
              </p:nvSpPr>
              <p:spPr>
                <a:xfrm>
                  <a:off x="8369824" y="4648422"/>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1" name="Rectangle 30">
                  <a:extLst>
                    <a:ext uri="{FF2B5EF4-FFF2-40B4-BE49-F238E27FC236}">
                      <a16:creationId xmlns:a16="http://schemas.microsoft.com/office/drawing/2014/main" id="{0AECA0FA-960A-E449-9A1E-159CF1AA8A1D}"/>
                    </a:ext>
                  </a:extLst>
                </p:cNvPr>
                <p:cNvSpPr>
                  <a:spLocks noRot="1" noChangeAspect="1" noMove="1" noResize="1" noEditPoints="1" noAdjustHandles="1" noChangeArrowheads="1" noChangeShapeType="1" noTextEdit="1"/>
                </p:cNvSpPr>
                <p:nvPr/>
              </p:nvSpPr>
              <p:spPr>
                <a:xfrm>
                  <a:off x="8369824" y="4648422"/>
                  <a:ext cx="367665" cy="36933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Rectangle 31">
                  <a:extLst>
                    <a:ext uri="{FF2B5EF4-FFF2-40B4-BE49-F238E27FC236}">
                      <a16:creationId xmlns:a16="http://schemas.microsoft.com/office/drawing/2014/main" id="{BE712DF1-FDDF-BB49-88F2-13A67F6608A1}"/>
                    </a:ext>
                  </a:extLst>
                </p:cNvPr>
                <p:cNvSpPr/>
                <p:nvPr/>
              </p:nvSpPr>
              <p:spPr>
                <a:xfrm>
                  <a:off x="8374224" y="5161940"/>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2" name="Rectangle 31">
                  <a:extLst>
                    <a:ext uri="{FF2B5EF4-FFF2-40B4-BE49-F238E27FC236}">
                      <a16:creationId xmlns:a16="http://schemas.microsoft.com/office/drawing/2014/main" id="{BE712DF1-FDDF-BB49-88F2-13A67F6608A1}"/>
                    </a:ext>
                  </a:extLst>
                </p:cNvPr>
                <p:cNvSpPr>
                  <a:spLocks noRot="1" noChangeAspect="1" noMove="1" noResize="1" noEditPoints="1" noAdjustHandles="1" noChangeArrowheads="1" noChangeShapeType="1" noTextEdit="1"/>
                </p:cNvSpPr>
                <p:nvPr/>
              </p:nvSpPr>
              <p:spPr>
                <a:xfrm>
                  <a:off x="8374224" y="5161940"/>
                  <a:ext cx="367665" cy="369332"/>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Rectangle 32">
                  <a:extLst>
                    <a:ext uri="{FF2B5EF4-FFF2-40B4-BE49-F238E27FC236}">
                      <a16:creationId xmlns:a16="http://schemas.microsoft.com/office/drawing/2014/main" id="{2CAAE32B-FA75-EA46-9FE4-686BCB1FDF13}"/>
                    </a:ext>
                  </a:extLst>
                </p:cNvPr>
                <p:cNvSpPr/>
                <p:nvPr/>
              </p:nvSpPr>
              <p:spPr>
                <a:xfrm>
                  <a:off x="8374223" y="5675458"/>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3" name="Rectangle 32">
                  <a:extLst>
                    <a:ext uri="{FF2B5EF4-FFF2-40B4-BE49-F238E27FC236}">
                      <a16:creationId xmlns:a16="http://schemas.microsoft.com/office/drawing/2014/main" id="{2CAAE32B-FA75-EA46-9FE4-686BCB1FDF13}"/>
                    </a:ext>
                  </a:extLst>
                </p:cNvPr>
                <p:cNvSpPr>
                  <a:spLocks noRot="1" noChangeAspect="1" noMove="1" noResize="1" noEditPoints="1" noAdjustHandles="1" noChangeArrowheads="1" noChangeShapeType="1" noTextEdit="1"/>
                </p:cNvSpPr>
                <p:nvPr/>
              </p:nvSpPr>
              <p:spPr>
                <a:xfrm>
                  <a:off x="8374223" y="5675458"/>
                  <a:ext cx="367665" cy="369332"/>
                </a:xfrm>
                <a:prstGeom prst="rect">
                  <a:avLst/>
                </a:prstGeom>
                <a:blipFill>
                  <a:blip r:embed="rId8"/>
                  <a:stretch>
                    <a:fillRect/>
                  </a:stretch>
                </a:blipFill>
              </p:spPr>
              <p:txBody>
                <a:bodyPr/>
                <a:lstStyle/>
                <a:p>
                  <a:r>
                    <a:rPr lang="en-US">
                      <a:noFill/>
                    </a:rPr>
                    <a:t> </a:t>
                  </a:r>
                </a:p>
              </p:txBody>
            </p:sp>
          </mc:Fallback>
        </mc:AlternateContent>
        <p:grpSp>
          <p:nvGrpSpPr>
            <p:cNvPr id="34" name="Group 33">
              <a:extLst>
                <a:ext uri="{FF2B5EF4-FFF2-40B4-BE49-F238E27FC236}">
                  <a16:creationId xmlns:a16="http://schemas.microsoft.com/office/drawing/2014/main" id="{F5B2B45B-FDBB-9D4D-92CC-109D429C1188}"/>
                </a:ext>
              </a:extLst>
            </p:cNvPr>
            <p:cNvGrpSpPr/>
            <p:nvPr/>
          </p:nvGrpSpPr>
          <p:grpSpPr>
            <a:xfrm>
              <a:off x="7057084" y="4017509"/>
              <a:ext cx="4940842" cy="2304280"/>
              <a:chOff x="7001433" y="4188595"/>
              <a:chExt cx="4940842" cy="2304280"/>
            </a:xfrm>
          </p:grpSpPr>
          <p:pic>
            <p:nvPicPr>
              <p:cNvPr id="35" name="Picture 2">
                <a:extLst>
                  <a:ext uri="{FF2B5EF4-FFF2-40B4-BE49-F238E27FC236}">
                    <a16:creationId xmlns:a16="http://schemas.microsoft.com/office/drawing/2014/main" id="{EEC7754E-4580-414C-A6DC-5F85C9F3A22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01433" y="4562287"/>
                <a:ext cx="4940842" cy="193058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478DEB00-FBCC-6043-AF48-1504F13022C6}"/>
                      </a:ext>
                    </a:extLst>
                  </p:cNvPr>
                  <p:cNvSpPr txBox="1"/>
                  <p:nvPr/>
                </p:nvSpPr>
                <p:spPr>
                  <a:xfrm>
                    <a:off x="7432895" y="4690898"/>
                    <a:ext cx="27610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oMath>
                      </m:oMathPara>
                    </a14:m>
                    <a:endParaRPr lang="en-US" dirty="0"/>
                  </a:p>
                </p:txBody>
              </p:sp>
            </mc:Choice>
            <mc:Fallback xmlns="">
              <p:sp>
                <p:nvSpPr>
                  <p:cNvPr id="5" name="TextBox 4">
                    <a:extLst>
                      <a:ext uri="{FF2B5EF4-FFF2-40B4-BE49-F238E27FC236}">
                        <a16:creationId xmlns:a16="http://schemas.microsoft.com/office/drawing/2014/main" id="{3725FBD1-E0C5-2D48-AB21-20DFB433B162}"/>
                      </a:ext>
                    </a:extLst>
                  </p:cNvPr>
                  <p:cNvSpPr txBox="1">
                    <a:spLocks noRot="1" noChangeAspect="1" noMove="1" noResize="1" noEditPoints="1" noAdjustHandles="1" noChangeArrowheads="1" noChangeShapeType="1" noTextEdit="1"/>
                  </p:cNvSpPr>
                  <p:nvPr/>
                </p:nvSpPr>
                <p:spPr>
                  <a:xfrm>
                    <a:off x="7432895" y="4690898"/>
                    <a:ext cx="276101" cy="276999"/>
                  </a:xfrm>
                  <a:prstGeom prst="rect">
                    <a:avLst/>
                  </a:prstGeom>
                  <a:blipFill>
                    <a:blip r:embed="rId10"/>
                    <a:stretch>
                      <a:fillRect l="-9091" r="-4545"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2E1EC902-703F-F74E-BF71-705FA328C51C}"/>
                      </a:ext>
                    </a:extLst>
                  </p:cNvPr>
                  <p:cNvSpPr txBox="1"/>
                  <p:nvPr/>
                </p:nvSpPr>
                <p:spPr>
                  <a:xfrm>
                    <a:off x="7432894" y="5016243"/>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oMath>
                      </m:oMathPara>
                    </a14:m>
                    <a:endParaRPr lang="en-US" dirty="0"/>
                  </a:p>
                </p:txBody>
              </p:sp>
            </mc:Choice>
            <mc:Fallback xmlns="">
              <p:sp>
                <p:nvSpPr>
                  <p:cNvPr id="7" name="TextBox 6">
                    <a:extLst>
                      <a:ext uri="{FF2B5EF4-FFF2-40B4-BE49-F238E27FC236}">
                        <a16:creationId xmlns:a16="http://schemas.microsoft.com/office/drawing/2014/main" id="{01F88CD9-184A-A945-93B1-E886849FA749}"/>
                      </a:ext>
                    </a:extLst>
                  </p:cNvPr>
                  <p:cNvSpPr txBox="1">
                    <a:spLocks noRot="1" noChangeAspect="1" noMove="1" noResize="1" noEditPoints="1" noAdjustHandles="1" noChangeArrowheads="1" noChangeShapeType="1" noTextEdit="1"/>
                  </p:cNvSpPr>
                  <p:nvPr/>
                </p:nvSpPr>
                <p:spPr>
                  <a:xfrm>
                    <a:off x="7432894" y="5016243"/>
                    <a:ext cx="281423" cy="276999"/>
                  </a:xfrm>
                  <a:prstGeom prst="rect">
                    <a:avLst/>
                  </a:prstGeom>
                  <a:blipFill>
                    <a:blip r:embed="rId11"/>
                    <a:stretch>
                      <a:fillRect l="-8696" r="-4348"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E4384E58-EA99-A040-BD6D-959788204D8B}"/>
                      </a:ext>
                    </a:extLst>
                  </p:cNvPr>
                  <p:cNvSpPr txBox="1"/>
                  <p:nvPr/>
                </p:nvSpPr>
                <p:spPr>
                  <a:xfrm>
                    <a:off x="7432894" y="5640232"/>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4</m:t>
                              </m:r>
                            </m:sub>
                          </m:sSub>
                        </m:oMath>
                      </m:oMathPara>
                    </a14:m>
                    <a:endParaRPr lang="en-US" dirty="0"/>
                  </a:p>
                </p:txBody>
              </p:sp>
            </mc:Choice>
            <mc:Fallback xmlns="">
              <p:sp>
                <p:nvSpPr>
                  <p:cNvPr id="9" name="TextBox 8">
                    <a:extLst>
                      <a:ext uri="{FF2B5EF4-FFF2-40B4-BE49-F238E27FC236}">
                        <a16:creationId xmlns:a16="http://schemas.microsoft.com/office/drawing/2014/main" id="{8FA54368-9693-C742-9B35-86DA4DCBC0E8}"/>
                      </a:ext>
                    </a:extLst>
                  </p:cNvPr>
                  <p:cNvSpPr txBox="1">
                    <a:spLocks noRot="1" noChangeAspect="1" noMove="1" noResize="1" noEditPoints="1" noAdjustHandles="1" noChangeArrowheads="1" noChangeShapeType="1" noTextEdit="1"/>
                  </p:cNvSpPr>
                  <p:nvPr/>
                </p:nvSpPr>
                <p:spPr>
                  <a:xfrm>
                    <a:off x="7432894" y="5640232"/>
                    <a:ext cx="281423" cy="276999"/>
                  </a:xfrm>
                  <a:prstGeom prst="rect">
                    <a:avLst/>
                  </a:prstGeom>
                  <a:blipFill>
                    <a:blip r:embed="rId12"/>
                    <a:stretch>
                      <a:fillRect l="-8696" r="-4348"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A6C2F18D-9DA0-9A41-B911-981B21D81266}"/>
                      </a:ext>
                    </a:extLst>
                  </p:cNvPr>
                  <p:cNvSpPr txBox="1"/>
                  <p:nvPr/>
                </p:nvSpPr>
                <p:spPr>
                  <a:xfrm>
                    <a:off x="7432894" y="5966047"/>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5</m:t>
                              </m:r>
                            </m:sub>
                          </m:sSub>
                        </m:oMath>
                      </m:oMathPara>
                    </a14:m>
                    <a:endParaRPr lang="en-US" dirty="0"/>
                  </a:p>
                </p:txBody>
              </p:sp>
            </mc:Choice>
            <mc:Fallback xmlns="">
              <p:sp>
                <p:nvSpPr>
                  <p:cNvPr id="10" name="TextBox 9">
                    <a:extLst>
                      <a:ext uri="{FF2B5EF4-FFF2-40B4-BE49-F238E27FC236}">
                        <a16:creationId xmlns:a16="http://schemas.microsoft.com/office/drawing/2014/main" id="{D66DA69D-8D07-9D48-9EE9-D4A8D8AC3260}"/>
                      </a:ext>
                    </a:extLst>
                  </p:cNvPr>
                  <p:cNvSpPr txBox="1">
                    <a:spLocks noRot="1" noChangeAspect="1" noMove="1" noResize="1" noEditPoints="1" noAdjustHandles="1" noChangeArrowheads="1" noChangeShapeType="1" noTextEdit="1"/>
                  </p:cNvSpPr>
                  <p:nvPr/>
                </p:nvSpPr>
                <p:spPr>
                  <a:xfrm>
                    <a:off x="7432894" y="5966047"/>
                    <a:ext cx="281423" cy="276999"/>
                  </a:xfrm>
                  <a:prstGeom prst="rect">
                    <a:avLst/>
                  </a:prstGeom>
                  <a:blipFill>
                    <a:blip r:embed="rId13"/>
                    <a:stretch>
                      <a:fillRect l="-8696" r="-4348"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3F1252E4-7A17-AA4C-A016-1F6BB6B6138A}"/>
                      </a:ext>
                    </a:extLst>
                  </p:cNvPr>
                  <p:cNvSpPr txBox="1"/>
                  <p:nvPr/>
                </p:nvSpPr>
                <p:spPr>
                  <a:xfrm>
                    <a:off x="7864357" y="4552398"/>
                    <a:ext cx="33926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1</m:t>
                              </m:r>
                            </m:sup>
                          </m:sSup>
                        </m:oMath>
                      </m:oMathPara>
                    </a14:m>
                    <a:endParaRPr lang="en-US" dirty="0"/>
                  </a:p>
                </p:txBody>
              </p:sp>
            </mc:Choice>
            <mc:Fallback xmlns="">
              <p:sp>
                <p:nvSpPr>
                  <p:cNvPr id="40" name="TextBox 39">
                    <a:extLst>
                      <a:ext uri="{FF2B5EF4-FFF2-40B4-BE49-F238E27FC236}">
                        <a16:creationId xmlns:a16="http://schemas.microsoft.com/office/drawing/2014/main" id="{3F1252E4-7A17-AA4C-A016-1F6BB6B6138A}"/>
                      </a:ext>
                    </a:extLst>
                  </p:cNvPr>
                  <p:cNvSpPr txBox="1">
                    <a:spLocks noRot="1" noChangeAspect="1" noMove="1" noResize="1" noEditPoints="1" noAdjustHandles="1" noChangeArrowheads="1" noChangeShapeType="1" noTextEdit="1"/>
                  </p:cNvSpPr>
                  <p:nvPr/>
                </p:nvSpPr>
                <p:spPr>
                  <a:xfrm>
                    <a:off x="7864357" y="4552398"/>
                    <a:ext cx="339260" cy="276999"/>
                  </a:xfrm>
                  <a:prstGeom prst="rect">
                    <a:avLst/>
                  </a:prstGeom>
                  <a:blipFill>
                    <a:blip r:embed="rId14"/>
                    <a:stretch>
                      <a:fillRect l="-7407"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96A74E32-1CC9-E549-9438-24550BC3008C}"/>
                      </a:ext>
                    </a:extLst>
                  </p:cNvPr>
                  <p:cNvSpPr txBox="1"/>
                  <p:nvPr/>
                </p:nvSpPr>
                <p:spPr>
                  <a:xfrm>
                    <a:off x="8804408" y="4484030"/>
                    <a:ext cx="3441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2</m:t>
                              </m:r>
                            </m:sup>
                          </m:sSup>
                        </m:oMath>
                      </m:oMathPara>
                    </a14:m>
                    <a:endParaRPr lang="en-US" dirty="0"/>
                  </a:p>
                </p:txBody>
              </p:sp>
            </mc:Choice>
            <mc:Fallback xmlns="">
              <p:sp>
                <p:nvSpPr>
                  <p:cNvPr id="41" name="TextBox 40">
                    <a:extLst>
                      <a:ext uri="{FF2B5EF4-FFF2-40B4-BE49-F238E27FC236}">
                        <a16:creationId xmlns:a16="http://schemas.microsoft.com/office/drawing/2014/main" id="{96A74E32-1CC9-E549-9438-24550BC3008C}"/>
                      </a:ext>
                    </a:extLst>
                  </p:cNvPr>
                  <p:cNvSpPr txBox="1">
                    <a:spLocks noRot="1" noChangeAspect="1" noMove="1" noResize="1" noEditPoints="1" noAdjustHandles="1" noChangeArrowheads="1" noChangeShapeType="1" noTextEdit="1"/>
                  </p:cNvSpPr>
                  <p:nvPr/>
                </p:nvSpPr>
                <p:spPr>
                  <a:xfrm>
                    <a:off x="8804408" y="4484030"/>
                    <a:ext cx="344197" cy="276999"/>
                  </a:xfrm>
                  <a:prstGeom prst="rect">
                    <a:avLst/>
                  </a:prstGeom>
                  <a:blipFill>
                    <a:blip r:embed="rId15"/>
                    <a:stretch>
                      <a:fillRect l="-7407" t="-4348"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94DA9D9B-DB7D-954C-8217-9F64E3107A25}"/>
                      </a:ext>
                    </a:extLst>
                  </p:cNvPr>
                  <p:cNvSpPr txBox="1"/>
                  <p:nvPr/>
                </p:nvSpPr>
                <p:spPr>
                  <a:xfrm>
                    <a:off x="9979850" y="4810951"/>
                    <a:ext cx="3441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3</m:t>
                              </m:r>
                            </m:sup>
                          </m:sSup>
                        </m:oMath>
                      </m:oMathPara>
                    </a14:m>
                    <a:endParaRPr lang="en-US" dirty="0"/>
                  </a:p>
                </p:txBody>
              </p:sp>
            </mc:Choice>
            <mc:Fallback xmlns="">
              <p:sp>
                <p:nvSpPr>
                  <p:cNvPr id="42" name="TextBox 41">
                    <a:extLst>
                      <a:ext uri="{FF2B5EF4-FFF2-40B4-BE49-F238E27FC236}">
                        <a16:creationId xmlns:a16="http://schemas.microsoft.com/office/drawing/2014/main" id="{94DA9D9B-DB7D-954C-8217-9F64E3107A25}"/>
                      </a:ext>
                    </a:extLst>
                  </p:cNvPr>
                  <p:cNvSpPr txBox="1">
                    <a:spLocks noRot="1" noChangeAspect="1" noMove="1" noResize="1" noEditPoints="1" noAdjustHandles="1" noChangeArrowheads="1" noChangeShapeType="1" noTextEdit="1"/>
                  </p:cNvSpPr>
                  <p:nvPr/>
                </p:nvSpPr>
                <p:spPr>
                  <a:xfrm>
                    <a:off x="9979850" y="4810951"/>
                    <a:ext cx="344197" cy="276999"/>
                  </a:xfrm>
                  <a:prstGeom prst="rect">
                    <a:avLst/>
                  </a:prstGeom>
                  <a:blipFill>
                    <a:blip r:embed="rId16"/>
                    <a:stretch>
                      <a:fillRect l="-11111" t="-4545"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8DC2F6B2-0DBB-254F-B66C-4A1E60D2E088}"/>
                      </a:ext>
                    </a:extLst>
                  </p:cNvPr>
                  <p:cNvSpPr txBox="1"/>
                  <p:nvPr/>
                </p:nvSpPr>
                <p:spPr>
                  <a:xfrm>
                    <a:off x="8362210" y="4490048"/>
                    <a:ext cx="27879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1</m:t>
                              </m:r>
                            </m:sup>
                          </m:sSup>
                        </m:oMath>
                      </m:oMathPara>
                    </a14:m>
                    <a:endParaRPr lang="en-US" dirty="0"/>
                  </a:p>
                </p:txBody>
              </p:sp>
            </mc:Choice>
            <mc:Fallback xmlns="">
              <p:sp>
                <p:nvSpPr>
                  <p:cNvPr id="43" name="TextBox 42">
                    <a:extLst>
                      <a:ext uri="{FF2B5EF4-FFF2-40B4-BE49-F238E27FC236}">
                        <a16:creationId xmlns:a16="http://schemas.microsoft.com/office/drawing/2014/main" id="{8DC2F6B2-0DBB-254F-B66C-4A1E60D2E088}"/>
                      </a:ext>
                    </a:extLst>
                  </p:cNvPr>
                  <p:cNvSpPr txBox="1">
                    <a:spLocks noRot="1" noChangeAspect="1" noMove="1" noResize="1" noEditPoints="1" noAdjustHandles="1" noChangeArrowheads="1" noChangeShapeType="1" noTextEdit="1"/>
                  </p:cNvSpPr>
                  <p:nvPr/>
                </p:nvSpPr>
                <p:spPr>
                  <a:xfrm>
                    <a:off x="8362210" y="4490048"/>
                    <a:ext cx="278794" cy="276999"/>
                  </a:xfrm>
                  <a:prstGeom prst="rect">
                    <a:avLst/>
                  </a:prstGeom>
                  <a:blipFill>
                    <a:blip r:embed="rId17"/>
                    <a:stretch>
                      <a:fillRect l="-9091" r="-90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2A1720B1-6B57-294D-AADF-4849C5C0477E}"/>
                      </a:ext>
                    </a:extLst>
                  </p:cNvPr>
                  <p:cNvSpPr txBox="1"/>
                  <p:nvPr/>
                </p:nvSpPr>
                <p:spPr>
                  <a:xfrm>
                    <a:off x="9413537" y="4188595"/>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2</m:t>
                              </m:r>
                            </m:sup>
                          </m:sSup>
                        </m:oMath>
                      </m:oMathPara>
                    </a14:m>
                    <a:endParaRPr lang="en-US" dirty="0"/>
                  </a:p>
                </p:txBody>
              </p:sp>
            </mc:Choice>
            <mc:Fallback xmlns="">
              <p:sp>
                <p:nvSpPr>
                  <p:cNvPr id="44" name="TextBox 43">
                    <a:extLst>
                      <a:ext uri="{FF2B5EF4-FFF2-40B4-BE49-F238E27FC236}">
                        <a16:creationId xmlns:a16="http://schemas.microsoft.com/office/drawing/2014/main" id="{2A1720B1-6B57-294D-AADF-4849C5C0477E}"/>
                      </a:ext>
                    </a:extLst>
                  </p:cNvPr>
                  <p:cNvSpPr txBox="1">
                    <a:spLocks noRot="1" noChangeAspect="1" noMove="1" noResize="1" noEditPoints="1" noAdjustHandles="1" noChangeArrowheads="1" noChangeShapeType="1" noTextEdit="1"/>
                  </p:cNvSpPr>
                  <p:nvPr/>
                </p:nvSpPr>
                <p:spPr>
                  <a:xfrm>
                    <a:off x="9413537" y="4188595"/>
                    <a:ext cx="283732" cy="276999"/>
                  </a:xfrm>
                  <a:prstGeom prst="rect">
                    <a:avLst/>
                  </a:prstGeom>
                  <a:blipFill>
                    <a:blip r:embed="rId18"/>
                    <a:stretch>
                      <a:fillRect l="-14286" t="-4545" r="-95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3D47FB4D-293D-B745-80A6-0B8ACBF19CA6}"/>
                      </a:ext>
                    </a:extLst>
                  </p:cNvPr>
                  <p:cNvSpPr txBox="1"/>
                  <p:nvPr/>
                </p:nvSpPr>
                <p:spPr>
                  <a:xfrm>
                    <a:off x="10471905" y="5016242"/>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3</m:t>
                              </m:r>
                            </m:sup>
                          </m:sSup>
                        </m:oMath>
                      </m:oMathPara>
                    </a14:m>
                    <a:endParaRPr lang="en-US" dirty="0"/>
                  </a:p>
                </p:txBody>
              </p:sp>
            </mc:Choice>
            <mc:Fallback xmlns="">
              <p:sp>
                <p:nvSpPr>
                  <p:cNvPr id="45" name="TextBox 44">
                    <a:extLst>
                      <a:ext uri="{FF2B5EF4-FFF2-40B4-BE49-F238E27FC236}">
                        <a16:creationId xmlns:a16="http://schemas.microsoft.com/office/drawing/2014/main" id="{3D47FB4D-293D-B745-80A6-0B8ACBF19CA6}"/>
                      </a:ext>
                    </a:extLst>
                  </p:cNvPr>
                  <p:cNvSpPr txBox="1">
                    <a:spLocks noRot="1" noChangeAspect="1" noMove="1" noResize="1" noEditPoints="1" noAdjustHandles="1" noChangeArrowheads="1" noChangeShapeType="1" noTextEdit="1"/>
                  </p:cNvSpPr>
                  <p:nvPr/>
                </p:nvSpPr>
                <p:spPr>
                  <a:xfrm>
                    <a:off x="10471905" y="5016242"/>
                    <a:ext cx="283732" cy="276999"/>
                  </a:xfrm>
                  <a:prstGeom prst="rect">
                    <a:avLst/>
                  </a:prstGeom>
                  <a:blipFill>
                    <a:blip r:embed="rId19"/>
                    <a:stretch>
                      <a:fillRect l="-9091" t="-4545" r="-9091"/>
                    </a:stretch>
                  </a:blipFill>
                </p:spPr>
                <p:txBody>
                  <a:bodyPr/>
                  <a:lstStyle/>
                  <a:p>
                    <a:r>
                      <a:rPr lang="en-US">
                        <a:noFill/>
                      </a:rPr>
                      <a:t> </a:t>
                    </a:r>
                  </a:p>
                </p:txBody>
              </p:sp>
            </mc:Fallback>
          </mc:AlternateContent>
        </p:grpSp>
      </p:grpSp>
      <p:sp>
        <p:nvSpPr>
          <p:cNvPr id="4" name="Slide Number Placeholder 3">
            <a:extLst>
              <a:ext uri="{FF2B5EF4-FFF2-40B4-BE49-F238E27FC236}">
                <a16:creationId xmlns:a16="http://schemas.microsoft.com/office/drawing/2014/main" id="{06B7CDA2-3445-204C-883E-79CDF204D62D}"/>
              </a:ext>
            </a:extLst>
          </p:cNvPr>
          <p:cNvSpPr>
            <a:spLocks noGrp="1"/>
          </p:cNvSpPr>
          <p:nvPr>
            <p:ph type="sldNum" sz="quarter" idx="12"/>
          </p:nvPr>
        </p:nvSpPr>
        <p:spPr/>
        <p:txBody>
          <a:bodyPr/>
          <a:lstStyle/>
          <a:p>
            <a:fld id="{5F07402F-1908-0F43-B844-ECE5D9BD648C}" type="slidenum">
              <a:rPr lang="en-US" smtClean="0"/>
              <a:t>31</a:t>
            </a:fld>
            <a:endParaRPr lang="en-US"/>
          </a:p>
        </p:txBody>
      </p:sp>
    </p:spTree>
    <p:extLst>
      <p:ext uri="{BB962C8B-B14F-4D97-AF65-F5344CB8AC3E}">
        <p14:creationId xmlns:p14="http://schemas.microsoft.com/office/powerpoint/2010/main" val="35583409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97734-C8C6-C345-8D68-15BA89155DF5}"/>
              </a:ext>
            </a:extLst>
          </p:cNvPr>
          <p:cNvSpPr>
            <a:spLocks noGrp="1"/>
          </p:cNvSpPr>
          <p:nvPr>
            <p:ph type="title"/>
          </p:nvPr>
        </p:nvSpPr>
        <p:spPr/>
        <p:txBody>
          <a:bodyPr/>
          <a:lstStyle/>
          <a:p>
            <a:r>
              <a:rPr lang="en-US" dirty="0"/>
              <a:t>Gradient decent for a full network</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8D47BB0-248A-C448-A430-0B3F68FCEADC}"/>
                  </a:ext>
                </a:extLst>
              </p:cNvPr>
              <p:cNvSpPr>
                <a:spLocks noGrp="1"/>
              </p:cNvSpPr>
              <p:nvPr>
                <p:ph idx="1"/>
              </p:nvPr>
            </p:nvSpPr>
            <p:spPr/>
            <p:txBody>
              <a:bodyPr>
                <a:normAutofit/>
              </a:bodyPr>
              <a:lstStyle/>
              <a:p>
                <a:r>
                  <a:rPr lang="en-US" dirty="0"/>
                  <a:t>Next: compute the loss gradient with respect to </a:t>
                </a:r>
                <a14:m>
                  <m:oMath xmlns:m="http://schemas.openxmlformats.org/officeDocument/2006/math">
                    <m:sSup>
                      <m:sSupPr>
                        <m:ctrlPr>
                          <a:rPr lang="en-US" i="1">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2</m:t>
                        </m:r>
                      </m:sup>
                    </m:sSup>
                  </m:oMath>
                </a14:m>
                <a:endParaRPr lang="en-US" dirty="0"/>
              </a:p>
              <a:p>
                <a:pPr lvl="1"/>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2</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r>
                          <a:rPr lang="en-US" i="1">
                            <a:latin typeface="Cambria Math" panose="02040503050406030204" pitchFamily="18" charset="0"/>
                          </a:rPr>
                          <m:t>𝑔</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e>
                        </m:d>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𝑔</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e>
                        </m:d>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num>
                      <m:den>
                        <m:r>
                          <a:rPr lang="en-US" i="1">
                            <a:latin typeface="Cambria Math" panose="02040503050406030204" pitchFamily="18" charset="0"/>
                          </a:rPr>
                          <m:t>𝜕</m:t>
                        </m:r>
                        <m:r>
                          <a:rPr lang="en-US" i="1">
                            <a:latin typeface="Cambria Math" panose="02040503050406030204" pitchFamily="18" charset="0"/>
                          </a:rPr>
                          <m:t>𝑔</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2</m:t>
                                </m:r>
                              </m:sup>
                            </m:sSup>
                          </m:e>
                        </m:d>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𝑔</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b="0" i="1" smtClean="0">
                                    <a:latin typeface="Cambria Math" panose="02040503050406030204" pitchFamily="18" charset="0"/>
                                  </a:rPr>
                                  <m:t>2</m:t>
                                </m:r>
                              </m:sup>
                            </m:sSup>
                          </m:e>
                        </m:d>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b="0" i="1" smtClean="0">
                                <a:latin typeface="Cambria Math" panose="02040503050406030204" pitchFamily="18" charset="0"/>
                              </a:rPr>
                              <m:t>2</m:t>
                            </m:r>
                          </m:sup>
                        </m:sSup>
                      </m:den>
                    </m:f>
                  </m:oMath>
                </a14:m>
                <a:endParaRPr lang="en-US" i="1" dirty="0">
                  <a:latin typeface="Cambria Math" panose="02040503050406030204" pitchFamily="18" charset="0"/>
                </a:endParaRPr>
              </a:p>
            </p:txBody>
          </p:sp>
        </mc:Choice>
        <mc:Fallback xmlns="">
          <p:sp>
            <p:nvSpPr>
              <p:cNvPr id="3" name="Content Placeholder 2">
                <a:extLst>
                  <a:ext uri="{FF2B5EF4-FFF2-40B4-BE49-F238E27FC236}">
                    <a16:creationId xmlns:a16="http://schemas.microsoft.com/office/drawing/2014/main" id="{18D47BB0-248A-C448-A430-0B3F68FCEADC}"/>
                  </a:ext>
                </a:extLst>
              </p:cNvPr>
              <p:cNvSpPr>
                <a:spLocks noGrp="1" noRot="1" noChangeAspect="1" noMove="1" noResize="1" noEditPoints="1" noAdjustHandles="1" noChangeArrowheads="1" noChangeShapeType="1" noTextEdit="1"/>
              </p:cNvSpPr>
              <p:nvPr>
                <p:ph idx="1"/>
              </p:nvPr>
            </p:nvSpPr>
            <p:spPr>
              <a:blipFill>
                <a:blip r:embed="rId2"/>
                <a:stretch>
                  <a:fillRect l="-965" t="-2632"/>
                </a:stretch>
              </a:blipFill>
            </p:spPr>
            <p:txBody>
              <a:bodyPr/>
              <a:lstStyle/>
              <a:p>
                <a:r>
                  <a:rPr lang="en-US">
                    <a:noFill/>
                  </a:rPr>
                  <a:t> </a:t>
                </a:r>
              </a:p>
            </p:txBody>
          </p:sp>
        </mc:Fallback>
      </mc:AlternateContent>
      <p:grpSp>
        <p:nvGrpSpPr>
          <p:cNvPr id="25" name="Group 24">
            <a:extLst>
              <a:ext uri="{FF2B5EF4-FFF2-40B4-BE49-F238E27FC236}">
                <a16:creationId xmlns:a16="http://schemas.microsoft.com/office/drawing/2014/main" id="{D4B92175-BAE9-634B-8497-F3948292519F}"/>
              </a:ext>
            </a:extLst>
          </p:cNvPr>
          <p:cNvGrpSpPr/>
          <p:nvPr/>
        </p:nvGrpSpPr>
        <p:grpSpPr>
          <a:xfrm>
            <a:off x="7143184" y="4313507"/>
            <a:ext cx="4722891" cy="2300134"/>
            <a:chOff x="7057084" y="4017509"/>
            <a:chExt cx="4940842" cy="2304280"/>
          </a:xfrm>
        </p:grpSpPr>
        <mc:AlternateContent xmlns:mc="http://schemas.openxmlformats.org/markup-compatibility/2006" xmlns:a14="http://schemas.microsoft.com/office/drawing/2010/main">
          <mc:Choice Requires="a14">
            <p:sp>
              <p:nvSpPr>
                <p:cNvPr id="26" name="Rectangle 25">
                  <a:extLst>
                    <a:ext uri="{FF2B5EF4-FFF2-40B4-BE49-F238E27FC236}">
                      <a16:creationId xmlns:a16="http://schemas.microsoft.com/office/drawing/2014/main" id="{63D19FBF-5744-8B49-A6C0-1D9055D7AF85}"/>
                    </a:ext>
                  </a:extLst>
                </p:cNvPr>
                <p:cNvSpPr/>
                <p:nvPr/>
              </p:nvSpPr>
              <p:spPr>
                <a:xfrm>
                  <a:off x="9418757" y="4371423"/>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26" name="Rectangle 25">
                  <a:extLst>
                    <a:ext uri="{FF2B5EF4-FFF2-40B4-BE49-F238E27FC236}">
                      <a16:creationId xmlns:a16="http://schemas.microsoft.com/office/drawing/2014/main" id="{63D19FBF-5744-8B49-A6C0-1D9055D7AF85}"/>
                    </a:ext>
                  </a:extLst>
                </p:cNvPr>
                <p:cNvSpPr>
                  <a:spLocks noRot="1" noChangeAspect="1" noMove="1" noResize="1" noEditPoints="1" noAdjustHandles="1" noChangeArrowheads="1" noChangeShapeType="1" noTextEdit="1"/>
                </p:cNvSpPr>
                <p:nvPr/>
              </p:nvSpPr>
              <p:spPr>
                <a:xfrm>
                  <a:off x="9418757" y="4371423"/>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Rectangle 26">
                  <a:extLst>
                    <a:ext uri="{FF2B5EF4-FFF2-40B4-BE49-F238E27FC236}">
                      <a16:creationId xmlns:a16="http://schemas.microsoft.com/office/drawing/2014/main" id="{C987CEF8-82B3-0F42-B2EE-E3EF3F1F8C65}"/>
                    </a:ext>
                  </a:extLst>
                </p:cNvPr>
                <p:cNvSpPr/>
                <p:nvPr/>
              </p:nvSpPr>
              <p:spPr>
                <a:xfrm>
                  <a:off x="9418756" y="4904861"/>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27" name="Rectangle 26">
                  <a:extLst>
                    <a:ext uri="{FF2B5EF4-FFF2-40B4-BE49-F238E27FC236}">
                      <a16:creationId xmlns:a16="http://schemas.microsoft.com/office/drawing/2014/main" id="{C987CEF8-82B3-0F42-B2EE-E3EF3F1F8C65}"/>
                    </a:ext>
                  </a:extLst>
                </p:cNvPr>
                <p:cNvSpPr>
                  <a:spLocks noRot="1" noChangeAspect="1" noMove="1" noResize="1" noEditPoints="1" noAdjustHandles="1" noChangeArrowheads="1" noChangeShapeType="1" noTextEdit="1"/>
                </p:cNvSpPr>
                <p:nvPr/>
              </p:nvSpPr>
              <p:spPr>
                <a:xfrm>
                  <a:off x="9418756" y="4904861"/>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Rectangle 27">
                  <a:extLst>
                    <a:ext uri="{FF2B5EF4-FFF2-40B4-BE49-F238E27FC236}">
                      <a16:creationId xmlns:a16="http://schemas.microsoft.com/office/drawing/2014/main" id="{DA3EA301-20D5-5F40-BC34-9CFA7AF64EB1}"/>
                    </a:ext>
                  </a:extLst>
                </p:cNvPr>
                <p:cNvSpPr/>
                <p:nvPr/>
              </p:nvSpPr>
              <p:spPr>
                <a:xfrm>
                  <a:off x="10426694" y="5161940"/>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28" name="Rectangle 27">
                  <a:extLst>
                    <a:ext uri="{FF2B5EF4-FFF2-40B4-BE49-F238E27FC236}">
                      <a16:creationId xmlns:a16="http://schemas.microsoft.com/office/drawing/2014/main" id="{DA3EA301-20D5-5F40-BC34-9CFA7AF64EB1}"/>
                    </a:ext>
                  </a:extLst>
                </p:cNvPr>
                <p:cNvSpPr>
                  <a:spLocks noRot="1" noChangeAspect="1" noMove="1" noResize="1" noEditPoints="1" noAdjustHandles="1" noChangeArrowheads="1" noChangeShapeType="1" noTextEdit="1"/>
                </p:cNvSpPr>
                <p:nvPr/>
              </p:nvSpPr>
              <p:spPr>
                <a:xfrm>
                  <a:off x="10426694" y="5161940"/>
                  <a:ext cx="367665"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Rectangle 28">
                  <a:extLst>
                    <a:ext uri="{FF2B5EF4-FFF2-40B4-BE49-F238E27FC236}">
                      <a16:creationId xmlns:a16="http://schemas.microsoft.com/office/drawing/2014/main" id="{360EC2EF-738B-4641-9232-6E8589E36DC2}"/>
                    </a:ext>
                  </a:extLst>
                </p:cNvPr>
                <p:cNvSpPr/>
                <p:nvPr/>
              </p:nvSpPr>
              <p:spPr>
                <a:xfrm>
                  <a:off x="9418756" y="5438299"/>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29" name="Rectangle 28">
                  <a:extLst>
                    <a:ext uri="{FF2B5EF4-FFF2-40B4-BE49-F238E27FC236}">
                      <a16:creationId xmlns:a16="http://schemas.microsoft.com/office/drawing/2014/main" id="{360EC2EF-738B-4641-9232-6E8589E36DC2}"/>
                    </a:ext>
                  </a:extLst>
                </p:cNvPr>
                <p:cNvSpPr>
                  <a:spLocks noRot="1" noChangeAspect="1" noMove="1" noResize="1" noEditPoints="1" noAdjustHandles="1" noChangeArrowheads="1" noChangeShapeType="1" noTextEdit="1"/>
                </p:cNvSpPr>
                <p:nvPr/>
              </p:nvSpPr>
              <p:spPr>
                <a:xfrm>
                  <a:off x="9418756" y="5438299"/>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Rectangle 29">
                  <a:extLst>
                    <a:ext uri="{FF2B5EF4-FFF2-40B4-BE49-F238E27FC236}">
                      <a16:creationId xmlns:a16="http://schemas.microsoft.com/office/drawing/2014/main" id="{4E8DF1A1-1CA5-B242-9526-857A499A7443}"/>
                    </a:ext>
                  </a:extLst>
                </p:cNvPr>
                <p:cNvSpPr/>
                <p:nvPr/>
              </p:nvSpPr>
              <p:spPr>
                <a:xfrm>
                  <a:off x="9418755" y="5952457"/>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0" name="Rectangle 29">
                  <a:extLst>
                    <a:ext uri="{FF2B5EF4-FFF2-40B4-BE49-F238E27FC236}">
                      <a16:creationId xmlns:a16="http://schemas.microsoft.com/office/drawing/2014/main" id="{4E8DF1A1-1CA5-B242-9526-857A499A7443}"/>
                    </a:ext>
                  </a:extLst>
                </p:cNvPr>
                <p:cNvSpPr>
                  <a:spLocks noRot="1" noChangeAspect="1" noMove="1" noResize="1" noEditPoints="1" noAdjustHandles="1" noChangeArrowheads="1" noChangeShapeType="1" noTextEdit="1"/>
                </p:cNvSpPr>
                <p:nvPr/>
              </p:nvSpPr>
              <p:spPr>
                <a:xfrm>
                  <a:off x="9418755" y="5952457"/>
                  <a:ext cx="367665"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Rectangle 30">
                  <a:extLst>
                    <a:ext uri="{FF2B5EF4-FFF2-40B4-BE49-F238E27FC236}">
                      <a16:creationId xmlns:a16="http://schemas.microsoft.com/office/drawing/2014/main" id="{0AECA0FA-960A-E449-9A1E-159CF1AA8A1D}"/>
                    </a:ext>
                  </a:extLst>
                </p:cNvPr>
                <p:cNvSpPr/>
                <p:nvPr/>
              </p:nvSpPr>
              <p:spPr>
                <a:xfrm>
                  <a:off x="8369824" y="4648422"/>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1" name="Rectangle 30">
                  <a:extLst>
                    <a:ext uri="{FF2B5EF4-FFF2-40B4-BE49-F238E27FC236}">
                      <a16:creationId xmlns:a16="http://schemas.microsoft.com/office/drawing/2014/main" id="{0AECA0FA-960A-E449-9A1E-159CF1AA8A1D}"/>
                    </a:ext>
                  </a:extLst>
                </p:cNvPr>
                <p:cNvSpPr>
                  <a:spLocks noRot="1" noChangeAspect="1" noMove="1" noResize="1" noEditPoints="1" noAdjustHandles="1" noChangeArrowheads="1" noChangeShapeType="1" noTextEdit="1"/>
                </p:cNvSpPr>
                <p:nvPr/>
              </p:nvSpPr>
              <p:spPr>
                <a:xfrm>
                  <a:off x="8369824" y="4648422"/>
                  <a:ext cx="367665" cy="36933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Rectangle 31">
                  <a:extLst>
                    <a:ext uri="{FF2B5EF4-FFF2-40B4-BE49-F238E27FC236}">
                      <a16:creationId xmlns:a16="http://schemas.microsoft.com/office/drawing/2014/main" id="{BE712DF1-FDDF-BB49-88F2-13A67F6608A1}"/>
                    </a:ext>
                  </a:extLst>
                </p:cNvPr>
                <p:cNvSpPr/>
                <p:nvPr/>
              </p:nvSpPr>
              <p:spPr>
                <a:xfrm>
                  <a:off x="8374224" y="5161940"/>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2" name="Rectangle 31">
                  <a:extLst>
                    <a:ext uri="{FF2B5EF4-FFF2-40B4-BE49-F238E27FC236}">
                      <a16:creationId xmlns:a16="http://schemas.microsoft.com/office/drawing/2014/main" id="{BE712DF1-FDDF-BB49-88F2-13A67F6608A1}"/>
                    </a:ext>
                  </a:extLst>
                </p:cNvPr>
                <p:cNvSpPr>
                  <a:spLocks noRot="1" noChangeAspect="1" noMove="1" noResize="1" noEditPoints="1" noAdjustHandles="1" noChangeArrowheads="1" noChangeShapeType="1" noTextEdit="1"/>
                </p:cNvSpPr>
                <p:nvPr/>
              </p:nvSpPr>
              <p:spPr>
                <a:xfrm>
                  <a:off x="8374224" y="5161940"/>
                  <a:ext cx="367665" cy="369332"/>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Rectangle 32">
                  <a:extLst>
                    <a:ext uri="{FF2B5EF4-FFF2-40B4-BE49-F238E27FC236}">
                      <a16:creationId xmlns:a16="http://schemas.microsoft.com/office/drawing/2014/main" id="{2CAAE32B-FA75-EA46-9FE4-686BCB1FDF13}"/>
                    </a:ext>
                  </a:extLst>
                </p:cNvPr>
                <p:cNvSpPr/>
                <p:nvPr/>
              </p:nvSpPr>
              <p:spPr>
                <a:xfrm>
                  <a:off x="8374223" y="5675458"/>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3" name="Rectangle 32">
                  <a:extLst>
                    <a:ext uri="{FF2B5EF4-FFF2-40B4-BE49-F238E27FC236}">
                      <a16:creationId xmlns:a16="http://schemas.microsoft.com/office/drawing/2014/main" id="{2CAAE32B-FA75-EA46-9FE4-686BCB1FDF13}"/>
                    </a:ext>
                  </a:extLst>
                </p:cNvPr>
                <p:cNvSpPr>
                  <a:spLocks noRot="1" noChangeAspect="1" noMove="1" noResize="1" noEditPoints="1" noAdjustHandles="1" noChangeArrowheads="1" noChangeShapeType="1" noTextEdit="1"/>
                </p:cNvSpPr>
                <p:nvPr/>
              </p:nvSpPr>
              <p:spPr>
                <a:xfrm>
                  <a:off x="8374223" y="5675458"/>
                  <a:ext cx="367665" cy="369332"/>
                </a:xfrm>
                <a:prstGeom prst="rect">
                  <a:avLst/>
                </a:prstGeom>
                <a:blipFill>
                  <a:blip r:embed="rId8"/>
                  <a:stretch>
                    <a:fillRect/>
                  </a:stretch>
                </a:blipFill>
              </p:spPr>
              <p:txBody>
                <a:bodyPr/>
                <a:lstStyle/>
                <a:p>
                  <a:r>
                    <a:rPr lang="en-US">
                      <a:noFill/>
                    </a:rPr>
                    <a:t> </a:t>
                  </a:r>
                </a:p>
              </p:txBody>
            </p:sp>
          </mc:Fallback>
        </mc:AlternateContent>
        <p:grpSp>
          <p:nvGrpSpPr>
            <p:cNvPr id="34" name="Group 33">
              <a:extLst>
                <a:ext uri="{FF2B5EF4-FFF2-40B4-BE49-F238E27FC236}">
                  <a16:creationId xmlns:a16="http://schemas.microsoft.com/office/drawing/2014/main" id="{F5B2B45B-FDBB-9D4D-92CC-109D429C1188}"/>
                </a:ext>
              </a:extLst>
            </p:cNvPr>
            <p:cNvGrpSpPr/>
            <p:nvPr/>
          </p:nvGrpSpPr>
          <p:grpSpPr>
            <a:xfrm>
              <a:off x="7057084" y="4017509"/>
              <a:ext cx="4940842" cy="2304280"/>
              <a:chOff x="7001433" y="4188595"/>
              <a:chExt cx="4940842" cy="2304280"/>
            </a:xfrm>
          </p:grpSpPr>
          <p:pic>
            <p:nvPicPr>
              <p:cNvPr id="35" name="Picture 2">
                <a:extLst>
                  <a:ext uri="{FF2B5EF4-FFF2-40B4-BE49-F238E27FC236}">
                    <a16:creationId xmlns:a16="http://schemas.microsoft.com/office/drawing/2014/main" id="{EEC7754E-4580-414C-A6DC-5F85C9F3A22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01433" y="4562287"/>
                <a:ext cx="4940842" cy="193058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478DEB00-FBCC-6043-AF48-1504F13022C6}"/>
                      </a:ext>
                    </a:extLst>
                  </p:cNvPr>
                  <p:cNvSpPr txBox="1"/>
                  <p:nvPr/>
                </p:nvSpPr>
                <p:spPr>
                  <a:xfrm>
                    <a:off x="7432895" y="4690898"/>
                    <a:ext cx="27610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oMath>
                      </m:oMathPara>
                    </a14:m>
                    <a:endParaRPr lang="en-US" dirty="0"/>
                  </a:p>
                </p:txBody>
              </p:sp>
            </mc:Choice>
            <mc:Fallback xmlns="">
              <p:sp>
                <p:nvSpPr>
                  <p:cNvPr id="5" name="TextBox 4">
                    <a:extLst>
                      <a:ext uri="{FF2B5EF4-FFF2-40B4-BE49-F238E27FC236}">
                        <a16:creationId xmlns:a16="http://schemas.microsoft.com/office/drawing/2014/main" id="{3725FBD1-E0C5-2D48-AB21-20DFB433B162}"/>
                      </a:ext>
                    </a:extLst>
                  </p:cNvPr>
                  <p:cNvSpPr txBox="1">
                    <a:spLocks noRot="1" noChangeAspect="1" noMove="1" noResize="1" noEditPoints="1" noAdjustHandles="1" noChangeArrowheads="1" noChangeShapeType="1" noTextEdit="1"/>
                  </p:cNvSpPr>
                  <p:nvPr/>
                </p:nvSpPr>
                <p:spPr>
                  <a:xfrm>
                    <a:off x="7432895" y="4690898"/>
                    <a:ext cx="276101" cy="276999"/>
                  </a:xfrm>
                  <a:prstGeom prst="rect">
                    <a:avLst/>
                  </a:prstGeom>
                  <a:blipFill>
                    <a:blip r:embed="rId10"/>
                    <a:stretch>
                      <a:fillRect l="-9091" r="-4545"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2E1EC902-703F-F74E-BF71-705FA328C51C}"/>
                      </a:ext>
                    </a:extLst>
                  </p:cNvPr>
                  <p:cNvSpPr txBox="1"/>
                  <p:nvPr/>
                </p:nvSpPr>
                <p:spPr>
                  <a:xfrm>
                    <a:off x="7432894" y="5016243"/>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oMath>
                      </m:oMathPara>
                    </a14:m>
                    <a:endParaRPr lang="en-US" dirty="0"/>
                  </a:p>
                </p:txBody>
              </p:sp>
            </mc:Choice>
            <mc:Fallback xmlns="">
              <p:sp>
                <p:nvSpPr>
                  <p:cNvPr id="7" name="TextBox 6">
                    <a:extLst>
                      <a:ext uri="{FF2B5EF4-FFF2-40B4-BE49-F238E27FC236}">
                        <a16:creationId xmlns:a16="http://schemas.microsoft.com/office/drawing/2014/main" id="{01F88CD9-184A-A945-93B1-E886849FA749}"/>
                      </a:ext>
                    </a:extLst>
                  </p:cNvPr>
                  <p:cNvSpPr txBox="1">
                    <a:spLocks noRot="1" noChangeAspect="1" noMove="1" noResize="1" noEditPoints="1" noAdjustHandles="1" noChangeArrowheads="1" noChangeShapeType="1" noTextEdit="1"/>
                  </p:cNvSpPr>
                  <p:nvPr/>
                </p:nvSpPr>
                <p:spPr>
                  <a:xfrm>
                    <a:off x="7432894" y="5016243"/>
                    <a:ext cx="281423" cy="276999"/>
                  </a:xfrm>
                  <a:prstGeom prst="rect">
                    <a:avLst/>
                  </a:prstGeom>
                  <a:blipFill>
                    <a:blip r:embed="rId11"/>
                    <a:stretch>
                      <a:fillRect l="-8696" r="-4348"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E4384E58-EA99-A040-BD6D-959788204D8B}"/>
                      </a:ext>
                    </a:extLst>
                  </p:cNvPr>
                  <p:cNvSpPr txBox="1"/>
                  <p:nvPr/>
                </p:nvSpPr>
                <p:spPr>
                  <a:xfrm>
                    <a:off x="7432894" y="5640232"/>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4</m:t>
                              </m:r>
                            </m:sub>
                          </m:sSub>
                        </m:oMath>
                      </m:oMathPara>
                    </a14:m>
                    <a:endParaRPr lang="en-US" dirty="0"/>
                  </a:p>
                </p:txBody>
              </p:sp>
            </mc:Choice>
            <mc:Fallback xmlns="">
              <p:sp>
                <p:nvSpPr>
                  <p:cNvPr id="9" name="TextBox 8">
                    <a:extLst>
                      <a:ext uri="{FF2B5EF4-FFF2-40B4-BE49-F238E27FC236}">
                        <a16:creationId xmlns:a16="http://schemas.microsoft.com/office/drawing/2014/main" id="{8FA54368-9693-C742-9B35-86DA4DCBC0E8}"/>
                      </a:ext>
                    </a:extLst>
                  </p:cNvPr>
                  <p:cNvSpPr txBox="1">
                    <a:spLocks noRot="1" noChangeAspect="1" noMove="1" noResize="1" noEditPoints="1" noAdjustHandles="1" noChangeArrowheads="1" noChangeShapeType="1" noTextEdit="1"/>
                  </p:cNvSpPr>
                  <p:nvPr/>
                </p:nvSpPr>
                <p:spPr>
                  <a:xfrm>
                    <a:off x="7432894" y="5640232"/>
                    <a:ext cx="281423" cy="276999"/>
                  </a:xfrm>
                  <a:prstGeom prst="rect">
                    <a:avLst/>
                  </a:prstGeom>
                  <a:blipFill>
                    <a:blip r:embed="rId12"/>
                    <a:stretch>
                      <a:fillRect l="-8696" r="-4348"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A6C2F18D-9DA0-9A41-B911-981B21D81266}"/>
                      </a:ext>
                    </a:extLst>
                  </p:cNvPr>
                  <p:cNvSpPr txBox="1"/>
                  <p:nvPr/>
                </p:nvSpPr>
                <p:spPr>
                  <a:xfrm>
                    <a:off x="7432894" y="5966047"/>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5</m:t>
                              </m:r>
                            </m:sub>
                          </m:sSub>
                        </m:oMath>
                      </m:oMathPara>
                    </a14:m>
                    <a:endParaRPr lang="en-US" dirty="0"/>
                  </a:p>
                </p:txBody>
              </p:sp>
            </mc:Choice>
            <mc:Fallback xmlns="">
              <p:sp>
                <p:nvSpPr>
                  <p:cNvPr id="10" name="TextBox 9">
                    <a:extLst>
                      <a:ext uri="{FF2B5EF4-FFF2-40B4-BE49-F238E27FC236}">
                        <a16:creationId xmlns:a16="http://schemas.microsoft.com/office/drawing/2014/main" id="{D66DA69D-8D07-9D48-9EE9-D4A8D8AC3260}"/>
                      </a:ext>
                    </a:extLst>
                  </p:cNvPr>
                  <p:cNvSpPr txBox="1">
                    <a:spLocks noRot="1" noChangeAspect="1" noMove="1" noResize="1" noEditPoints="1" noAdjustHandles="1" noChangeArrowheads="1" noChangeShapeType="1" noTextEdit="1"/>
                  </p:cNvSpPr>
                  <p:nvPr/>
                </p:nvSpPr>
                <p:spPr>
                  <a:xfrm>
                    <a:off x="7432894" y="5966047"/>
                    <a:ext cx="281423" cy="276999"/>
                  </a:xfrm>
                  <a:prstGeom prst="rect">
                    <a:avLst/>
                  </a:prstGeom>
                  <a:blipFill>
                    <a:blip r:embed="rId13"/>
                    <a:stretch>
                      <a:fillRect l="-8696" r="-4348"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3F1252E4-7A17-AA4C-A016-1F6BB6B6138A}"/>
                      </a:ext>
                    </a:extLst>
                  </p:cNvPr>
                  <p:cNvSpPr txBox="1"/>
                  <p:nvPr/>
                </p:nvSpPr>
                <p:spPr>
                  <a:xfrm>
                    <a:off x="7864357" y="4552398"/>
                    <a:ext cx="33926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1</m:t>
                              </m:r>
                            </m:sup>
                          </m:sSup>
                        </m:oMath>
                      </m:oMathPara>
                    </a14:m>
                    <a:endParaRPr lang="en-US" dirty="0"/>
                  </a:p>
                </p:txBody>
              </p:sp>
            </mc:Choice>
            <mc:Fallback xmlns="">
              <p:sp>
                <p:nvSpPr>
                  <p:cNvPr id="40" name="TextBox 39">
                    <a:extLst>
                      <a:ext uri="{FF2B5EF4-FFF2-40B4-BE49-F238E27FC236}">
                        <a16:creationId xmlns:a16="http://schemas.microsoft.com/office/drawing/2014/main" id="{3F1252E4-7A17-AA4C-A016-1F6BB6B6138A}"/>
                      </a:ext>
                    </a:extLst>
                  </p:cNvPr>
                  <p:cNvSpPr txBox="1">
                    <a:spLocks noRot="1" noChangeAspect="1" noMove="1" noResize="1" noEditPoints="1" noAdjustHandles="1" noChangeArrowheads="1" noChangeShapeType="1" noTextEdit="1"/>
                  </p:cNvSpPr>
                  <p:nvPr/>
                </p:nvSpPr>
                <p:spPr>
                  <a:xfrm>
                    <a:off x="7864357" y="4552398"/>
                    <a:ext cx="339260" cy="276999"/>
                  </a:xfrm>
                  <a:prstGeom prst="rect">
                    <a:avLst/>
                  </a:prstGeom>
                  <a:blipFill>
                    <a:blip r:embed="rId14"/>
                    <a:stretch>
                      <a:fillRect l="-7407"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96A74E32-1CC9-E549-9438-24550BC3008C}"/>
                      </a:ext>
                    </a:extLst>
                  </p:cNvPr>
                  <p:cNvSpPr txBox="1"/>
                  <p:nvPr/>
                </p:nvSpPr>
                <p:spPr>
                  <a:xfrm>
                    <a:off x="8804408" y="4484030"/>
                    <a:ext cx="3441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2</m:t>
                              </m:r>
                            </m:sup>
                          </m:sSup>
                        </m:oMath>
                      </m:oMathPara>
                    </a14:m>
                    <a:endParaRPr lang="en-US" dirty="0"/>
                  </a:p>
                </p:txBody>
              </p:sp>
            </mc:Choice>
            <mc:Fallback xmlns="">
              <p:sp>
                <p:nvSpPr>
                  <p:cNvPr id="41" name="TextBox 40">
                    <a:extLst>
                      <a:ext uri="{FF2B5EF4-FFF2-40B4-BE49-F238E27FC236}">
                        <a16:creationId xmlns:a16="http://schemas.microsoft.com/office/drawing/2014/main" id="{96A74E32-1CC9-E549-9438-24550BC3008C}"/>
                      </a:ext>
                    </a:extLst>
                  </p:cNvPr>
                  <p:cNvSpPr txBox="1">
                    <a:spLocks noRot="1" noChangeAspect="1" noMove="1" noResize="1" noEditPoints="1" noAdjustHandles="1" noChangeArrowheads="1" noChangeShapeType="1" noTextEdit="1"/>
                  </p:cNvSpPr>
                  <p:nvPr/>
                </p:nvSpPr>
                <p:spPr>
                  <a:xfrm>
                    <a:off x="8804408" y="4484030"/>
                    <a:ext cx="344197" cy="276999"/>
                  </a:xfrm>
                  <a:prstGeom prst="rect">
                    <a:avLst/>
                  </a:prstGeom>
                  <a:blipFill>
                    <a:blip r:embed="rId15"/>
                    <a:stretch>
                      <a:fillRect l="-7407" t="-4348"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94DA9D9B-DB7D-954C-8217-9F64E3107A25}"/>
                      </a:ext>
                    </a:extLst>
                  </p:cNvPr>
                  <p:cNvSpPr txBox="1"/>
                  <p:nvPr/>
                </p:nvSpPr>
                <p:spPr>
                  <a:xfrm>
                    <a:off x="9979850" y="4810951"/>
                    <a:ext cx="3441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3</m:t>
                              </m:r>
                            </m:sup>
                          </m:sSup>
                        </m:oMath>
                      </m:oMathPara>
                    </a14:m>
                    <a:endParaRPr lang="en-US" dirty="0"/>
                  </a:p>
                </p:txBody>
              </p:sp>
            </mc:Choice>
            <mc:Fallback xmlns="">
              <p:sp>
                <p:nvSpPr>
                  <p:cNvPr id="42" name="TextBox 41">
                    <a:extLst>
                      <a:ext uri="{FF2B5EF4-FFF2-40B4-BE49-F238E27FC236}">
                        <a16:creationId xmlns:a16="http://schemas.microsoft.com/office/drawing/2014/main" id="{94DA9D9B-DB7D-954C-8217-9F64E3107A25}"/>
                      </a:ext>
                    </a:extLst>
                  </p:cNvPr>
                  <p:cNvSpPr txBox="1">
                    <a:spLocks noRot="1" noChangeAspect="1" noMove="1" noResize="1" noEditPoints="1" noAdjustHandles="1" noChangeArrowheads="1" noChangeShapeType="1" noTextEdit="1"/>
                  </p:cNvSpPr>
                  <p:nvPr/>
                </p:nvSpPr>
                <p:spPr>
                  <a:xfrm>
                    <a:off x="9979850" y="4810951"/>
                    <a:ext cx="344197" cy="276999"/>
                  </a:xfrm>
                  <a:prstGeom prst="rect">
                    <a:avLst/>
                  </a:prstGeom>
                  <a:blipFill>
                    <a:blip r:embed="rId16"/>
                    <a:stretch>
                      <a:fillRect l="-11111" t="-4545"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8DC2F6B2-0DBB-254F-B66C-4A1E60D2E088}"/>
                      </a:ext>
                    </a:extLst>
                  </p:cNvPr>
                  <p:cNvSpPr txBox="1"/>
                  <p:nvPr/>
                </p:nvSpPr>
                <p:spPr>
                  <a:xfrm>
                    <a:off x="8362210" y="4490048"/>
                    <a:ext cx="27879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1</m:t>
                              </m:r>
                            </m:sup>
                          </m:sSup>
                        </m:oMath>
                      </m:oMathPara>
                    </a14:m>
                    <a:endParaRPr lang="en-US" dirty="0"/>
                  </a:p>
                </p:txBody>
              </p:sp>
            </mc:Choice>
            <mc:Fallback xmlns="">
              <p:sp>
                <p:nvSpPr>
                  <p:cNvPr id="43" name="TextBox 42">
                    <a:extLst>
                      <a:ext uri="{FF2B5EF4-FFF2-40B4-BE49-F238E27FC236}">
                        <a16:creationId xmlns:a16="http://schemas.microsoft.com/office/drawing/2014/main" id="{8DC2F6B2-0DBB-254F-B66C-4A1E60D2E088}"/>
                      </a:ext>
                    </a:extLst>
                  </p:cNvPr>
                  <p:cNvSpPr txBox="1">
                    <a:spLocks noRot="1" noChangeAspect="1" noMove="1" noResize="1" noEditPoints="1" noAdjustHandles="1" noChangeArrowheads="1" noChangeShapeType="1" noTextEdit="1"/>
                  </p:cNvSpPr>
                  <p:nvPr/>
                </p:nvSpPr>
                <p:spPr>
                  <a:xfrm>
                    <a:off x="8362210" y="4490048"/>
                    <a:ext cx="278794" cy="276999"/>
                  </a:xfrm>
                  <a:prstGeom prst="rect">
                    <a:avLst/>
                  </a:prstGeom>
                  <a:blipFill>
                    <a:blip r:embed="rId17"/>
                    <a:stretch>
                      <a:fillRect l="-9091" r="-90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2A1720B1-6B57-294D-AADF-4849C5C0477E}"/>
                      </a:ext>
                    </a:extLst>
                  </p:cNvPr>
                  <p:cNvSpPr txBox="1"/>
                  <p:nvPr/>
                </p:nvSpPr>
                <p:spPr>
                  <a:xfrm>
                    <a:off x="9413537" y="4188595"/>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2</m:t>
                              </m:r>
                            </m:sup>
                          </m:sSup>
                        </m:oMath>
                      </m:oMathPara>
                    </a14:m>
                    <a:endParaRPr lang="en-US" dirty="0"/>
                  </a:p>
                </p:txBody>
              </p:sp>
            </mc:Choice>
            <mc:Fallback xmlns="">
              <p:sp>
                <p:nvSpPr>
                  <p:cNvPr id="44" name="TextBox 43">
                    <a:extLst>
                      <a:ext uri="{FF2B5EF4-FFF2-40B4-BE49-F238E27FC236}">
                        <a16:creationId xmlns:a16="http://schemas.microsoft.com/office/drawing/2014/main" id="{2A1720B1-6B57-294D-AADF-4849C5C0477E}"/>
                      </a:ext>
                    </a:extLst>
                  </p:cNvPr>
                  <p:cNvSpPr txBox="1">
                    <a:spLocks noRot="1" noChangeAspect="1" noMove="1" noResize="1" noEditPoints="1" noAdjustHandles="1" noChangeArrowheads="1" noChangeShapeType="1" noTextEdit="1"/>
                  </p:cNvSpPr>
                  <p:nvPr/>
                </p:nvSpPr>
                <p:spPr>
                  <a:xfrm>
                    <a:off x="9413537" y="4188595"/>
                    <a:ext cx="283732" cy="276999"/>
                  </a:xfrm>
                  <a:prstGeom prst="rect">
                    <a:avLst/>
                  </a:prstGeom>
                  <a:blipFill>
                    <a:blip r:embed="rId18"/>
                    <a:stretch>
                      <a:fillRect l="-14286" t="-4545" r="-95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3D47FB4D-293D-B745-80A6-0B8ACBF19CA6}"/>
                      </a:ext>
                    </a:extLst>
                  </p:cNvPr>
                  <p:cNvSpPr txBox="1"/>
                  <p:nvPr/>
                </p:nvSpPr>
                <p:spPr>
                  <a:xfrm>
                    <a:off x="10471905" y="5016242"/>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3</m:t>
                              </m:r>
                            </m:sup>
                          </m:sSup>
                        </m:oMath>
                      </m:oMathPara>
                    </a14:m>
                    <a:endParaRPr lang="en-US" dirty="0"/>
                  </a:p>
                </p:txBody>
              </p:sp>
            </mc:Choice>
            <mc:Fallback xmlns="">
              <p:sp>
                <p:nvSpPr>
                  <p:cNvPr id="45" name="TextBox 44">
                    <a:extLst>
                      <a:ext uri="{FF2B5EF4-FFF2-40B4-BE49-F238E27FC236}">
                        <a16:creationId xmlns:a16="http://schemas.microsoft.com/office/drawing/2014/main" id="{3D47FB4D-293D-B745-80A6-0B8ACBF19CA6}"/>
                      </a:ext>
                    </a:extLst>
                  </p:cNvPr>
                  <p:cNvSpPr txBox="1">
                    <a:spLocks noRot="1" noChangeAspect="1" noMove="1" noResize="1" noEditPoints="1" noAdjustHandles="1" noChangeArrowheads="1" noChangeShapeType="1" noTextEdit="1"/>
                  </p:cNvSpPr>
                  <p:nvPr/>
                </p:nvSpPr>
                <p:spPr>
                  <a:xfrm>
                    <a:off x="10471905" y="5016242"/>
                    <a:ext cx="283732" cy="276999"/>
                  </a:xfrm>
                  <a:prstGeom prst="rect">
                    <a:avLst/>
                  </a:prstGeom>
                  <a:blipFill>
                    <a:blip r:embed="rId19"/>
                    <a:stretch>
                      <a:fillRect l="-9091" t="-4545" r="-9091"/>
                    </a:stretch>
                  </a:blipFill>
                </p:spPr>
                <p:txBody>
                  <a:bodyPr/>
                  <a:lstStyle/>
                  <a:p>
                    <a:r>
                      <a:rPr lang="en-US">
                        <a:noFill/>
                      </a:rPr>
                      <a:t> </a:t>
                    </a:r>
                  </a:p>
                </p:txBody>
              </p:sp>
            </mc:Fallback>
          </mc:AlternateContent>
        </p:grpSp>
      </p:grpSp>
      <p:sp>
        <p:nvSpPr>
          <p:cNvPr id="46" name="Rectangle 45">
            <a:extLst>
              <a:ext uri="{FF2B5EF4-FFF2-40B4-BE49-F238E27FC236}">
                <a16:creationId xmlns:a16="http://schemas.microsoft.com/office/drawing/2014/main" id="{B5767226-807E-D442-B60E-267E1E4CE1A4}"/>
              </a:ext>
            </a:extLst>
          </p:cNvPr>
          <p:cNvSpPr/>
          <p:nvPr/>
        </p:nvSpPr>
        <p:spPr>
          <a:xfrm>
            <a:off x="2534961" y="2299583"/>
            <a:ext cx="1792595" cy="60658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BCBBEFE6-EA04-F246-90E1-7C6A746BBCEF}"/>
                  </a:ext>
                </a:extLst>
              </p:cNvPr>
              <p:cNvSpPr txBox="1"/>
              <p:nvPr/>
            </p:nvSpPr>
            <p:spPr>
              <a:xfrm>
                <a:off x="1634772" y="3697383"/>
                <a:ext cx="3592971" cy="1189941"/>
              </a:xfrm>
              <a:prstGeom prst="rect">
                <a:avLst/>
              </a:prstGeom>
              <a:noFill/>
              <a:ln>
                <a:solidFill>
                  <a:srgbClr val="FF0000"/>
                </a:solidFill>
              </a:ln>
            </p:spPr>
            <p:txBody>
              <a:bodyPr wrap="none" rtlCol="0">
                <a:spAutoFit/>
              </a:bodyPr>
              <a:lstStyle/>
              <a:p>
                <a:r>
                  <a:rPr lang="en-US" dirty="0">
                    <a:solidFill>
                      <a:srgbClr val="FF0000"/>
                    </a:solidFill>
                  </a:rPr>
                  <a:t>We know this!</a:t>
                </a:r>
              </a:p>
              <a:p>
                <a:r>
                  <a:rPr lang="en-US" dirty="0">
                    <a:solidFill>
                      <a:srgbClr val="FF0000"/>
                    </a:solidFill>
                  </a:rPr>
                  <a:t>We computed it in the previous step</a:t>
                </a:r>
              </a:p>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m:t>
                      </m:r>
                      <m:f>
                        <m:fPr>
                          <m:ctrlPr>
                            <a:rPr lang="en-US" i="1">
                              <a:solidFill>
                                <a:srgbClr val="FF0000"/>
                              </a:solidFill>
                              <a:latin typeface="Cambria Math" panose="02040503050406030204" pitchFamily="18" charset="0"/>
                            </a:rPr>
                          </m:ctrlPr>
                        </m:fPr>
                        <m:num>
                          <m:r>
                            <a:rPr lang="en-US" i="1">
                              <a:solidFill>
                                <a:srgbClr val="FF0000"/>
                              </a:solidFill>
                              <a:latin typeface="Cambria Math" panose="02040503050406030204" pitchFamily="18" charset="0"/>
                            </a:rPr>
                            <m:t>𝜕</m:t>
                          </m:r>
                          <m:r>
                            <a:rPr lang="en-US" i="1">
                              <a:solidFill>
                                <a:srgbClr val="FF0000"/>
                              </a:solidFill>
                              <a:latin typeface="Cambria Math" panose="02040503050406030204" pitchFamily="18" charset="0"/>
                            </a:rPr>
                            <m:t>𝑙𝑜𝑠𝑠</m:t>
                          </m:r>
                        </m:num>
                        <m:den>
                          <m:r>
                            <a:rPr lang="en-US" i="1">
                              <a:solidFill>
                                <a:srgbClr val="FF0000"/>
                              </a:solidFill>
                              <a:latin typeface="Cambria Math" panose="02040503050406030204" pitchFamily="18" charset="0"/>
                            </a:rPr>
                            <m:t>𝜕</m:t>
                          </m:r>
                          <m:sSup>
                            <m:sSupPr>
                              <m:ctrlPr>
                                <a:rPr lang="en-US" i="1">
                                  <a:solidFill>
                                    <a:srgbClr val="FF0000"/>
                                  </a:solidFill>
                                  <a:latin typeface="Cambria Math" panose="02040503050406030204" pitchFamily="18" charset="0"/>
                                </a:rPr>
                              </m:ctrlPr>
                            </m:sSupPr>
                            <m:e>
                              <m:r>
                                <a:rPr lang="en-US" b="0" i="1" smtClean="0">
                                  <a:solidFill>
                                    <a:srgbClr val="FF0000"/>
                                  </a:solidFill>
                                  <a:latin typeface="Cambria Math" panose="02040503050406030204" pitchFamily="18" charset="0"/>
                                </a:rPr>
                                <m:t>𝑧</m:t>
                              </m:r>
                            </m:e>
                            <m:sup>
                              <m:r>
                                <a:rPr lang="en-US" b="0" i="1" smtClean="0">
                                  <a:solidFill>
                                    <a:srgbClr val="FF0000"/>
                                  </a:solidFill>
                                  <a:latin typeface="Cambria Math" panose="02040503050406030204" pitchFamily="18" charset="0"/>
                                </a:rPr>
                                <m:t>3</m:t>
                              </m:r>
                            </m:sup>
                          </m:sSup>
                        </m:den>
                      </m:f>
                    </m:oMath>
                  </m:oMathPara>
                </a14:m>
                <a:endParaRPr lang="en-US" dirty="0">
                  <a:solidFill>
                    <a:srgbClr val="FF0000"/>
                  </a:solidFill>
                </a:endParaRPr>
              </a:p>
            </p:txBody>
          </p:sp>
        </mc:Choice>
        <mc:Fallback xmlns="">
          <p:sp>
            <p:nvSpPr>
              <p:cNvPr id="5" name="TextBox 4">
                <a:extLst>
                  <a:ext uri="{FF2B5EF4-FFF2-40B4-BE49-F238E27FC236}">
                    <a16:creationId xmlns:a16="http://schemas.microsoft.com/office/drawing/2014/main" id="{BCBBEFE6-EA04-F246-90E1-7C6A746BBCEF}"/>
                  </a:ext>
                </a:extLst>
              </p:cNvPr>
              <p:cNvSpPr txBox="1">
                <a:spLocks noRot="1" noChangeAspect="1" noMove="1" noResize="1" noEditPoints="1" noAdjustHandles="1" noChangeArrowheads="1" noChangeShapeType="1" noTextEdit="1"/>
              </p:cNvSpPr>
              <p:nvPr/>
            </p:nvSpPr>
            <p:spPr>
              <a:xfrm>
                <a:off x="1634772" y="3697383"/>
                <a:ext cx="3592971" cy="1189941"/>
              </a:xfrm>
              <a:prstGeom prst="rect">
                <a:avLst/>
              </a:prstGeom>
              <a:blipFill>
                <a:blip r:embed="rId20"/>
                <a:stretch>
                  <a:fillRect l="-1404" t="-2083"/>
                </a:stretch>
              </a:blipFill>
              <a:ln>
                <a:solidFill>
                  <a:srgbClr val="FF0000"/>
                </a:solidFill>
              </a:ln>
            </p:spPr>
            <p:txBody>
              <a:bodyPr/>
              <a:lstStyle/>
              <a:p>
                <a:r>
                  <a:rPr lang="en-US">
                    <a:noFill/>
                  </a:rPr>
                  <a:t> </a:t>
                </a:r>
              </a:p>
            </p:txBody>
          </p:sp>
        </mc:Fallback>
      </mc:AlternateContent>
      <p:cxnSp>
        <p:nvCxnSpPr>
          <p:cNvPr id="7" name="Straight Arrow Connector 6">
            <a:extLst>
              <a:ext uri="{FF2B5EF4-FFF2-40B4-BE49-F238E27FC236}">
                <a16:creationId xmlns:a16="http://schemas.microsoft.com/office/drawing/2014/main" id="{0F1FCE16-E6FD-0142-A6A7-277D037C49B9}"/>
              </a:ext>
            </a:extLst>
          </p:cNvPr>
          <p:cNvCxnSpPr>
            <a:cxnSpLocks/>
            <a:stCxn id="5" idx="0"/>
            <a:endCxn id="46" idx="2"/>
          </p:cNvCxnSpPr>
          <p:nvPr/>
        </p:nvCxnSpPr>
        <p:spPr>
          <a:xfrm flipV="1">
            <a:off x="3431258" y="2906165"/>
            <a:ext cx="1" cy="79121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22BEAB7F-70B1-BD4F-B99B-91A965293C3E}"/>
              </a:ext>
            </a:extLst>
          </p:cNvPr>
          <p:cNvSpPr>
            <a:spLocks noGrp="1"/>
          </p:cNvSpPr>
          <p:nvPr>
            <p:ph type="sldNum" sz="quarter" idx="12"/>
          </p:nvPr>
        </p:nvSpPr>
        <p:spPr/>
        <p:txBody>
          <a:bodyPr/>
          <a:lstStyle/>
          <a:p>
            <a:fld id="{5F07402F-1908-0F43-B844-ECE5D9BD648C}" type="slidenum">
              <a:rPr lang="en-US" smtClean="0"/>
              <a:t>32</a:t>
            </a:fld>
            <a:endParaRPr lang="en-US"/>
          </a:p>
        </p:txBody>
      </p:sp>
    </p:spTree>
    <p:extLst>
      <p:ext uri="{BB962C8B-B14F-4D97-AF65-F5344CB8AC3E}">
        <p14:creationId xmlns:p14="http://schemas.microsoft.com/office/powerpoint/2010/main" val="3422381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97734-C8C6-C345-8D68-15BA89155DF5}"/>
              </a:ext>
            </a:extLst>
          </p:cNvPr>
          <p:cNvSpPr>
            <a:spLocks noGrp="1"/>
          </p:cNvSpPr>
          <p:nvPr>
            <p:ph type="title"/>
          </p:nvPr>
        </p:nvSpPr>
        <p:spPr/>
        <p:txBody>
          <a:bodyPr/>
          <a:lstStyle/>
          <a:p>
            <a:r>
              <a:rPr lang="en-US" dirty="0"/>
              <a:t>Gradient decent for a full network</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8D47BB0-248A-C448-A430-0B3F68FCEADC}"/>
                  </a:ext>
                </a:extLst>
              </p:cNvPr>
              <p:cNvSpPr>
                <a:spLocks noGrp="1"/>
              </p:cNvSpPr>
              <p:nvPr>
                <p:ph idx="1"/>
              </p:nvPr>
            </p:nvSpPr>
            <p:spPr/>
            <p:txBody>
              <a:bodyPr>
                <a:normAutofit/>
              </a:bodyPr>
              <a:lstStyle/>
              <a:p>
                <a:r>
                  <a:rPr lang="en-US" dirty="0"/>
                  <a:t>Next: compute the loss gradient with respect to </a:t>
                </a:r>
                <a14:m>
                  <m:oMath xmlns:m="http://schemas.openxmlformats.org/officeDocument/2006/math">
                    <m:sSup>
                      <m:sSupPr>
                        <m:ctrlPr>
                          <a:rPr lang="en-US" i="1">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2</m:t>
                        </m:r>
                      </m:sup>
                    </m:sSup>
                  </m:oMath>
                </a14:m>
                <a:endParaRPr lang="en-US" dirty="0"/>
              </a:p>
              <a:p>
                <a:pPr lvl="1"/>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2</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3</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3</m:t>
                            </m:r>
                          </m:sup>
                        </m:sSup>
                      </m:num>
                      <m:den>
                        <m:r>
                          <a:rPr lang="en-US" i="1">
                            <a:latin typeface="Cambria Math" panose="02040503050406030204" pitchFamily="18" charset="0"/>
                          </a:rPr>
                          <m:t>𝜕</m:t>
                        </m:r>
                        <m:r>
                          <a:rPr lang="en-US" i="1">
                            <a:latin typeface="Cambria Math" panose="02040503050406030204" pitchFamily="18" charset="0"/>
                          </a:rPr>
                          <m:t>𝑔</m:t>
                        </m:r>
                        <m:d>
                          <m:dPr>
                            <m:ctrlPr>
                              <a:rPr lang="en-US" i="1">
                                <a:latin typeface="Cambria Math" panose="02040503050406030204" pitchFamily="18" charset="0"/>
                              </a:rPr>
                            </m:ctrlPr>
                          </m:dPr>
                          <m:e>
                            <m:sSup>
                              <m:sSupPr>
                                <m:ctrlPr>
                                  <a:rPr lang="en-US" i="1" smtClean="0">
                                    <a:latin typeface="Cambria Math" panose="02040503050406030204" pitchFamily="18" charset="0"/>
                                  </a:rPr>
                                </m:ctrlPr>
                              </m:sSupPr>
                              <m:e>
                                <m:r>
                                  <a:rPr lang="en-US" i="1">
                                    <a:latin typeface="Cambria Math" panose="02040503050406030204" pitchFamily="18" charset="0"/>
                                  </a:rPr>
                                  <m:t>𝑧</m:t>
                                </m:r>
                              </m:e>
                              <m:sup>
                                <m:r>
                                  <a:rPr lang="en-US" b="0" i="1" smtClean="0">
                                    <a:latin typeface="Cambria Math" panose="02040503050406030204" pitchFamily="18" charset="0"/>
                                  </a:rPr>
                                  <m:t>2</m:t>
                                </m:r>
                              </m:sup>
                            </m:sSup>
                          </m:e>
                        </m:d>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𝑔</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b="0" i="1" smtClean="0">
                                    <a:latin typeface="Cambria Math" panose="02040503050406030204" pitchFamily="18" charset="0"/>
                                  </a:rPr>
                                  <m:t>2</m:t>
                                </m:r>
                              </m:sup>
                            </m:sSup>
                          </m:e>
                        </m:d>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b="0" i="1" smtClean="0">
                                <a:latin typeface="Cambria Math" panose="02040503050406030204" pitchFamily="18" charset="0"/>
                              </a:rPr>
                              <m:t>2</m:t>
                            </m:r>
                          </m:sup>
                        </m:sSup>
                      </m:den>
                    </m:f>
                  </m:oMath>
                </a14:m>
                <a:endParaRPr lang="en-US" i="1" dirty="0">
                  <a:latin typeface="Cambria Math" panose="02040503050406030204" pitchFamily="18" charset="0"/>
                </a:endParaRPr>
              </a:p>
            </p:txBody>
          </p:sp>
        </mc:Choice>
        <mc:Fallback xmlns="">
          <p:sp>
            <p:nvSpPr>
              <p:cNvPr id="3" name="Content Placeholder 2">
                <a:extLst>
                  <a:ext uri="{FF2B5EF4-FFF2-40B4-BE49-F238E27FC236}">
                    <a16:creationId xmlns:a16="http://schemas.microsoft.com/office/drawing/2014/main" id="{18D47BB0-248A-C448-A430-0B3F68FCEADC}"/>
                  </a:ext>
                </a:extLst>
              </p:cNvPr>
              <p:cNvSpPr>
                <a:spLocks noGrp="1" noRot="1" noChangeAspect="1" noMove="1" noResize="1" noEditPoints="1" noAdjustHandles="1" noChangeArrowheads="1" noChangeShapeType="1" noTextEdit="1"/>
              </p:cNvSpPr>
              <p:nvPr>
                <p:ph idx="1"/>
              </p:nvPr>
            </p:nvSpPr>
            <p:spPr>
              <a:blipFill>
                <a:blip r:embed="rId2"/>
                <a:stretch>
                  <a:fillRect l="-965" t="-2632"/>
                </a:stretch>
              </a:blipFill>
            </p:spPr>
            <p:txBody>
              <a:bodyPr/>
              <a:lstStyle/>
              <a:p>
                <a:r>
                  <a:rPr lang="en-US">
                    <a:noFill/>
                  </a:rPr>
                  <a:t> </a:t>
                </a:r>
              </a:p>
            </p:txBody>
          </p:sp>
        </mc:Fallback>
      </mc:AlternateContent>
      <p:grpSp>
        <p:nvGrpSpPr>
          <p:cNvPr id="25" name="Group 24">
            <a:extLst>
              <a:ext uri="{FF2B5EF4-FFF2-40B4-BE49-F238E27FC236}">
                <a16:creationId xmlns:a16="http://schemas.microsoft.com/office/drawing/2014/main" id="{D4B92175-BAE9-634B-8497-F3948292519F}"/>
              </a:ext>
            </a:extLst>
          </p:cNvPr>
          <p:cNvGrpSpPr/>
          <p:nvPr/>
        </p:nvGrpSpPr>
        <p:grpSpPr>
          <a:xfrm>
            <a:off x="7143184" y="4313507"/>
            <a:ext cx="4722891" cy="2300134"/>
            <a:chOff x="7057084" y="4017509"/>
            <a:chExt cx="4940842" cy="2304280"/>
          </a:xfrm>
        </p:grpSpPr>
        <mc:AlternateContent xmlns:mc="http://schemas.openxmlformats.org/markup-compatibility/2006" xmlns:a14="http://schemas.microsoft.com/office/drawing/2010/main">
          <mc:Choice Requires="a14">
            <p:sp>
              <p:nvSpPr>
                <p:cNvPr id="26" name="Rectangle 25">
                  <a:extLst>
                    <a:ext uri="{FF2B5EF4-FFF2-40B4-BE49-F238E27FC236}">
                      <a16:creationId xmlns:a16="http://schemas.microsoft.com/office/drawing/2014/main" id="{63D19FBF-5744-8B49-A6C0-1D9055D7AF85}"/>
                    </a:ext>
                  </a:extLst>
                </p:cNvPr>
                <p:cNvSpPr/>
                <p:nvPr/>
              </p:nvSpPr>
              <p:spPr>
                <a:xfrm>
                  <a:off x="9418757" y="4371423"/>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26" name="Rectangle 25">
                  <a:extLst>
                    <a:ext uri="{FF2B5EF4-FFF2-40B4-BE49-F238E27FC236}">
                      <a16:creationId xmlns:a16="http://schemas.microsoft.com/office/drawing/2014/main" id="{63D19FBF-5744-8B49-A6C0-1D9055D7AF85}"/>
                    </a:ext>
                  </a:extLst>
                </p:cNvPr>
                <p:cNvSpPr>
                  <a:spLocks noRot="1" noChangeAspect="1" noMove="1" noResize="1" noEditPoints="1" noAdjustHandles="1" noChangeArrowheads="1" noChangeShapeType="1" noTextEdit="1"/>
                </p:cNvSpPr>
                <p:nvPr/>
              </p:nvSpPr>
              <p:spPr>
                <a:xfrm>
                  <a:off x="9418757" y="4371423"/>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Rectangle 26">
                  <a:extLst>
                    <a:ext uri="{FF2B5EF4-FFF2-40B4-BE49-F238E27FC236}">
                      <a16:creationId xmlns:a16="http://schemas.microsoft.com/office/drawing/2014/main" id="{C987CEF8-82B3-0F42-B2EE-E3EF3F1F8C65}"/>
                    </a:ext>
                  </a:extLst>
                </p:cNvPr>
                <p:cNvSpPr/>
                <p:nvPr/>
              </p:nvSpPr>
              <p:spPr>
                <a:xfrm>
                  <a:off x="9418756" y="4904861"/>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27" name="Rectangle 26">
                  <a:extLst>
                    <a:ext uri="{FF2B5EF4-FFF2-40B4-BE49-F238E27FC236}">
                      <a16:creationId xmlns:a16="http://schemas.microsoft.com/office/drawing/2014/main" id="{C987CEF8-82B3-0F42-B2EE-E3EF3F1F8C65}"/>
                    </a:ext>
                  </a:extLst>
                </p:cNvPr>
                <p:cNvSpPr>
                  <a:spLocks noRot="1" noChangeAspect="1" noMove="1" noResize="1" noEditPoints="1" noAdjustHandles="1" noChangeArrowheads="1" noChangeShapeType="1" noTextEdit="1"/>
                </p:cNvSpPr>
                <p:nvPr/>
              </p:nvSpPr>
              <p:spPr>
                <a:xfrm>
                  <a:off x="9418756" y="4904861"/>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Rectangle 27">
                  <a:extLst>
                    <a:ext uri="{FF2B5EF4-FFF2-40B4-BE49-F238E27FC236}">
                      <a16:creationId xmlns:a16="http://schemas.microsoft.com/office/drawing/2014/main" id="{DA3EA301-20D5-5F40-BC34-9CFA7AF64EB1}"/>
                    </a:ext>
                  </a:extLst>
                </p:cNvPr>
                <p:cNvSpPr/>
                <p:nvPr/>
              </p:nvSpPr>
              <p:spPr>
                <a:xfrm>
                  <a:off x="10426694" y="5161940"/>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28" name="Rectangle 27">
                  <a:extLst>
                    <a:ext uri="{FF2B5EF4-FFF2-40B4-BE49-F238E27FC236}">
                      <a16:creationId xmlns:a16="http://schemas.microsoft.com/office/drawing/2014/main" id="{DA3EA301-20D5-5F40-BC34-9CFA7AF64EB1}"/>
                    </a:ext>
                  </a:extLst>
                </p:cNvPr>
                <p:cNvSpPr>
                  <a:spLocks noRot="1" noChangeAspect="1" noMove="1" noResize="1" noEditPoints="1" noAdjustHandles="1" noChangeArrowheads="1" noChangeShapeType="1" noTextEdit="1"/>
                </p:cNvSpPr>
                <p:nvPr/>
              </p:nvSpPr>
              <p:spPr>
                <a:xfrm>
                  <a:off x="10426694" y="5161940"/>
                  <a:ext cx="367665"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Rectangle 28">
                  <a:extLst>
                    <a:ext uri="{FF2B5EF4-FFF2-40B4-BE49-F238E27FC236}">
                      <a16:creationId xmlns:a16="http://schemas.microsoft.com/office/drawing/2014/main" id="{360EC2EF-738B-4641-9232-6E8589E36DC2}"/>
                    </a:ext>
                  </a:extLst>
                </p:cNvPr>
                <p:cNvSpPr/>
                <p:nvPr/>
              </p:nvSpPr>
              <p:spPr>
                <a:xfrm>
                  <a:off x="9418756" y="5438299"/>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29" name="Rectangle 28">
                  <a:extLst>
                    <a:ext uri="{FF2B5EF4-FFF2-40B4-BE49-F238E27FC236}">
                      <a16:creationId xmlns:a16="http://schemas.microsoft.com/office/drawing/2014/main" id="{360EC2EF-738B-4641-9232-6E8589E36DC2}"/>
                    </a:ext>
                  </a:extLst>
                </p:cNvPr>
                <p:cNvSpPr>
                  <a:spLocks noRot="1" noChangeAspect="1" noMove="1" noResize="1" noEditPoints="1" noAdjustHandles="1" noChangeArrowheads="1" noChangeShapeType="1" noTextEdit="1"/>
                </p:cNvSpPr>
                <p:nvPr/>
              </p:nvSpPr>
              <p:spPr>
                <a:xfrm>
                  <a:off x="9418756" y="5438299"/>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Rectangle 29">
                  <a:extLst>
                    <a:ext uri="{FF2B5EF4-FFF2-40B4-BE49-F238E27FC236}">
                      <a16:creationId xmlns:a16="http://schemas.microsoft.com/office/drawing/2014/main" id="{4E8DF1A1-1CA5-B242-9526-857A499A7443}"/>
                    </a:ext>
                  </a:extLst>
                </p:cNvPr>
                <p:cNvSpPr/>
                <p:nvPr/>
              </p:nvSpPr>
              <p:spPr>
                <a:xfrm>
                  <a:off x="9418755" y="5952457"/>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0" name="Rectangle 29">
                  <a:extLst>
                    <a:ext uri="{FF2B5EF4-FFF2-40B4-BE49-F238E27FC236}">
                      <a16:creationId xmlns:a16="http://schemas.microsoft.com/office/drawing/2014/main" id="{4E8DF1A1-1CA5-B242-9526-857A499A7443}"/>
                    </a:ext>
                  </a:extLst>
                </p:cNvPr>
                <p:cNvSpPr>
                  <a:spLocks noRot="1" noChangeAspect="1" noMove="1" noResize="1" noEditPoints="1" noAdjustHandles="1" noChangeArrowheads="1" noChangeShapeType="1" noTextEdit="1"/>
                </p:cNvSpPr>
                <p:nvPr/>
              </p:nvSpPr>
              <p:spPr>
                <a:xfrm>
                  <a:off x="9418755" y="5952457"/>
                  <a:ext cx="367665"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Rectangle 30">
                  <a:extLst>
                    <a:ext uri="{FF2B5EF4-FFF2-40B4-BE49-F238E27FC236}">
                      <a16:creationId xmlns:a16="http://schemas.microsoft.com/office/drawing/2014/main" id="{0AECA0FA-960A-E449-9A1E-159CF1AA8A1D}"/>
                    </a:ext>
                  </a:extLst>
                </p:cNvPr>
                <p:cNvSpPr/>
                <p:nvPr/>
              </p:nvSpPr>
              <p:spPr>
                <a:xfrm>
                  <a:off x="8369824" y="4648422"/>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1" name="Rectangle 30">
                  <a:extLst>
                    <a:ext uri="{FF2B5EF4-FFF2-40B4-BE49-F238E27FC236}">
                      <a16:creationId xmlns:a16="http://schemas.microsoft.com/office/drawing/2014/main" id="{0AECA0FA-960A-E449-9A1E-159CF1AA8A1D}"/>
                    </a:ext>
                  </a:extLst>
                </p:cNvPr>
                <p:cNvSpPr>
                  <a:spLocks noRot="1" noChangeAspect="1" noMove="1" noResize="1" noEditPoints="1" noAdjustHandles="1" noChangeArrowheads="1" noChangeShapeType="1" noTextEdit="1"/>
                </p:cNvSpPr>
                <p:nvPr/>
              </p:nvSpPr>
              <p:spPr>
                <a:xfrm>
                  <a:off x="8369824" y="4648422"/>
                  <a:ext cx="367665" cy="36933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Rectangle 31">
                  <a:extLst>
                    <a:ext uri="{FF2B5EF4-FFF2-40B4-BE49-F238E27FC236}">
                      <a16:creationId xmlns:a16="http://schemas.microsoft.com/office/drawing/2014/main" id="{BE712DF1-FDDF-BB49-88F2-13A67F6608A1}"/>
                    </a:ext>
                  </a:extLst>
                </p:cNvPr>
                <p:cNvSpPr/>
                <p:nvPr/>
              </p:nvSpPr>
              <p:spPr>
                <a:xfrm>
                  <a:off x="8374224" y="5161940"/>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2" name="Rectangle 31">
                  <a:extLst>
                    <a:ext uri="{FF2B5EF4-FFF2-40B4-BE49-F238E27FC236}">
                      <a16:creationId xmlns:a16="http://schemas.microsoft.com/office/drawing/2014/main" id="{BE712DF1-FDDF-BB49-88F2-13A67F6608A1}"/>
                    </a:ext>
                  </a:extLst>
                </p:cNvPr>
                <p:cNvSpPr>
                  <a:spLocks noRot="1" noChangeAspect="1" noMove="1" noResize="1" noEditPoints="1" noAdjustHandles="1" noChangeArrowheads="1" noChangeShapeType="1" noTextEdit="1"/>
                </p:cNvSpPr>
                <p:nvPr/>
              </p:nvSpPr>
              <p:spPr>
                <a:xfrm>
                  <a:off x="8374224" y="5161940"/>
                  <a:ext cx="367665" cy="369332"/>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Rectangle 32">
                  <a:extLst>
                    <a:ext uri="{FF2B5EF4-FFF2-40B4-BE49-F238E27FC236}">
                      <a16:creationId xmlns:a16="http://schemas.microsoft.com/office/drawing/2014/main" id="{2CAAE32B-FA75-EA46-9FE4-686BCB1FDF13}"/>
                    </a:ext>
                  </a:extLst>
                </p:cNvPr>
                <p:cNvSpPr/>
                <p:nvPr/>
              </p:nvSpPr>
              <p:spPr>
                <a:xfrm>
                  <a:off x="8374223" y="5675458"/>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3" name="Rectangle 32">
                  <a:extLst>
                    <a:ext uri="{FF2B5EF4-FFF2-40B4-BE49-F238E27FC236}">
                      <a16:creationId xmlns:a16="http://schemas.microsoft.com/office/drawing/2014/main" id="{2CAAE32B-FA75-EA46-9FE4-686BCB1FDF13}"/>
                    </a:ext>
                  </a:extLst>
                </p:cNvPr>
                <p:cNvSpPr>
                  <a:spLocks noRot="1" noChangeAspect="1" noMove="1" noResize="1" noEditPoints="1" noAdjustHandles="1" noChangeArrowheads="1" noChangeShapeType="1" noTextEdit="1"/>
                </p:cNvSpPr>
                <p:nvPr/>
              </p:nvSpPr>
              <p:spPr>
                <a:xfrm>
                  <a:off x="8374223" y="5675458"/>
                  <a:ext cx="367665" cy="369332"/>
                </a:xfrm>
                <a:prstGeom prst="rect">
                  <a:avLst/>
                </a:prstGeom>
                <a:blipFill>
                  <a:blip r:embed="rId8"/>
                  <a:stretch>
                    <a:fillRect/>
                  </a:stretch>
                </a:blipFill>
              </p:spPr>
              <p:txBody>
                <a:bodyPr/>
                <a:lstStyle/>
                <a:p>
                  <a:r>
                    <a:rPr lang="en-US">
                      <a:noFill/>
                    </a:rPr>
                    <a:t> </a:t>
                  </a:r>
                </a:p>
              </p:txBody>
            </p:sp>
          </mc:Fallback>
        </mc:AlternateContent>
        <p:grpSp>
          <p:nvGrpSpPr>
            <p:cNvPr id="34" name="Group 33">
              <a:extLst>
                <a:ext uri="{FF2B5EF4-FFF2-40B4-BE49-F238E27FC236}">
                  <a16:creationId xmlns:a16="http://schemas.microsoft.com/office/drawing/2014/main" id="{F5B2B45B-FDBB-9D4D-92CC-109D429C1188}"/>
                </a:ext>
              </a:extLst>
            </p:cNvPr>
            <p:cNvGrpSpPr/>
            <p:nvPr/>
          </p:nvGrpSpPr>
          <p:grpSpPr>
            <a:xfrm>
              <a:off x="7057084" y="4017509"/>
              <a:ext cx="4940842" cy="2304280"/>
              <a:chOff x="7001433" y="4188595"/>
              <a:chExt cx="4940842" cy="2304280"/>
            </a:xfrm>
          </p:grpSpPr>
          <p:pic>
            <p:nvPicPr>
              <p:cNvPr id="35" name="Picture 2">
                <a:extLst>
                  <a:ext uri="{FF2B5EF4-FFF2-40B4-BE49-F238E27FC236}">
                    <a16:creationId xmlns:a16="http://schemas.microsoft.com/office/drawing/2014/main" id="{EEC7754E-4580-414C-A6DC-5F85C9F3A22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01433" y="4562287"/>
                <a:ext cx="4940842" cy="193058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478DEB00-FBCC-6043-AF48-1504F13022C6}"/>
                      </a:ext>
                    </a:extLst>
                  </p:cNvPr>
                  <p:cNvSpPr txBox="1"/>
                  <p:nvPr/>
                </p:nvSpPr>
                <p:spPr>
                  <a:xfrm>
                    <a:off x="7432895" y="4690898"/>
                    <a:ext cx="27610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oMath>
                      </m:oMathPara>
                    </a14:m>
                    <a:endParaRPr lang="en-US" dirty="0"/>
                  </a:p>
                </p:txBody>
              </p:sp>
            </mc:Choice>
            <mc:Fallback xmlns="">
              <p:sp>
                <p:nvSpPr>
                  <p:cNvPr id="5" name="TextBox 4">
                    <a:extLst>
                      <a:ext uri="{FF2B5EF4-FFF2-40B4-BE49-F238E27FC236}">
                        <a16:creationId xmlns:a16="http://schemas.microsoft.com/office/drawing/2014/main" id="{3725FBD1-E0C5-2D48-AB21-20DFB433B162}"/>
                      </a:ext>
                    </a:extLst>
                  </p:cNvPr>
                  <p:cNvSpPr txBox="1">
                    <a:spLocks noRot="1" noChangeAspect="1" noMove="1" noResize="1" noEditPoints="1" noAdjustHandles="1" noChangeArrowheads="1" noChangeShapeType="1" noTextEdit="1"/>
                  </p:cNvSpPr>
                  <p:nvPr/>
                </p:nvSpPr>
                <p:spPr>
                  <a:xfrm>
                    <a:off x="7432895" y="4690898"/>
                    <a:ext cx="276101" cy="276999"/>
                  </a:xfrm>
                  <a:prstGeom prst="rect">
                    <a:avLst/>
                  </a:prstGeom>
                  <a:blipFill>
                    <a:blip r:embed="rId10"/>
                    <a:stretch>
                      <a:fillRect l="-9091" r="-4545"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2E1EC902-703F-F74E-BF71-705FA328C51C}"/>
                      </a:ext>
                    </a:extLst>
                  </p:cNvPr>
                  <p:cNvSpPr txBox="1"/>
                  <p:nvPr/>
                </p:nvSpPr>
                <p:spPr>
                  <a:xfrm>
                    <a:off x="7432894" y="5016243"/>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oMath>
                      </m:oMathPara>
                    </a14:m>
                    <a:endParaRPr lang="en-US" dirty="0"/>
                  </a:p>
                </p:txBody>
              </p:sp>
            </mc:Choice>
            <mc:Fallback xmlns="">
              <p:sp>
                <p:nvSpPr>
                  <p:cNvPr id="7" name="TextBox 6">
                    <a:extLst>
                      <a:ext uri="{FF2B5EF4-FFF2-40B4-BE49-F238E27FC236}">
                        <a16:creationId xmlns:a16="http://schemas.microsoft.com/office/drawing/2014/main" id="{01F88CD9-184A-A945-93B1-E886849FA749}"/>
                      </a:ext>
                    </a:extLst>
                  </p:cNvPr>
                  <p:cNvSpPr txBox="1">
                    <a:spLocks noRot="1" noChangeAspect="1" noMove="1" noResize="1" noEditPoints="1" noAdjustHandles="1" noChangeArrowheads="1" noChangeShapeType="1" noTextEdit="1"/>
                  </p:cNvSpPr>
                  <p:nvPr/>
                </p:nvSpPr>
                <p:spPr>
                  <a:xfrm>
                    <a:off x="7432894" y="5016243"/>
                    <a:ext cx="281423" cy="276999"/>
                  </a:xfrm>
                  <a:prstGeom prst="rect">
                    <a:avLst/>
                  </a:prstGeom>
                  <a:blipFill>
                    <a:blip r:embed="rId11"/>
                    <a:stretch>
                      <a:fillRect l="-8696" r="-4348"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E4384E58-EA99-A040-BD6D-959788204D8B}"/>
                      </a:ext>
                    </a:extLst>
                  </p:cNvPr>
                  <p:cNvSpPr txBox="1"/>
                  <p:nvPr/>
                </p:nvSpPr>
                <p:spPr>
                  <a:xfrm>
                    <a:off x="7432894" y="5640232"/>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4</m:t>
                              </m:r>
                            </m:sub>
                          </m:sSub>
                        </m:oMath>
                      </m:oMathPara>
                    </a14:m>
                    <a:endParaRPr lang="en-US" dirty="0"/>
                  </a:p>
                </p:txBody>
              </p:sp>
            </mc:Choice>
            <mc:Fallback xmlns="">
              <p:sp>
                <p:nvSpPr>
                  <p:cNvPr id="9" name="TextBox 8">
                    <a:extLst>
                      <a:ext uri="{FF2B5EF4-FFF2-40B4-BE49-F238E27FC236}">
                        <a16:creationId xmlns:a16="http://schemas.microsoft.com/office/drawing/2014/main" id="{8FA54368-9693-C742-9B35-86DA4DCBC0E8}"/>
                      </a:ext>
                    </a:extLst>
                  </p:cNvPr>
                  <p:cNvSpPr txBox="1">
                    <a:spLocks noRot="1" noChangeAspect="1" noMove="1" noResize="1" noEditPoints="1" noAdjustHandles="1" noChangeArrowheads="1" noChangeShapeType="1" noTextEdit="1"/>
                  </p:cNvSpPr>
                  <p:nvPr/>
                </p:nvSpPr>
                <p:spPr>
                  <a:xfrm>
                    <a:off x="7432894" y="5640232"/>
                    <a:ext cx="281423" cy="276999"/>
                  </a:xfrm>
                  <a:prstGeom prst="rect">
                    <a:avLst/>
                  </a:prstGeom>
                  <a:blipFill>
                    <a:blip r:embed="rId12"/>
                    <a:stretch>
                      <a:fillRect l="-8696" r="-4348"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A6C2F18D-9DA0-9A41-B911-981B21D81266}"/>
                      </a:ext>
                    </a:extLst>
                  </p:cNvPr>
                  <p:cNvSpPr txBox="1"/>
                  <p:nvPr/>
                </p:nvSpPr>
                <p:spPr>
                  <a:xfrm>
                    <a:off x="7432894" y="5966047"/>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5</m:t>
                              </m:r>
                            </m:sub>
                          </m:sSub>
                        </m:oMath>
                      </m:oMathPara>
                    </a14:m>
                    <a:endParaRPr lang="en-US" dirty="0"/>
                  </a:p>
                </p:txBody>
              </p:sp>
            </mc:Choice>
            <mc:Fallback xmlns="">
              <p:sp>
                <p:nvSpPr>
                  <p:cNvPr id="10" name="TextBox 9">
                    <a:extLst>
                      <a:ext uri="{FF2B5EF4-FFF2-40B4-BE49-F238E27FC236}">
                        <a16:creationId xmlns:a16="http://schemas.microsoft.com/office/drawing/2014/main" id="{D66DA69D-8D07-9D48-9EE9-D4A8D8AC3260}"/>
                      </a:ext>
                    </a:extLst>
                  </p:cNvPr>
                  <p:cNvSpPr txBox="1">
                    <a:spLocks noRot="1" noChangeAspect="1" noMove="1" noResize="1" noEditPoints="1" noAdjustHandles="1" noChangeArrowheads="1" noChangeShapeType="1" noTextEdit="1"/>
                  </p:cNvSpPr>
                  <p:nvPr/>
                </p:nvSpPr>
                <p:spPr>
                  <a:xfrm>
                    <a:off x="7432894" y="5966047"/>
                    <a:ext cx="281423" cy="276999"/>
                  </a:xfrm>
                  <a:prstGeom prst="rect">
                    <a:avLst/>
                  </a:prstGeom>
                  <a:blipFill>
                    <a:blip r:embed="rId13"/>
                    <a:stretch>
                      <a:fillRect l="-8696" r="-4348"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3F1252E4-7A17-AA4C-A016-1F6BB6B6138A}"/>
                      </a:ext>
                    </a:extLst>
                  </p:cNvPr>
                  <p:cNvSpPr txBox="1"/>
                  <p:nvPr/>
                </p:nvSpPr>
                <p:spPr>
                  <a:xfrm>
                    <a:off x="7864357" y="4552398"/>
                    <a:ext cx="33926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1</m:t>
                              </m:r>
                            </m:sup>
                          </m:sSup>
                        </m:oMath>
                      </m:oMathPara>
                    </a14:m>
                    <a:endParaRPr lang="en-US" dirty="0"/>
                  </a:p>
                </p:txBody>
              </p:sp>
            </mc:Choice>
            <mc:Fallback xmlns="">
              <p:sp>
                <p:nvSpPr>
                  <p:cNvPr id="40" name="TextBox 39">
                    <a:extLst>
                      <a:ext uri="{FF2B5EF4-FFF2-40B4-BE49-F238E27FC236}">
                        <a16:creationId xmlns:a16="http://schemas.microsoft.com/office/drawing/2014/main" id="{3F1252E4-7A17-AA4C-A016-1F6BB6B6138A}"/>
                      </a:ext>
                    </a:extLst>
                  </p:cNvPr>
                  <p:cNvSpPr txBox="1">
                    <a:spLocks noRot="1" noChangeAspect="1" noMove="1" noResize="1" noEditPoints="1" noAdjustHandles="1" noChangeArrowheads="1" noChangeShapeType="1" noTextEdit="1"/>
                  </p:cNvSpPr>
                  <p:nvPr/>
                </p:nvSpPr>
                <p:spPr>
                  <a:xfrm>
                    <a:off x="7864357" y="4552398"/>
                    <a:ext cx="339260" cy="276999"/>
                  </a:xfrm>
                  <a:prstGeom prst="rect">
                    <a:avLst/>
                  </a:prstGeom>
                  <a:blipFill>
                    <a:blip r:embed="rId14"/>
                    <a:stretch>
                      <a:fillRect l="-7407"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96A74E32-1CC9-E549-9438-24550BC3008C}"/>
                      </a:ext>
                    </a:extLst>
                  </p:cNvPr>
                  <p:cNvSpPr txBox="1"/>
                  <p:nvPr/>
                </p:nvSpPr>
                <p:spPr>
                  <a:xfrm>
                    <a:off x="8804408" y="4484030"/>
                    <a:ext cx="3441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2</m:t>
                              </m:r>
                            </m:sup>
                          </m:sSup>
                        </m:oMath>
                      </m:oMathPara>
                    </a14:m>
                    <a:endParaRPr lang="en-US" dirty="0"/>
                  </a:p>
                </p:txBody>
              </p:sp>
            </mc:Choice>
            <mc:Fallback xmlns="">
              <p:sp>
                <p:nvSpPr>
                  <p:cNvPr id="41" name="TextBox 40">
                    <a:extLst>
                      <a:ext uri="{FF2B5EF4-FFF2-40B4-BE49-F238E27FC236}">
                        <a16:creationId xmlns:a16="http://schemas.microsoft.com/office/drawing/2014/main" id="{96A74E32-1CC9-E549-9438-24550BC3008C}"/>
                      </a:ext>
                    </a:extLst>
                  </p:cNvPr>
                  <p:cNvSpPr txBox="1">
                    <a:spLocks noRot="1" noChangeAspect="1" noMove="1" noResize="1" noEditPoints="1" noAdjustHandles="1" noChangeArrowheads="1" noChangeShapeType="1" noTextEdit="1"/>
                  </p:cNvSpPr>
                  <p:nvPr/>
                </p:nvSpPr>
                <p:spPr>
                  <a:xfrm>
                    <a:off x="8804408" y="4484030"/>
                    <a:ext cx="344197" cy="276999"/>
                  </a:xfrm>
                  <a:prstGeom prst="rect">
                    <a:avLst/>
                  </a:prstGeom>
                  <a:blipFill>
                    <a:blip r:embed="rId15"/>
                    <a:stretch>
                      <a:fillRect l="-7407" t="-4348"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94DA9D9B-DB7D-954C-8217-9F64E3107A25}"/>
                      </a:ext>
                    </a:extLst>
                  </p:cNvPr>
                  <p:cNvSpPr txBox="1"/>
                  <p:nvPr/>
                </p:nvSpPr>
                <p:spPr>
                  <a:xfrm>
                    <a:off x="9979850" y="4810951"/>
                    <a:ext cx="3441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3</m:t>
                              </m:r>
                            </m:sup>
                          </m:sSup>
                        </m:oMath>
                      </m:oMathPara>
                    </a14:m>
                    <a:endParaRPr lang="en-US" dirty="0"/>
                  </a:p>
                </p:txBody>
              </p:sp>
            </mc:Choice>
            <mc:Fallback xmlns="">
              <p:sp>
                <p:nvSpPr>
                  <p:cNvPr id="42" name="TextBox 41">
                    <a:extLst>
                      <a:ext uri="{FF2B5EF4-FFF2-40B4-BE49-F238E27FC236}">
                        <a16:creationId xmlns:a16="http://schemas.microsoft.com/office/drawing/2014/main" id="{94DA9D9B-DB7D-954C-8217-9F64E3107A25}"/>
                      </a:ext>
                    </a:extLst>
                  </p:cNvPr>
                  <p:cNvSpPr txBox="1">
                    <a:spLocks noRot="1" noChangeAspect="1" noMove="1" noResize="1" noEditPoints="1" noAdjustHandles="1" noChangeArrowheads="1" noChangeShapeType="1" noTextEdit="1"/>
                  </p:cNvSpPr>
                  <p:nvPr/>
                </p:nvSpPr>
                <p:spPr>
                  <a:xfrm>
                    <a:off x="9979850" y="4810951"/>
                    <a:ext cx="344197" cy="276999"/>
                  </a:xfrm>
                  <a:prstGeom prst="rect">
                    <a:avLst/>
                  </a:prstGeom>
                  <a:blipFill>
                    <a:blip r:embed="rId16"/>
                    <a:stretch>
                      <a:fillRect l="-11111" t="-4545"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8DC2F6B2-0DBB-254F-B66C-4A1E60D2E088}"/>
                      </a:ext>
                    </a:extLst>
                  </p:cNvPr>
                  <p:cNvSpPr txBox="1"/>
                  <p:nvPr/>
                </p:nvSpPr>
                <p:spPr>
                  <a:xfrm>
                    <a:off x="8362210" y="4490048"/>
                    <a:ext cx="27879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1</m:t>
                              </m:r>
                            </m:sup>
                          </m:sSup>
                        </m:oMath>
                      </m:oMathPara>
                    </a14:m>
                    <a:endParaRPr lang="en-US" dirty="0"/>
                  </a:p>
                </p:txBody>
              </p:sp>
            </mc:Choice>
            <mc:Fallback xmlns="">
              <p:sp>
                <p:nvSpPr>
                  <p:cNvPr id="43" name="TextBox 42">
                    <a:extLst>
                      <a:ext uri="{FF2B5EF4-FFF2-40B4-BE49-F238E27FC236}">
                        <a16:creationId xmlns:a16="http://schemas.microsoft.com/office/drawing/2014/main" id="{8DC2F6B2-0DBB-254F-B66C-4A1E60D2E088}"/>
                      </a:ext>
                    </a:extLst>
                  </p:cNvPr>
                  <p:cNvSpPr txBox="1">
                    <a:spLocks noRot="1" noChangeAspect="1" noMove="1" noResize="1" noEditPoints="1" noAdjustHandles="1" noChangeArrowheads="1" noChangeShapeType="1" noTextEdit="1"/>
                  </p:cNvSpPr>
                  <p:nvPr/>
                </p:nvSpPr>
                <p:spPr>
                  <a:xfrm>
                    <a:off x="8362210" y="4490048"/>
                    <a:ext cx="278794" cy="276999"/>
                  </a:xfrm>
                  <a:prstGeom prst="rect">
                    <a:avLst/>
                  </a:prstGeom>
                  <a:blipFill>
                    <a:blip r:embed="rId17"/>
                    <a:stretch>
                      <a:fillRect l="-9091" r="-90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2A1720B1-6B57-294D-AADF-4849C5C0477E}"/>
                      </a:ext>
                    </a:extLst>
                  </p:cNvPr>
                  <p:cNvSpPr txBox="1"/>
                  <p:nvPr/>
                </p:nvSpPr>
                <p:spPr>
                  <a:xfrm>
                    <a:off x="9413537" y="4188595"/>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2</m:t>
                              </m:r>
                            </m:sup>
                          </m:sSup>
                        </m:oMath>
                      </m:oMathPara>
                    </a14:m>
                    <a:endParaRPr lang="en-US" dirty="0"/>
                  </a:p>
                </p:txBody>
              </p:sp>
            </mc:Choice>
            <mc:Fallback xmlns="">
              <p:sp>
                <p:nvSpPr>
                  <p:cNvPr id="44" name="TextBox 43">
                    <a:extLst>
                      <a:ext uri="{FF2B5EF4-FFF2-40B4-BE49-F238E27FC236}">
                        <a16:creationId xmlns:a16="http://schemas.microsoft.com/office/drawing/2014/main" id="{2A1720B1-6B57-294D-AADF-4849C5C0477E}"/>
                      </a:ext>
                    </a:extLst>
                  </p:cNvPr>
                  <p:cNvSpPr txBox="1">
                    <a:spLocks noRot="1" noChangeAspect="1" noMove="1" noResize="1" noEditPoints="1" noAdjustHandles="1" noChangeArrowheads="1" noChangeShapeType="1" noTextEdit="1"/>
                  </p:cNvSpPr>
                  <p:nvPr/>
                </p:nvSpPr>
                <p:spPr>
                  <a:xfrm>
                    <a:off x="9413537" y="4188595"/>
                    <a:ext cx="283732" cy="276999"/>
                  </a:xfrm>
                  <a:prstGeom prst="rect">
                    <a:avLst/>
                  </a:prstGeom>
                  <a:blipFill>
                    <a:blip r:embed="rId18"/>
                    <a:stretch>
                      <a:fillRect l="-14286" t="-4545" r="-95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3D47FB4D-293D-B745-80A6-0B8ACBF19CA6}"/>
                      </a:ext>
                    </a:extLst>
                  </p:cNvPr>
                  <p:cNvSpPr txBox="1"/>
                  <p:nvPr/>
                </p:nvSpPr>
                <p:spPr>
                  <a:xfrm>
                    <a:off x="10471905" y="5016242"/>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3</m:t>
                              </m:r>
                            </m:sup>
                          </m:sSup>
                        </m:oMath>
                      </m:oMathPara>
                    </a14:m>
                    <a:endParaRPr lang="en-US" dirty="0"/>
                  </a:p>
                </p:txBody>
              </p:sp>
            </mc:Choice>
            <mc:Fallback xmlns="">
              <p:sp>
                <p:nvSpPr>
                  <p:cNvPr id="45" name="TextBox 44">
                    <a:extLst>
                      <a:ext uri="{FF2B5EF4-FFF2-40B4-BE49-F238E27FC236}">
                        <a16:creationId xmlns:a16="http://schemas.microsoft.com/office/drawing/2014/main" id="{3D47FB4D-293D-B745-80A6-0B8ACBF19CA6}"/>
                      </a:ext>
                    </a:extLst>
                  </p:cNvPr>
                  <p:cNvSpPr txBox="1">
                    <a:spLocks noRot="1" noChangeAspect="1" noMove="1" noResize="1" noEditPoints="1" noAdjustHandles="1" noChangeArrowheads="1" noChangeShapeType="1" noTextEdit="1"/>
                  </p:cNvSpPr>
                  <p:nvPr/>
                </p:nvSpPr>
                <p:spPr>
                  <a:xfrm>
                    <a:off x="10471905" y="5016242"/>
                    <a:ext cx="283732" cy="276999"/>
                  </a:xfrm>
                  <a:prstGeom prst="rect">
                    <a:avLst/>
                  </a:prstGeom>
                  <a:blipFill>
                    <a:blip r:embed="rId19"/>
                    <a:stretch>
                      <a:fillRect l="-9091" t="-4545" r="-9091"/>
                    </a:stretch>
                  </a:blipFill>
                </p:spPr>
                <p:txBody>
                  <a:bodyPr/>
                  <a:lstStyle/>
                  <a:p>
                    <a:r>
                      <a:rPr lang="en-US">
                        <a:noFill/>
                      </a:rPr>
                      <a:t> </a:t>
                    </a:r>
                  </a:p>
                </p:txBody>
              </p:sp>
            </mc:Fallback>
          </mc:AlternateContent>
        </p:grpSp>
      </p:grpSp>
      <p:sp>
        <p:nvSpPr>
          <p:cNvPr id="46" name="Rectangle 45">
            <a:extLst>
              <a:ext uri="{FF2B5EF4-FFF2-40B4-BE49-F238E27FC236}">
                <a16:creationId xmlns:a16="http://schemas.microsoft.com/office/drawing/2014/main" id="{B5767226-807E-D442-B60E-267E1E4CE1A4}"/>
              </a:ext>
            </a:extLst>
          </p:cNvPr>
          <p:cNvSpPr/>
          <p:nvPr/>
        </p:nvSpPr>
        <p:spPr>
          <a:xfrm>
            <a:off x="2534962" y="2299583"/>
            <a:ext cx="660912" cy="60658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BCBBEFE6-EA04-F246-90E1-7C6A746BBCEF}"/>
                  </a:ext>
                </a:extLst>
              </p:cNvPr>
              <p:cNvSpPr txBox="1"/>
              <p:nvPr/>
            </p:nvSpPr>
            <p:spPr>
              <a:xfrm>
                <a:off x="1634772" y="3697383"/>
                <a:ext cx="3592971" cy="1189941"/>
              </a:xfrm>
              <a:prstGeom prst="rect">
                <a:avLst/>
              </a:prstGeom>
              <a:noFill/>
              <a:ln>
                <a:solidFill>
                  <a:srgbClr val="FF0000"/>
                </a:solidFill>
              </a:ln>
            </p:spPr>
            <p:txBody>
              <a:bodyPr wrap="none" rtlCol="0">
                <a:spAutoFit/>
              </a:bodyPr>
              <a:lstStyle/>
              <a:p>
                <a:r>
                  <a:rPr lang="en-US" dirty="0">
                    <a:solidFill>
                      <a:srgbClr val="FF0000"/>
                    </a:solidFill>
                  </a:rPr>
                  <a:t>We know this!</a:t>
                </a:r>
              </a:p>
              <a:p>
                <a:r>
                  <a:rPr lang="en-US" dirty="0">
                    <a:solidFill>
                      <a:srgbClr val="FF0000"/>
                    </a:solidFill>
                  </a:rPr>
                  <a:t>We computed it in the previous step</a:t>
                </a:r>
              </a:p>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m:t>
                      </m:r>
                      <m:f>
                        <m:fPr>
                          <m:ctrlPr>
                            <a:rPr lang="en-US" i="1">
                              <a:solidFill>
                                <a:srgbClr val="FF0000"/>
                              </a:solidFill>
                              <a:latin typeface="Cambria Math" panose="02040503050406030204" pitchFamily="18" charset="0"/>
                            </a:rPr>
                          </m:ctrlPr>
                        </m:fPr>
                        <m:num>
                          <m:r>
                            <a:rPr lang="en-US" i="1">
                              <a:solidFill>
                                <a:srgbClr val="FF0000"/>
                              </a:solidFill>
                              <a:latin typeface="Cambria Math" panose="02040503050406030204" pitchFamily="18" charset="0"/>
                            </a:rPr>
                            <m:t>𝜕</m:t>
                          </m:r>
                          <m:r>
                            <a:rPr lang="en-US" i="1">
                              <a:solidFill>
                                <a:srgbClr val="FF0000"/>
                              </a:solidFill>
                              <a:latin typeface="Cambria Math" panose="02040503050406030204" pitchFamily="18" charset="0"/>
                            </a:rPr>
                            <m:t>𝑙𝑜𝑠𝑠</m:t>
                          </m:r>
                        </m:num>
                        <m:den>
                          <m:r>
                            <a:rPr lang="en-US" i="1">
                              <a:solidFill>
                                <a:srgbClr val="FF0000"/>
                              </a:solidFill>
                              <a:latin typeface="Cambria Math" panose="02040503050406030204" pitchFamily="18" charset="0"/>
                            </a:rPr>
                            <m:t>𝜕</m:t>
                          </m:r>
                          <m:sSup>
                            <m:sSupPr>
                              <m:ctrlPr>
                                <a:rPr lang="en-US" i="1">
                                  <a:solidFill>
                                    <a:srgbClr val="FF0000"/>
                                  </a:solidFill>
                                  <a:latin typeface="Cambria Math" panose="02040503050406030204" pitchFamily="18" charset="0"/>
                                </a:rPr>
                              </m:ctrlPr>
                            </m:sSupPr>
                            <m:e>
                              <m:r>
                                <a:rPr lang="en-US" b="0" i="1" smtClean="0">
                                  <a:solidFill>
                                    <a:srgbClr val="FF0000"/>
                                  </a:solidFill>
                                  <a:latin typeface="Cambria Math" panose="02040503050406030204" pitchFamily="18" charset="0"/>
                                </a:rPr>
                                <m:t>𝑧</m:t>
                              </m:r>
                            </m:e>
                            <m:sup>
                              <m:r>
                                <a:rPr lang="en-US" b="0" i="1" smtClean="0">
                                  <a:solidFill>
                                    <a:srgbClr val="FF0000"/>
                                  </a:solidFill>
                                  <a:latin typeface="Cambria Math" panose="02040503050406030204" pitchFamily="18" charset="0"/>
                                </a:rPr>
                                <m:t>3</m:t>
                              </m:r>
                            </m:sup>
                          </m:sSup>
                        </m:den>
                      </m:f>
                    </m:oMath>
                  </m:oMathPara>
                </a14:m>
                <a:endParaRPr lang="en-US" dirty="0">
                  <a:solidFill>
                    <a:srgbClr val="FF0000"/>
                  </a:solidFill>
                </a:endParaRPr>
              </a:p>
            </p:txBody>
          </p:sp>
        </mc:Choice>
        <mc:Fallback xmlns="">
          <p:sp>
            <p:nvSpPr>
              <p:cNvPr id="5" name="TextBox 4">
                <a:extLst>
                  <a:ext uri="{FF2B5EF4-FFF2-40B4-BE49-F238E27FC236}">
                    <a16:creationId xmlns:a16="http://schemas.microsoft.com/office/drawing/2014/main" id="{BCBBEFE6-EA04-F246-90E1-7C6A746BBCEF}"/>
                  </a:ext>
                </a:extLst>
              </p:cNvPr>
              <p:cNvSpPr txBox="1">
                <a:spLocks noRot="1" noChangeAspect="1" noMove="1" noResize="1" noEditPoints="1" noAdjustHandles="1" noChangeArrowheads="1" noChangeShapeType="1" noTextEdit="1"/>
              </p:cNvSpPr>
              <p:nvPr/>
            </p:nvSpPr>
            <p:spPr>
              <a:xfrm>
                <a:off x="1634772" y="3697383"/>
                <a:ext cx="3592971" cy="1189941"/>
              </a:xfrm>
              <a:prstGeom prst="rect">
                <a:avLst/>
              </a:prstGeom>
              <a:blipFill>
                <a:blip r:embed="rId20"/>
                <a:stretch>
                  <a:fillRect l="-1404" t="-2083"/>
                </a:stretch>
              </a:blipFill>
              <a:ln>
                <a:solidFill>
                  <a:srgbClr val="FF0000"/>
                </a:solidFill>
              </a:ln>
            </p:spPr>
            <p:txBody>
              <a:bodyPr/>
              <a:lstStyle/>
              <a:p>
                <a:r>
                  <a:rPr lang="en-US">
                    <a:noFill/>
                  </a:rPr>
                  <a:t> </a:t>
                </a:r>
              </a:p>
            </p:txBody>
          </p:sp>
        </mc:Fallback>
      </mc:AlternateContent>
      <p:cxnSp>
        <p:nvCxnSpPr>
          <p:cNvPr id="7" name="Straight Arrow Connector 6">
            <a:extLst>
              <a:ext uri="{FF2B5EF4-FFF2-40B4-BE49-F238E27FC236}">
                <a16:creationId xmlns:a16="http://schemas.microsoft.com/office/drawing/2014/main" id="{0F1FCE16-E6FD-0142-A6A7-277D037C49B9}"/>
              </a:ext>
            </a:extLst>
          </p:cNvPr>
          <p:cNvCxnSpPr>
            <a:cxnSpLocks/>
            <a:stCxn id="5" idx="0"/>
            <a:endCxn id="46" idx="2"/>
          </p:cNvCxnSpPr>
          <p:nvPr/>
        </p:nvCxnSpPr>
        <p:spPr>
          <a:xfrm flipH="1" flipV="1">
            <a:off x="2865418" y="2906165"/>
            <a:ext cx="565840" cy="79121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5FE5F9CA-8E30-CE47-B607-8825DE1F09CE}"/>
              </a:ext>
            </a:extLst>
          </p:cNvPr>
          <p:cNvSpPr>
            <a:spLocks noGrp="1"/>
          </p:cNvSpPr>
          <p:nvPr>
            <p:ph type="sldNum" sz="quarter" idx="12"/>
          </p:nvPr>
        </p:nvSpPr>
        <p:spPr/>
        <p:txBody>
          <a:bodyPr/>
          <a:lstStyle/>
          <a:p>
            <a:fld id="{5F07402F-1908-0F43-B844-ECE5D9BD648C}" type="slidenum">
              <a:rPr lang="en-US" smtClean="0"/>
              <a:t>33</a:t>
            </a:fld>
            <a:endParaRPr lang="en-US"/>
          </a:p>
        </p:txBody>
      </p:sp>
    </p:spTree>
    <p:extLst>
      <p:ext uri="{BB962C8B-B14F-4D97-AF65-F5344CB8AC3E}">
        <p14:creationId xmlns:p14="http://schemas.microsoft.com/office/powerpoint/2010/main" val="28845958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97734-C8C6-C345-8D68-15BA89155DF5}"/>
              </a:ext>
            </a:extLst>
          </p:cNvPr>
          <p:cNvSpPr>
            <a:spLocks noGrp="1"/>
          </p:cNvSpPr>
          <p:nvPr>
            <p:ph type="title"/>
          </p:nvPr>
        </p:nvSpPr>
        <p:spPr/>
        <p:txBody>
          <a:bodyPr/>
          <a:lstStyle/>
          <a:p>
            <a:r>
              <a:rPr lang="en-US" dirty="0"/>
              <a:t>Gradient decent for a full network</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8D47BB0-248A-C448-A430-0B3F68FCEADC}"/>
                  </a:ext>
                </a:extLst>
              </p:cNvPr>
              <p:cNvSpPr>
                <a:spLocks noGrp="1"/>
              </p:cNvSpPr>
              <p:nvPr>
                <p:ph idx="1"/>
              </p:nvPr>
            </p:nvSpPr>
            <p:spPr/>
            <p:txBody>
              <a:bodyPr>
                <a:normAutofit/>
              </a:bodyPr>
              <a:lstStyle/>
              <a:p>
                <a:r>
                  <a:rPr lang="en-US" dirty="0"/>
                  <a:t>In general: compute the loss gradient with respect to </a:t>
                </a:r>
                <a14:m>
                  <m:oMath xmlns:m="http://schemas.openxmlformats.org/officeDocument/2006/math">
                    <m:sSup>
                      <m:sSupPr>
                        <m:ctrlPr>
                          <a:rPr lang="en-US" i="1">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𝑖</m:t>
                        </m:r>
                      </m:sup>
                    </m:sSup>
                  </m:oMath>
                </a14:m>
                <a:endParaRPr lang="en-US" dirty="0"/>
              </a:p>
              <a:p>
                <a:pPr lvl="1"/>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𝑖</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𝑖</m:t>
                            </m:r>
                            <m:r>
                              <a:rPr lang="en-US" b="0" i="1" smtClean="0">
                                <a:latin typeface="Cambria Math" panose="02040503050406030204" pitchFamily="18" charset="0"/>
                              </a:rPr>
                              <m:t>+1</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b="0" i="1" smtClean="0">
                                <a:latin typeface="Cambria Math" panose="02040503050406030204" pitchFamily="18" charset="0"/>
                              </a:rPr>
                              <m:t>𝑖</m:t>
                            </m:r>
                            <m:r>
                              <a:rPr lang="en-US" b="0" i="1" smtClean="0">
                                <a:latin typeface="Cambria Math" panose="02040503050406030204" pitchFamily="18" charset="0"/>
                              </a:rPr>
                              <m:t>+1</m:t>
                            </m:r>
                          </m:sup>
                        </m:sSup>
                      </m:num>
                      <m:den>
                        <m:r>
                          <a:rPr lang="en-US" i="1">
                            <a:latin typeface="Cambria Math" panose="02040503050406030204" pitchFamily="18" charset="0"/>
                          </a:rPr>
                          <m:t>𝜕</m:t>
                        </m:r>
                        <m:r>
                          <a:rPr lang="en-US" i="1">
                            <a:latin typeface="Cambria Math" panose="02040503050406030204" pitchFamily="18" charset="0"/>
                          </a:rPr>
                          <m:t>𝑔</m:t>
                        </m:r>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𝑖</m:t>
                            </m:r>
                          </m:sup>
                        </m:sSup>
                        <m:r>
                          <a:rPr lang="en-US" i="1">
                            <a:latin typeface="Cambria Math" panose="02040503050406030204" pitchFamily="18" charset="0"/>
                          </a:rPr>
                          <m:t>)</m:t>
                        </m:r>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𝑔</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b="0" i="1" smtClean="0">
                                    <a:latin typeface="Cambria Math" panose="02040503050406030204" pitchFamily="18" charset="0"/>
                                  </a:rPr>
                                  <m:t>𝑖</m:t>
                                </m:r>
                              </m:sup>
                            </m:sSup>
                          </m:e>
                        </m:d>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b="0" i="1" smtClean="0">
                                <a:latin typeface="Cambria Math" panose="02040503050406030204" pitchFamily="18" charset="0"/>
                              </a:rPr>
                              <m:t>𝑖</m:t>
                            </m:r>
                          </m:sup>
                        </m:sSup>
                      </m:den>
                    </m:f>
                  </m:oMath>
                </a14:m>
                <a:endParaRPr lang="en-US" i="1" dirty="0">
                  <a:latin typeface="Cambria Math" panose="02040503050406030204" pitchFamily="18" charset="0"/>
                </a:endParaRPr>
              </a:p>
            </p:txBody>
          </p:sp>
        </mc:Choice>
        <mc:Fallback xmlns="">
          <p:sp>
            <p:nvSpPr>
              <p:cNvPr id="3" name="Content Placeholder 2">
                <a:extLst>
                  <a:ext uri="{FF2B5EF4-FFF2-40B4-BE49-F238E27FC236}">
                    <a16:creationId xmlns:a16="http://schemas.microsoft.com/office/drawing/2014/main" id="{18D47BB0-248A-C448-A430-0B3F68FCEADC}"/>
                  </a:ext>
                </a:extLst>
              </p:cNvPr>
              <p:cNvSpPr>
                <a:spLocks noGrp="1" noRot="1" noChangeAspect="1" noMove="1" noResize="1" noEditPoints="1" noAdjustHandles="1" noChangeArrowheads="1" noChangeShapeType="1" noTextEdit="1"/>
              </p:cNvSpPr>
              <p:nvPr>
                <p:ph idx="1"/>
              </p:nvPr>
            </p:nvSpPr>
            <p:spPr>
              <a:blipFill>
                <a:blip r:embed="rId2"/>
                <a:stretch>
                  <a:fillRect l="-965" t="-2339"/>
                </a:stretch>
              </a:blipFill>
            </p:spPr>
            <p:txBody>
              <a:bodyPr/>
              <a:lstStyle/>
              <a:p>
                <a:r>
                  <a:rPr lang="en-US">
                    <a:noFill/>
                  </a:rPr>
                  <a:t> </a:t>
                </a:r>
              </a:p>
            </p:txBody>
          </p:sp>
        </mc:Fallback>
      </mc:AlternateContent>
      <p:grpSp>
        <p:nvGrpSpPr>
          <p:cNvPr id="25" name="Group 24">
            <a:extLst>
              <a:ext uri="{FF2B5EF4-FFF2-40B4-BE49-F238E27FC236}">
                <a16:creationId xmlns:a16="http://schemas.microsoft.com/office/drawing/2014/main" id="{D4B92175-BAE9-634B-8497-F3948292519F}"/>
              </a:ext>
            </a:extLst>
          </p:cNvPr>
          <p:cNvGrpSpPr/>
          <p:nvPr/>
        </p:nvGrpSpPr>
        <p:grpSpPr>
          <a:xfrm>
            <a:off x="7143184" y="4313507"/>
            <a:ext cx="4722891" cy="2300134"/>
            <a:chOff x="7057084" y="4017509"/>
            <a:chExt cx="4940842" cy="2304280"/>
          </a:xfrm>
        </p:grpSpPr>
        <mc:AlternateContent xmlns:mc="http://schemas.openxmlformats.org/markup-compatibility/2006" xmlns:a14="http://schemas.microsoft.com/office/drawing/2010/main">
          <mc:Choice Requires="a14">
            <p:sp>
              <p:nvSpPr>
                <p:cNvPr id="26" name="Rectangle 25">
                  <a:extLst>
                    <a:ext uri="{FF2B5EF4-FFF2-40B4-BE49-F238E27FC236}">
                      <a16:creationId xmlns:a16="http://schemas.microsoft.com/office/drawing/2014/main" id="{63D19FBF-5744-8B49-A6C0-1D9055D7AF85}"/>
                    </a:ext>
                  </a:extLst>
                </p:cNvPr>
                <p:cNvSpPr/>
                <p:nvPr/>
              </p:nvSpPr>
              <p:spPr>
                <a:xfrm>
                  <a:off x="9418757" y="4371423"/>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26" name="Rectangle 25">
                  <a:extLst>
                    <a:ext uri="{FF2B5EF4-FFF2-40B4-BE49-F238E27FC236}">
                      <a16:creationId xmlns:a16="http://schemas.microsoft.com/office/drawing/2014/main" id="{63D19FBF-5744-8B49-A6C0-1D9055D7AF85}"/>
                    </a:ext>
                  </a:extLst>
                </p:cNvPr>
                <p:cNvSpPr>
                  <a:spLocks noRot="1" noChangeAspect="1" noMove="1" noResize="1" noEditPoints="1" noAdjustHandles="1" noChangeArrowheads="1" noChangeShapeType="1" noTextEdit="1"/>
                </p:cNvSpPr>
                <p:nvPr/>
              </p:nvSpPr>
              <p:spPr>
                <a:xfrm>
                  <a:off x="9418757" y="4371423"/>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Rectangle 26">
                  <a:extLst>
                    <a:ext uri="{FF2B5EF4-FFF2-40B4-BE49-F238E27FC236}">
                      <a16:creationId xmlns:a16="http://schemas.microsoft.com/office/drawing/2014/main" id="{C987CEF8-82B3-0F42-B2EE-E3EF3F1F8C65}"/>
                    </a:ext>
                  </a:extLst>
                </p:cNvPr>
                <p:cNvSpPr/>
                <p:nvPr/>
              </p:nvSpPr>
              <p:spPr>
                <a:xfrm>
                  <a:off x="9418756" y="4904861"/>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27" name="Rectangle 26">
                  <a:extLst>
                    <a:ext uri="{FF2B5EF4-FFF2-40B4-BE49-F238E27FC236}">
                      <a16:creationId xmlns:a16="http://schemas.microsoft.com/office/drawing/2014/main" id="{C987CEF8-82B3-0F42-B2EE-E3EF3F1F8C65}"/>
                    </a:ext>
                  </a:extLst>
                </p:cNvPr>
                <p:cNvSpPr>
                  <a:spLocks noRot="1" noChangeAspect="1" noMove="1" noResize="1" noEditPoints="1" noAdjustHandles="1" noChangeArrowheads="1" noChangeShapeType="1" noTextEdit="1"/>
                </p:cNvSpPr>
                <p:nvPr/>
              </p:nvSpPr>
              <p:spPr>
                <a:xfrm>
                  <a:off x="9418756" y="4904861"/>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Rectangle 27">
                  <a:extLst>
                    <a:ext uri="{FF2B5EF4-FFF2-40B4-BE49-F238E27FC236}">
                      <a16:creationId xmlns:a16="http://schemas.microsoft.com/office/drawing/2014/main" id="{DA3EA301-20D5-5F40-BC34-9CFA7AF64EB1}"/>
                    </a:ext>
                  </a:extLst>
                </p:cNvPr>
                <p:cNvSpPr/>
                <p:nvPr/>
              </p:nvSpPr>
              <p:spPr>
                <a:xfrm>
                  <a:off x="10426694" y="5161940"/>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28" name="Rectangle 27">
                  <a:extLst>
                    <a:ext uri="{FF2B5EF4-FFF2-40B4-BE49-F238E27FC236}">
                      <a16:creationId xmlns:a16="http://schemas.microsoft.com/office/drawing/2014/main" id="{DA3EA301-20D5-5F40-BC34-9CFA7AF64EB1}"/>
                    </a:ext>
                  </a:extLst>
                </p:cNvPr>
                <p:cNvSpPr>
                  <a:spLocks noRot="1" noChangeAspect="1" noMove="1" noResize="1" noEditPoints="1" noAdjustHandles="1" noChangeArrowheads="1" noChangeShapeType="1" noTextEdit="1"/>
                </p:cNvSpPr>
                <p:nvPr/>
              </p:nvSpPr>
              <p:spPr>
                <a:xfrm>
                  <a:off x="10426694" y="5161940"/>
                  <a:ext cx="367665"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Rectangle 28">
                  <a:extLst>
                    <a:ext uri="{FF2B5EF4-FFF2-40B4-BE49-F238E27FC236}">
                      <a16:creationId xmlns:a16="http://schemas.microsoft.com/office/drawing/2014/main" id="{360EC2EF-738B-4641-9232-6E8589E36DC2}"/>
                    </a:ext>
                  </a:extLst>
                </p:cNvPr>
                <p:cNvSpPr/>
                <p:nvPr/>
              </p:nvSpPr>
              <p:spPr>
                <a:xfrm>
                  <a:off x="9418756" y="5438299"/>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29" name="Rectangle 28">
                  <a:extLst>
                    <a:ext uri="{FF2B5EF4-FFF2-40B4-BE49-F238E27FC236}">
                      <a16:creationId xmlns:a16="http://schemas.microsoft.com/office/drawing/2014/main" id="{360EC2EF-738B-4641-9232-6E8589E36DC2}"/>
                    </a:ext>
                  </a:extLst>
                </p:cNvPr>
                <p:cNvSpPr>
                  <a:spLocks noRot="1" noChangeAspect="1" noMove="1" noResize="1" noEditPoints="1" noAdjustHandles="1" noChangeArrowheads="1" noChangeShapeType="1" noTextEdit="1"/>
                </p:cNvSpPr>
                <p:nvPr/>
              </p:nvSpPr>
              <p:spPr>
                <a:xfrm>
                  <a:off x="9418756" y="5438299"/>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Rectangle 29">
                  <a:extLst>
                    <a:ext uri="{FF2B5EF4-FFF2-40B4-BE49-F238E27FC236}">
                      <a16:creationId xmlns:a16="http://schemas.microsoft.com/office/drawing/2014/main" id="{4E8DF1A1-1CA5-B242-9526-857A499A7443}"/>
                    </a:ext>
                  </a:extLst>
                </p:cNvPr>
                <p:cNvSpPr/>
                <p:nvPr/>
              </p:nvSpPr>
              <p:spPr>
                <a:xfrm>
                  <a:off x="9418755" y="5952457"/>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0" name="Rectangle 29">
                  <a:extLst>
                    <a:ext uri="{FF2B5EF4-FFF2-40B4-BE49-F238E27FC236}">
                      <a16:creationId xmlns:a16="http://schemas.microsoft.com/office/drawing/2014/main" id="{4E8DF1A1-1CA5-B242-9526-857A499A7443}"/>
                    </a:ext>
                  </a:extLst>
                </p:cNvPr>
                <p:cNvSpPr>
                  <a:spLocks noRot="1" noChangeAspect="1" noMove="1" noResize="1" noEditPoints="1" noAdjustHandles="1" noChangeArrowheads="1" noChangeShapeType="1" noTextEdit="1"/>
                </p:cNvSpPr>
                <p:nvPr/>
              </p:nvSpPr>
              <p:spPr>
                <a:xfrm>
                  <a:off x="9418755" y="5952457"/>
                  <a:ext cx="367665"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Rectangle 30">
                  <a:extLst>
                    <a:ext uri="{FF2B5EF4-FFF2-40B4-BE49-F238E27FC236}">
                      <a16:creationId xmlns:a16="http://schemas.microsoft.com/office/drawing/2014/main" id="{0AECA0FA-960A-E449-9A1E-159CF1AA8A1D}"/>
                    </a:ext>
                  </a:extLst>
                </p:cNvPr>
                <p:cNvSpPr/>
                <p:nvPr/>
              </p:nvSpPr>
              <p:spPr>
                <a:xfrm>
                  <a:off x="8369824" y="4648422"/>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1" name="Rectangle 30">
                  <a:extLst>
                    <a:ext uri="{FF2B5EF4-FFF2-40B4-BE49-F238E27FC236}">
                      <a16:creationId xmlns:a16="http://schemas.microsoft.com/office/drawing/2014/main" id="{0AECA0FA-960A-E449-9A1E-159CF1AA8A1D}"/>
                    </a:ext>
                  </a:extLst>
                </p:cNvPr>
                <p:cNvSpPr>
                  <a:spLocks noRot="1" noChangeAspect="1" noMove="1" noResize="1" noEditPoints="1" noAdjustHandles="1" noChangeArrowheads="1" noChangeShapeType="1" noTextEdit="1"/>
                </p:cNvSpPr>
                <p:nvPr/>
              </p:nvSpPr>
              <p:spPr>
                <a:xfrm>
                  <a:off x="8369824" y="4648422"/>
                  <a:ext cx="367665" cy="36933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Rectangle 31">
                  <a:extLst>
                    <a:ext uri="{FF2B5EF4-FFF2-40B4-BE49-F238E27FC236}">
                      <a16:creationId xmlns:a16="http://schemas.microsoft.com/office/drawing/2014/main" id="{BE712DF1-FDDF-BB49-88F2-13A67F6608A1}"/>
                    </a:ext>
                  </a:extLst>
                </p:cNvPr>
                <p:cNvSpPr/>
                <p:nvPr/>
              </p:nvSpPr>
              <p:spPr>
                <a:xfrm>
                  <a:off x="8374224" y="5161940"/>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2" name="Rectangle 31">
                  <a:extLst>
                    <a:ext uri="{FF2B5EF4-FFF2-40B4-BE49-F238E27FC236}">
                      <a16:creationId xmlns:a16="http://schemas.microsoft.com/office/drawing/2014/main" id="{BE712DF1-FDDF-BB49-88F2-13A67F6608A1}"/>
                    </a:ext>
                  </a:extLst>
                </p:cNvPr>
                <p:cNvSpPr>
                  <a:spLocks noRot="1" noChangeAspect="1" noMove="1" noResize="1" noEditPoints="1" noAdjustHandles="1" noChangeArrowheads="1" noChangeShapeType="1" noTextEdit="1"/>
                </p:cNvSpPr>
                <p:nvPr/>
              </p:nvSpPr>
              <p:spPr>
                <a:xfrm>
                  <a:off x="8374224" y="5161940"/>
                  <a:ext cx="367665" cy="369332"/>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Rectangle 32">
                  <a:extLst>
                    <a:ext uri="{FF2B5EF4-FFF2-40B4-BE49-F238E27FC236}">
                      <a16:creationId xmlns:a16="http://schemas.microsoft.com/office/drawing/2014/main" id="{2CAAE32B-FA75-EA46-9FE4-686BCB1FDF13}"/>
                    </a:ext>
                  </a:extLst>
                </p:cNvPr>
                <p:cNvSpPr/>
                <p:nvPr/>
              </p:nvSpPr>
              <p:spPr>
                <a:xfrm>
                  <a:off x="8374223" y="5675458"/>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3" name="Rectangle 32">
                  <a:extLst>
                    <a:ext uri="{FF2B5EF4-FFF2-40B4-BE49-F238E27FC236}">
                      <a16:creationId xmlns:a16="http://schemas.microsoft.com/office/drawing/2014/main" id="{2CAAE32B-FA75-EA46-9FE4-686BCB1FDF13}"/>
                    </a:ext>
                  </a:extLst>
                </p:cNvPr>
                <p:cNvSpPr>
                  <a:spLocks noRot="1" noChangeAspect="1" noMove="1" noResize="1" noEditPoints="1" noAdjustHandles="1" noChangeArrowheads="1" noChangeShapeType="1" noTextEdit="1"/>
                </p:cNvSpPr>
                <p:nvPr/>
              </p:nvSpPr>
              <p:spPr>
                <a:xfrm>
                  <a:off x="8374223" y="5675458"/>
                  <a:ext cx="367665" cy="369332"/>
                </a:xfrm>
                <a:prstGeom prst="rect">
                  <a:avLst/>
                </a:prstGeom>
                <a:blipFill>
                  <a:blip r:embed="rId8"/>
                  <a:stretch>
                    <a:fillRect/>
                  </a:stretch>
                </a:blipFill>
              </p:spPr>
              <p:txBody>
                <a:bodyPr/>
                <a:lstStyle/>
                <a:p>
                  <a:r>
                    <a:rPr lang="en-US">
                      <a:noFill/>
                    </a:rPr>
                    <a:t> </a:t>
                  </a:r>
                </a:p>
              </p:txBody>
            </p:sp>
          </mc:Fallback>
        </mc:AlternateContent>
        <p:grpSp>
          <p:nvGrpSpPr>
            <p:cNvPr id="34" name="Group 33">
              <a:extLst>
                <a:ext uri="{FF2B5EF4-FFF2-40B4-BE49-F238E27FC236}">
                  <a16:creationId xmlns:a16="http://schemas.microsoft.com/office/drawing/2014/main" id="{F5B2B45B-FDBB-9D4D-92CC-109D429C1188}"/>
                </a:ext>
              </a:extLst>
            </p:cNvPr>
            <p:cNvGrpSpPr/>
            <p:nvPr/>
          </p:nvGrpSpPr>
          <p:grpSpPr>
            <a:xfrm>
              <a:off x="7057084" y="4017509"/>
              <a:ext cx="4940842" cy="2304280"/>
              <a:chOff x="7001433" y="4188595"/>
              <a:chExt cx="4940842" cy="2304280"/>
            </a:xfrm>
          </p:grpSpPr>
          <p:pic>
            <p:nvPicPr>
              <p:cNvPr id="35" name="Picture 2">
                <a:extLst>
                  <a:ext uri="{FF2B5EF4-FFF2-40B4-BE49-F238E27FC236}">
                    <a16:creationId xmlns:a16="http://schemas.microsoft.com/office/drawing/2014/main" id="{EEC7754E-4580-414C-A6DC-5F85C9F3A22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01433" y="4562287"/>
                <a:ext cx="4940842" cy="193058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478DEB00-FBCC-6043-AF48-1504F13022C6}"/>
                      </a:ext>
                    </a:extLst>
                  </p:cNvPr>
                  <p:cNvSpPr txBox="1"/>
                  <p:nvPr/>
                </p:nvSpPr>
                <p:spPr>
                  <a:xfrm>
                    <a:off x="7432895" y="4690898"/>
                    <a:ext cx="27610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oMath>
                      </m:oMathPara>
                    </a14:m>
                    <a:endParaRPr lang="en-US" dirty="0"/>
                  </a:p>
                </p:txBody>
              </p:sp>
            </mc:Choice>
            <mc:Fallback xmlns="">
              <p:sp>
                <p:nvSpPr>
                  <p:cNvPr id="5" name="TextBox 4">
                    <a:extLst>
                      <a:ext uri="{FF2B5EF4-FFF2-40B4-BE49-F238E27FC236}">
                        <a16:creationId xmlns:a16="http://schemas.microsoft.com/office/drawing/2014/main" id="{3725FBD1-E0C5-2D48-AB21-20DFB433B162}"/>
                      </a:ext>
                    </a:extLst>
                  </p:cNvPr>
                  <p:cNvSpPr txBox="1">
                    <a:spLocks noRot="1" noChangeAspect="1" noMove="1" noResize="1" noEditPoints="1" noAdjustHandles="1" noChangeArrowheads="1" noChangeShapeType="1" noTextEdit="1"/>
                  </p:cNvSpPr>
                  <p:nvPr/>
                </p:nvSpPr>
                <p:spPr>
                  <a:xfrm>
                    <a:off x="7432895" y="4690898"/>
                    <a:ext cx="276101" cy="276999"/>
                  </a:xfrm>
                  <a:prstGeom prst="rect">
                    <a:avLst/>
                  </a:prstGeom>
                  <a:blipFill>
                    <a:blip r:embed="rId10"/>
                    <a:stretch>
                      <a:fillRect l="-9091" r="-4545"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2E1EC902-703F-F74E-BF71-705FA328C51C}"/>
                      </a:ext>
                    </a:extLst>
                  </p:cNvPr>
                  <p:cNvSpPr txBox="1"/>
                  <p:nvPr/>
                </p:nvSpPr>
                <p:spPr>
                  <a:xfrm>
                    <a:off x="7432894" y="5016243"/>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oMath>
                      </m:oMathPara>
                    </a14:m>
                    <a:endParaRPr lang="en-US" dirty="0"/>
                  </a:p>
                </p:txBody>
              </p:sp>
            </mc:Choice>
            <mc:Fallback xmlns="">
              <p:sp>
                <p:nvSpPr>
                  <p:cNvPr id="7" name="TextBox 6">
                    <a:extLst>
                      <a:ext uri="{FF2B5EF4-FFF2-40B4-BE49-F238E27FC236}">
                        <a16:creationId xmlns:a16="http://schemas.microsoft.com/office/drawing/2014/main" id="{01F88CD9-184A-A945-93B1-E886849FA749}"/>
                      </a:ext>
                    </a:extLst>
                  </p:cNvPr>
                  <p:cNvSpPr txBox="1">
                    <a:spLocks noRot="1" noChangeAspect="1" noMove="1" noResize="1" noEditPoints="1" noAdjustHandles="1" noChangeArrowheads="1" noChangeShapeType="1" noTextEdit="1"/>
                  </p:cNvSpPr>
                  <p:nvPr/>
                </p:nvSpPr>
                <p:spPr>
                  <a:xfrm>
                    <a:off x="7432894" y="5016243"/>
                    <a:ext cx="281423" cy="276999"/>
                  </a:xfrm>
                  <a:prstGeom prst="rect">
                    <a:avLst/>
                  </a:prstGeom>
                  <a:blipFill>
                    <a:blip r:embed="rId11"/>
                    <a:stretch>
                      <a:fillRect l="-8696" r="-4348"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E4384E58-EA99-A040-BD6D-959788204D8B}"/>
                      </a:ext>
                    </a:extLst>
                  </p:cNvPr>
                  <p:cNvSpPr txBox="1"/>
                  <p:nvPr/>
                </p:nvSpPr>
                <p:spPr>
                  <a:xfrm>
                    <a:off x="7432894" y="5640232"/>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4</m:t>
                              </m:r>
                            </m:sub>
                          </m:sSub>
                        </m:oMath>
                      </m:oMathPara>
                    </a14:m>
                    <a:endParaRPr lang="en-US" dirty="0"/>
                  </a:p>
                </p:txBody>
              </p:sp>
            </mc:Choice>
            <mc:Fallback xmlns="">
              <p:sp>
                <p:nvSpPr>
                  <p:cNvPr id="9" name="TextBox 8">
                    <a:extLst>
                      <a:ext uri="{FF2B5EF4-FFF2-40B4-BE49-F238E27FC236}">
                        <a16:creationId xmlns:a16="http://schemas.microsoft.com/office/drawing/2014/main" id="{8FA54368-9693-C742-9B35-86DA4DCBC0E8}"/>
                      </a:ext>
                    </a:extLst>
                  </p:cNvPr>
                  <p:cNvSpPr txBox="1">
                    <a:spLocks noRot="1" noChangeAspect="1" noMove="1" noResize="1" noEditPoints="1" noAdjustHandles="1" noChangeArrowheads="1" noChangeShapeType="1" noTextEdit="1"/>
                  </p:cNvSpPr>
                  <p:nvPr/>
                </p:nvSpPr>
                <p:spPr>
                  <a:xfrm>
                    <a:off x="7432894" y="5640232"/>
                    <a:ext cx="281423" cy="276999"/>
                  </a:xfrm>
                  <a:prstGeom prst="rect">
                    <a:avLst/>
                  </a:prstGeom>
                  <a:blipFill>
                    <a:blip r:embed="rId12"/>
                    <a:stretch>
                      <a:fillRect l="-8696" r="-4348"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A6C2F18D-9DA0-9A41-B911-981B21D81266}"/>
                      </a:ext>
                    </a:extLst>
                  </p:cNvPr>
                  <p:cNvSpPr txBox="1"/>
                  <p:nvPr/>
                </p:nvSpPr>
                <p:spPr>
                  <a:xfrm>
                    <a:off x="7432894" y="5966047"/>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5</m:t>
                              </m:r>
                            </m:sub>
                          </m:sSub>
                        </m:oMath>
                      </m:oMathPara>
                    </a14:m>
                    <a:endParaRPr lang="en-US" dirty="0"/>
                  </a:p>
                </p:txBody>
              </p:sp>
            </mc:Choice>
            <mc:Fallback xmlns="">
              <p:sp>
                <p:nvSpPr>
                  <p:cNvPr id="10" name="TextBox 9">
                    <a:extLst>
                      <a:ext uri="{FF2B5EF4-FFF2-40B4-BE49-F238E27FC236}">
                        <a16:creationId xmlns:a16="http://schemas.microsoft.com/office/drawing/2014/main" id="{D66DA69D-8D07-9D48-9EE9-D4A8D8AC3260}"/>
                      </a:ext>
                    </a:extLst>
                  </p:cNvPr>
                  <p:cNvSpPr txBox="1">
                    <a:spLocks noRot="1" noChangeAspect="1" noMove="1" noResize="1" noEditPoints="1" noAdjustHandles="1" noChangeArrowheads="1" noChangeShapeType="1" noTextEdit="1"/>
                  </p:cNvSpPr>
                  <p:nvPr/>
                </p:nvSpPr>
                <p:spPr>
                  <a:xfrm>
                    <a:off x="7432894" y="5966047"/>
                    <a:ext cx="281423" cy="276999"/>
                  </a:xfrm>
                  <a:prstGeom prst="rect">
                    <a:avLst/>
                  </a:prstGeom>
                  <a:blipFill>
                    <a:blip r:embed="rId13"/>
                    <a:stretch>
                      <a:fillRect l="-8696" r="-4348"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3F1252E4-7A17-AA4C-A016-1F6BB6B6138A}"/>
                      </a:ext>
                    </a:extLst>
                  </p:cNvPr>
                  <p:cNvSpPr txBox="1"/>
                  <p:nvPr/>
                </p:nvSpPr>
                <p:spPr>
                  <a:xfrm>
                    <a:off x="7864357" y="4552398"/>
                    <a:ext cx="33926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1</m:t>
                              </m:r>
                            </m:sup>
                          </m:sSup>
                        </m:oMath>
                      </m:oMathPara>
                    </a14:m>
                    <a:endParaRPr lang="en-US" dirty="0"/>
                  </a:p>
                </p:txBody>
              </p:sp>
            </mc:Choice>
            <mc:Fallback xmlns="">
              <p:sp>
                <p:nvSpPr>
                  <p:cNvPr id="40" name="TextBox 39">
                    <a:extLst>
                      <a:ext uri="{FF2B5EF4-FFF2-40B4-BE49-F238E27FC236}">
                        <a16:creationId xmlns:a16="http://schemas.microsoft.com/office/drawing/2014/main" id="{3F1252E4-7A17-AA4C-A016-1F6BB6B6138A}"/>
                      </a:ext>
                    </a:extLst>
                  </p:cNvPr>
                  <p:cNvSpPr txBox="1">
                    <a:spLocks noRot="1" noChangeAspect="1" noMove="1" noResize="1" noEditPoints="1" noAdjustHandles="1" noChangeArrowheads="1" noChangeShapeType="1" noTextEdit="1"/>
                  </p:cNvSpPr>
                  <p:nvPr/>
                </p:nvSpPr>
                <p:spPr>
                  <a:xfrm>
                    <a:off x="7864357" y="4552398"/>
                    <a:ext cx="339260" cy="276999"/>
                  </a:xfrm>
                  <a:prstGeom prst="rect">
                    <a:avLst/>
                  </a:prstGeom>
                  <a:blipFill>
                    <a:blip r:embed="rId14"/>
                    <a:stretch>
                      <a:fillRect l="-7407"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96A74E32-1CC9-E549-9438-24550BC3008C}"/>
                      </a:ext>
                    </a:extLst>
                  </p:cNvPr>
                  <p:cNvSpPr txBox="1"/>
                  <p:nvPr/>
                </p:nvSpPr>
                <p:spPr>
                  <a:xfrm>
                    <a:off x="8804408" y="4484030"/>
                    <a:ext cx="3441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2</m:t>
                              </m:r>
                            </m:sup>
                          </m:sSup>
                        </m:oMath>
                      </m:oMathPara>
                    </a14:m>
                    <a:endParaRPr lang="en-US" dirty="0"/>
                  </a:p>
                </p:txBody>
              </p:sp>
            </mc:Choice>
            <mc:Fallback xmlns="">
              <p:sp>
                <p:nvSpPr>
                  <p:cNvPr id="41" name="TextBox 40">
                    <a:extLst>
                      <a:ext uri="{FF2B5EF4-FFF2-40B4-BE49-F238E27FC236}">
                        <a16:creationId xmlns:a16="http://schemas.microsoft.com/office/drawing/2014/main" id="{96A74E32-1CC9-E549-9438-24550BC3008C}"/>
                      </a:ext>
                    </a:extLst>
                  </p:cNvPr>
                  <p:cNvSpPr txBox="1">
                    <a:spLocks noRot="1" noChangeAspect="1" noMove="1" noResize="1" noEditPoints="1" noAdjustHandles="1" noChangeArrowheads="1" noChangeShapeType="1" noTextEdit="1"/>
                  </p:cNvSpPr>
                  <p:nvPr/>
                </p:nvSpPr>
                <p:spPr>
                  <a:xfrm>
                    <a:off x="8804408" y="4484030"/>
                    <a:ext cx="344197" cy="276999"/>
                  </a:xfrm>
                  <a:prstGeom prst="rect">
                    <a:avLst/>
                  </a:prstGeom>
                  <a:blipFill>
                    <a:blip r:embed="rId15"/>
                    <a:stretch>
                      <a:fillRect l="-7407" t="-4348"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94DA9D9B-DB7D-954C-8217-9F64E3107A25}"/>
                      </a:ext>
                    </a:extLst>
                  </p:cNvPr>
                  <p:cNvSpPr txBox="1"/>
                  <p:nvPr/>
                </p:nvSpPr>
                <p:spPr>
                  <a:xfrm>
                    <a:off x="9979850" y="4810951"/>
                    <a:ext cx="3441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3</m:t>
                              </m:r>
                            </m:sup>
                          </m:sSup>
                        </m:oMath>
                      </m:oMathPara>
                    </a14:m>
                    <a:endParaRPr lang="en-US" dirty="0"/>
                  </a:p>
                </p:txBody>
              </p:sp>
            </mc:Choice>
            <mc:Fallback xmlns="">
              <p:sp>
                <p:nvSpPr>
                  <p:cNvPr id="42" name="TextBox 41">
                    <a:extLst>
                      <a:ext uri="{FF2B5EF4-FFF2-40B4-BE49-F238E27FC236}">
                        <a16:creationId xmlns:a16="http://schemas.microsoft.com/office/drawing/2014/main" id="{94DA9D9B-DB7D-954C-8217-9F64E3107A25}"/>
                      </a:ext>
                    </a:extLst>
                  </p:cNvPr>
                  <p:cNvSpPr txBox="1">
                    <a:spLocks noRot="1" noChangeAspect="1" noMove="1" noResize="1" noEditPoints="1" noAdjustHandles="1" noChangeArrowheads="1" noChangeShapeType="1" noTextEdit="1"/>
                  </p:cNvSpPr>
                  <p:nvPr/>
                </p:nvSpPr>
                <p:spPr>
                  <a:xfrm>
                    <a:off x="9979850" y="4810951"/>
                    <a:ext cx="344197" cy="276999"/>
                  </a:xfrm>
                  <a:prstGeom prst="rect">
                    <a:avLst/>
                  </a:prstGeom>
                  <a:blipFill>
                    <a:blip r:embed="rId16"/>
                    <a:stretch>
                      <a:fillRect l="-11111" t="-4545"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8DC2F6B2-0DBB-254F-B66C-4A1E60D2E088}"/>
                      </a:ext>
                    </a:extLst>
                  </p:cNvPr>
                  <p:cNvSpPr txBox="1"/>
                  <p:nvPr/>
                </p:nvSpPr>
                <p:spPr>
                  <a:xfrm>
                    <a:off x="8362210" y="4490048"/>
                    <a:ext cx="27879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1</m:t>
                              </m:r>
                            </m:sup>
                          </m:sSup>
                        </m:oMath>
                      </m:oMathPara>
                    </a14:m>
                    <a:endParaRPr lang="en-US" dirty="0"/>
                  </a:p>
                </p:txBody>
              </p:sp>
            </mc:Choice>
            <mc:Fallback xmlns="">
              <p:sp>
                <p:nvSpPr>
                  <p:cNvPr id="43" name="TextBox 42">
                    <a:extLst>
                      <a:ext uri="{FF2B5EF4-FFF2-40B4-BE49-F238E27FC236}">
                        <a16:creationId xmlns:a16="http://schemas.microsoft.com/office/drawing/2014/main" id="{8DC2F6B2-0DBB-254F-B66C-4A1E60D2E088}"/>
                      </a:ext>
                    </a:extLst>
                  </p:cNvPr>
                  <p:cNvSpPr txBox="1">
                    <a:spLocks noRot="1" noChangeAspect="1" noMove="1" noResize="1" noEditPoints="1" noAdjustHandles="1" noChangeArrowheads="1" noChangeShapeType="1" noTextEdit="1"/>
                  </p:cNvSpPr>
                  <p:nvPr/>
                </p:nvSpPr>
                <p:spPr>
                  <a:xfrm>
                    <a:off x="8362210" y="4490048"/>
                    <a:ext cx="278794" cy="276999"/>
                  </a:xfrm>
                  <a:prstGeom prst="rect">
                    <a:avLst/>
                  </a:prstGeom>
                  <a:blipFill>
                    <a:blip r:embed="rId17"/>
                    <a:stretch>
                      <a:fillRect l="-9091" r="-90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2A1720B1-6B57-294D-AADF-4849C5C0477E}"/>
                      </a:ext>
                    </a:extLst>
                  </p:cNvPr>
                  <p:cNvSpPr txBox="1"/>
                  <p:nvPr/>
                </p:nvSpPr>
                <p:spPr>
                  <a:xfrm>
                    <a:off x="9413537" y="4188595"/>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2</m:t>
                              </m:r>
                            </m:sup>
                          </m:sSup>
                        </m:oMath>
                      </m:oMathPara>
                    </a14:m>
                    <a:endParaRPr lang="en-US" dirty="0"/>
                  </a:p>
                </p:txBody>
              </p:sp>
            </mc:Choice>
            <mc:Fallback xmlns="">
              <p:sp>
                <p:nvSpPr>
                  <p:cNvPr id="44" name="TextBox 43">
                    <a:extLst>
                      <a:ext uri="{FF2B5EF4-FFF2-40B4-BE49-F238E27FC236}">
                        <a16:creationId xmlns:a16="http://schemas.microsoft.com/office/drawing/2014/main" id="{2A1720B1-6B57-294D-AADF-4849C5C0477E}"/>
                      </a:ext>
                    </a:extLst>
                  </p:cNvPr>
                  <p:cNvSpPr txBox="1">
                    <a:spLocks noRot="1" noChangeAspect="1" noMove="1" noResize="1" noEditPoints="1" noAdjustHandles="1" noChangeArrowheads="1" noChangeShapeType="1" noTextEdit="1"/>
                  </p:cNvSpPr>
                  <p:nvPr/>
                </p:nvSpPr>
                <p:spPr>
                  <a:xfrm>
                    <a:off x="9413537" y="4188595"/>
                    <a:ext cx="283732" cy="276999"/>
                  </a:xfrm>
                  <a:prstGeom prst="rect">
                    <a:avLst/>
                  </a:prstGeom>
                  <a:blipFill>
                    <a:blip r:embed="rId18"/>
                    <a:stretch>
                      <a:fillRect l="-14286" t="-4545" r="-95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3D47FB4D-293D-B745-80A6-0B8ACBF19CA6}"/>
                      </a:ext>
                    </a:extLst>
                  </p:cNvPr>
                  <p:cNvSpPr txBox="1"/>
                  <p:nvPr/>
                </p:nvSpPr>
                <p:spPr>
                  <a:xfrm>
                    <a:off x="10471905" y="5016242"/>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3</m:t>
                              </m:r>
                            </m:sup>
                          </m:sSup>
                        </m:oMath>
                      </m:oMathPara>
                    </a14:m>
                    <a:endParaRPr lang="en-US" dirty="0"/>
                  </a:p>
                </p:txBody>
              </p:sp>
            </mc:Choice>
            <mc:Fallback xmlns="">
              <p:sp>
                <p:nvSpPr>
                  <p:cNvPr id="45" name="TextBox 44">
                    <a:extLst>
                      <a:ext uri="{FF2B5EF4-FFF2-40B4-BE49-F238E27FC236}">
                        <a16:creationId xmlns:a16="http://schemas.microsoft.com/office/drawing/2014/main" id="{3D47FB4D-293D-B745-80A6-0B8ACBF19CA6}"/>
                      </a:ext>
                    </a:extLst>
                  </p:cNvPr>
                  <p:cNvSpPr txBox="1">
                    <a:spLocks noRot="1" noChangeAspect="1" noMove="1" noResize="1" noEditPoints="1" noAdjustHandles="1" noChangeArrowheads="1" noChangeShapeType="1" noTextEdit="1"/>
                  </p:cNvSpPr>
                  <p:nvPr/>
                </p:nvSpPr>
                <p:spPr>
                  <a:xfrm>
                    <a:off x="10471905" y="5016242"/>
                    <a:ext cx="283732" cy="276999"/>
                  </a:xfrm>
                  <a:prstGeom prst="rect">
                    <a:avLst/>
                  </a:prstGeom>
                  <a:blipFill>
                    <a:blip r:embed="rId19"/>
                    <a:stretch>
                      <a:fillRect l="-9091" t="-4545" r="-9091"/>
                    </a:stretch>
                  </a:blipFill>
                </p:spPr>
                <p:txBody>
                  <a:bodyPr/>
                  <a:lstStyle/>
                  <a:p>
                    <a:r>
                      <a:rPr lang="en-US">
                        <a:noFill/>
                      </a:rPr>
                      <a:t> </a:t>
                    </a:r>
                  </a:p>
                </p:txBody>
              </p:sp>
            </mc:Fallback>
          </mc:AlternateContent>
        </p:grpSp>
      </p:grpSp>
      <p:sp>
        <p:nvSpPr>
          <p:cNvPr id="46" name="Rectangle 45">
            <a:extLst>
              <a:ext uri="{FF2B5EF4-FFF2-40B4-BE49-F238E27FC236}">
                <a16:creationId xmlns:a16="http://schemas.microsoft.com/office/drawing/2014/main" id="{B5767226-807E-D442-B60E-267E1E4CE1A4}"/>
              </a:ext>
            </a:extLst>
          </p:cNvPr>
          <p:cNvSpPr/>
          <p:nvPr/>
        </p:nvSpPr>
        <p:spPr>
          <a:xfrm>
            <a:off x="2534962" y="2299583"/>
            <a:ext cx="660912" cy="60658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BCBBEFE6-EA04-F246-90E1-7C6A746BBCEF}"/>
                  </a:ext>
                </a:extLst>
              </p:cNvPr>
              <p:cNvSpPr txBox="1"/>
              <p:nvPr/>
            </p:nvSpPr>
            <p:spPr>
              <a:xfrm>
                <a:off x="1634772" y="3697383"/>
                <a:ext cx="3592971" cy="1189941"/>
              </a:xfrm>
              <a:prstGeom prst="rect">
                <a:avLst/>
              </a:prstGeom>
              <a:noFill/>
              <a:ln>
                <a:solidFill>
                  <a:srgbClr val="FF0000"/>
                </a:solidFill>
              </a:ln>
            </p:spPr>
            <p:txBody>
              <a:bodyPr wrap="none" rtlCol="0">
                <a:spAutoFit/>
              </a:bodyPr>
              <a:lstStyle/>
              <a:p>
                <a:r>
                  <a:rPr lang="en-US" dirty="0">
                    <a:solidFill>
                      <a:srgbClr val="FF0000"/>
                    </a:solidFill>
                  </a:rPr>
                  <a:t>We know this!</a:t>
                </a:r>
              </a:p>
              <a:p>
                <a:r>
                  <a:rPr lang="en-US" dirty="0">
                    <a:solidFill>
                      <a:srgbClr val="FF0000"/>
                    </a:solidFill>
                  </a:rPr>
                  <a:t>We computed it in the previous step</a:t>
                </a:r>
              </a:p>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m:t>
                      </m:r>
                      <m:f>
                        <m:fPr>
                          <m:ctrlPr>
                            <a:rPr lang="en-US" i="1">
                              <a:solidFill>
                                <a:srgbClr val="FF0000"/>
                              </a:solidFill>
                              <a:latin typeface="Cambria Math" panose="02040503050406030204" pitchFamily="18" charset="0"/>
                            </a:rPr>
                          </m:ctrlPr>
                        </m:fPr>
                        <m:num>
                          <m:r>
                            <a:rPr lang="en-US" i="1">
                              <a:solidFill>
                                <a:srgbClr val="FF0000"/>
                              </a:solidFill>
                              <a:latin typeface="Cambria Math" panose="02040503050406030204" pitchFamily="18" charset="0"/>
                            </a:rPr>
                            <m:t>𝜕</m:t>
                          </m:r>
                          <m:r>
                            <a:rPr lang="en-US" i="1">
                              <a:solidFill>
                                <a:srgbClr val="FF0000"/>
                              </a:solidFill>
                              <a:latin typeface="Cambria Math" panose="02040503050406030204" pitchFamily="18" charset="0"/>
                            </a:rPr>
                            <m:t>𝑙𝑜𝑠𝑠</m:t>
                          </m:r>
                        </m:num>
                        <m:den>
                          <m:r>
                            <a:rPr lang="en-US" i="1">
                              <a:solidFill>
                                <a:srgbClr val="FF0000"/>
                              </a:solidFill>
                              <a:latin typeface="Cambria Math" panose="02040503050406030204" pitchFamily="18" charset="0"/>
                            </a:rPr>
                            <m:t>𝜕</m:t>
                          </m:r>
                          <m:sSup>
                            <m:sSupPr>
                              <m:ctrlPr>
                                <a:rPr lang="en-US" i="1">
                                  <a:solidFill>
                                    <a:srgbClr val="FF0000"/>
                                  </a:solidFill>
                                  <a:latin typeface="Cambria Math" panose="02040503050406030204" pitchFamily="18" charset="0"/>
                                </a:rPr>
                              </m:ctrlPr>
                            </m:sSupPr>
                            <m:e>
                              <m:r>
                                <a:rPr lang="en-US" b="0" i="1" smtClean="0">
                                  <a:solidFill>
                                    <a:srgbClr val="FF0000"/>
                                  </a:solidFill>
                                  <a:latin typeface="Cambria Math" panose="02040503050406030204" pitchFamily="18" charset="0"/>
                                </a:rPr>
                                <m:t>𝑧</m:t>
                              </m:r>
                            </m:e>
                            <m:sup>
                              <m:r>
                                <a:rPr lang="en-US" b="0" i="1" smtClean="0">
                                  <a:solidFill>
                                    <a:srgbClr val="FF0000"/>
                                  </a:solidFill>
                                  <a:latin typeface="Cambria Math" panose="02040503050406030204" pitchFamily="18" charset="0"/>
                                </a:rPr>
                                <m:t>𝑖</m:t>
                              </m:r>
                              <m:r>
                                <a:rPr lang="en-US" b="0" i="1" smtClean="0">
                                  <a:solidFill>
                                    <a:srgbClr val="FF0000"/>
                                  </a:solidFill>
                                  <a:latin typeface="Cambria Math" panose="02040503050406030204" pitchFamily="18" charset="0"/>
                                </a:rPr>
                                <m:t>+1</m:t>
                              </m:r>
                            </m:sup>
                          </m:sSup>
                        </m:den>
                      </m:f>
                    </m:oMath>
                  </m:oMathPara>
                </a14:m>
                <a:endParaRPr lang="en-US" dirty="0">
                  <a:solidFill>
                    <a:srgbClr val="FF0000"/>
                  </a:solidFill>
                </a:endParaRPr>
              </a:p>
            </p:txBody>
          </p:sp>
        </mc:Choice>
        <mc:Fallback xmlns="">
          <p:sp>
            <p:nvSpPr>
              <p:cNvPr id="5" name="TextBox 4">
                <a:extLst>
                  <a:ext uri="{FF2B5EF4-FFF2-40B4-BE49-F238E27FC236}">
                    <a16:creationId xmlns:a16="http://schemas.microsoft.com/office/drawing/2014/main" id="{BCBBEFE6-EA04-F246-90E1-7C6A746BBCEF}"/>
                  </a:ext>
                </a:extLst>
              </p:cNvPr>
              <p:cNvSpPr txBox="1">
                <a:spLocks noRot="1" noChangeAspect="1" noMove="1" noResize="1" noEditPoints="1" noAdjustHandles="1" noChangeArrowheads="1" noChangeShapeType="1" noTextEdit="1"/>
              </p:cNvSpPr>
              <p:nvPr/>
            </p:nvSpPr>
            <p:spPr>
              <a:xfrm>
                <a:off x="1634772" y="3697383"/>
                <a:ext cx="3592971" cy="1189941"/>
              </a:xfrm>
              <a:prstGeom prst="rect">
                <a:avLst/>
              </a:prstGeom>
              <a:blipFill>
                <a:blip r:embed="rId20"/>
                <a:stretch>
                  <a:fillRect l="-1404" t="-2083"/>
                </a:stretch>
              </a:blipFill>
              <a:ln>
                <a:solidFill>
                  <a:srgbClr val="FF0000"/>
                </a:solidFill>
              </a:ln>
            </p:spPr>
            <p:txBody>
              <a:bodyPr/>
              <a:lstStyle/>
              <a:p>
                <a:r>
                  <a:rPr lang="en-US">
                    <a:noFill/>
                  </a:rPr>
                  <a:t> </a:t>
                </a:r>
              </a:p>
            </p:txBody>
          </p:sp>
        </mc:Fallback>
      </mc:AlternateContent>
      <p:cxnSp>
        <p:nvCxnSpPr>
          <p:cNvPr id="7" name="Straight Arrow Connector 6">
            <a:extLst>
              <a:ext uri="{FF2B5EF4-FFF2-40B4-BE49-F238E27FC236}">
                <a16:creationId xmlns:a16="http://schemas.microsoft.com/office/drawing/2014/main" id="{0F1FCE16-E6FD-0142-A6A7-277D037C49B9}"/>
              </a:ext>
            </a:extLst>
          </p:cNvPr>
          <p:cNvCxnSpPr>
            <a:cxnSpLocks/>
            <a:stCxn id="5" idx="0"/>
            <a:endCxn id="46" idx="2"/>
          </p:cNvCxnSpPr>
          <p:nvPr/>
        </p:nvCxnSpPr>
        <p:spPr>
          <a:xfrm flipH="1" flipV="1">
            <a:off x="2865418" y="2906165"/>
            <a:ext cx="565840" cy="79121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17065970-A471-C74A-AC74-2A0BAD7C944D}"/>
              </a:ext>
            </a:extLst>
          </p:cNvPr>
          <p:cNvSpPr>
            <a:spLocks noGrp="1"/>
          </p:cNvSpPr>
          <p:nvPr>
            <p:ph type="sldNum" sz="quarter" idx="12"/>
          </p:nvPr>
        </p:nvSpPr>
        <p:spPr/>
        <p:txBody>
          <a:bodyPr/>
          <a:lstStyle/>
          <a:p>
            <a:fld id="{5F07402F-1908-0F43-B844-ECE5D9BD648C}" type="slidenum">
              <a:rPr lang="en-US" smtClean="0"/>
              <a:t>34</a:t>
            </a:fld>
            <a:endParaRPr lang="en-US"/>
          </a:p>
        </p:txBody>
      </p:sp>
    </p:spTree>
    <p:extLst>
      <p:ext uri="{BB962C8B-B14F-4D97-AF65-F5344CB8AC3E}">
        <p14:creationId xmlns:p14="http://schemas.microsoft.com/office/powerpoint/2010/main" val="19688489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97734-C8C6-C345-8D68-15BA89155DF5}"/>
              </a:ext>
            </a:extLst>
          </p:cNvPr>
          <p:cNvSpPr>
            <a:spLocks noGrp="1"/>
          </p:cNvSpPr>
          <p:nvPr>
            <p:ph type="title"/>
          </p:nvPr>
        </p:nvSpPr>
        <p:spPr/>
        <p:txBody>
          <a:bodyPr/>
          <a:lstStyle/>
          <a:p>
            <a:r>
              <a:rPr lang="en-US" dirty="0"/>
              <a:t>Back propagation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8D47BB0-248A-C448-A430-0B3F68FCEADC}"/>
                  </a:ext>
                </a:extLst>
              </p:cNvPr>
              <p:cNvSpPr>
                <a:spLocks noGrp="1"/>
              </p:cNvSpPr>
              <p:nvPr>
                <p:ph idx="1"/>
              </p:nvPr>
            </p:nvSpPr>
            <p:spPr>
              <a:xfrm>
                <a:off x="838199" y="1825625"/>
                <a:ext cx="11263265" cy="4351338"/>
              </a:xfrm>
            </p:spPr>
            <p:txBody>
              <a:bodyPr>
                <a:normAutofit/>
              </a:bodyPr>
              <a:lstStyle/>
              <a:p>
                <a:r>
                  <a:rPr lang="en-US" dirty="0"/>
                  <a:t>In general: compute the loss gradient with respect to </a:t>
                </a:r>
                <a14:m>
                  <m:oMath xmlns:m="http://schemas.openxmlformats.org/officeDocument/2006/math">
                    <m:sSup>
                      <m:sSupPr>
                        <m:ctrlPr>
                          <a:rPr lang="en-US" i="1">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𝑖</m:t>
                        </m:r>
                      </m:sup>
                    </m:sSup>
                  </m:oMath>
                </a14:m>
                <a:endParaRPr lang="en-US" dirty="0"/>
              </a:p>
              <a:p>
                <a:pPr lvl="1"/>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𝑖</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𝑖</m:t>
                            </m:r>
                            <m:r>
                              <a:rPr lang="en-US" b="0" i="1" smtClean="0">
                                <a:latin typeface="Cambria Math" panose="02040503050406030204" pitchFamily="18" charset="0"/>
                              </a:rPr>
                              <m:t>+1</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b="0" i="1" smtClean="0">
                                <a:latin typeface="Cambria Math" panose="02040503050406030204" pitchFamily="18" charset="0"/>
                              </a:rPr>
                              <m:t>𝑖</m:t>
                            </m:r>
                            <m:r>
                              <a:rPr lang="en-US" b="0" i="1" smtClean="0">
                                <a:latin typeface="Cambria Math" panose="02040503050406030204" pitchFamily="18" charset="0"/>
                              </a:rPr>
                              <m:t>+1</m:t>
                            </m:r>
                          </m:sup>
                        </m:sSup>
                      </m:num>
                      <m:den>
                        <m:r>
                          <a:rPr lang="en-US" i="1">
                            <a:latin typeface="Cambria Math" panose="02040503050406030204" pitchFamily="18" charset="0"/>
                          </a:rPr>
                          <m:t>𝜕</m:t>
                        </m:r>
                        <m:r>
                          <a:rPr lang="en-US" i="1">
                            <a:latin typeface="Cambria Math" panose="02040503050406030204" pitchFamily="18" charset="0"/>
                          </a:rPr>
                          <m:t>𝑔</m:t>
                        </m:r>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𝑖</m:t>
                            </m:r>
                          </m:sup>
                        </m:sSup>
                        <m:r>
                          <a:rPr lang="en-US" i="1">
                            <a:latin typeface="Cambria Math" panose="02040503050406030204" pitchFamily="18" charset="0"/>
                          </a:rPr>
                          <m:t>)</m:t>
                        </m:r>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𝑔</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b="0" i="1" smtClean="0">
                                    <a:latin typeface="Cambria Math" panose="02040503050406030204" pitchFamily="18" charset="0"/>
                                  </a:rPr>
                                  <m:t>𝑖</m:t>
                                </m:r>
                              </m:sup>
                            </m:sSup>
                          </m:e>
                        </m:d>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b="0" i="1" smtClean="0">
                                <a:latin typeface="Cambria Math" panose="02040503050406030204" pitchFamily="18" charset="0"/>
                              </a:rPr>
                              <m:t>𝑖</m:t>
                            </m:r>
                          </m:sup>
                        </m:sSup>
                      </m:den>
                    </m:f>
                  </m:oMath>
                </a14:m>
                <a:endParaRPr lang="en-US" i="1" dirty="0">
                  <a:latin typeface="Cambria Math" panose="02040503050406030204" pitchFamily="18" charset="0"/>
                </a:endParaRPr>
              </a:p>
              <a:p>
                <a:r>
                  <a:rPr lang="en-US" dirty="0"/>
                  <a:t>Compute the loss gradient with respect to </a:t>
                </a: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𝑤</m:t>
                        </m:r>
                      </m:e>
                      <m:sup>
                        <m:r>
                          <a:rPr lang="en-US" b="0" i="1" smtClean="0">
                            <a:latin typeface="Cambria Math" panose="02040503050406030204" pitchFamily="18" charset="0"/>
                          </a:rPr>
                          <m:t>𝑖</m:t>
                        </m:r>
                      </m:sup>
                    </m:sSup>
                  </m:oMath>
                </a14:m>
                <a:r>
                  <a:rPr lang="en-US" dirty="0"/>
                  <a:t> and </a:t>
                </a: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𝑏</m:t>
                        </m:r>
                      </m:e>
                      <m:sup>
                        <m:r>
                          <a:rPr lang="en-US" b="0" i="1" smtClean="0">
                            <a:latin typeface="Cambria Math" panose="02040503050406030204" pitchFamily="18" charset="0"/>
                          </a:rPr>
                          <m:t>𝑖</m:t>
                        </m:r>
                      </m:sup>
                    </m:sSup>
                  </m:oMath>
                </a14:m>
                <a:r>
                  <a:rPr lang="en-US" dirty="0"/>
                  <a:t> </a:t>
                </a:r>
              </a:p>
              <a:p>
                <a:pPr lvl="1"/>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𝑤</m:t>
                            </m:r>
                          </m:e>
                          <m:sup>
                            <m:r>
                              <a:rPr lang="en-US" b="0" i="1" smtClean="0">
                                <a:latin typeface="Cambria Math" panose="02040503050406030204" pitchFamily="18" charset="0"/>
                              </a:rPr>
                              <m:t>𝑖</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b="0" i="1" smtClean="0">
                                <a:latin typeface="Cambria Math" panose="02040503050406030204" pitchFamily="18" charset="0"/>
                              </a:rPr>
                              <m:t>𝑖</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sSup>
                          <m:sSupPr>
                            <m:ctrlPr>
                              <a:rPr lang="en-US" b="0" i="1" smtClean="0">
                                <a:latin typeface="Cambria Math" panose="02040503050406030204" pitchFamily="18" charset="0"/>
                              </a:rPr>
                            </m:ctrlPr>
                          </m:sSupPr>
                          <m:e>
                            <m:r>
                              <a:rPr lang="en-US" i="1">
                                <a:latin typeface="Cambria Math" panose="02040503050406030204" pitchFamily="18" charset="0"/>
                              </a:rPr>
                              <m:t>𝑧</m:t>
                            </m:r>
                          </m:e>
                          <m:sup>
                            <m:r>
                              <a:rPr lang="en-US" b="0" i="1" smtClean="0">
                                <a:latin typeface="Cambria Math" panose="02040503050406030204" pitchFamily="18" charset="0"/>
                              </a:rPr>
                              <m:t>𝑖</m:t>
                            </m:r>
                          </m:sup>
                        </m:sSup>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𝑤</m:t>
                            </m:r>
                          </m:e>
                          <m:sup>
                            <m:r>
                              <a:rPr lang="en-US" b="0" i="1" smtClean="0">
                                <a:latin typeface="Cambria Math" panose="02040503050406030204" pitchFamily="18" charset="0"/>
                              </a:rPr>
                              <m:t>𝑖</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b="0" i="1" smtClean="0">
                                <a:latin typeface="Cambria Math" panose="02040503050406030204" pitchFamily="18" charset="0"/>
                              </a:rPr>
                              <m:t>𝑖</m:t>
                            </m:r>
                          </m:sup>
                        </m:sSup>
                      </m:den>
                    </m:f>
                    <m:r>
                      <a:rPr lang="en-US" i="1">
                        <a:latin typeface="Cambria Math" panose="02040503050406030204" pitchFamily="18" charset="0"/>
                      </a:rPr>
                      <m:t>⋅</m:t>
                    </m:r>
                    <m:r>
                      <a:rPr lang="en-US" i="1">
                        <a:latin typeface="Cambria Math" panose="02040503050406030204" pitchFamily="18" charset="0"/>
                      </a:rPr>
                      <m:t>𝑔</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𝑖</m:t>
                            </m:r>
                            <m:r>
                              <a:rPr lang="en-US" i="1">
                                <a:latin typeface="Cambria Math" panose="02040503050406030204" pitchFamily="18" charset="0"/>
                              </a:rPr>
                              <m:t>−1</m:t>
                            </m:r>
                          </m:sup>
                        </m:sSup>
                      </m:e>
                    </m:d>
                  </m:oMath>
                </a14:m>
                <a:endParaRPr lang="en-US" dirty="0"/>
              </a:p>
              <a:p>
                <a:pPr lvl="1"/>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𝑏</m:t>
                            </m:r>
                          </m:e>
                          <m:sup>
                            <m:r>
                              <a:rPr lang="en-US" b="0" i="1" smtClean="0">
                                <a:latin typeface="Cambria Math" panose="02040503050406030204" pitchFamily="18" charset="0"/>
                              </a:rPr>
                              <m:t>𝑖</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b="0" i="1" smtClean="0">
                                <a:latin typeface="Cambria Math" panose="02040503050406030204" pitchFamily="18" charset="0"/>
                              </a:rPr>
                              <m:t>𝑖</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sSup>
                          <m:sSupPr>
                            <m:ctrlPr>
                              <a:rPr lang="en-US" b="0" i="1" smtClean="0">
                                <a:latin typeface="Cambria Math" panose="02040503050406030204" pitchFamily="18" charset="0"/>
                              </a:rPr>
                            </m:ctrlPr>
                          </m:sSupPr>
                          <m:e>
                            <m:r>
                              <a:rPr lang="en-US" i="1">
                                <a:latin typeface="Cambria Math" panose="02040503050406030204" pitchFamily="18" charset="0"/>
                              </a:rPr>
                              <m:t>𝑧</m:t>
                            </m:r>
                          </m:e>
                          <m:sup>
                            <m:r>
                              <a:rPr lang="en-US" b="0" i="1" smtClean="0">
                                <a:latin typeface="Cambria Math" panose="02040503050406030204" pitchFamily="18" charset="0"/>
                              </a:rPr>
                              <m:t>𝑖</m:t>
                            </m:r>
                          </m:sup>
                        </m:sSup>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𝑏</m:t>
                            </m:r>
                          </m:e>
                          <m:sup>
                            <m:r>
                              <a:rPr lang="en-US" b="0" i="1" smtClean="0">
                                <a:latin typeface="Cambria Math" panose="02040503050406030204" pitchFamily="18" charset="0"/>
                              </a:rPr>
                              <m:t>𝑖</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b="0" i="1" smtClean="0">
                                <a:latin typeface="Cambria Math" panose="02040503050406030204" pitchFamily="18" charset="0"/>
                              </a:rPr>
                              <m:t>𝑖</m:t>
                            </m:r>
                          </m:sup>
                        </m:sSup>
                      </m:den>
                    </m:f>
                    <m:r>
                      <a:rPr lang="en-US" i="1">
                        <a:latin typeface="Cambria Math" panose="02040503050406030204" pitchFamily="18" charset="0"/>
                      </a:rPr>
                      <m:t>⋅1</m:t>
                    </m:r>
                  </m:oMath>
                </a14:m>
                <a:endParaRPr lang="en-US" dirty="0"/>
              </a:p>
              <a:p>
                <a:r>
                  <a:rPr lang="en-US" dirty="0"/>
                  <a:t>Later: update </a:t>
                </a:r>
                <a14:m>
                  <m:oMath xmlns:m="http://schemas.openxmlformats.org/officeDocument/2006/math">
                    <m:r>
                      <a:rPr lang="en-US" i="1">
                        <a:latin typeface="Cambria Math" panose="02040503050406030204" pitchFamily="18" charset="0"/>
                      </a:rPr>
                      <m:t>𝑤</m:t>
                    </m:r>
                    <m:r>
                      <a:rPr lang="en-US" i="1">
                        <a:latin typeface="Cambria Math" panose="02040503050406030204" pitchFamily="18" charset="0"/>
                      </a:rPr>
                      <m:t>,</m:t>
                    </m:r>
                    <m:r>
                      <a:rPr lang="en-US" i="1">
                        <a:latin typeface="Cambria Math" panose="02040503050406030204" pitchFamily="18" charset="0"/>
                      </a:rPr>
                      <m:t>𝑏</m:t>
                    </m:r>
                  </m:oMath>
                </a14:m>
                <a:r>
                  <a:rPr lang="en-US" dirty="0"/>
                  <a:t> such that loss is reduced</a:t>
                </a:r>
              </a:p>
              <a:p>
                <a:pPr lvl="1"/>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𝑤</m:t>
                        </m:r>
                      </m:e>
                      <m:sup>
                        <m:r>
                          <a:rPr lang="en-US" i="1">
                            <a:latin typeface="Cambria Math" panose="02040503050406030204" pitchFamily="18" charset="0"/>
                          </a:rPr>
                          <m:t>𝑖</m:t>
                        </m:r>
                      </m:sup>
                    </m:s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𝑤</m:t>
                        </m:r>
                      </m:e>
                      <m:sup>
                        <m:r>
                          <a:rPr lang="en-US" i="1">
                            <a:latin typeface="Cambria Math" panose="02040503050406030204" pitchFamily="18" charset="0"/>
                          </a:rPr>
                          <m:t>𝑖</m:t>
                        </m:r>
                      </m:sup>
                    </m:sSup>
                    <m:r>
                      <a:rPr lang="en-US" i="1">
                        <a:latin typeface="Cambria Math" panose="02040503050406030204" pitchFamily="18" charset="0"/>
                      </a:rPr>
                      <m:t>−</m:t>
                    </m:r>
                    <m:r>
                      <a:rPr lang="en-US" i="1">
                        <a:latin typeface="Cambria Math" panose="02040503050406030204" pitchFamily="18" charset="0"/>
                      </a:rPr>
                      <m:t>𝛼</m:t>
                    </m:r>
                    <m:sSub>
                      <m:sSubPr>
                        <m:ctrlPr>
                          <a:rPr lang="en-US" i="1">
                            <a:latin typeface="Cambria Math" panose="02040503050406030204" pitchFamily="18" charset="0"/>
                          </a:rPr>
                        </m:ctrlPr>
                      </m:sSubPr>
                      <m:e>
                        <m:r>
                          <m:rPr>
                            <m:sty m:val="p"/>
                          </m:rPr>
                          <a:rPr lang="en-US">
                            <a:latin typeface="Cambria Math" panose="02040503050406030204" pitchFamily="18" charset="0"/>
                          </a:rPr>
                          <m:t>∇</m:t>
                        </m:r>
                      </m:e>
                      <m:sub>
                        <m:sSup>
                          <m:sSupPr>
                            <m:ctrlPr>
                              <a:rPr lang="en-US" i="1">
                                <a:latin typeface="Cambria Math" panose="02040503050406030204" pitchFamily="18" charset="0"/>
                              </a:rPr>
                            </m:ctrlPr>
                          </m:sSupPr>
                          <m:e>
                            <m:r>
                              <a:rPr lang="en-US" i="1">
                                <a:latin typeface="Cambria Math" panose="02040503050406030204" pitchFamily="18" charset="0"/>
                              </a:rPr>
                              <m:t>𝑤</m:t>
                            </m:r>
                          </m:e>
                          <m:sup>
                            <m:r>
                              <a:rPr lang="en-US" i="1">
                                <a:latin typeface="Cambria Math" panose="02040503050406030204" pitchFamily="18" charset="0"/>
                              </a:rPr>
                              <m:t>𝑖</m:t>
                            </m:r>
                          </m:sup>
                        </m:sSup>
                      </m:sub>
                    </m:sSub>
                    <m:r>
                      <a:rPr lang="en-US" i="1">
                        <a:latin typeface="Cambria Math" panose="02040503050406030204" pitchFamily="18" charset="0"/>
                      </a:rPr>
                      <m:t>𝑙𝑜𝑠𝑠</m:t>
                    </m:r>
                  </m:oMath>
                </a14:m>
                <a:endParaRPr lang="en-US" dirty="0"/>
              </a:p>
              <a:p>
                <a:pPr lvl="1"/>
                <a:endParaRPr lang="en-US" i="1" dirty="0">
                  <a:latin typeface="Cambria Math" panose="02040503050406030204" pitchFamily="18" charset="0"/>
                </a:endParaRPr>
              </a:p>
            </p:txBody>
          </p:sp>
        </mc:Choice>
        <mc:Fallback xmlns="">
          <p:sp>
            <p:nvSpPr>
              <p:cNvPr id="3" name="Content Placeholder 2">
                <a:extLst>
                  <a:ext uri="{FF2B5EF4-FFF2-40B4-BE49-F238E27FC236}">
                    <a16:creationId xmlns:a16="http://schemas.microsoft.com/office/drawing/2014/main" id="{18D47BB0-248A-C448-A430-0B3F68FCEADC}"/>
                  </a:ext>
                </a:extLst>
              </p:cNvPr>
              <p:cNvSpPr>
                <a:spLocks noGrp="1" noRot="1" noChangeAspect="1" noMove="1" noResize="1" noEditPoints="1" noAdjustHandles="1" noChangeArrowheads="1" noChangeShapeType="1" noTextEdit="1"/>
              </p:cNvSpPr>
              <p:nvPr>
                <p:ph idx="1"/>
              </p:nvPr>
            </p:nvSpPr>
            <p:spPr>
              <a:xfrm>
                <a:off x="838199" y="1825625"/>
                <a:ext cx="11263265" cy="4351338"/>
              </a:xfrm>
              <a:blipFill>
                <a:blip r:embed="rId2"/>
                <a:stretch>
                  <a:fillRect l="-901" t="-2035"/>
                </a:stretch>
              </a:blipFill>
            </p:spPr>
            <p:txBody>
              <a:bodyPr/>
              <a:lstStyle/>
              <a:p>
                <a:r>
                  <a:rPr lang="en-US">
                    <a:noFill/>
                  </a:rPr>
                  <a:t> </a:t>
                </a:r>
              </a:p>
            </p:txBody>
          </p:sp>
        </mc:Fallback>
      </mc:AlternateContent>
      <p:grpSp>
        <p:nvGrpSpPr>
          <p:cNvPr id="25" name="Group 24">
            <a:extLst>
              <a:ext uri="{FF2B5EF4-FFF2-40B4-BE49-F238E27FC236}">
                <a16:creationId xmlns:a16="http://schemas.microsoft.com/office/drawing/2014/main" id="{D4B92175-BAE9-634B-8497-F3948292519F}"/>
              </a:ext>
            </a:extLst>
          </p:cNvPr>
          <p:cNvGrpSpPr/>
          <p:nvPr/>
        </p:nvGrpSpPr>
        <p:grpSpPr>
          <a:xfrm>
            <a:off x="7378573" y="4367828"/>
            <a:ext cx="4722891" cy="2300134"/>
            <a:chOff x="7057084" y="4017509"/>
            <a:chExt cx="4940842" cy="2304280"/>
          </a:xfrm>
        </p:grpSpPr>
        <mc:AlternateContent xmlns:mc="http://schemas.openxmlformats.org/markup-compatibility/2006" xmlns:a14="http://schemas.microsoft.com/office/drawing/2010/main">
          <mc:Choice Requires="a14">
            <p:sp>
              <p:nvSpPr>
                <p:cNvPr id="26" name="Rectangle 25">
                  <a:extLst>
                    <a:ext uri="{FF2B5EF4-FFF2-40B4-BE49-F238E27FC236}">
                      <a16:creationId xmlns:a16="http://schemas.microsoft.com/office/drawing/2014/main" id="{63D19FBF-5744-8B49-A6C0-1D9055D7AF85}"/>
                    </a:ext>
                  </a:extLst>
                </p:cNvPr>
                <p:cNvSpPr/>
                <p:nvPr/>
              </p:nvSpPr>
              <p:spPr>
                <a:xfrm>
                  <a:off x="9418757" y="4371423"/>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26" name="Rectangle 25">
                  <a:extLst>
                    <a:ext uri="{FF2B5EF4-FFF2-40B4-BE49-F238E27FC236}">
                      <a16:creationId xmlns:a16="http://schemas.microsoft.com/office/drawing/2014/main" id="{63D19FBF-5744-8B49-A6C0-1D9055D7AF85}"/>
                    </a:ext>
                  </a:extLst>
                </p:cNvPr>
                <p:cNvSpPr>
                  <a:spLocks noRot="1" noChangeAspect="1" noMove="1" noResize="1" noEditPoints="1" noAdjustHandles="1" noChangeArrowheads="1" noChangeShapeType="1" noTextEdit="1"/>
                </p:cNvSpPr>
                <p:nvPr/>
              </p:nvSpPr>
              <p:spPr>
                <a:xfrm>
                  <a:off x="9418757" y="4371423"/>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Rectangle 26">
                  <a:extLst>
                    <a:ext uri="{FF2B5EF4-FFF2-40B4-BE49-F238E27FC236}">
                      <a16:creationId xmlns:a16="http://schemas.microsoft.com/office/drawing/2014/main" id="{C987CEF8-82B3-0F42-B2EE-E3EF3F1F8C65}"/>
                    </a:ext>
                  </a:extLst>
                </p:cNvPr>
                <p:cNvSpPr/>
                <p:nvPr/>
              </p:nvSpPr>
              <p:spPr>
                <a:xfrm>
                  <a:off x="9418756" y="4904861"/>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27" name="Rectangle 26">
                  <a:extLst>
                    <a:ext uri="{FF2B5EF4-FFF2-40B4-BE49-F238E27FC236}">
                      <a16:creationId xmlns:a16="http://schemas.microsoft.com/office/drawing/2014/main" id="{C987CEF8-82B3-0F42-B2EE-E3EF3F1F8C65}"/>
                    </a:ext>
                  </a:extLst>
                </p:cNvPr>
                <p:cNvSpPr>
                  <a:spLocks noRot="1" noChangeAspect="1" noMove="1" noResize="1" noEditPoints="1" noAdjustHandles="1" noChangeArrowheads="1" noChangeShapeType="1" noTextEdit="1"/>
                </p:cNvSpPr>
                <p:nvPr/>
              </p:nvSpPr>
              <p:spPr>
                <a:xfrm>
                  <a:off x="9418756" y="4904861"/>
                  <a:ext cx="367665"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Rectangle 27">
                  <a:extLst>
                    <a:ext uri="{FF2B5EF4-FFF2-40B4-BE49-F238E27FC236}">
                      <a16:creationId xmlns:a16="http://schemas.microsoft.com/office/drawing/2014/main" id="{DA3EA301-20D5-5F40-BC34-9CFA7AF64EB1}"/>
                    </a:ext>
                  </a:extLst>
                </p:cNvPr>
                <p:cNvSpPr/>
                <p:nvPr/>
              </p:nvSpPr>
              <p:spPr>
                <a:xfrm>
                  <a:off x="10426694" y="5161940"/>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28" name="Rectangle 27">
                  <a:extLst>
                    <a:ext uri="{FF2B5EF4-FFF2-40B4-BE49-F238E27FC236}">
                      <a16:creationId xmlns:a16="http://schemas.microsoft.com/office/drawing/2014/main" id="{DA3EA301-20D5-5F40-BC34-9CFA7AF64EB1}"/>
                    </a:ext>
                  </a:extLst>
                </p:cNvPr>
                <p:cNvSpPr>
                  <a:spLocks noRot="1" noChangeAspect="1" noMove="1" noResize="1" noEditPoints="1" noAdjustHandles="1" noChangeArrowheads="1" noChangeShapeType="1" noTextEdit="1"/>
                </p:cNvSpPr>
                <p:nvPr/>
              </p:nvSpPr>
              <p:spPr>
                <a:xfrm>
                  <a:off x="10426694" y="5161940"/>
                  <a:ext cx="367665"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Rectangle 28">
                  <a:extLst>
                    <a:ext uri="{FF2B5EF4-FFF2-40B4-BE49-F238E27FC236}">
                      <a16:creationId xmlns:a16="http://schemas.microsoft.com/office/drawing/2014/main" id="{360EC2EF-738B-4641-9232-6E8589E36DC2}"/>
                    </a:ext>
                  </a:extLst>
                </p:cNvPr>
                <p:cNvSpPr/>
                <p:nvPr/>
              </p:nvSpPr>
              <p:spPr>
                <a:xfrm>
                  <a:off x="9418756" y="5438299"/>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29" name="Rectangle 28">
                  <a:extLst>
                    <a:ext uri="{FF2B5EF4-FFF2-40B4-BE49-F238E27FC236}">
                      <a16:creationId xmlns:a16="http://schemas.microsoft.com/office/drawing/2014/main" id="{360EC2EF-738B-4641-9232-6E8589E36DC2}"/>
                    </a:ext>
                  </a:extLst>
                </p:cNvPr>
                <p:cNvSpPr>
                  <a:spLocks noRot="1" noChangeAspect="1" noMove="1" noResize="1" noEditPoints="1" noAdjustHandles="1" noChangeArrowheads="1" noChangeShapeType="1" noTextEdit="1"/>
                </p:cNvSpPr>
                <p:nvPr/>
              </p:nvSpPr>
              <p:spPr>
                <a:xfrm>
                  <a:off x="9418756" y="5438299"/>
                  <a:ext cx="3676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Rectangle 29">
                  <a:extLst>
                    <a:ext uri="{FF2B5EF4-FFF2-40B4-BE49-F238E27FC236}">
                      <a16:creationId xmlns:a16="http://schemas.microsoft.com/office/drawing/2014/main" id="{4E8DF1A1-1CA5-B242-9526-857A499A7443}"/>
                    </a:ext>
                  </a:extLst>
                </p:cNvPr>
                <p:cNvSpPr/>
                <p:nvPr/>
              </p:nvSpPr>
              <p:spPr>
                <a:xfrm>
                  <a:off x="9418755" y="5952457"/>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0" name="Rectangle 29">
                  <a:extLst>
                    <a:ext uri="{FF2B5EF4-FFF2-40B4-BE49-F238E27FC236}">
                      <a16:creationId xmlns:a16="http://schemas.microsoft.com/office/drawing/2014/main" id="{4E8DF1A1-1CA5-B242-9526-857A499A7443}"/>
                    </a:ext>
                  </a:extLst>
                </p:cNvPr>
                <p:cNvSpPr>
                  <a:spLocks noRot="1" noChangeAspect="1" noMove="1" noResize="1" noEditPoints="1" noAdjustHandles="1" noChangeArrowheads="1" noChangeShapeType="1" noTextEdit="1"/>
                </p:cNvSpPr>
                <p:nvPr/>
              </p:nvSpPr>
              <p:spPr>
                <a:xfrm>
                  <a:off x="9418755" y="5952457"/>
                  <a:ext cx="367665"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Rectangle 30">
                  <a:extLst>
                    <a:ext uri="{FF2B5EF4-FFF2-40B4-BE49-F238E27FC236}">
                      <a16:creationId xmlns:a16="http://schemas.microsoft.com/office/drawing/2014/main" id="{0AECA0FA-960A-E449-9A1E-159CF1AA8A1D}"/>
                    </a:ext>
                  </a:extLst>
                </p:cNvPr>
                <p:cNvSpPr/>
                <p:nvPr/>
              </p:nvSpPr>
              <p:spPr>
                <a:xfrm>
                  <a:off x="8369824" y="4648422"/>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1" name="Rectangle 30">
                  <a:extLst>
                    <a:ext uri="{FF2B5EF4-FFF2-40B4-BE49-F238E27FC236}">
                      <a16:creationId xmlns:a16="http://schemas.microsoft.com/office/drawing/2014/main" id="{0AECA0FA-960A-E449-9A1E-159CF1AA8A1D}"/>
                    </a:ext>
                  </a:extLst>
                </p:cNvPr>
                <p:cNvSpPr>
                  <a:spLocks noRot="1" noChangeAspect="1" noMove="1" noResize="1" noEditPoints="1" noAdjustHandles="1" noChangeArrowheads="1" noChangeShapeType="1" noTextEdit="1"/>
                </p:cNvSpPr>
                <p:nvPr/>
              </p:nvSpPr>
              <p:spPr>
                <a:xfrm>
                  <a:off x="8369824" y="4648422"/>
                  <a:ext cx="367665"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Rectangle 31">
                  <a:extLst>
                    <a:ext uri="{FF2B5EF4-FFF2-40B4-BE49-F238E27FC236}">
                      <a16:creationId xmlns:a16="http://schemas.microsoft.com/office/drawing/2014/main" id="{BE712DF1-FDDF-BB49-88F2-13A67F6608A1}"/>
                    </a:ext>
                  </a:extLst>
                </p:cNvPr>
                <p:cNvSpPr/>
                <p:nvPr/>
              </p:nvSpPr>
              <p:spPr>
                <a:xfrm>
                  <a:off x="8374224" y="5161940"/>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2" name="Rectangle 31">
                  <a:extLst>
                    <a:ext uri="{FF2B5EF4-FFF2-40B4-BE49-F238E27FC236}">
                      <a16:creationId xmlns:a16="http://schemas.microsoft.com/office/drawing/2014/main" id="{BE712DF1-FDDF-BB49-88F2-13A67F6608A1}"/>
                    </a:ext>
                  </a:extLst>
                </p:cNvPr>
                <p:cNvSpPr>
                  <a:spLocks noRot="1" noChangeAspect="1" noMove="1" noResize="1" noEditPoints="1" noAdjustHandles="1" noChangeArrowheads="1" noChangeShapeType="1" noTextEdit="1"/>
                </p:cNvSpPr>
                <p:nvPr/>
              </p:nvSpPr>
              <p:spPr>
                <a:xfrm>
                  <a:off x="8374224" y="5161940"/>
                  <a:ext cx="367665" cy="36933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Rectangle 32">
                  <a:extLst>
                    <a:ext uri="{FF2B5EF4-FFF2-40B4-BE49-F238E27FC236}">
                      <a16:creationId xmlns:a16="http://schemas.microsoft.com/office/drawing/2014/main" id="{2CAAE32B-FA75-EA46-9FE4-686BCB1FDF13}"/>
                    </a:ext>
                  </a:extLst>
                </p:cNvPr>
                <p:cNvSpPr/>
                <p:nvPr/>
              </p:nvSpPr>
              <p:spPr>
                <a:xfrm>
                  <a:off x="8374223" y="5675458"/>
                  <a:ext cx="36766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𝑏</m:t>
                        </m:r>
                      </m:oMath>
                    </m:oMathPara>
                  </a14:m>
                  <a:endParaRPr lang="en-US" dirty="0"/>
                </a:p>
              </p:txBody>
            </p:sp>
          </mc:Choice>
          <mc:Fallback xmlns="">
            <p:sp>
              <p:nvSpPr>
                <p:cNvPr id="33" name="Rectangle 32">
                  <a:extLst>
                    <a:ext uri="{FF2B5EF4-FFF2-40B4-BE49-F238E27FC236}">
                      <a16:creationId xmlns:a16="http://schemas.microsoft.com/office/drawing/2014/main" id="{2CAAE32B-FA75-EA46-9FE4-686BCB1FDF13}"/>
                    </a:ext>
                  </a:extLst>
                </p:cNvPr>
                <p:cNvSpPr>
                  <a:spLocks noRot="1" noChangeAspect="1" noMove="1" noResize="1" noEditPoints="1" noAdjustHandles="1" noChangeArrowheads="1" noChangeShapeType="1" noTextEdit="1"/>
                </p:cNvSpPr>
                <p:nvPr/>
              </p:nvSpPr>
              <p:spPr>
                <a:xfrm>
                  <a:off x="8374223" y="5675458"/>
                  <a:ext cx="367665" cy="369332"/>
                </a:xfrm>
                <a:prstGeom prst="rect">
                  <a:avLst/>
                </a:prstGeom>
                <a:blipFill>
                  <a:blip r:embed="rId6"/>
                  <a:stretch>
                    <a:fillRect/>
                  </a:stretch>
                </a:blipFill>
              </p:spPr>
              <p:txBody>
                <a:bodyPr/>
                <a:lstStyle/>
                <a:p>
                  <a:r>
                    <a:rPr lang="en-US">
                      <a:noFill/>
                    </a:rPr>
                    <a:t> </a:t>
                  </a:r>
                </a:p>
              </p:txBody>
            </p:sp>
          </mc:Fallback>
        </mc:AlternateContent>
        <p:grpSp>
          <p:nvGrpSpPr>
            <p:cNvPr id="34" name="Group 33">
              <a:extLst>
                <a:ext uri="{FF2B5EF4-FFF2-40B4-BE49-F238E27FC236}">
                  <a16:creationId xmlns:a16="http://schemas.microsoft.com/office/drawing/2014/main" id="{F5B2B45B-FDBB-9D4D-92CC-109D429C1188}"/>
                </a:ext>
              </a:extLst>
            </p:cNvPr>
            <p:cNvGrpSpPr/>
            <p:nvPr/>
          </p:nvGrpSpPr>
          <p:grpSpPr>
            <a:xfrm>
              <a:off x="7057084" y="4017509"/>
              <a:ext cx="4940842" cy="2304280"/>
              <a:chOff x="7001433" y="4188595"/>
              <a:chExt cx="4940842" cy="2304280"/>
            </a:xfrm>
          </p:grpSpPr>
          <p:pic>
            <p:nvPicPr>
              <p:cNvPr id="35" name="Picture 2">
                <a:extLst>
                  <a:ext uri="{FF2B5EF4-FFF2-40B4-BE49-F238E27FC236}">
                    <a16:creationId xmlns:a16="http://schemas.microsoft.com/office/drawing/2014/main" id="{EEC7754E-4580-414C-A6DC-5F85C9F3A22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01433" y="4562287"/>
                <a:ext cx="4940842" cy="193058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478DEB00-FBCC-6043-AF48-1504F13022C6}"/>
                      </a:ext>
                    </a:extLst>
                  </p:cNvPr>
                  <p:cNvSpPr txBox="1"/>
                  <p:nvPr/>
                </p:nvSpPr>
                <p:spPr>
                  <a:xfrm>
                    <a:off x="7432895" y="4690898"/>
                    <a:ext cx="27610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oMath>
                      </m:oMathPara>
                    </a14:m>
                    <a:endParaRPr lang="en-US" dirty="0"/>
                  </a:p>
                </p:txBody>
              </p:sp>
            </mc:Choice>
            <mc:Fallback xmlns="">
              <p:sp>
                <p:nvSpPr>
                  <p:cNvPr id="5" name="TextBox 4">
                    <a:extLst>
                      <a:ext uri="{FF2B5EF4-FFF2-40B4-BE49-F238E27FC236}">
                        <a16:creationId xmlns:a16="http://schemas.microsoft.com/office/drawing/2014/main" id="{3725FBD1-E0C5-2D48-AB21-20DFB433B162}"/>
                      </a:ext>
                    </a:extLst>
                  </p:cNvPr>
                  <p:cNvSpPr txBox="1">
                    <a:spLocks noRot="1" noChangeAspect="1" noMove="1" noResize="1" noEditPoints="1" noAdjustHandles="1" noChangeArrowheads="1" noChangeShapeType="1" noTextEdit="1"/>
                  </p:cNvSpPr>
                  <p:nvPr/>
                </p:nvSpPr>
                <p:spPr>
                  <a:xfrm>
                    <a:off x="7432895" y="4690898"/>
                    <a:ext cx="276101" cy="276999"/>
                  </a:xfrm>
                  <a:prstGeom prst="rect">
                    <a:avLst/>
                  </a:prstGeom>
                  <a:blipFill>
                    <a:blip r:embed="rId8"/>
                    <a:stretch>
                      <a:fillRect l="-9091" r="-4545"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2E1EC902-703F-F74E-BF71-705FA328C51C}"/>
                      </a:ext>
                    </a:extLst>
                  </p:cNvPr>
                  <p:cNvSpPr txBox="1"/>
                  <p:nvPr/>
                </p:nvSpPr>
                <p:spPr>
                  <a:xfrm>
                    <a:off x="7432894" y="5016243"/>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oMath>
                      </m:oMathPara>
                    </a14:m>
                    <a:endParaRPr lang="en-US" dirty="0"/>
                  </a:p>
                </p:txBody>
              </p:sp>
            </mc:Choice>
            <mc:Fallback xmlns="">
              <p:sp>
                <p:nvSpPr>
                  <p:cNvPr id="7" name="TextBox 6">
                    <a:extLst>
                      <a:ext uri="{FF2B5EF4-FFF2-40B4-BE49-F238E27FC236}">
                        <a16:creationId xmlns:a16="http://schemas.microsoft.com/office/drawing/2014/main" id="{01F88CD9-184A-A945-93B1-E886849FA749}"/>
                      </a:ext>
                    </a:extLst>
                  </p:cNvPr>
                  <p:cNvSpPr txBox="1">
                    <a:spLocks noRot="1" noChangeAspect="1" noMove="1" noResize="1" noEditPoints="1" noAdjustHandles="1" noChangeArrowheads="1" noChangeShapeType="1" noTextEdit="1"/>
                  </p:cNvSpPr>
                  <p:nvPr/>
                </p:nvSpPr>
                <p:spPr>
                  <a:xfrm>
                    <a:off x="7432894" y="5016243"/>
                    <a:ext cx="281423" cy="276999"/>
                  </a:xfrm>
                  <a:prstGeom prst="rect">
                    <a:avLst/>
                  </a:prstGeom>
                  <a:blipFill>
                    <a:blip r:embed="rId9"/>
                    <a:stretch>
                      <a:fillRect l="-8696" r="-4348"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E4384E58-EA99-A040-BD6D-959788204D8B}"/>
                      </a:ext>
                    </a:extLst>
                  </p:cNvPr>
                  <p:cNvSpPr txBox="1"/>
                  <p:nvPr/>
                </p:nvSpPr>
                <p:spPr>
                  <a:xfrm>
                    <a:off x="7432894" y="5640232"/>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4</m:t>
                              </m:r>
                            </m:sub>
                          </m:sSub>
                        </m:oMath>
                      </m:oMathPara>
                    </a14:m>
                    <a:endParaRPr lang="en-US" dirty="0"/>
                  </a:p>
                </p:txBody>
              </p:sp>
            </mc:Choice>
            <mc:Fallback xmlns="">
              <p:sp>
                <p:nvSpPr>
                  <p:cNvPr id="9" name="TextBox 8">
                    <a:extLst>
                      <a:ext uri="{FF2B5EF4-FFF2-40B4-BE49-F238E27FC236}">
                        <a16:creationId xmlns:a16="http://schemas.microsoft.com/office/drawing/2014/main" id="{8FA54368-9693-C742-9B35-86DA4DCBC0E8}"/>
                      </a:ext>
                    </a:extLst>
                  </p:cNvPr>
                  <p:cNvSpPr txBox="1">
                    <a:spLocks noRot="1" noChangeAspect="1" noMove="1" noResize="1" noEditPoints="1" noAdjustHandles="1" noChangeArrowheads="1" noChangeShapeType="1" noTextEdit="1"/>
                  </p:cNvSpPr>
                  <p:nvPr/>
                </p:nvSpPr>
                <p:spPr>
                  <a:xfrm>
                    <a:off x="7432894" y="5640232"/>
                    <a:ext cx="281423" cy="276999"/>
                  </a:xfrm>
                  <a:prstGeom prst="rect">
                    <a:avLst/>
                  </a:prstGeom>
                  <a:blipFill>
                    <a:blip r:embed="rId10"/>
                    <a:stretch>
                      <a:fillRect l="-8696" r="-4348"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A6C2F18D-9DA0-9A41-B911-981B21D81266}"/>
                      </a:ext>
                    </a:extLst>
                  </p:cNvPr>
                  <p:cNvSpPr txBox="1"/>
                  <p:nvPr/>
                </p:nvSpPr>
                <p:spPr>
                  <a:xfrm>
                    <a:off x="7432894" y="5966047"/>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5</m:t>
                              </m:r>
                            </m:sub>
                          </m:sSub>
                        </m:oMath>
                      </m:oMathPara>
                    </a14:m>
                    <a:endParaRPr lang="en-US" dirty="0"/>
                  </a:p>
                </p:txBody>
              </p:sp>
            </mc:Choice>
            <mc:Fallback xmlns="">
              <p:sp>
                <p:nvSpPr>
                  <p:cNvPr id="10" name="TextBox 9">
                    <a:extLst>
                      <a:ext uri="{FF2B5EF4-FFF2-40B4-BE49-F238E27FC236}">
                        <a16:creationId xmlns:a16="http://schemas.microsoft.com/office/drawing/2014/main" id="{D66DA69D-8D07-9D48-9EE9-D4A8D8AC3260}"/>
                      </a:ext>
                    </a:extLst>
                  </p:cNvPr>
                  <p:cNvSpPr txBox="1">
                    <a:spLocks noRot="1" noChangeAspect="1" noMove="1" noResize="1" noEditPoints="1" noAdjustHandles="1" noChangeArrowheads="1" noChangeShapeType="1" noTextEdit="1"/>
                  </p:cNvSpPr>
                  <p:nvPr/>
                </p:nvSpPr>
                <p:spPr>
                  <a:xfrm>
                    <a:off x="7432894" y="5966047"/>
                    <a:ext cx="281423" cy="276999"/>
                  </a:xfrm>
                  <a:prstGeom prst="rect">
                    <a:avLst/>
                  </a:prstGeom>
                  <a:blipFill>
                    <a:blip r:embed="rId11"/>
                    <a:stretch>
                      <a:fillRect l="-8696" r="-4348"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3F1252E4-7A17-AA4C-A016-1F6BB6B6138A}"/>
                      </a:ext>
                    </a:extLst>
                  </p:cNvPr>
                  <p:cNvSpPr txBox="1"/>
                  <p:nvPr/>
                </p:nvSpPr>
                <p:spPr>
                  <a:xfrm>
                    <a:off x="7864357" y="4552398"/>
                    <a:ext cx="33926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1</m:t>
                              </m:r>
                            </m:sup>
                          </m:sSup>
                        </m:oMath>
                      </m:oMathPara>
                    </a14:m>
                    <a:endParaRPr lang="en-US" dirty="0"/>
                  </a:p>
                </p:txBody>
              </p:sp>
            </mc:Choice>
            <mc:Fallback xmlns="">
              <p:sp>
                <p:nvSpPr>
                  <p:cNvPr id="40" name="TextBox 39">
                    <a:extLst>
                      <a:ext uri="{FF2B5EF4-FFF2-40B4-BE49-F238E27FC236}">
                        <a16:creationId xmlns:a16="http://schemas.microsoft.com/office/drawing/2014/main" id="{3F1252E4-7A17-AA4C-A016-1F6BB6B6138A}"/>
                      </a:ext>
                    </a:extLst>
                  </p:cNvPr>
                  <p:cNvSpPr txBox="1">
                    <a:spLocks noRot="1" noChangeAspect="1" noMove="1" noResize="1" noEditPoints="1" noAdjustHandles="1" noChangeArrowheads="1" noChangeShapeType="1" noTextEdit="1"/>
                  </p:cNvSpPr>
                  <p:nvPr/>
                </p:nvSpPr>
                <p:spPr>
                  <a:xfrm>
                    <a:off x="7864357" y="4552398"/>
                    <a:ext cx="339260" cy="276999"/>
                  </a:xfrm>
                  <a:prstGeom prst="rect">
                    <a:avLst/>
                  </a:prstGeom>
                  <a:blipFill>
                    <a:blip r:embed="rId12"/>
                    <a:stretch>
                      <a:fillRect l="-7692" t="-4545" r="-769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96A74E32-1CC9-E549-9438-24550BC3008C}"/>
                      </a:ext>
                    </a:extLst>
                  </p:cNvPr>
                  <p:cNvSpPr txBox="1"/>
                  <p:nvPr/>
                </p:nvSpPr>
                <p:spPr>
                  <a:xfrm>
                    <a:off x="8804408" y="4484030"/>
                    <a:ext cx="3441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2</m:t>
                              </m:r>
                            </m:sup>
                          </m:sSup>
                        </m:oMath>
                      </m:oMathPara>
                    </a14:m>
                    <a:endParaRPr lang="en-US" dirty="0"/>
                  </a:p>
                </p:txBody>
              </p:sp>
            </mc:Choice>
            <mc:Fallback xmlns="">
              <p:sp>
                <p:nvSpPr>
                  <p:cNvPr id="41" name="TextBox 40">
                    <a:extLst>
                      <a:ext uri="{FF2B5EF4-FFF2-40B4-BE49-F238E27FC236}">
                        <a16:creationId xmlns:a16="http://schemas.microsoft.com/office/drawing/2014/main" id="{96A74E32-1CC9-E549-9438-24550BC3008C}"/>
                      </a:ext>
                    </a:extLst>
                  </p:cNvPr>
                  <p:cNvSpPr txBox="1">
                    <a:spLocks noRot="1" noChangeAspect="1" noMove="1" noResize="1" noEditPoints="1" noAdjustHandles="1" noChangeArrowheads="1" noChangeShapeType="1" noTextEdit="1"/>
                  </p:cNvSpPr>
                  <p:nvPr/>
                </p:nvSpPr>
                <p:spPr>
                  <a:xfrm>
                    <a:off x="8804408" y="4484030"/>
                    <a:ext cx="344197" cy="276999"/>
                  </a:xfrm>
                  <a:prstGeom prst="rect">
                    <a:avLst/>
                  </a:prstGeom>
                  <a:blipFill>
                    <a:blip r:embed="rId13"/>
                    <a:stretch>
                      <a:fillRect l="-7407" r="-370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94DA9D9B-DB7D-954C-8217-9F64E3107A25}"/>
                      </a:ext>
                    </a:extLst>
                  </p:cNvPr>
                  <p:cNvSpPr txBox="1"/>
                  <p:nvPr/>
                </p:nvSpPr>
                <p:spPr>
                  <a:xfrm>
                    <a:off x="9979850" y="4810951"/>
                    <a:ext cx="3441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3</m:t>
                              </m:r>
                            </m:sup>
                          </m:sSup>
                        </m:oMath>
                      </m:oMathPara>
                    </a14:m>
                    <a:endParaRPr lang="en-US" dirty="0"/>
                  </a:p>
                </p:txBody>
              </p:sp>
            </mc:Choice>
            <mc:Fallback xmlns="">
              <p:sp>
                <p:nvSpPr>
                  <p:cNvPr id="42" name="TextBox 41">
                    <a:extLst>
                      <a:ext uri="{FF2B5EF4-FFF2-40B4-BE49-F238E27FC236}">
                        <a16:creationId xmlns:a16="http://schemas.microsoft.com/office/drawing/2014/main" id="{94DA9D9B-DB7D-954C-8217-9F64E3107A25}"/>
                      </a:ext>
                    </a:extLst>
                  </p:cNvPr>
                  <p:cNvSpPr txBox="1">
                    <a:spLocks noRot="1" noChangeAspect="1" noMove="1" noResize="1" noEditPoints="1" noAdjustHandles="1" noChangeArrowheads="1" noChangeShapeType="1" noTextEdit="1"/>
                  </p:cNvSpPr>
                  <p:nvPr/>
                </p:nvSpPr>
                <p:spPr>
                  <a:xfrm>
                    <a:off x="9979850" y="4810951"/>
                    <a:ext cx="344197" cy="276999"/>
                  </a:xfrm>
                  <a:prstGeom prst="rect">
                    <a:avLst/>
                  </a:prstGeom>
                  <a:blipFill>
                    <a:blip r:embed="rId14"/>
                    <a:stretch>
                      <a:fillRect l="-7407" t="-4348" r="-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8DC2F6B2-0DBB-254F-B66C-4A1E60D2E088}"/>
                      </a:ext>
                    </a:extLst>
                  </p:cNvPr>
                  <p:cNvSpPr txBox="1"/>
                  <p:nvPr/>
                </p:nvSpPr>
                <p:spPr>
                  <a:xfrm>
                    <a:off x="8362210" y="4490048"/>
                    <a:ext cx="27879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1</m:t>
                              </m:r>
                            </m:sup>
                          </m:sSup>
                        </m:oMath>
                      </m:oMathPara>
                    </a14:m>
                    <a:endParaRPr lang="en-US" dirty="0"/>
                  </a:p>
                </p:txBody>
              </p:sp>
            </mc:Choice>
            <mc:Fallback xmlns="">
              <p:sp>
                <p:nvSpPr>
                  <p:cNvPr id="43" name="TextBox 42">
                    <a:extLst>
                      <a:ext uri="{FF2B5EF4-FFF2-40B4-BE49-F238E27FC236}">
                        <a16:creationId xmlns:a16="http://schemas.microsoft.com/office/drawing/2014/main" id="{8DC2F6B2-0DBB-254F-B66C-4A1E60D2E088}"/>
                      </a:ext>
                    </a:extLst>
                  </p:cNvPr>
                  <p:cNvSpPr txBox="1">
                    <a:spLocks noRot="1" noChangeAspect="1" noMove="1" noResize="1" noEditPoints="1" noAdjustHandles="1" noChangeArrowheads="1" noChangeShapeType="1" noTextEdit="1"/>
                  </p:cNvSpPr>
                  <p:nvPr/>
                </p:nvSpPr>
                <p:spPr>
                  <a:xfrm>
                    <a:off x="8362210" y="4490048"/>
                    <a:ext cx="278794" cy="276999"/>
                  </a:xfrm>
                  <a:prstGeom prst="rect">
                    <a:avLst/>
                  </a:prstGeom>
                  <a:blipFill>
                    <a:blip r:embed="rId15"/>
                    <a:stretch>
                      <a:fillRect l="-9091" t="-4545" r="-90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2A1720B1-6B57-294D-AADF-4849C5C0477E}"/>
                      </a:ext>
                    </a:extLst>
                  </p:cNvPr>
                  <p:cNvSpPr txBox="1"/>
                  <p:nvPr/>
                </p:nvSpPr>
                <p:spPr>
                  <a:xfrm>
                    <a:off x="9413537" y="4188595"/>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2</m:t>
                              </m:r>
                            </m:sup>
                          </m:sSup>
                        </m:oMath>
                      </m:oMathPara>
                    </a14:m>
                    <a:endParaRPr lang="en-US" dirty="0"/>
                  </a:p>
                </p:txBody>
              </p:sp>
            </mc:Choice>
            <mc:Fallback xmlns="">
              <p:sp>
                <p:nvSpPr>
                  <p:cNvPr id="44" name="TextBox 43">
                    <a:extLst>
                      <a:ext uri="{FF2B5EF4-FFF2-40B4-BE49-F238E27FC236}">
                        <a16:creationId xmlns:a16="http://schemas.microsoft.com/office/drawing/2014/main" id="{2A1720B1-6B57-294D-AADF-4849C5C0477E}"/>
                      </a:ext>
                    </a:extLst>
                  </p:cNvPr>
                  <p:cNvSpPr txBox="1">
                    <a:spLocks noRot="1" noChangeAspect="1" noMove="1" noResize="1" noEditPoints="1" noAdjustHandles="1" noChangeArrowheads="1" noChangeShapeType="1" noTextEdit="1"/>
                  </p:cNvSpPr>
                  <p:nvPr/>
                </p:nvSpPr>
                <p:spPr>
                  <a:xfrm>
                    <a:off x="9413537" y="4188595"/>
                    <a:ext cx="283732" cy="276999"/>
                  </a:xfrm>
                  <a:prstGeom prst="rect">
                    <a:avLst/>
                  </a:prstGeom>
                  <a:blipFill>
                    <a:blip r:embed="rId16"/>
                    <a:stretch>
                      <a:fillRect l="-13636" t="-4348" r="-90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3D47FB4D-293D-B745-80A6-0B8ACBF19CA6}"/>
                      </a:ext>
                    </a:extLst>
                  </p:cNvPr>
                  <p:cNvSpPr txBox="1"/>
                  <p:nvPr/>
                </p:nvSpPr>
                <p:spPr>
                  <a:xfrm>
                    <a:off x="10471905" y="5016242"/>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3</m:t>
                              </m:r>
                            </m:sup>
                          </m:sSup>
                        </m:oMath>
                      </m:oMathPara>
                    </a14:m>
                    <a:endParaRPr lang="en-US" dirty="0"/>
                  </a:p>
                </p:txBody>
              </p:sp>
            </mc:Choice>
            <mc:Fallback xmlns="">
              <p:sp>
                <p:nvSpPr>
                  <p:cNvPr id="45" name="TextBox 44">
                    <a:extLst>
                      <a:ext uri="{FF2B5EF4-FFF2-40B4-BE49-F238E27FC236}">
                        <a16:creationId xmlns:a16="http://schemas.microsoft.com/office/drawing/2014/main" id="{3D47FB4D-293D-B745-80A6-0B8ACBF19CA6}"/>
                      </a:ext>
                    </a:extLst>
                  </p:cNvPr>
                  <p:cNvSpPr txBox="1">
                    <a:spLocks noRot="1" noChangeAspect="1" noMove="1" noResize="1" noEditPoints="1" noAdjustHandles="1" noChangeArrowheads="1" noChangeShapeType="1" noTextEdit="1"/>
                  </p:cNvSpPr>
                  <p:nvPr/>
                </p:nvSpPr>
                <p:spPr>
                  <a:xfrm>
                    <a:off x="10471905" y="5016242"/>
                    <a:ext cx="283732" cy="276999"/>
                  </a:xfrm>
                  <a:prstGeom prst="rect">
                    <a:avLst/>
                  </a:prstGeom>
                  <a:blipFill>
                    <a:blip r:embed="rId17"/>
                    <a:stretch>
                      <a:fillRect l="-8696" r="-4348"/>
                    </a:stretch>
                  </a:blipFill>
                </p:spPr>
                <p:txBody>
                  <a:bodyPr/>
                  <a:lstStyle/>
                  <a:p>
                    <a:r>
                      <a:rPr lang="en-US">
                        <a:noFill/>
                      </a:rPr>
                      <a:t> </a:t>
                    </a:r>
                  </a:p>
                </p:txBody>
              </p:sp>
            </mc:Fallback>
          </mc:AlternateContent>
        </p:grpSp>
      </p:grpSp>
      <p:sp>
        <p:nvSpPr>
          <p:cNvPr id="4" name="Slide Number Placeholder 3">
            <a:extLst>
              <a:ext uri="{FF2B5EF4-FFF2-40B4-BE49-F238E27FC236}">
                <a16:creationId xmlns:a16="http://schemas.microsoft.com/office/drawing/2014/main" id="{8455FCA1-4265-BB4D-BEFE-3420FE9FAF26}"/>
              </a:ext>
            </a:extLst>
          </p:cNvPr>
          <p:cNvSpPr>
            <a:spLocks noGrp="1"/>
          </p:cNvSpPr>
          <p:nvPr>
            <p:ph type="sldNum" sz="quarter" idx="12"/>
          </p:nvPr>
        </p:nvSpPr>
        <p:spPr/>
        <p:txBody>
          <a:bodyPr/>
          <a:lstStyle/>
          <a:p>
            <a:fld id="{5F07402F-1908-0F43-B844-ECE5D9BD648C}" type="slidenum">
              <a:rPr lang="en-US" smtClean="0"/>
              <a:t>35</a:t>
            </a:fld>
            <a:endParaRPr lang="en-US"/>
          </a:p>
        </p:txBody>
      </p:sp>
    </p:spTree>
    <p:extLst>
      <p:ext uri="{BB962C8B-B14F-4D97-AF65-F5344CB8AC3E}">
        <p14:creationId xmlns:p14="http://schemas.microsoft.com/office/powerpoint/2010/main" val="722526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B0648-F0D1-0E42-813D-696819CECC20}"/>
              </a:ext>
            </a:extLst>
          </p:cNvPr>
          <p:cNvSpPr>
            <a:spLocks noGrp="1"/>
          </p:cNvSpPr>
          <p:nvPr>
            <p:ph type="title"/>
          </p:nvPr>
        </p:nvSpPr>
        <p:spPr/>
        <p:txBody>
          <a:bodyPr/>
          <a:lstStyle/>
          <a:p>
            <a:r>
              <a:rPr lang="en-US" dirty="0"/>
              <a:t>Numerical 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F5BE460-1F15-4546-A4B3-9099F9E0A5C2}"/>
                  </a:ext>
                </a:extLst>
              </p:cNvPr>
              <p:cNvSpPr>
                <a:spLocks noGrp="1"/>
              </p:cNvSpPr>
              <p:nvPr>
                <p:ph idx="1"/>
              </p:nvPr>
            </p:nvSpPr>
            <p:spPr>
              <a:xfrm>
                <a:off x="838200" y="1825624"/>
                <a:ext cx="10515600" cy="4873939"/>
              </a:xfrm>
            </p:spPr>
            <p:txBody>
              <a:bodyPr/>
              <a:lstStyle/>
              <a:p>
                <a:r>
                  <a:rPr lang="en-US" dirty="0"/>
                  <a:t>One t</a:t>
                </a:r>
                <a:r>
                  <a:rPr lang="en-US" b="0" dirty="0"/>
                  <a:t>raining sample: </a:t>
                </a:r>
                <a14:m>
                  <m:oMath xmlns:m="http://schemas.openxmlformats.org/officeDocument/2006/math">
                    <m:r>
                      <a:rPr lang="en-US" b="0" i="1" smtClean="0">
                        <a:latin typeface="Cambria Math" panose="02040503050406030204" pitchFamily="18" charset="0"/>
                      </a:rPr>
                      <m:t>𝑥</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d>
                          <m:dPr>
                            <m:begChr m:val="["/>
                            <m:endChr m:val="]"/>
                            <m:ctrlPr>
                              <a:rPr lang="en-US" i="1">
                                <a:latin typeface="Cambria Math" panose="02040503050406030204" pitchFamily="18" charset="0"/>
                              </a:rPr>
                            </m:ctrlPr>
                          </m:dPr>
                          <m:e>
                            <m:r>
                              <a:rPr lang="en-US" i="1">
                                <a:latin typeface="Cambria Math" panose="02040503050406030204" pitchFamily="18" charset="0"/>
                              </a:rPr>
                              <m:t>1,2,3</m:t>
                            </m:r>
                          </m:e>
                        </m:d>
                      </m:e>
                      <m:sup>
                        <m:r>
                          <a:rPr lang="en-US" b="0" i="1" smtClean="0">
                            <a:latin typeface="Cambria Math" panose="02040503050406030204" pitchFamily="18" charset="0"/>
                          </a:rPr>
                          <m:t>⊤</m:t>
                        </m:r>
                      </m:sup>
                    </m:sSup>
                    <m:r>
                      <a:rPr lang="en-US" b="0" i="1" smtClean="0">
                        <a:latin typeface="Cambria Math" panose="02040503050406030204" pitchFamily="18" charset="0"/>
                      </a:rPr>
                      <m:t> </m:t>
                    </m:r>
                    <m:r>
                      <a:rPr lang="en-US" b="0" i="1" smtClean="0">
                        <a:latin typeface="Cambria Math" panose="02040503050406030204" pitchFamily="18" charset="0"/>
                      </a:rPr>
                      <m:t>𝑦</m:t>
                    </m:r>
                    <m:r>
                      <a:rPr lang="en-US" b="0" i="1" smtClean="0">
                        <a:latin typeface="Cambria Math" panose="02040503050406030204" pitchFamily="18" charset="0"/>
                      </a:rPr>
                      <m:t>=20</m:t>
                    </m:r>
                  </m:oMath>
                </a14:m>
                <a:endParaRPr lang="en-US" dirty="0"/>
              </a:p>
              <a:p>
                <a:r>
                  <a:rPr lang="en-US" dirty="0"/>
                  <a:t>Network = </a:t>
                </a:r>
                <a14:m>
                  <m:oMath xmlns:m="http://schemas.openxmlformats.org/officeDocument/2006/math">
                    <m:d>
                      <m:dPr>
                        <m:begChr m:val="["/>
                        <m:endChr m:val="]"/>
                        <m:ctrlPr>
                          <a:rPr lang="en-US" i="1">
                            <a:latin typeface="Cambria Math" panose="02040503050406030204" pitchFamily="18" charset="0"/>
                          </a:rPr>
                        </m:ctrlPr>
                      </m:dPr>
                      <m:e>
                        <m:r>
                          <a:rPr lang="en-US" b="0" i="1" smtClean="0">
                            <a:latin typeface="Cambria Math" panose="02040503050406030204" pitchFamily="18" charset="0"/>
                          </a:rPr>
                          <m:t>3</m:t>
                        </m:r>
                        <m:r>
                          <a:rPr lang="en-US" i="1">
                            <a:latin typeface="Cambria Math" panose="02040503050406030204" pitchFamily="18" charset="0"/>
                          </a:rPr>
                          <m:t>,</m:t>
                        </m:r>
                        <m:r>
                          <a:rPr lang="en-US" b="0" i="1" smtClean="0">
                            <a:latin typeface="Cambria Math" panose="02040503050406030204" pitchFamily="18" charset="0"/>
                          </a:rPr>
                          <m:t>4</m:t>
                        </m:r>
                        <m:r>
                          <a:rPr lang="en-US" i="1">
                            <a:latin typeface="Cambria Math" panose="02040503050406030204" pitchFamily="18" charset="0"/>
                          </a:rPr>
                          <m:t>,</m:t>
                        </m:r>
                        <m:r>
                          <a:rPr lang="en-US" b="0" i="1" smtClean="0">
                            <a:latin typeface="Cambria Math" panose="02040503050406030204" pitchFamily="18" charset="0"/>
                          </a:rPr>
                          <m:t>1</m:t>
                        </m:r>
                      </m:e>
                    </m:d>
                  </m:oMath>
                </a14:m>
                <a:r>
                  <a:rPr lang="en-US" dirty="0"/>
                  <a:t>  </a:t>
                </a:r>
                <a:r>
                  <a:rPr lang="en-US" dirty="0">
                    <a:solidFill>
                      <a:srgbClr val="00B050"/>
                    </a:solidFill>
                  </a:rPr>
                  <a:t>// [input, hidden layer, output]</a:t>
                </a:r>
              </a:p>
              <a:p>
                <a:r>
                  <a:rPr lang="en-US" dirty="0"/>
                  <a:t>Hidden layer uses a </a:t>
                </a:r>
                <a:r>
                  <a:rPr lang="en-US" dirty="0" err="1"/>
                  <a:t>ReLU</a:t>
                </a:r>
                <a:r>
                  <a:rPr lang="en-US" dirty="0"/>
                  <a:t> activation function</a:t>
                </a:r>
              </a:p>
              <a:p>
                <a:r>
                  <a:rPr lang="en-US" dirty="0"/>
                  <a:t>Init: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1</m:t>
                        </m:r>
                      </m:sup>
                    </m:sSup>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eqArr>
                          <m:eqArrPr>
                            <m:ctrlPr>
                              <a:rPr lang="en-US" b="0" i="1" smtClean="0">
                                <a:latin typeface="Cambria Math" panose="02040503050406030204" pitchFamily="18" charset="0"/>
                              </a:rPr>
                            </m:ctrlPr>
                          </m:eqArrPr>
                          <m:e>
                            <m:r>
                              <a:rPr lang="en-US" b="0" i="1" smtClean="0">
                                <a:latin typeface="Cambria Math" panose="02040503050406030204" pitchFamily="18" charset="0"/>
                              </a:rPr>
                              <m:t>1</m:t>
                            </m:r>
                          </m:e>
                          <m:e>
                            <m:r>
                              <a:rPr lang="en-US" b="0" i="1" smtClean="0">
                                <a:latin typeface="Cambria Math" panose="02040503050406030204" pitchFamily="18" charset="0"/>
                              </a:rPr>
                              <m:t>1</m:t>
                            </m:r>
                          </m:e>
                          <m:e>
                            <m:r>
                              <a:rPr lang="en-US" b="0" i="1" smtClean="0">
                                <a:latin typeface="Cambria Math" panose="02040503050406030204" pitchFamily="18" charset="0"/>
                              </a:rPr>
                              <m:t>1</m:t>
                            </m:r>
                          </m:e>
                          <m:e>
                            <m:r>
                              <a:rPr lang="en-US" b="0" i="1" smtClean="0">
                                <a:latin typeface="Cambria Math" panose="02040503050406030204" pitchFamily="18" charset="0"/>
                              </a:rPr>
                              <m:t>1</m:t>
                            </m:r>
                          </m:e>
                        </m:eqArr>
                        <m:r>
                          <a:rPr lang="en-US" b="0" i="1" smtClean="0">
                            <a:latin typeface="Cambria Math" panose="02040503050406030204" pitchFamily="18" charset="0"/>
                          </a:rPr>
                          <m:t>    </m:t>
                        </m:r>
                        <m:eqArr>
                          <m:eqArrPr>
                            <m:ctrlPr>
                              <a:rPr lang="en-US" i="1">
                                <a:latin typeface="Cambria Math" panose="02040503050406030204" pitchFamily="18" charset="0"/>
                              </a:rPr>
                            </m:ctrlPr>
                          </m:eqArrPr>
                          <m:e>
                            <m:r>
                              <a:rPr lang="en-US" i="1">
                                <a:latin typeface="Cambria Math" panose="02040503050406030204" pitchFamily="18" charset="0"/>
                              </a:rPr>
                              <m:t>1</m:t>
                            </m:r>
                          </m:e>
                          <m:e>
                            <m:r>
                              <a:rPr lang="en-US" i="1">
                                <a:latin typeface="Cambria Math" panose="02040503050406030204" pitchFamily="18" charset="0"/>
                              </a:rPr>
                              <m:t>1</m:t>
                            </m:r>
                          </m:e>
                          <m:e>
                            <m:r>
                              <a:rPr lang="en-US" i="1">
                                <a:latin typeface="Cambria Math" panose="02040503050406030204" pitchFamily="18" charset="0"/>
                              </a:rPr>
                              <m:t>1</m:t>
                            </m:r>
                          </m:e>
                          <m:e>
                            <m:r>
                              <a:rPr lang="en-US" i="1">
                                <a:latin typeface="Cambria Math" panose="02040503050406030204" pitchFamily="18" charset="0"/>
                              </a:rPr>
                              <m:t>1</m:t>
                            </m:r>
                          </m:e>
                        </m:eqArr>
                        <m:r>
                          <a:rPr lang="en-US" b="0" i="1" smtClean="0">
                            <a:latin typeface="Cambria Math" panose="02040503050406030204" pitchFamily="18" charset="0"/>
                          </a:rPr>
                          <m:t>    </m:t>
                        </m:r>
                        <m:eqArr>
                          <m:eqArrPr>
                            <m:ctrlPr>
                              <a:rPr lang="en-US" i="1">
                                <a:latin typeface="Cambria Math" panose="02040503050406030204" pitchFamily="18" charset="0"/>
                              </a:rPr>
                            </m:ctrlPr>
                          </m:eqArrPr>
                          <m:e>
                            <m:r>
                              <a:rPr lang="en-US" i="1">
                                <a:latin typeface="Cambria Math" panose="02040503050406030204" pitchFamily="18" charset="0"/>
                              </a:rPr>
                              <m:t>1</m:t>
                            </m:r>
                          </m:e>
                          <m:e>
                            <m:r>
                              <a:rPr lang="en-US" i="1">
                                <a:latin typeface="Cambria Math" panose="02040503050406030204" pitchFamily="18" charset="0"/>
                              </a:rPr>
                              <m:t>1</m:t>
                            </m:r>
                          </m:e>
                          <m:e>
                            <m:r>
                              <a:rPr lang="en-US" i="1">
                                <a:latin typeface="Cambria Math" panose="02040503050406030204" pitchFamily="18" charset="0"/>
                              </a:rPr>
                              <m:t>1</m:t>
                            </m:r>
                          </m:e>
                          <m:e>
                            <m:r>
                              <a:rPr lang="en-US" i="1">
                                <a:latin typeface="Cambria Math" panose="02040503050406030204" pitchFamily="18" charset="0"/>
                              </a:rPr>
                              <m:t>1</m:t>
                            </m:r>
                          </m:e>
                        </m:eqArr>
                      </m:e>
                    </m:d>
                  </m:oMath>
                </a14:m>
                <a:r>
                  <a:rPr lang="en-US" dirty="0"/>
                  <a:t> </a:t>
                </a:r>
                <a14:m>
                  <m:oMath xmlns:m="http://schemas.openxmlformats.org/officeDocument/2006/math">
                    <m:sSup>
                      <m:sSupPr>
                        <m:ctrlPr>
                          <a:rPr lang="en-US" i="1">
                            <a:latin typeface="Cambria Math" panose="02040503050406030204" pitchFamily="18" charset="0"/>
                          </a:rPr>
                        </m:ctrlPr>
                      </m:sSupPr>
                      <m:e>
                        <m:r>
                          <a:rPr lang="en-US" b="0" i="1" smtClean="0">
                            <a:latin typeface="Cambria Math" panose="02040503050406030204" pitchFamily="18" charset="0"/>
                          </a:rPr>
                          <m:t>𝑏</m:t>
                        </m:r>
                      </m:e>
                      <m:sup>
                        <m:r>
                          <a:rPr lang="en-US" i="1">
                            <a:latin typeface="Cambria Math" panose="02040503050406030204" pitchFamily="18" charset="0"/>
                          </a:rPr>
                          <m:t>1</m:t>
                        </m:r>
                      </m:sup>
                    </m:sSup>
                    <m:r>
                      <a:rPr lang="en-US" i="1">
                        <a:latin typeface="Cambria Math" panose="02040503050406030204" pitchFamily="18" charset="0"/>
                      </a:rPr>
                      <m:t>=</m:t>
                    </m:r>
                    <m:d>
                      <m:dPr>
                        <m:begChr m:val="["/>
                        <m:endChr m:val="]"/>
                        <m:ctrlPr>
                          <a:rPr lang="en-US" i="1">
                            <a:latin typeface="Cambria Math" panose="02040503050406030204" pitchFamily="18" charset="0"/>
                          </a:rPr>
                        </m:ctrlPr>
                      </m:dPr>
                      <m:e>
                        <m:eqArr>
                          <m:eqArrPr>
                            <m:ctrlPr>
                              <a:rPr lang="en-US" i="1">
                                <a:latin typeface="Cambria Math" panose="02040503050406030204" pitchFamily="18" charset="0"/>
                              </a:rPr>
                            </m:ctrlPr>
                          </m:eqArrPr>
                          <m:e>
                            <m:r>
                              <a:rPr lang="en-US" b="0" i="1" smtClean="0">
                                <a:latin typeface="Cambria Math" panose="02040503050406030204" pitchFamily="18" charset="0"/>
                              </a:rPr>
                              <m:t>0</m:t>
                            </m:r>
                          </m:e>
                          <m:e>
                            <m:r>
                              <a:rPr lang="en-US" b="0" i="1" smtClean="0">
                                <a:latin typeface="Cambria Math" panose="02040503050406030204" pitchFamily="18" charset="0"/>
                              </a:rPr>
                              <m:t>0</m:t>
                            </m:r>
                          </m:e>
                          <m:e>
                            <m:r>
                              <a:rPr lang="en-US" b="0" i="1" smtClean="0">
                                <a:latin typeface="Cambria Math" panose="02040503050406030204" pitchFamily="18" charset="0"/>
                              </a:rPr>
                              <m:t>0</m:t>
                            </m:r>
                          </m:e>
                          <m:e>
                            <m:r>
                              <a:rPr lang="en-US" b="0" i="1" smtClean="0">
                                <a:latin typeface="Cambria Math" panose="02040503050406030204" pitchFamily="18" charset="0"/>
                              </a:rPr>
                              <m:t>0</m:t>
                            </m:r>
                          </m:e>
                        </m:eqArr>
                      </m:e>
                    </m:d>
                  </m:oMath>
                </a14:m>
                <a:r>
                  <a:rPr lang="en-US" dirty="0"/>
                  <a:t> </a:t>
                </a: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𝑤</m:t>
                        </m:r>
                      </m:e>
                      <m:sup>
                        <m:r>
                          <a:rPr lang="en-US" b="0" i="1" smtClean="0">
                            <a:latin typeface="Cambria Math" panose="02040503050406030204" pitchFamily="18" charset="0"/>
                          </a:rPr>
                          <m:t>2</m:t>
                        </m:r>
                      </m:sup>
                    </m:sSup>
                    <m:r>
                      <a:rPr lang="en-US" i="1">
                        <a:latin typeface="Cambria Math" panose="02040503050406030204" pitchFamily="18" charset="0"/>
                      </a:rPr>
                      <m:t>=</m:t>
                    </m:r>
                    <m:d>
                      <m:dPr>
                        <m:begChr m:val="["/>
                        <m:endChr m:val="]"/>
                        <m:ctrlPr>
                          <a:rPr lang="en-US" i="1">
                            <a:latin typeface="Cambria Math" panose="02040503050406030204" pitchFamily="18" charset="0"/>
                          </a:rPr>
                        </m:ctrlPr>
                      </m:dPr>
                      <m:e>
                        <m:eqArr>
                          <m:eqArrPr>
                            <m:ctrlPr>
                              <a:rPr lang="en-US" i="1">
                                <a:latin typeface="Cambria Math" panose="02040503050406030204" pitchFamily="18" charset="0"/>
                              </a:rPr>
                            </m:ctrlPr>
                          </m:eqArrPr>
                          <m:e>
                            <m:r>
                              <a:rPr lang="en-US" b="0" i="1" smtClean="0">
                                <a:latin typeface="Cambria Math" panose="02040503050406030204" pitchFamily="18" charset="0"/>
                              </a:rPr>
                              <m:t>1</m:t>
                            </m:r>
                          </m:e>
                          <m:e>
                            <m:r>
                              <a:rPr lang="en-US" b="0" i="1" smtClean="0">
                                <a:latin typeface="Cambria Math" panose="02040503050406030204" pitchFamily="18" charset="0"/>
                              </a:rPr>
                              <m:t>1</m:t>
                            </m:r>
                          </m:e>
                          <m:e>
                            <m:r>
                              <a:rPr lang="en-US" b="0" i="1" smtClean="0">
                                <a:latin typeface="Cambria Math" panose="02040503050406030204" pitchFamily="18" charset="0"/>
                              </a:rPr>
                              <m:t>1</m:t>
                            </m:r>
                          </m:e>
                          <m:e>
                            <m:r>
                              <a:rPr lang="en-US" b="0" i="1" smtClean="0">
                                <a:latin typeface="Cambria Math" panose="02040503050406030204" pitchFamily="18" charset="0"/>
                              </a:rPr>
                              <m:t>1</m:t>
                            </m:r>
                          </m:e>
                        </m:eqArr>
                      </m:e>
                    </m:d>
                  </m:oMath>
                </a14:m>
                <a:endParaRPr lang="en-US" dirty="0"/>
              </a:p>
              <a:p>
                <a14:m>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𝑦</m:t>
                        </m:r>
                      </m:e>
                    </m:acc>
                    <m:r>
                      <a:rPr lang="en-US" b="0" i="1" dirty="0" smtClean="0">
                        <a:latin typeface="Cambria Math" panose="02040503050406030204" pitchFamily="18" charset="0"/>
                      </a:rPr>
                      <m:t>=</m:t>
                    </m:r>
                    <m:sSup>
                      <m:sSupPr>
                        <m:ctrlPr>
                          <a:rPr lang="en-US" i="1" dirty="0">
                            <a:latin typeface="Cambria Math" panose="02040503050406030204" pitchFamily="18" charset="0"/>
                          </a:rPr>
                        </m:ctrlPr>
                      </m:sSupPr>
                      <m:e>
                        <m:r>
                          <a:rPr lang="en-US" i="1" dirty="0">
                            <a:latin typeface="Cambria Math" panose="02040503050406030204" pitchFamily="18" charset="0"/>
                          </a:rPr>
                          <m:t>𝑧</m:t>
                        </m:r>
                      </m:e>
                      <m:sup>
                        <m:r>
                          <a:rPr lang="en-US" i="1" dirty="0">
                            <a:latin typeface="Cambria Math" panose="02040503050406030204" pitchFamily="18" charset="0"/>
                          </a:rPr>
                          <m:t>2</m:t>
                        </m:r>
                      </m:sup>
                    </m:sSup>
                    <m:r>
                      <a:rPr lang="en-US" b="0" i="1" dirty="0" smtClean="0">
                        <a:latin typeface="Cambria Math" panose="02040503050406030204" pitchFamily="18" charset="0"/>
                      </a:rPr>
                      <m:t>=</m:t>
                    </m:r>
                    <m:r>
                      <a:rPr lang="en-US" b="0" i="1" dirty="0" smtClean="0">
                        <a:latin typeface="Cambria Math" panose="02040503050406030204" pitchFamily="18" charset="0"/>
                      </a:rPr>
                      <m:t>𝑔</m:t>
                    </m:r>
                    <m:sSup>
                      <m:sSupPr>
                        <m:ctrlPr>
                          <a:rPr lang="en-US" b="0" i="1" dirty="0" smtClean="0">
                            <a:latin typeface="Cambria Math" panose="02040503050406030204" pitchFamily="18" charset="0"/>
                          </a:rPr>
                        </m:ctrlPr>
                      </m:sSupPr>
                      <m:e>
                        <m:d>
                          <m:dPr>
                            <m:ctrlPr>
                              <a:rPr lang="en-US" b="0" i="1" dirty="0" smtClean="0">
                                <a:latin typeface="Cambria Math" panose="02040503050406030204" pitchFamily="18" charset="0"/>
                              </a:rPr>
                            </m:ctrlPr>
                          </m:dPr>
                          <m:e>
                            <m:sSup>
                              <m:sSupPr>
                                <m:ctrlPr>
                                  <a:rPr lang="en-US" b="0" i="1" dirty="0" smtClean="0">
                                    <a:latin typeface="Cambria Math" panose="02040503050406030204" pitchFamily="18" charset="0"/>
                                  </a:rPr>
                                </m:ctrlPr>
                              </m:sSupPr>
                              <m:e>
                                <m:r>
                                  <a:rPr lang="en-US" b="0" i="1" dirty="0" smtClean="0">
                                    <a:latin typeface="Cambria Math" panose="02040503050406030204" pitchFamily="18" charset="0"/>
                                  </a:rPr>
                                  <m:t>𝑤</m:t>
                                </m:r>
                              </m:e>
                              <m:sup>
                                <m:r>
                                  <a:rPr lang="en-US" b="0" i="1" dirty="0" smtClean="0">
                                    <a:latin typeface="Cambria Math" panose="02040503050406030204" pitchFamily="18" charset="0"/>
                                  </a:rPr>
                                  <m:t>1</m:t>
                                </m:r>
                              </m:sup>
                            </m:sSup>
                            <m:r>
                              <a:rPr lang="en-US" b="0" i="1" dirty="0" smtClean="0">
                                <a:latin typeface="Cambria Math" panose="02040503050406030204" pitchFamily="18" charset="0"/>
                              </a:rPr>
                              <m:t>𝑥</m:t>
                            </m:r>
                            <m:r>
                              <a:rPr lang="en-US" b="0" i="1" dirty="0" smtClean="0">
                                <a:latin typeface="Cambria Math" panose="02040503050406030204" pitchFamily="18" charset="0"/>
                              </a:rPr>
                              <m:t>+</m:t>
                            </m:r>
                            <m:sSup>
                              <m:sSupPr>
                                <m:ctrlPr>
                                  <a:rPr lang="en-US" b="0" i="1" dirty="0" smtClean="0">
                                    <a:latin typeface="Cambria Math" panose="02040503050406030204" pitchFamily="18" charset="0"/>
                                  </a:rPr>
                                </m:ctrlPr>
                              </m:sSupPr>
                              <m:e>
                                <m:r>
                                  <a:rPr lang="en-US" b="0" i="1" dirty="0" smtClean="0">
                                    <a:latin typeface="Cambria Math" panose="02040503050406030204" pitchFamily="18" charset="0"/>
                                  </a:rPr>
                                  <m:t>𝑏</m:t>
                                </m:r>
                              </m:e>
                              <m:sup>
                                <m:r>
                                  <a:rPr lang="en-US" b="0" i="1" dirty="0" smtClean="0">
                                    <a:latin typeface="Cambria Math" panose="02040503050406030204" pitchFamily="18" charset="0"/>
                                  </a:rPr>
                                  <m:t>1</m:t>
                                </m:r>
                              </m:sup>
                            </m:sSup>
                          </m:e>
                        </m:d>
                      </m:e>
                      <m:sup>
                        <m:r>
                          <a:rPr lang="en-US" b="0" i="1" dirty="0" smtClean="0">
                            <a:latin typeface="Cambria Math" panose="02040503050406030204" pitchFamily="18" charset="0"/>
                          </a:rPr>
                          <m:t>⊤</m:t>
                        </m:r>
                      </m:sup>
                    </m:sSup>
                    <m:sSup>
                      <m:sSupPr>
                        <m:ctrlPr>
                          <a:rPr lang="en-US" b="0" i="1" dirty="0" smtClean="0">
                            <a:latin typeface="Cambria Math" panose="02040503050406030204" pitchFamily="18" charset="0"/>
                          </a:rPr>
                        </m:ctrlPr>
                      </m:sSupPr>
                      <m:e>
                        <m:r>
                          <a:rPr lang="en-US" b="0" i="1" dirty="0" smtClean="0">
                            <a:latin typeface="Cambria Math" panose="02040503050406030204" pitchFamily="18" charset="0"/>
                          </a:rPr>
                          <m:t>𝑤</m:t>
                        </m:r>
                      </m:e>
                      <m:sup>
                        <m:r>
                          <a:rPr lang="en-US" b="0" i="1" dirty="0" smtClean="0">
                            <a:latin typeface="Cambria Math" panose="02040503050406030204" pitchFamily="18" charset="0"/>
                          </a:rPr>
                          <m:t>2</m:t>
                        </m:r>
                      </m:sup>
                    </m:sSup>
                    <m:r>
                      <a:rPr lang="en-US" b="0" i="1" dirty="0" smtClean="0">
                        <a:latin typeface="Cambria Math" panose="02040503050406030204" pitchFamily="18" charset="0"/>
                      </a:rPr>
                      <m:t>=</m:t>
                    </m:r>
                    <m:r>
                      <a:rPr lang="en-US" b="0" i="1" dirty="0" smtClean="0">
                        <a:latin typeface="Cambria Math" panose="02040503050406030204" pitchFamily="18" charset="0"/>
                      </a:rPr>
                      <m:t>𝑔</m:t>
                    </m:r>
                    <m:d>
                      <m:dPr>
                        <m:ctrlPr>
                          <a:rPr lang="en-US" b="0" i="1" dirty="0" smtClean="0">
                            <a:latin typeface="Cambria Math" panose="02040503050406030204" pitchFamily="18" charset="0"/>
                          </a:rPr>
                        </m:ctrlPr>
                      </m:dPr>
                      <m:e>
                        <m:d>
                          <m:dPr>
                            <m:begChr m:val="["/>
                            <m:endChr m:val="]"/>
                            <m:ctrlPr>
                              <a:rPr lang="en-US" i="1" dirty="0">
                                <a:latin typeface="Cambria Math" panose="02040503050406030204" pitchFamily="18" charset="0"/>
                              </a:rPr>
                            </m:ctrlPr>
                          </m:dPr>
                          <m:e>
                            <m:r>
                              <a:rPr lang="en-US" i="1" dirty="0">
                                <a:latin typeface="Cambria Math" panose="02040503050406030204" pitchFamily="18" charset="0"/>
                              </a:rPr>
                              <m:t>6 6 6 6</m:t>
                            </m:r>
                          </m:e>
                        </m:d>
                      </m:e>
                    </m:d>
                    <m:sSup>
                      <m:sSupPr>
                        <m:ctrlPr>
                          <a:rPr lang="en-US" b="0" i="1" dirty="0" smtClean="0">
                            <a:latin typeface="Cambria Math" panose="02040503050406030204" pitchFamily="18" charset="0"/>
                          </a:rPr>
                        </m:ctrlPr>
                      </m:sSupPr>
                      <m:e>
                        <m:r>
                          <a:rPr lang="en-US" b="0" i="1" dirty="0" smtClean="0">
                            <a:latin typeface="Cambria Math" panose="02040503050406030204" pitchFamily="18" charset="0"/>
                          </a:rPr>
                          <m:t>⋅</m:t>
                        </m:r>
                        <m:r>
                          <a:rPr lang="en-US" b="0" i="1" dirty="0" smtClean="0">
                            <a:latin typeface="Cambria Math" panose="02040503050406030204" pitchFamily="18" charset="0"/>
                          </a:rPr>
                          <m:t>𝑤</m:t>
                        </m:r>
                      </m:e>
                      <m:sup>
                        <m:r>
                          <a:rPr lang="en-US" b="0" i="1" dirty="0" smtClean="0">
                            <a:latin typeface="Cambria Math" panose="02040503050406030204" pitchFamily="18" charset="0"/>
                          </a:rPr>
                          <m:t>2</m:t>
                        </m:r>
                      </m:sup>
                    </m:sSup>
                    <m:r>
                      <a:rPr lang="en-US" b="0" i="1" dirty="0" smtClean="0">
                        <a:latin typeface="Cambria Math" panose="02040503050406030204" pitchFamily="18" charset="0"/>
                      </a:rPr>
                      <m:t>=24</m:t>
                    </m:r>
                  </m:oMath>
                </a14:m>
                <a:endParaRPr lang="en-US" dirty="0"/>
              </a:p>
              <a:p>
                <a:r>
                  <a:rPr lang="en-US" dirty="0"/>
                  <a:t>Squared loss = </a:t>
                </a:r>
                <a14:m>
                  <m:oMath xmlns:m="http://schemas.openxmlformats.org/officeDocument/2006/math">
                    <m:sSup>
                      <m:sSupPr>
                        <m:ctrlPr>
                          <a:rPr lang="en-US" b="0" i="1" dirty="0" smtClean="0">
                            <a:latin typeface="Cambria Math" panose="02040503050406030204" pitchFamily="18" charset="0"/>
                          </a:rPr>
                        </m:ctrlPr>
                      </m:sSupPr>
                      <m:e>
                        <m:r>
                          <a:rPr lang="en-US" b="0" i="1" dirty="0" smtClean="0">
                            <a:latin typeface="Cambria Math" panose="02040503050406030204" pitchFamily="18" charset="0"/>
                          </a:rPr>
                          <m:t>0.5</m:t>
                        </m:r>
                        <m:d>
                          <m:dPr>
                            <m:ctrlPr>
                              <a:rPr lang="en-US" b="0" i="1" smtClean="0">
                                <a:latin typeface="Cambria Math" panose="02040503050406030204" pitchFamily="18" charset="0"/>
                              </a:rPr>
                            </m:ctrlPr>
                          </m:dPr>
                          <m:e>
                            <m:r>
                              <a:rPr lang="en-US" i="1">
                                <a:latin typeface="Cambria Math" panose="02040503050406030204" pitchFamily="18" charset="0"/>
                              </a:rPr>
                              <m:t>𝑦</m:t>
                            </m:r>
                            <m:r>
                              <a:rPr lang="en-US" b="0" i="1" smtClean="0">
                                <a:latin typeface="Cambria Math" panose="02040503050406030204" pitchFamily="18" charset="0"/>
                              </a:rPr>
                              <m:t>−</m:t>
                            </m:r>
                            <m:acc>
                              <m:accPr>
                                <m:chr m:val="̂"/>
                                <m:ctrlPr>
                                  <a:rPr lang="en-US" i="1">
                                    <a:latin typeface="Cambria Math" panose="02040503050406030204" pitchFamily="18" charset="0"/>
                                  </a:rPr>
                                </m:ctrlPr>
                              </m:accPr>
                              <m:e>
                                <m:r>
                                  <a:rPr lang="en-US" b="0" i="1" smtClean="0">
                                    <a:latin typeface="Cambria Math" panose="02040503050406030204" pitchFamily="18" charset="0"/>
                                  </a:rPr>
                                  <m:t>𝑦</m:t>
                                </m:r>
                              </m:e>
                            </m:acc>
                          </m:e>
                        </m:d>
                      </m:e>
                      <m:sup>
                        <m:r>
                          <a:rPr lang="en-US" b="0" i="1" dirty="0" smtClean="0">
                            <a:latin typeface="Cambria Math" panose="02040503050406030204" pitchFamily="18" charset="0"/>
                          </a:rPr>
                          <m:t>2</m:t>
                        </m:r>
                      </m:sup>
                    </m:sSup>
                    <m:r>
                      <a:rPr lang="en-US" b="0" i="1" dirty="0" smtClean="0">
                        <a:latin typeface="Cambria Math" panose="02040503050406030204" pitchFamily="18" charset="0"/>
                      </a:rPr>
                      <m:t>=8</m:t>
                    </m:r>
                  </m:oMath>
                </a14:m>
                <a:endParaRPr lang="en-US" dirty="0"/>
              </a:p>
            </p:txBody>
          </p:sp>
        </mc:Choice>
        <mc:Fallback xmlns="">
          <p:sp>
            <p:nvSpPr>
              <p:cNvPr id="3" name="Content Placeholder 2">
                <a:extLst>
                  <a:ext uri="{FF2B5EF4-FFF2-40B4-BE49-F238E27FC236}">
                    <a16:creationId xmlns:a16="http://schemas.microsoft.com/office/drawing/2014/main" id="{5F5BE460-1F15-4546-A4B3-9099F9E0A5C2}"/>
                  </a:ext>
                </a:extLst>
              </p:cNvPr>
              <p:cNvSpPr>
                <a:spLocks noGrp="1" noRot="1" noChangeAspect="1" noMove="1" noResize="1" noEditPoints="1" noAdjustHandles="1" noChangeArrowheads="1" noChangeShapeType="1" noTextEdit="1"/>
              </p:cNvSpPr>
              <p:nvPr>
                <p:ph idx="1"/>
              </p:nvPr>
            </p:nvSpPr>
            <p:spPr>
              <a:xfrm>
                <a:off x="838200" y="1825624"/>
                <a:ext cx="10515600" cy="4873939"/>
              </a:xfrm>
              <a:blipFill>
                <a:blip r:embed="rId2"/>
                <a:stretch>
                  <a:fillRect l="-1086" t="-2078"/>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8272DACE-AE69-4D42-B6B3-984CCFBA1C22}"/>
              </a:ext>
            </a:extLst>
          </p:cNvPr>
          <p:cNvPicPr>
            <a:picLocks noChangeAspect="1"/>
          </p:cNvPicPr>
          <p:nvPr/>
        </p:nvPicPr>
        <p:blipFill rotWithShape="1">
          <a:blip r:embed="rId3">
            <a:extLst>
              <a:ext uri="{28A0092B-C50C-407E-A947-70E740481C1C}">
                <a14:useLocalDpi xmlns:a14="http://schemas.microsoft.com/office/drawing/2010/main" val="0"/>
              </a:ext>
            </a:extLst>
          </a:blip>
          <a:srcRect l="69209"/>
          <a:stretch/>
        </p:blipFill>
        <p:spPr>
          <a:xfrm>
            <a:off x="9415604" y="460484"/>
            <a:ext cx="2501130" cy="2968516"/>
          </a:xfrm>
          <a:prstGeom prst="rect">
            <a:avLst/>
          </a:prstGeom>
        </p:spPr>
      </p:pic>
      <p:sp>
        <p:nvSpPr>
          <p:cNvPr id="6" name="TextBox 5">
            <a:extLst>
              <a:ext uri="{FF2B5EF4-FFF2-40B4-BE49-F238E27FC236}">
                <a16:creationId xmlns:a16="http://schemas.microsoft.com/office/drawing/2014/main" id="{078EC589-66D9-1C4D-9A2F-F45A8E610948}"/>
              </a:ext>
            </a:extLst>
          </p:cNvPr>
          <p:cNvSpPr txBox="1"/>
          <p:nvPr/>
        </p:nvSpPr>
        <p:spPr>
          <a:xfrm>
            <a:off x="9415604" y="4094785"/>
            <a:ext cx="2254313" cy="646331"/>
          </a:xfrm>
          <a:prstGeom prst="rect">
            <a:avLst/>
          </a:prstGeom>
          <a:noFill/>
          <a:ln>
            <a:solidFill>
              <a:srgbClr val="FF0000"/>
            </a:solidFill>
          </a:ln>
        </p:spPr>
        <p:txBody>
          <a:bodyPr wrap="square" rtlCol="0">
            <a:spAutoFit/>
          </a:bodyPr>
          <a:lstStyle/>
          <a:p>
            <a:r>
              <a:rPr lang="en-US" dirty="0">
                <a:solidFill>
                  <a:srgbClr val="FF0000"/>
                </a:solidFill>
              </a:rPr>
              <a:t>Uniform values are a bad idea in general</a:t>
            </a:r>
          </a:p>
        </p:txBody>
      </p:sp>
      <p:cxnSp>
        <p:nvCxnSpPr>
          <p:cNvPr id="8" name="Straight Arrow Connector 7">
            <a:extLst>
              <a:ext uri="{FF2B5EF4-FFF2-40B4-BE49-F238E27FC236}">
                <a16:creationId xmlns:a16="http://schemas.microsoft.com/office/drawing/2014/main" id="{943B0934-F9A7-2246-9919-67510684B6B0}"/>
              </a:ext>
            </a:extLst>
          </p:cNvPr>
          <p:cNvCxnSpPr>
            <a:cxnSpLocks/>
            <a:stCxn id="6" idx="1"/>
          </p:cNvCxnSpPr>
          <p:nvPr/>
        </p:nvCxnSpPr>
        <p:spPr>
          <a:xfrm flipH="1" flipV="1">
            <a:off x="4309353" y="4328809"/>
            <a:ext cx="5106251" cy="8914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8CBD5E5F-AA6F-1143-B798-FE3F8EA9EE2C}"/>
              </a:ext>
            </a:extLst>
          </p:cNvPr>
          <p:cNvCxnSpPr>
            <a:cxnSpLocks/>
            <a:stCxn id="6" idx="1"/>
          </p:cNvCxnSpPr>
          <p:nvPr/>
        </p:nvCxnSpPr>
        <p:spPr>
          <a:xfrm flipH="1" flipV="1">
            <a:off x="5642043" y="3793787"/>
            <a:ext cx="3773561" cy="62416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CBDD4F37-3390-3040-A8F7-EDBE0553027C}"/>
              </a:ext>
            </a:extLst>
          </p:cNvPr>
          <p:cNvCxnSpPr>
            <a:cxnSpLocks/>
            <a:stCxn id="6" idx="1"/>
          </p:cNvCxnSpPr>
          <p:nvPr/>
        </p:nvCxnSpPr>
        <p:spPr>
          <a:xfrm flipH="1" flipV="1">
            <a:off x="7166610" y="3871609"/>
            <a:ext cx="2248994" cy="54634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D0224FE-054D-A84F-B7E8-B0E0A3F5E3BD}"/>
              </a:ext>
            </a:extLst>
          </p:cNvPr>
          <p:cNvSpPr>
            <a:spLocks noGrp="1"/>
          </p:cNvSpPr>
          <p:nvPr>
            <p:ph type="sldNum" sz="quarter" idx="12"/>
          </p:nvPr>
        </p:nvSpPr>
        <p:spPr/>
        <p:txBody>
          <a:bodyPr/>
          <a:lstStyle/>
          <a:p>
            <a:fld id="{5F07402F-1908-0F43-B844-ECE5D9BD648C}" type="slidenum">
              <a:rPr lang="en-US" smtClean="0"/>
              <a:t>36</a:t>
            </a:fld>
            <a:endParaRPr lang="en-US"/>
          </a:p>
        </p:txBody>
      </p:sp>
      <p:grpSp>
        <p:nvGrpSpPr>
          <p:cNvPr id="81" name="Group 80">
            <a:extLst>
              <a:ext uri="{FF2B5EF4-FFF2-40B4-BE49-F238E27FC236}">
                <a16:creationId xmlns:a16="http://schemas.microsoft.com/office/drawing/2014/main" id="{C8D3C51E-AD57-6713-876C-32FFD71CED45}"/>
              </a:ext>
            </a:extLst>
          </p:cNvPr>
          <p:cNvGrpSpPr/>
          <p:nvPr/>
        </p:nvGrpSpPr>
        <p:grpSpPr>
          <a:xfrm>
            <a:off x="6491176" y="265941"/>
            <a:ext cx="1580163" cy="893363"/>
            <a:chOff x="6491176" y="265941"/>
            <a:chExt cx="1580163" cy="893363"/>
          </a:xfrm>
        </p:grpSpPr>
        <p:sp>
          <p:nvSpPr>
            <p:cNvPr id="7" name="Oval 6">
              <a:extLst>
                <a:ext uri="{FF2B5EF4-FFF2-40B4-BE49-F238E27FC236}">
                  <a16:creationId xmlns:a16="http://schemas.microsoft.com/office/drawing/2014/main" id="{6DF24D69-011A-F12C-350E-536B4DFE9D41}"/>
                </a:ext>
              </a:extLst>
            </p:cNvPr>
            <p:cNvSpPr>
              <a:spLocks noChangeAspect="1"/>
            </p:cNvSpPr>
            <p:nvPr/>
          </p:nvSpPr>
          <p:spPr>
            <a:xfrm>
              <a:off x="7166610" y="265941"/>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CACA1F41-A85A-07C4-FCF6-BD912C17D5E8}"/>
                </a:ext>
              </a:extLst>
            </p:cNvPr>
            <p:cNvSpPr>
              <a:spLocks noChangeAspect="1"/>
            </p:cNvSpPr>
            <p:nvPr/>
          </p:nvSpPr>
          <p:spPr>
            <a:xfrm>
              <a:off x="7166610" y="500420"/>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AD7F8F22-6EDD-A1D9-72B5-67C5FD455941}"/>
                </a:ext>
              </a:extLst>
            </p:cNvPr>
            <p:cNvSpPr>
              <a:spLocks noChangeAspect="1"/>
            </p:cNvSpPr>
            <p:nvPr/>
          </p:nvSpPr>
          <p:spPr>
            <a:xfrm>
              <a:off x="7166610" y="738679"/>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3CF4C0A2-FF20-424C-7830-6E414BB852D5}"/>
                </a:ext>
              </a:extLst>
            </p:cNvPr>
            <p:cNvSpPr>
              <a:spLocks noChangeAspect="1"/>
            </p:cNvSpPr>
            <p:nvPr/>
          </p:nvSpPr>
          <p:spPr>
            <a:xfrm>
              <a:off x="7166610" y="976424"/>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C48D0852-6621-19B7-142B-136A2D424076}"/>
                </a:ext>
              </a:extLst>
            </p:cNvPr>
            <p:cNvSpPr>
              <a:spLocks noChangeAspect="1"/>
            </p:cNvSpPr>
            <p:nvPr/>
          </p:nvSpPr>
          <p:spPr>
            <a:xfrm>
              <a:off x="7645458" y="609687"/>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14E69494-2239-220E-84CB-EEDCC313AB04}"/>
                    </a:ext>
                  </a:extLst>
                </p:cNvPr>
                <p:cNvSpPr txBox="1"/>
                <p:nvPr/>
              </p:nvSpPr>
              <p:spPr>
                <a:xfrm>
                  <a:off x="6491177" y="364664"/>
                  <a:ext cx="22499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𝑥</m:t>
                            </m:r>
                          </m:e>
                          <m:sup>
                            <m:r>
                              <a:rPr lang="en-US" sz="1400" b="0" i="1" smtClean="0">
                                <a:latin typeface="Cambria Math" panose="02040503050406030204" pitchFamily="18" charset="0"/>
                              </a:rPr>
                              <m:t>1</m:t>
                            </m:r>
                          </m:sup>
                        </m:sSup>
                      </m:oMath>
                    </m:oMathPara>
                  </a14:m>
                  <a:endParaRPr lang="en-US" sz="1400" dirty="0"/>
                </a:p>
              </p:txBody>
            </p:sp>
          </mc:Choice>
          <mc:Fallback xmlns="">
            <p:sp>
              <p:nvSpPr>
                <p:cNvPr id="9" name="TextBox 8">
                  <a:extLst>
                    <a:ext uri="{FF2B5EF4-FFF2-40B4-BE49-F238E27FC236}">
                      <a16:creationId xmlns:a16="http://schemas.microsoft.com/office/drawing/2014/main" id="{14E69494-2239-220E-84CB-EEDCC313AB04}"/>
                    </a:ext>
                  </a:extLst>
                </p:cNvPr>
                <p:cNvSpPr txBox="1">
                  <a:spLocks noRot="1" noChangeAspect="1" noMove="1" noResize="1" noEditPoints="1" noAdjustHandles="1" noChangeArrowheads="1" noChangeShapeType="1" noTextEdit="1"/>
                </p:cNvSpPr>
                <p:nvPr/>
              </p:nvSpPr>
              <p:spPr>
                <a:xfrm>
                  <a:off x="6491177" y="364664"/>
                  <a:ext cx="224997" cy="215444"/>
                </a:xfrm>
                <a:prstGeom prst="rect">
                  <a:avLst/>
                </a:prstGeom>
                <a:blipFill>
                  <a:blip r:embed="rId4"/>
                  <a:stretch>
                    <a:fillRect l="-16667" r="-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053678E6-C550-1926-E261-9BD00A75CE5D}"/>
                    </a:ext>
                  </a:extLst>
                </p:cNvPr>
                <p:cNvSpPr txBox="1"/>
                <p:nvPr/>
              </p:nvSpPr>
              <p:spPr>
                <a:xfrm>
                  <a:off x="6491176" y="597029"/>
                  <a:ext cx="228845"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𝑥</m:t>
                            </m:r>
                          </m:e>
                          <m:sup>
                            <m:r>
                              <a:rPr lang="en-US" sz="1400" b="0" i="1" smtClean="0">
                                <a:latin typeface="Cambria Math" panose="02040503050406030204" pitchFamily="18" charset="0"/>
                              </a:rPr>
                              <m:t>2</m:t>
                            </m:r>
                          </m:sup>
                        </m:sSup>
                      </m:oMath>
                    </m:oMathPara>
                  </a14:m>
                  <a:endParaRPr lang="en-US" sz="1400" dirty="0"/>
                </a:p>
              </p:txBody>
            </p:sp>
          </mc:Choice>
          <mc:Fallback xmlns="">
            <p:sp>
              <p:nvSpPr>
                <p:cNvPr id="16" name="TextBox 15">
                  <a:extLst>
                    <a:ext uri="{FF2B5EF4-FFF2-40B4-BE49-F238E27FC236}">
                      <a16:creationId xmlns:a16="http://schemas.microsoft.com/office/drawing/2014/main" id="{053678E6-C550-1926-E261-9BD00A75CE5D}"/>
                    </a:ext>
                  </a:extLst>
                </p:cNvPr>
                <p:cNvSpPr txBox="1">
                  <a:spLocks noRot="1" noChangeAspect="1" noMove="1" noResize="1" noEditPoints="1" noAdjustHandles="1" noChangeArrowheads="1" noChangeShapeType="1" noTextEdit="1"/>
                </p:cNvSpPr>
                <p:nvPr/>
              </p:nvSpPr>
              <p:spPr>
                <a:xfrm>
                  <a:off x="6491176" y="597029"/>
                  <a:ext cx="228845" cy="215444"/>
                </a:xfrm>
                <a:prstGeom prst="rect">
                  <a:avLst/>
                </a:prstGeom>
                <a:blipFill>
                  <a:blip r:embed="rId5"/>
                  <a:stretch>
                    <a:fillRect l="-16667" r="-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7FD0307E-C4FE-274D-B83C-4D6DDB8D5DB6}"/>
                    </a:ext>
                  </a:extLst>
                </p:cNvPr>
                <p:cNvSpPr txBox="1"/>
                <p:nvPr/>
              </p:nvSpPr>
              <p:spPr>
                <a:xfrm>
                  <a:off x="6501454" y="835288"/>
                  <a:ext cx="228845"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𝑥</m:t>
                            </m:r>
                          </m:e>
                          <m:sup>
                            <m:r>
                              <a:rPr lang="en-US" sz="1400" b="0" i="1" smtClean="0">
                                <a:latin typeface="Cambria Math" panose="02040503050406030204" pitchFamily="18" charset="0"/>
                              </a:rPr>
                              <m:t>3</m:t>
                            </m:r>
                          </m:sup>
                        </m:sSup>
                      </m:oMath>
                    </m:oMathPara>
                  </a14:m>
                  <a:endParaRPr lang="en-US" sz="1400" dirty="0"/>
                </a:p>
              </p:txBody>
            </p:sp>
          </mc:Choice>
          <mc:Fallback xmlns="">
            <p:sp>
              <p:nvSpPr>
                <p:cNvPr id="17" name="TextBox 16">
                  <a:extLst>
                    <a:ext uri="{FF2B5EF4-FFF2-40B4-BE49-F238E27FC236}">
                      <a16:creationId xmlns:a16="http://schemas.microsoft.com/office/drawing/2014/main" id="{7FD0307E-C4FE-274D-B83C-4D6DDB8D5DB6}"/>
                    </a:ext>
                  </a:extLst>
                </p:cNvPr>
                <p:cNvSpPr txBox="1">
                  <a:spLocks noRot="1" noChangeAspect="1" noMove="1" noResize="1" noEditPoints="1" noAdjustHandles="1" noChangeArrowheads="1" noChangeShapeType="1" noTextEdit="1"/>
                </p:cNvSpPr>
                <p:nvPr/>
              </p:nvSpPr>
              <p:spPr>
                <a:xfrm>
                  <a:off x="6501454" y="835288"/>
                  <a:ext cx="228845" cy="215444"/>
                </a:xfrm>
                <a:prstGeom prst="rect">
                  <a:avLst/>
                </a:prstGeom>
                <a:blipFill>
                  <a:blip r:embed="rId6"/>
                  <a:stretch>
                    <a:fillRect l="-16667" r="-5556"/>
                  </a:stretch>
                </a:blipFill>
              </p:spPr>
              <p:txBody>
                <a:bodyPr/>
                <a:lstStyle/>
                <a:p>
                  <a:r>
                    <a:rPr lang="en-US">
                      <a:noFill/>
                    </a:rPr>
                    <a:t> </a:t>
                  </a:r>
                </a:p>
              </p:txBody>
            </p:sp>
          </mc:Fallback>
        </mc:AlternateContent>
        <p:cxnSp>
          <p:nvCxnSpPr>
            <p:cNvPr id="20" name="Straight Connector 19">
              <a:extLst>
                <a:ext uri="{FF2B5EF4-FFF2-40B4-BE49-F238E27FC236}">
                  <a16:creationId xmlns:a16="http://schemas.microsoft.com/office/drawing/2014/main" id="{811808B0-B46B-133B-DA06-BFC396F49AAA}"/>
                </a:ext>
              </a:extLst>
            </p:cNvPr>
            <p:cNvCxnSpPr>
              <a:stCxn id="9" idx="3"/>
              <a:endCxn id="14" idx="2"/>
            </p:cNvCxnSpPr>
            <p:nvPr/>
          </p:nvCxnSpPr>
          <p:spPr>
            <a:xfrm>
              <a:off x="6716174" y="472386"/>
              <a:ext cx="450436" cy="595478"/>
            </a:xfrm>
            <a:prstGeom prst="line">
              <a:avLst/>
            </a:prstGeom>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CB046035-D1E5-5495-02A4-6D7C2377BD5E}"/>
                </a:ext>
              </a:extLst>
            </p:cNvPr>
            <p:cNvCxnSpPr>
              <a:cxnSpLocks/>
              <a:stCxn id="9" idx="3"/>
              <a:endCxn id="13" idx="2"/>
            </p:cNvCxnSpPr>
            <p:nvPr/>
          </p:nvCxnSpPr>
          <p:spPr>
            <a:xfrm>
              <a:off x="6716174" y="472386"/>
              <a:ext cx="450436" cy="357733"/>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EC2370D-29CF-070C-8190-777628983FEC}"/>
                </a:ext>
              </a:extLst>
            </p:cNvPr>
            <p:cNvCxnSpPr>
              <a:cxnSpLocks/>
              <a:stCxn id="9" idx="3"/>
              <a:endCxn id="11" idx="2"/>
            </p:cNvCxnSpPr>
            <p:nvPr/>
          </p:nvCxnSpPr>
          <p:spPr>
            <a:xfrm>
              <a:off x="6716174" y="472386"/>
              <a:ext cx="450436" cy="119474"/>
            </a:xfrm>
            <a:prstGeom prst="line">
              <a:avLst/>
            </a:prstGeom>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FFF82D78-8B0B-C8A1-D3B0-441657C006D1}"/>
                </a:ext>
              </a:extLst>
            </p:cNvPr>
            <p:cNvCxnSpPr>
              <a:cxnSpLocks/>
              <a:stCxn id="9" idx="3"/>
              <a:endCxn id="7" idx="2"/>
            </p:cNvCxnSpPr>
            <p:nvPr/>
          </p:nvCxnSpPr>
          <p:spPr>
            <a:xfrm flipV="1">
              <a:off x="6716174" y="357381"/>
              <a:ext cx="450436" cy="115005"/>
            </a:xfrm>
            <a:prstGeom prst="line">
              <a:avLst/>
            </a:prstGeom>
          </p:spPr>
          <p:style>
            <a:lnRef idx="1">
              <a:schemeClr val="dk1"/>
            </a:lnRef>
            <a:fillRef idx="0">
              <a:schemeClr val="dk1"/>
            </a:fillRef>
            <a:effectRef idx="0">
              <a:schemeClr val="dk1"/>
            </a:effectRef>
            <a:fontRef idx="minor">
              <a:schemeClr val="tx1"/>
            </a:fontRef>
          </p:style>
        </p:cxnSp>
        <p:cxnSp>
          <p:nvCxnSpPr>
            <p:cNvPr id="30" name="Straight Connector 29">
              <a:extLst>
                <a:ext uri="{FF2B5EF4-FFF2-40B4-BE49-F238E27FC236}">
                  <a16:creationId xmlns:a16="http://schemas.microsoft.com/office/drawing/2014/main" id="{B32C45B3-EF13-F7A4-0AB2-7C1ED01F73C8}"/>
                </a:ext>
              </a:extLst>
            </p:cNvPr>
            <p:cNvCxnSpPr>
              <a:cxnSpLocks/>
              <a:stCxn id="16" idx="3"/>
              <a:endCxn id="7" idx="2"/>
            </p:cNvCxnSpPr>
            <p:nvPr/>
          </p:nvCxnSpPr>
          <p:spPr>
            <a:xfrm flipV="1">
              <a:off x="6720021" y="357381"/>
              <a:ext cx="446589" cy="347370"/>
            </a:xfrm>
            <a:prstGeom prst="line">
              <a:avLst/>
            </a:prstGeom>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92540A3C-0F12-9DCB-A04A-AB4EA25FBC8D}"/>
                </a:ext>
              </a:extLst>
            </p:cNvPr>
            <p:cNvCxnSpPr>
              <a:cxnSpLocks/>
              <a:stCxn id="16" idx="3"/>
              <a:endCxn id="14" idx="2"/>
            </p:cNvCxnSpPr>
            <p:nvPr/>
          </p:nvCxnSpPr>
          <p:spPr>
            <a:xfrm>
              <a:off x="6720021" y="704751"/>
              <a:ext cx="446589" cy="363113"/>
            </a:xfrm>
            <a:prstGeom prst="line">
              <a:avLst/>
            </a:prstGeom>
          </p:spPr>
          <p:style>
            <a:lnRef idx="1">
              <a:schemeClr val="dk1"/>
            </a:lnRef>
            <a:fillRef idx="0">
              <a:schemeClr val="dk1"/>
            </a:fillRef>
            <a:effectRef idx="0">
              <a:schemeClr val="dk1"/>
            </a:effectRef>
            <a:fontRef idx="minor">
              <a:schemeClr val="tx1"/>
            </a:fontRef>
          </p:style>
        </p:cxnSp>
        <p:cxnSp>
          <p:nvCxnSpPr>
            <p:cNvPr id="32" name="Straight Connector 31">
              <a:extLst>
                <a:ext uri="{FF2B5EF4-FFF2-40B4-BE49-F238E27FC236}">
                  <a16:creationId xmlns:a16="http://schemas.microsoft.com/office/drawing/2014/main" id="{F3E484A7-7CAB-7D39-A3E6-520D6BD4EA4A}"/>
                </a:ext>
              </a:extLst>
            </p:cNvPr>
            <p:cNvCxnSpPr>
              <a:cxnSpLocks/>
              <a:stCxn id="16" idx="3"/>
              <a:endCxn id="13" idx="2"/>
            </p:cNvCxnSpPr>
            <p:nvPr/>
          </p:nvCxnSpPr>
          <p:spPr>
            <a:xfrm>
              <a:off x="6720021" y="704751"/>
              <a:ext cx="446589" cy="125368"/>
            </a:xfrm>
            <a:prstGeom prst="line">
              <a:avLst/>
            </a:prstGeom>
          </p:spPr>
          <p:style>
            <a:lnRef idx="1">
              <a:schemeClr val="dk1"/>
            </a:lnRef>
            <a:fillRef idx="0">
              <a:schemeClr val="dk1"/>
            </a:fillRef>
            <a:effectRef idx="0">
              <a:schemeClr val="dk1"/>
            </a:effectRef>
            <a:fontRef idx="minor">
              <a:schemeClr val="tx1"/>
            </a:fontRef>
          </p:style>
        </p:cxnSp>
        <p:cxnSp>
          <p:nvCxnSpPr>
            <p:cNvPr id="33" name="Straight Connector 32">
              <a:extLst>
                <a:ext uri="{FF2B5EF4-FFF2-40B4-BE49-F238E27FC236}">
                  <a16:creationId xmlns:a16="http://schemas.microsoft.com/office/drawing/2014/main" id="{6B4BFCB3-D84A-D2E8-0EAE-B3C42B8AA1FF}"/>
                </a:ext>
              </a:extLst>
            </p:cNvPr>
            <p:cNvCxnSpPr>
              <a:cxnSpLocks/>
              <a:stCxn id="16" idx="3"/>
              <a:endCxn id="11" idx="2"/>
            </p:cNvCxnSpPr>
            <p:nvPr/>
          </p:nvCxnSpPr>
          <p:spPr>
            <a:xfrm flipV="1">
              <a:off x="6720021" y="591860"/>
              <a:ext cx="446589" cy="112891"/>
            </a:xfrm>
            <a:prstGeom prst="line">
              <a:avLst/>
            </a:prstGeom>
          </p:spPr>
          <p:style>
            <a:lnRef idx="1">
              <a:schemeClr val="dk1"/>
            </a:lnRef>
            <a:fillRef idx="0">
              <a:schemeClr val="dk1"/>
            </a:fillRef>
            <a:effectRef idx="0">
              <a:schemeClr val="dk1"/>
            </a:effectRef>
            <a:fontRef idx="minor">
              <a:schemeClr val="tx1"/>
            </a:fontRef>
          </p:style>
        </p:cxnSp>
        <p:cxnSp>
          <p:nvCxnSpPr>
            <p:cNvPr id="49" name="Straight Connector 48">
              <a:extLst>
                <a:ext uri="{FF2B5EF4-FFF2-40B4-BE49-F238E27FC236}">
                  <a16:creationId xmlns:a16="http://schemas.microsoft.com/office/drawing/2014/main" id="{2F281308-0785-BA93-6CEB-31F18983126E}"/>
                </a:ext>
              </a:extLst>
            </p:cNvPr>
            <p:cNvCxnSpPr>
              <a:cxnSpLocks/>
              <a:stCxn id="17" idx="3"/>
              <a:endCxn id="11" idx="2"/>
            </p:cNvCxnSpPr>
            <p:nvPr/>
          </p:nvCxnSpPr>
          <p:spPr>
            <a:xfrm flipV="1">
              <a:off x="6730299" y="591860"/>
              <a:ext cx="436311" cy="351150"/>
            </a:xfrm>
            <a:prstGeom prst="line">
              <a:avLst/>
            </a:prstGeom>
          </p:spPr>
          <p:style>
            <a:lnRef idx="1">
              <a:schemeClr val="dk1"/>
            </a:lnRef>
            <a:fillRef idx="0">
              <a:schemeClr val="dk1"/>
            </a:fillRef>
            <a:effectRef idx="0">
              <a:schemeClr val="dk1"/>
            </a:effectRef>
            <a:fontRef idx="minor">
              <a:schemeClr val="tx1"/>
            </a:fontRef>
          </p:style>
        </p:cxnSp>
        <p:cxnSp>
          <p:nvCxnSpPr>
            <p:cNvPr id="50" name="Straight Connector 49">
              <a:extLst>
                <a:ext uri="{FF2B5EF4-FFF2-40B4-BE49-F238E27FC236}">
                  <a16:creationId xmlns:a16="http://schemas.microsoft.com/office/drawing/2014/main" id="{74FFFD09-C591-0961-85A1-3586685A10A3}"/>
                </a:ext>
              </a:extLst>
            </p:cNvPr>
            <p:cNvCxnSpPr>
              <a:cxnSpLocks/>
              <a:stCxn id="17" idx="3"/>
              <a:endCxn id="7" idx="2"/>
            </p:cNvCxnSpPr>
            <p:nvPr/>
          </p:nvCxnSpPr>
          <p:spPr>
            <a:xfrm flipV="1">
              <a:off x="6730299" y="357381"/>
              <a:ext cx="436311" cy="585629"/>
            </a:xfrm>
            <a:prstGeom prst="line">
              <a:avLst/>
            </a:prstGeom>
          </p:spPr>
          <p:style>
            <a:lnRef idx="1">
              <a:schemeClr val="dk1"/>
            </a:lnRef>
            <a:fillRef idx="0">
              <a:schemeClr val="dk1"/>
            </a:fillRef>
            <a:effectRef idx="0">
              <a:schemeClr val="dk1"/>
            </a:effectRef>
            <a:fontRef idx="minor">
              <a:schemeClr val="tx1"/>
            </a:fontRef>
          </p:style>
        </p:cxnSp>
        <p:cxnSp>
          <p:nvCxnSpPr>
            <p:cNvPr id="51" name="Straight Connector 50">
              <a:extLst>
                <a:ext uri="{FF2B5EF4-FFF2-40B4-BE49-F238E27FC236}">
                  <a16:creationId xmlns:a16="http://schemas.microsoft.com/office/drawing/2014/main" id="{1D9BB5F1-66A2-3FCB-276A-FB13AA970D02}"/>
                </a:ext>
              </a:extLst>
            </p:cNvPr>
            <p:cNvCxnSpPr>
              <a:cxnSpLocks/>
              <a:stCxn id="17" idx="3"/>
              <a:endCxn id="14" idx="2"/>
            </p:cNvCxnSpPr>
            <p:nvPr/>
          </p:nvCxnSpPr>
          <p:spPr>
            <a:xfrm>
              <a:off x="6730299" y="943010"/>
              <a:ext cx="436311" cy="124854"/>
            </a:xfrm>
            <a:prstGeom prst="line">
              <a:avLst/>
            </a:prstGeom>
          </p:spPr>
          <p:style>
            <a:lnRef idx="1">
              <a:schemeClr val="dk1"/>
            </a:lnRef>
            <a:fillRef idx="0">
              <a:schemeClr val="dk1"/>
            </a:fillRef>
            <a:effectRef idx="0">
              <a:schemeClr val="dk1"/>
            </a:effectRef>
            <a:fontRef idx="minor">
              <a:schemeClr val="tx1"/>
            </a:fontRef>
          </p:style>
        </p:cxnSp>
        <p:cxnSp>
          <p:nvCxnSpPr>
            <p:cNvPr id="52" name="Straight Connector 51">
              <a:extLst>
                <a:ext uri="{FF2B5EF4-FFF2-40B4-BE49-F238E27FC236}">
                  <a16:creationId xmlns:a16="http://schemas.microsoft.com/office/drawing/2014/main" id="{B0D1B5A1-D04F-D577-697D-4792D1A23ABE}"/>
                </a:ext>
              </a:extLst>
            </p:cNvPr>
            <p:cNvCxnSpPr>
              <a:cxnSpLocks/>
              <a:stCxn id="17" idx="3"/>
              <a:endCxn id="13" idx="2"/>
            </p:cNvCxnSpPr>
            <p:nvPr/>
          </p:nvCxnSpPr>
          <p:spPr>
            <a:xfrm flipV="1">
              <a:off x="6730299" y="830119"/>
              <a:ext cx="436311" cy="112891"/>
            </a:xfrm>
            <a:prstGeom prst="line">
              <a:avLst/>
            </a:prstGeom>
          </p:spPr>
          <p:style>
            <a:lnRef idx="1">
              <a:schemeClr val="dk1"/>
            </a:lnRef>
            <a:fillRef idx="0">
              <a:schemeClr val="dk1"/>
            </a:fillRef>
            <a:effectRef idx="0">
              <a:schemeClr val="dk1"/>
            </a:effectRef>
            <a:fontRef idx="minor">
              <a:schemeClr val="tx1"/>
            </a:fontRef>
          </p:style>
        </p:cxnSp>
        <p:cxnSp>
          <p:nvCxnSpPr>
            <p:cNvPr id="56" name="Straight Connector 55">
              <a:extLst>
                <a:ext uri="{FF2B5EF4-FFF2-40B4-BE49-F238E27FC236}">
                  <a16:creationId xmlns:a16="http://schemas.microsoft.com/office/drawing/2014/main" id="{9079DA1B-116B-7850-41CF-F024063C1FBF}"/>
                </a:ext>
              </a:extLst>
            </p:cNvPr>
            <p:cNvCxnSpPr>
              <a:cxnSpLocks/>
              <a:endCxn id="7" idx="6"/>
            </p:cNvCxnSpPr>
            <p:nvPr/>
          </p:nvCxnSpPr>
          <p:spPr>
            <a:xfrm flipH="1" flipV="1">
              <a:off x="7349490" y="357381"/>
              <a:ext cx="295968" cy="334566"/>
            </a:xfrm>
            <a:prstGeom prst="line">
              <a:avLst/>
            </a:prstGeom>
          </p:spPr>
          <p:style>
            <a:lnRef idx="1">
              <a:schemeClr val="dk1"/>
            </a:lnRef>
            <a:fillRef idx="0">
              <a:schemeClr val="dk1"/>
            </a:fillRef>
            <a:effectRef idx="0">
              <a:schemeClr val="dk1"/>
            </a:effectRef>
            <a:fontRef idx="minor">
              <a:schemeClr val="tx1"/>
            </a:fontRef>
          </p:style>
        </p:cxnSp>
        <p:cxnSp>
          <p:nvCxnSpPr>
            <p:cNvPr id="57" name="Straight Connector 56">
              <a:extLst>
                <a:ext uri="{FF2B5EF4-FFF2-40B4-BE49-F238E27FC236}">
                  <a16:creationId xmlns:a16="http://schemas.microsoft.com/office/drawing/2014/main" id="{5F8543DA-1D83-5D7B-E1AF-33EE908ABE15}"/>
                </a:ext>
              </a:extLst>
            </p:cNvPr>
            <p:cNvCxnSpPr>
              <a:cxnSpLocks/>
              <a:endCxn id="14" idx="6"/>
            </p:cNvCxnSpPr>
            <p:nvPr/>
          </p:nvCxnSpPr>
          <p:spPr>
            <a:xfrm flipH="1">
              <a:off x="7349490" y="691947"/>
              <a:ext cx="295968" cy="375917"/>
            </a:xfrm>
            <a:prstGeom prst="line">
              <a:avLst/>
            </a:prstGeom>
          </p:spPr>
          <p:style>
            <a:lnRef idx="1">
              <a:schemeClr val="dk1"/>
            </a:lnRef>
            <a:fillRef idx="0">
              <a:schemeClr val="dk1"/>
            </a:fillRef>
            <a:effectRef idx="0">
              <a:schemeClr val="dk1"/>
            </a:effectRef>
            <a:fontRef idx="minor">
              <a:schemeClr val="tx1"/>
            </a:fontRef>
          </p:style>
        </p:cxnSp>
        <p:cxnSp>
          <p:nvCxnSpPr>
            <p:cNvPr id="58" name="Straight Connector 57">
              <a:extLst>
                <a:ext uri="{FF2B5EF4-FFF2-40B4-BE49-F238E27FC236}">
                  <a16:creationId xmlns:a16="http://schemas.microsoft.com/office/drawing/2014/main" id="{7BA2C344-C176-3932-495F-A1711460928A}"/>
                </a:ext>
              </a:extLst>
            </p:cNvPr>
            <p:cNvCxnSpPr>
              <a:cxnSpLocks/>
              <a:endCxn id="13" idx="6"/>
            </p:cNvCxnSpPr>
            <p:nvPr/>
          </p:nvCxnSpPr>
          <p:spPr>
            <a:xfrm flipH="1">
              <a:off x="7349490" y="691947"/>
              <a:ext cx="295968" cy="138172"/>
            </a:xfrm>
            <a:prstGeom prst="line">
              <a:avLst/>
            </a:prstGeom>
          </p:spPr>
          <p:style>
            <a:lnRef idx="1">
              <a:schemeClr val="dk1"/>
            </a:lnRef>
            <a:fillRef idx="0">
              <a:schemeClr val="dk1"/>
            </a:fillRef>
            <a:effectRef idx="0">
              <a:schemeClr val="dk1"/>
            </a:effectRef>
            <a:fontRef idx="minor">
              <a:schemeClr val="tx1"/>
            </a:fontRef>
          </p:style>
        </p:cxnSp>
        <p:cxnSp>
          <p:nvCxnSpPr>
            <p:cNvPr id="59" name="Straight Connector 58">
              <a:extLst>
                <a:ext uri="{FF2B5EF4-FFF2-40B4-BE49-F238E27FC236}">
                  <a16:creationId xmlns:a16="http://schemas.microsoft.com/office/drawing/2014/main" id="{8C30AF3B-DC10-3CE2-D0CC-128D4A8BA341}"/>
                </a:ext>
              </a:extLst>
            </p:cNvPr>
            <p:cNvCxnSpPr>
              <a:cxnSpLocks/>
              <a:endCxn id="11" idx="6"/>
            </p:cNvCxnSpPr>
            <p:nvPr/>
          </p:nvCxnSpPr>
          <p:spPr>
            <a:xfrm flipH="1" flipV="1">
              <a:off x="7349490" y="591860"/>
              <a:ext cx="295968" cy="100087"/>
            </a:xfrm>
            <a:prstGeom prst="line">
              <a:avLst/>
            </a:prstGeom>
          </p:spPr>
          <p:style>
            <a:lnRef idx="1">
              <a:schemeClr val="dk1"/>
            </a:lnRef>
            <a:fillRef idx="0">
              <a:schemeClr val="dk1"/>
            </a:fillRef>
            <a:effectRef idx="0">
              <a:schemeClr val="dk1"/>
            </a:effectRef>
            <a:fontRef idx="minor">
              <a:schemeClr val="tx1"/>
            </a:fontRef>
          </p:style>
        </p:cxnSp>
        <p:cxnSp>
          <p:nvCxnSpPr>
            <p:cNvPr id="68" name="Straight Connector 67">
              <a:extLst>
                <a:ext uri="{FF2B5EF4-FFF2-40B4-BE49-F238E27FC236}">
                  <a16:creationId xmlns:a16="http://schemas.microsoft.com/office/drawing/2014/main" id="{7E44E5E3-6B68-EBF8-BE24-C0080385ED20}"/>
                </a:ext>
              </a:extLst>
            </p:cNvPr>
            <p:cNvCxnSpPr>
              <a:cxnSpLocks/>
              <a:stCxn id="15" idx="6"/>
            </p:cNvCxnSpPr>
            <p:nvPr/>
          </p:nvCxnSpPr>
          <p:spPr>
            <a:xfrm flipV="1">
              <a:off x="7828338" y="699691"/>
              <a:ext cx="243001" cy="1436"/>
            </a:xfrm>
            <a:prstGeom prst="line">
              <a:avLst/>
            </a:prstGeom>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936096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B0648-F0D1-0E42-813D-696819CECC20}"/>
              </a:ext>
            </a:extLst>
          </p:cNvPr>
          <p:cNvSpPr>
            <a:spLocks noGrp="1"/>
          </p:cNvSpPr>
          <p:nvPr>
            <p:ph type="title"/>
          </p:nvPr>
        </p:nvSpPr>
        <p:spPr/>
        <p:txBody>
          <a:bodyPr/>
          <a:lstStyle/>
          <a:p>
            <a:r>
              <a:rPr lang="en-US" dirty="0"/>
              <a:t>Numerical 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F5BE460-1F15-4546-A4B3-9099F9E0A5C2}"/>
                  </a:ext>
                </a:extLst>
              </p:cNvPr>
              <p:cNvSpPr>
                <a:spLocks noGrp="1"/>
              </p:cNvSpPr>
              <p:nvPr>
                <p:ph idx="1"/>
              </p:nvPr>
            </p:nvSpPr>
            <p:spPr>
              <a:xfrm>
                <a:off x="838200" y="1825624"/>
                <a:ext cx="10515600" cy="4955421"/>
              </a:xfrm>
            </p:spPr>
            <p:txBody>
              <a:bodyPr>
                <a:normAutofit lnSpcReduction="10000"/>
              </a:bodyPr>
              <a:lstStyle/>
              <a:p>
                <a:r>
                  <a:rPr lang="en-US" dirty="0"/>
                  <a:t>Init: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𝑤</m:t>
                        </m:r>
                      </m:e>
                      <m:sup>
                        <m:r>
                          <a:rPr lang="en-US" b="0" i="1" smtClean="0">
                            <a:latin typeface="Cambria Math" panose="02040503050406030204" pitchFamily="18" charset="0"/>
                          </a:rPr>
                          <m:t>1</m:t>
                        </m:r>
                      </m:sup>
                    </m:sSup>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eqArr>
                          <m:eqArrPr>
                            <m:ctrlPr>
                              <a:rPr lang="en-US" b="0" i="1" smtClean="0">
                                <a:latin typeface="Cambria Math" panose="02040503050406030204" pitchFamily="18" charset="0"/>
                              </a:rPr>
                            </m:ctrlPr>
                          </m:eqArrPr>
                          <m:e>
                            <m:r>
                              <a:rPr lang="en-US" b="0" i="1" smtClean="0">
                                <a:latin typeface="Cambria Math" panose="02040503050406030204" pitchFamily="18" charset="0"/>
                              </a:rPr>
                              <m:t>1</m:t>
                            </m:r>
                          </m:e>
                          <m:e>
                            <m:r>
                              <a:rPr lang="en-US" b="0" i="1" smtClean="0">
                                <a:latin typeface="Cambria Math" panose="02040503050406030204" pitchFamily="18" charset="0"/>
                              </a:rPr>
                              <m:t>1</m:t>
                            </m:r>
                          </m:e>
                          <m:e>
                            <m:r>
                              <a:rPr lang="en-US" b="0" i="1" smtClean="0">
                                <a:latin typeface="Cambria Math" panose="02040503050406030204" pitchFamily="18" charset="0"/>
                              </a:rPr>
                              <m:t>1</m:t>
                            </m:r>
                          </m:e>
                          <m:e>
                            <m:r>
                              <a:rPr lang="en-US" b="0" i="1" smtClean="0">
                                <a:latin typeface="Cambria Math" panose="02040503050406030204" pitchFamily="18" charset="0"/>
                              </a:rPr>
                              <m:t>1</m:t>
                            </m:r>
                          </m:e>
                        </m:eqArr>
                        <m:r>
                          <a:rPr lang="en-US" b="0" i="1" smtClean="0">
                            <a:latin typeface="Cambria Math" panose="02040503050406030204" pitchFamily="18" charset="0"/>
                          </a:rPr>
                          <m:t>    </m:t>
                        </m:r>
                        <m:eqArr>
                          <m:eqArrPr>
                            <m:ctrlPr>
                              <a:rPr lang="en-US" i="1">
                                <a:latin typeface="Cambria Math" panose="02040503050406030204" pitchFamily="18" charset="0"/>
                              </a:rPr>
                            </m:ctrlPr>
                          </m:eqArrPr>
                          <m:e>
                            <m:r>
                              <a:rPr lang="en-US" i="1">
                                <a:latin typeface="Cambria Math" panose="02040503050406030204" pitchFamily="18" charset="0"/>
                              </a:rPr>
                              <m:t>1</m:t>
                            </m:r>
                          </m:e>
                          <m:e>
                            <m:r>
                              <a:rPr lang="en-US" i="1">
                                <a:latin typeface="Cambria Math" panose="02040503050406030204" pitchFamily="18" charset="0"/>
                              </a:rPr>
                              <m:t>1</m:t>
                            </m:r>
                          </m:e>
                          <m:e>
                            <m:r>
                              <a:rPr lang="en-US" i="1">
                                <a:latin typeface="Cambria Math" panose="02040503050406030204" pitchFamily="18" charset="0"/>
                              </a:rPr>
                              <m:t>1</m:t>
                            </m:r>
                          </m:e>
                          <m:e>
                            <m:r>
                              <a:rPr lang="en-US" i="1">
                                <a:latin typeface="Cambria Math" panose="02040503050406030204" pitchFamily="18" charset="0"/>
                              </a:rPr>
                              <m:t>1</m:t>
                            </m:r>
                          </m:e>
                        </m:eqArr>
                        <m:r>
                          <a:rPr lang="en-US" b="0" i="1" smtClean="0">
                            <a:latin typeface="Cambria Math" panose="02040503050406030204" pitchFamily="18" charset="0"/>
                          </a:rPr>
                          <m:t>    </m:t>
                        </m:r>
                        <m:eqArr>
                          <m:eqArrPr>
                            <m:ctrlPr>
                              <a:rPr lang="en-US" i="1">
                                <a:latin typeface="Cambria Math" panose="02040503050406030204" pitchFamily="18" charset="0"/>
                              </a:rPr>
                            </m:ctrlPr>
                          </m:eqArrPr>
                          <m:e>
                            <m:r>
                              <a:rPr lang="en-US" i="1">
                                <a:latin typeface="Cambria Math" panose="02040503050406030204" pitchFamily="18" charset="0"/>
                              </a:rPr>
                              <m:t>1</m:t>
                            </m:r>
                          </m:e>
                          <m:e>
                            <m:r>
                              <a:rPr lang="en-US" i="1">
                                <a:latin typeface="Cambria Math" panose="02040503050406030204" pitchFamily="18" charset="0"/>
                              </a:rPr>
                              <m:t>1</m:t>
                            </m:r>
                          </m:e>
                          <m:e>
                            <m:r>
                              <a:rPr lang="en-US" i="1">
                                <a:latin typeface="Cambria Math" panose="02040503050406030204" pitchFamily="18" charset="0"/>
                              </a:rPr>
                              <m:t>1</m:t>
                            </m:r>
                          </m:e>
                          <m:e>
                            <m:r>
                              <a:rPr lang="en-US" i="1">
                                <a:latin typeface="Cambria Math" panose="02040503050406030204" pitchFamily="18" charset="0"/>
                              </a:rPr>
                              <m:t>1</m:t>
                            </m:r>
                          </m:e>
                        </m:eqArr>
                      </m:e>
                    </m:d>
                  </m:oMath>
                </a14:m>
                <a:r>
                  <a:rPr lang="en-US" dirty="0"/>
                  <a:t> </a:t>
                </a:r>
                <a14:m>
                  <m:oMath xmlns:m="http://schemas.openxmlformats.org/officeDocument/2006/math">
                    <m:sSup>
                      <m:sSupPr>
                        <m:ctrlPr>
                          <a:rPr lang="en-US" i="1">
                            <a:latin typeface="Cambria Math" panose="02040503050406030204" pitchFamily="18" charset="0"/>
                          </a:rPr>
                        </m:ctrlPr>
                      </m:sSupPr>
                      <m:e>
                        <m:r>
                          <a:rPr lang="en-US" b="0" i="1" smtClean="0">
                            <a:latin typeface="Cambria Math" panose="02040503050406030204" pitchFamily="18" charset="0"/>
                          </a:rPr>
                          <m:t>𝑏</m:t>
                        </m:r>
                      </m:e>
                      <m:sup>
                        <m:r>
                          <a:rPr lang="en-US" i="1">
                            <a:latin typeface="Cambria Math" panose="02040503050406030204" pitchFamily="18" charset="0"/>
                          </a:rPr>
                          <m:t>1</m:t>
                        </m:r>
                      </m:sup>
                    </m:sSup>
                    <m:r>
                      <a:rPr lang="en-US" i="1">
                        <a:latin typeface="Cambria Math" panose="02040503050406030204" pitchFamily="18" charset="0"/>
                      </a:rPr>
                      <m:t>=</m:t>
                    </m:r>
                    <m:d>
                      <m:dPr>
                        <m:begChr m:val="["/>
                        <m:endChr m:val="]"/>
                        <m:ctrlPr>
                          <a:rPr lang="en-US" i="1">
                            <a:latin typeface="Cambria Math" panose="02040503050406030204" pitchFamily="18" charset="0"/>
                          </a:rPr>
                        </m:ctrlPr>
                      </m:dPr>
                      <m:e>
                        <m:eqArr>
                          <m:eqArrPr>
                            <m:ctrlPr>
                              <a:rPr lang="en-US" i="1">
                                <a:latin typeface="Cambria Math" panose="02040503050406030204" pitchFamily="18" charset="0"/>
                              </a:rPr>
                            </m:ctrlPr>
                          </m:eqArrPr>
                          <m:e>
                            <m:r>
                              <a:rPr lang="en-US" b="0" i="1" smtClean="0">
                                <a:latin typeface="Cambria Math" panose="02040503050406030204" pitchFamily="18" charset="0"/>
                              </a:rPr>
                              <m:t>0</m:t>
                            </m:r>
                          </m:e>
                          <m:e>
                            <m:r>
                              <a:rPr lang="en-US" b="0" i="1" smtClean="0">
                                <a:latin typeface="Cambria Math" panose="02040503050406030204" pitchFamily="18" charset="0"/>
                              </a:rPr>
                              <m:t>0</m:t>
                            </m:r>
                          </m:e>
                          <m:e>
                            <m:r>
                              <a:rPr lang="en-US" b="0" i="1" smtClean="0">
                                <a:latin typeface="Cambria Math" panose="02040503050406030204" pitchFamily="18" charset="0"/>
                              </a:rPr>
                              <m:t>0</m:t>
                            </m:r>
                          </m:e>
                          <m:e>
                            <m:r>
                              <a:rPr lang="en-US" b="0" i="1" smtClean="0">
                                <a:latin typeface="Cambria Math" panose="02040503050406030204" pitchFamily="18" charset="0"/>
                              </a:rPr>
                              <m:t>0</m:t>
                            </m:r>
                          </m:e>
                        </m:eqArr>
                      </m:e>
                    </m:d>
                    <m:sSup>
                      <m:sSupPr>
                        <m:ctrlPr>
                          <a:rPr lang="en-US" i="1">
                            <a:latin typeface="Cambria Math" panose="02040503050406030204" pitchFamily="18" charset="0"/>
                          </a:rPr>
                        </m:ctrlPr>
                      </m:sSupPr>
                      <m:e>
                        <m:r>
                          <a:rPr lang="en-US" i="1">
                            <a:latin typeface="Cambria Math" panose="02040503050406030204" pitchFamily="18" charset="0"/>
                          </a:rPr>
                          <m:t>𝑤</m:t>
                        </m:r>
                      </m:e>
                      <m:sup>
                        <m:r>
                          <a:rPr lang="en-US" i="1">
                            <a:latin typeface="Cambria Math" panose="02040503050406030204" pitchFamily="18" charset="0"/>
                          </a:rPr>
                          <m:t>2</m:t>
                        </m:r>
                      </m:sup>
                    </m:sSup>
                    <m:r>
                      <a:rPr lang="en-US" i="1">
                        <a:latin typeface="Cambria Math" panose="02040503050406030204" pitchFamily="18" charset="0"/>
                      </a:rPr>
                      <m:t>=</m:t>
                    </m:r>
                    <m:d>
                      <m:dPr>
                        <m:begChr m:val="["/>
                        <m:endChr m:val="]"/>
                        <m:ctrlPr>
                          <a:rPr lang="en-US" i="1">
                            <a:latin typeface="Cambria Math" panose="02040503050406030204" pitchFamily="18" charset="0"/>
                          </a:rPr>
                        </m:ctrlPr>
                      </m:dPr>
                      <m:e>
                        <m:eqArr>
                          <m:eqArrPr>
                            <m:ctrlPr>
                              <a:rPr lang="en-US" i="1">
                                <a:latin typeface="Cambria Math" panose="02040503050406030204" pitchFamily="18" charset="0"/>
                              </a:rPr>
                            </m:ctrlPr>
                          </m:eqArrPr>
                          <m:e>
                            <m:r>
                              <a:rPr lang="en-US" i="1">
                                <a:latin typeface="Cambria Math" panose="02040503050406030204" pitchFamily="18" charset="0"/>
                              </a:rPr>
                              <m:t>1</m:t>
                            </m:r>
                          </m:e>
                          <m:e>
                            <m:r>
                              <a:rPr lang="en-US" i="1">
                                <a:latin typeface="Cambria Math" panose="02040503050406030204" pitchFamily="18" charset="0"/>
                              </a:rPr>
                              <m:t>1</m:t>
                            </m:r>
                          </m:e>
                          <m:e>
                            <m:r>
                              <a:rPr lang="en-US" i="1">
                                <a:latin typeface="Cambria Math" panose="02040503050406030204" pitchFamily="18" charset="0"/>
                              </a:rPr>
                              <m:t>1</m:t>
                            </m:r>
                          </m:e>
                          <m:e>
                            <m:r>
                              <a:rPr lang="en-US" i="1">
                                <a:latin typeface="Cambria Math" panose="02040503050406030204" pitchFamily="18" charset="0"/>
                              </a:rPr>
                              <m:t>1</m:t>
                            </m:r>
                          </m:e>
                        </m:eqArr>
                      </m:e>
                    </m:d>
                  </m:oMath>
                </a14:m>
                <a:endParaRPr lang="en-US" dirty="0"/>
              </a:p>
              <a:p>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𝑦</m:t>
                        </m:r>
                      </m:e>
                    </m:acc>
                    <m:r>
                      <a:rPr lang="en-US" i="1" dirty="0">
                        <a:latin typeface="Cambria Math" panose="02040503050406030204" pitchFamily="18" charset="0"/>
                      </a:rPr>
                      <m:t>=</m:t>
                    </m:r>
                    <m:r>
                      <a:rPr lang="en-US" i="1" dirty="0">
                        <a:latin typeface="Cambria Math" panose="02040503050406030204" pitchFamily="18" charset="0"/>
                      </a:rPr>
                      <m:t>𝑔</m:t>
                    </m:r>
                    <m:sSup>
                      <m:sSupPr>
                        <m:ctrlPr>
                          <a:rPr lang="en-US" b="0" i="1" dirty="0" smtClean="0">
                            <a:latin typeface="Cambria Math" panose="02040503050406030204" pitchFamily="18" charset="0"/>
                          </a:rPr>
                        </m:ctrlPr>
                      </m:sSupPr>
                      <m:e>
                        <m:d>
                          <m:dPr>
                            <m:ctrlPr>
                              <a:rPr lang="en-US" i="1" dirty="0">
                                <a:latin typeface="Cambria Math" panose="02040503050406030204" pitchFamily="18" charset="0"/>
                              </a:rPr>
                            </m:ctrlPr>
                          </m:dPr>
                          <m:e>
                            <m:sSup>
                              <m:sSupPr>
                                <m:ctrlPr>
                                  <a:rPr lang="en-US" i="1" dirty="0">
                                    <a:latin typeface="Cambria Math" panose="02040503050406030204" pitchFamily="18" charset="0"/>
                                  </a:rPr>
                                </m:ctrlPr>
                              </m:sSupPr>
                              <m:e>
                                <m:r>
                                  <a:rPr lang="en-US" i="1" dirty="0">
                                    <a:latin typeface="Cambria Math" panose="02040503050406030204" pitchFamily="18" charset="0"/>
                                  </a:rPr>
                                  <m:t>𝑤</m:t>
                                </m:r>
                              </m:e>
                              <m:sup>
                                <m:r>
                                  <a:rPr lang="en-US" i="1" dirty="0">
                                    <a:latin typeface="Cambria Math" panose="02040503050406030204" pitchFamily="18" charset="0"/>
                                  </a:rPr>
                                  <m:t>1</m:t>
                                </m:r>
                              </m:sup>
                            </m:sSup>
                            <m:r>
                              <a:rPr lang="en-US" b="0" i="1" dirty="0" smtClean="0">
                                <a:latin typeface="Cambria Math" panose="02040503050406030204" pitchFamily="18" charset="0"/>
                              </a:rPr>
                              <m:t>𝑥</m:t>
                            </m:r>
                            <m:r>
                              <a:rPr lang="en-US" i="1" dirty="0">
                                <a:latin typeface="Cambria Math" panose="02040503050406030204" pitchFamily="18" charset="0"/>
                              </a:rPr>
                              <m:t>+</m:t>
                            </m:r>
                            <m:sSup>
                              <m:sSupPr>
                                <m:ctrlPr>
                                  <a:rPr lang="en-US" i="1" dirty="0">
                                    <a:latin typeface="Cambria Math" panose="02040503050406030204" pitchFamily="18" charset="0"/>
                                  </a:rPr>
                                </m:ctrlPr>
                              </m:sSupPr>
                              <m:e>
                                <m:r>
                                  <a:rPr lang="en-US" i="1" dirty="0">
                                    <a:latin typeface="Cambria Math" panose="02040503050406030204" pitchFamily="18" charset="0"/>
                                  </a:rPr>
                                  <m:t>𝑏</m:t>
                                </m:r>
                              </m:e>
                              <m:sup>
                                <m:r>
                                  <a:rPr lang="en-US" i="1" dirty="0">
                                    <a:latin typeface="Cambria Math" panose="02040503050406030204" pitchFamily="18" charset="0"/>
                                  </a:rPr>
                                  <m:t>1</m:t>
                                </m:r>
                              </m:sup>
                            </m:sSup>
                          </m:e>
                        </m:d>
                      </m:e>
                      <m:sup>
                        <m:r>
                          <a:rPr lang="en-US" b="0" i="1" dirty="0" smtClean="0">
                            <a:latin typeface="Cambria Math" panose="02040503050406030204" pitchFamily="18" charset="0"/>
                          </a:rPr>
                          <m:t>⊤</m:t>
                        </m:r>
                      </m:sup>
                    </m:sSup>
                    <m:sSup>
                      <m:sSupPr>
                        <m:ctrlPr>
                          <a:rPr lang="en-US" i="1" dirty="0">
                            <a:latin typeface="Cambria Math" panose="02040503050406030204" pitchFamily="18" charset="0"/>
                          </a:rPr>
                        </m:ctrlPr>
                      </m:sSupPr>
                      <m:e>
                        <m:r>
                          <a:rPr lang="en-US" i="1" dirty="0">
                            <a:latin typeface="Cambria Math" panose="02040503050406030204" pitchFamily="18" charset="0"/>
                          </a:rPr>
                          <m:t>𝑤</m:t>
                        </m:r>
                      </m:e>
                      <m:sup>
                        <m:r>
                          <a:rPr lang="en-US" i="1" dirty="0">
                            <a:latin typeface="Cambria Math" panose="02040503050406030204" pitchFamily="18" charset="0"/>
                          </a:rPr>
                          <m:t>2</m:t>
                        </m:r>
                      </m:sup>
                    </m:sSup>
                    <m:r>
                      <a:rPr lang="en-US" i="1" dirty="0">
                        <a:latin typeface="Cambria Math" panose="02040503050406030204" pitchFamily="18" charset="0"/>
                      </a:rPr>
                      <m:t>=</m:t>
                    </m:r>
                    <m:r>
                      <a:rPr lang="en-US" i="1" dirty="0">
                        <a:latin typeface="Cambria Math" panose="02040503050406030204" pitchFamily="18" charset="0"/>
                      </a:rPr>
                      <m:t>𝑔</m:t>
                    </m:r>
                    <m:d>
                      <m:dPr>
                        <m:ctrlPr>
                          <a:rPr lang="en-US" i="1" dirty="0">
                            <a:latin typeface="Cambria Math" panose="02040503050406030204" pitchFamily="18" charset="0"/>
                          </a:rPr>
                        </m:ctrlPr>
                      </m:dPr>
                      <m:e>
                        <m:d>
                          <m:dPr>
                            <m:begChr m:val="["/>
                            <m:endChr m:val="]"/>
                            <m:ctrlPr>
                              <a:rPr lang="en-US" i="1" dirty="0">
                                <a:latin typeface="Cambria Math" panose="02040503050406030204" pitchFamily="18" charset="0"/>
                              </a:rPr>
                            </m:ctrlPr>
                          </m:dPr>
                          <m:e>
                            <m:r>
                              <a:rPr lang="en-US" i="1" dirty="0">
                                <a:latin typeface="Cambria Math" panose="02040503050406030204" pitchFamily="18" charset="0"/>
                              </a:rPr>
                              <m:t>6 6 6 6</m:t>
                            </m:r>
                          </m:e>
                        </m:d>
                      </m:e>
                    </m:d>
                    <m:sSup>
                      <m:sSupPr>
                        <m:ctrlPr>
                          <a:rPr lang="en-US" i="1" dirty="0">
                            <a:latin typeface="Cambria Math" panose="02040503050406030204" pitchFamily="18" charset="0"/>
                          </a:rPr>
                        </m:ctrlPr>
                      </m:sSupPr>
                      <m:e>
                        <m:r>
                          <a:rPr lang="en-US" i="1" dirty="0">
                            <a:latin typeface="Cambria Math" panose="02040503050406030204" pitchFamily="18" charset="0"/>
                          </a:rPr>
                          <m:t>𝑤</m:t>
                        </m:r>
                      </m:e>
                      <m:sup>
                        <m:r>
                          <a:rPr lang="en-US" i="1" dirty="0">
                            <a:latin typeface="Cambria Math" panose="02040503050406030204" pitchFamily="18" charset="0"/>
                          </a:rPr>
                          <m:t>2</m:t>
                        </m:r>
                      </m:sup>
                    </m:sSup>
                    <m:r>
                      <a:rPr lang="en-US" i="1" dirty="0">
                        <a:latin typeface="Cambria Math" panose="02040503050406030204" pitchFamily="18" charset="0"/>
                      </a:rPr>
                      <m:t>=24</m:t>
                    </m:r>
                  </m:oMath>
                </a14:m>
                <a:endParaRPr lang="en-US" dirty="0"/>
              </a:p>
              <a:p>
                <a:r>
                  <a:rPr lang="en-US" dirty="0"/>
                  <a:t>Squared loss = </a:t>
                </a:r>
                <a14:m>
                  <m:oMath xmlns:m="http://schemas.openxmlformats.org/officeDocument/2006/math">
                    <m:sSup>
                      <m:sSupPr>
                        <m:ctrlPr>
                          <a:rPr lang="en-US" b="0" i="1" dirty="0" smtClean="0">
                            <a:latin typeface="Cambria Math" panose="02040503050406030204" pitchFamily="18" charset="0"/>
                          </a:rPr>
                        </m:ctrlPr>
                      </m:sSupPr>
                      <m:e>
                        <m:r>
                          <a:rPr lang="en-US" b="0" i="1" dirty="0" smtClean="0">
                            <a:latin typeface="Cambria Math" panose="02040503050406030204" pitchFamily="18" charset="0"/>
                          </a:rPr>
                          <m:t>0.5</m:t>
                        </m:r>
                        <m:d>
                          <m:dPr>
                            <m:ctrlPr>
                              <a:rPr lang="en-US" b="0" i="1" smtClean="0">
                                <a:latin typeface="Cambria Math" panose="02040503050406030204" pitchFamily="18" charset="0"/>
                              </a:rPr>
                            </m:ctrlPr>
                          </m:dPr>
                          <m:e>
                            <m:r>
                              <a:rPr lang="en-US" i="1">
                                <a:latin typeface="Cambria Math" panose="02040503050406030204" pitchFamily="18" charset="0"/>
                              </a:rPr>
                              <m:t>𝑦</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i="1" smtClean="0">
                                    <a:latin typeface="Cambria Math" panose="02040503050406030204" pitchFamily="18" charset="0"/>
                                  </a:rPr>
                                  <m:t>𝑧</m:t>
                                </m:r>
                              </m:e>
                              <m:sup>
                                <m:r>
                                  <a:rPr lang="en-US" b="0" i="1" smtClean="0">
                                    <a:latin typeface="Cambria Math" panose="02040503050406030204" pitchFamily="18" charset="0"/>
                                  </a:rPr>
                                  <m:t>2</m:t>
                                </m:r>
                              </m:sup>
                            </m:sSup>
                          </m:e>
                        </m:d>
                      </m:e>
                      <m:sup>
                        <m:r>
                          <a:rPr lang="en-US" b="0" i="1" dirty="0" smtClean="0">
                            <a:latin typeface="Cambria Math" panose="02040503050406030204" pitchFamily="18" charset="0"/>
                          </a:rPr>
                          <m:t>2</m:t>
                        </m:r>
                      </m:sup>
                    </m:sSup>
                    <m:r>
                      <a:rPr lang="en-US" b="0" i="1" dirty="0" smtClean="0">
                        <a:latin typeface="Cambria Math" panose="02040503050406030204" pitchFamily="18" charset="0"/>
                      </a:rPr>
                      <m:t>=8</m:t>
                    </m:r>
                  </m:oMath>
                </a14:m>
                <a:r>
                  <a:rPr lang="en-US" dirty="0"/>
                  <a:t>, </a:t>
                </a:r>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2</m:t>
                            </m:r>
                          </m:sup>
                        </m:sSup>
                      </m:den>
                    </m:f>
                    <m:r>
                      <a:rPr lang="en-US" i="1">
                        <a:latin typeface="Cambria Math" panose="02040503050406030204" pitchFamily="18" charset="0"/>
                      </a:rPr>
                      <m:t>=</m:t>
                    </m:r>
                    <m:r>
                      <a:rPr lang="en-US" b="0" i="1" smtClean="0">
                        <a:latin typeface="Cambria Math" panose="02040503050406030204" pitchFamily="18" charset="0"/>
                      </a:rPr>
                      <m:t>−1⋅</m:t>
                    </m:r>
                    <m:d>
                      <m:dPr>
                        <m:ctrlPr>
                          <a:rPr lang="en-US" b="0" i="1" smtClean="0">
                            <a:latin typeface="Cambria Math" panose="02040503050406030204" pitchFamily="18" charset="0"/>
                          </a:rPr>
                        </m:ctrlPr>
                      </m:dPr>
                      <m:e>
                        <m:r>
                          <a:rPr lang="en-US" b="0" i="1" smtClean="0">
                            <a:latin typeface="Cambria Math" panose="02040503050406030204" pitchFamily="18" charset="0"/>
                          </a:rPr>
                          <m:t>20−24</m:t>
                        </m:r>
                      </m:e>
                    </m:d>
                    <m:r>
                      <a:rPr lang="en-US" b="0" i="1" smtClean="0">
                        <a:latin typeface="Cambria Math" panose="02040503050406030204" pitchFamily="18" charset="0"/>
                      </a:rPr>
                      <m:t>=</m:t>
                    </m:r>
                    <m:r>
                      <a:rPr lang="en-US" i="1">
                        <a:latin typeface="Cambria Math" panose="02040503050406030204" pitchFamily="18" charset="0"/>
                      </a:rPr>
                      <m:t>4</m:t>
                    </m:r>
                  </m:oMath>
                </a14:m>
                <a:r>
                  <a:rPr lang="en-US" dirty="0"/>
                  <a:t> </a:t>
                </a:r>
              </a:p>
              <a:p>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b="0" i="1" smtClean="0">
                                <a:latin typeface="Cambria Math" panose="02040503050406030204" pitchFamily="18" charset="0"/>
                              </a:rPr>
                              <m:t>𝑤</m:t>
                            </m:r>
                          </m:e>
                          <m:sup>
                            <m:r>
                              <a:rPr lang="en-US" i="1" smtClean="0">
                                <a:latin typeface="Cambria Math" panose="02040503050406030204" pitchFamily="18" charset="0"/>
                              </a:rPr>
                              <m:t>2</m:t>
                            </m:r>
                          </m:sup>
                        </m:sSup>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2</m:t>
                            </m:r>
                          </m:sup>
                        </m:sSup>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2</m:t>
                            </m:r>
                          </m:sup>
                        </m:sSup>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b="0" i="1" smtClean="0">
                                <a:latin typeface="Cambria Math" panose="02040503050406030204" pitchFamily="18" charset="0"/>
                              </a:rPr>
                              <m:t>𝑤</m:t>
                            </m:r>
                          </m:e>
                          <m:sup>
                            <m:r>
                              <a:rPr lang="en-US" i="1">
                                <a:latin typeface="Cambria Math" panose="02040503050406030204" pitchFamily="18" charset="0"/>
                              </a:rPr>
                              <m:t>2</m:t>
                            </m:r>
                          </m:sup>
                        </m:sSup>
                      </m:den>
                    </m:f>
                    <m:r>
                      <a:rPr lang="en-US" b="0" i="1" smtClean="0">
                        <a:latin typeface="Cambria Math" panose="02040503050406030204" pitchFamily="18" charset="0"/>
                      </a:rPr>
                      <m:t>=4⋅</m:t>
                    </m:r>
                    <m:r>
                      <a:rPr lang="en-US" b="0" i="1" smtClean="0">
                        <a:latin typeface="Cambria Math" panose="02040503050406030204" pitchFamily="18" charset="0"/>
                      </a:rPr>
                      <m:t>𝑔</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i="1">
                                <a:latin typeface="Cambria Math" panose="02040503050406030204" pitchFamily="18" charset="0"/>
                              </a:rPr>
                              <m:t>1</m:t>
                            </m:r>
                          </m:sup>
                        </m:sSup>
                      </m:e>
                    </m:d>
                    <m:r>
                      <a:rPr lang="en-US" b="0" i="1" smtClean="0">
                        <a:latin typeface="Cambria Math" panose="02040503050406030204" pitchFamily="18" charset="0"/>
                      </a:rPr>
                      <m:t>=</m:t>
                    </m:r>
                    <m:d>
                      <m:dPr>
                        <m:begChr m:val="["/>
                        <m:endChr m:val="]"/>
                        <m:ctrlPr>
                          <a:rPr lang="en-US" i="1">
                            <a:latin typeface="Cambria Math" panose="02040503050406030204" pitchFamily="18" charset="0"/>
                          </a:rPr>
                        </m:ctrlPr>
                      </m:dPr>
                      <m:e>
                        <m:r>
                          <a:rPr lang="en-US" b="0" i="1" smtClean="0">
                            <a:latin typeface="Cambria Math" panose="02040503050406030204" pitchFamily="18" charset="0"/>
                          </a:rPr>
                          <m:t>24</m:t>
                        </m:r>
                        <m:r>
                          <a:rPr lang="en-US" i="1">
                            <a:latin typeface="Cambria Math" panose="02040503050406030204" pitchFamily="18" charset="0"/>
                          </a:rPr>
                          <m:t>  </m:t>
                        </m:r>
                        <m:r>
                          <a:rPr lang="en-US" b="0" i="1" smtClean="0">
                            <a:latin typeface="Cambria Math" panose="02040503050406030204" pitchFamily="18" charset="0"/>
                          </a:rPr>
                          <m:t>24</m:t>
                        </m:r>
                        <m:r>
                          <a:rPr lang="en-US" i="1">
                            <a:latin typeface="Cambria Math" panose="02040503050406030204" pitchFamily="18" charset="0"/>
                          </a:rPr>
                          <m:t>  </m:t>
                        </m:r>
                        <m:r>
                          <a:rPr lang="en-US" b="0" i="1" smtClean="0">
                            <a:latin typeface="Cambria Math" panose="02040503050406030204" pitchFamily="18" charset="0"/>
                          </a:rPr>
                          <m:t>24</m:t>
                        </m:r>
                        <m:r>
                          <a:rPr lang="en-US" i="1">
                            <a:latin typeface="Cambria Math" panose="02040503050406030204" pitchFamily="18" charset="0"/>
                          </a:rPr>
                          <m:t>  </m:t>
                        </m:r>
                        <m:r>
                          <a:rPr lang="en-US" b="0" i="1" smtClean="0">
                            <a:latin typeface="Cambria Math" panose="02040503050406030204" pitchFamily="18" charset="0"/>
                          </a:rPr>
                          <m:t>24</m:t>
                        </m:r>
                        <m:r>
                          <a:rPr lang="en-US" i="1">
                            <a:latin typeface="Cambria Math" panose="02040503050406030204" pitchFamily="18" charset="0"/>
                          </a:rPr>
                          <m:t> </m:t>
                        </m:r>
                      </m:e>
                    </m:d>
                  </m:oMath>
                </a14:m>
                <a:endParaRPr lang="en-US" dirty="0"/>
              </a:p>
              <a:p>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1</m:t>
                            </m:r>
                          </m:sup>
                        </m:sSup>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b="0" i="1" smtClean="0">
                                <a:latin typeface="Cambria Math" panose="02040503050406030204" pitchFamily="18" charset="0"/>
                              </a:rPr>
                              <m:t>2</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b="0" i="1" smtClean="0">
                                <a:latin typeface="Cambria Math" panose="02040503050406030204" pitchFamily="18" charset="0"/>
                              </a:rPr>
                              <m:t>2</m:t>
                            </m:r>
                          </m:sup>
                        </m:sSup>
                      </m:num>
                      <m:den>
                        <m:r>
                          <a:rPr lang="en-US" i="1">
                            <a:latin typeface="Cambria Math" panose="02040503050406030204" pitchFamily="18" charset="0"/>
                          </a:rPr>
                          <m:t>𝜕</m:t>
                        </m:r>
                        <m:r>
                          <a:rPr lang="en-US" i="1">
                            <a:latin typeface="Cambria Math" panose="02040503050406030204" pitchFamily="18" charset="0"/>
                          </a:rPr>
                          <m:t>𝑔</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b="0" i="1" smtClean="0">
                                    <a:latin typeface="Cambria Math" panose="02040503050406030204" pitchFamily="18" charset="0"/>
                                  </a:rPr>
                                  <m:t>1</m:t>
                                </m:r>
                              </m:sup>
                            </m:sSup>
                          </m:e>
                        </m:d>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𝑔</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b="0" i="1" smtClean="0">
                                    <a:latin typeface="Cambria Math" panose="02040503050406030204" pitchFamily="18" charset="0"/>
                                  </a:rPr>
                                  <m:t>1</m:t>
                                </m:r>
                              </m:sup>
                            </m:sSup>
                          </m:e>
                        </m:d>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𝑧</m:t>
                            </m:r>
                          </m:e>
                          <m:sup>
                            <m:r>
                              <a:rPr lang="en-US" b="0" i="1" smtClean="0">
                                <a:latin typeface="Cambria Math" panose="02040503050406030204" pitchFamily="18" charset="0"/>
                              </a:rPr>
                              <m:t>1</m:t>
                            </m:r>
                          </m:sup>
                        </m:sSup>
                      </m:den>
                    </m:f>
                    <m:r>
                      <a:rPr lang="en-US" b="0" i="1" smtClean="0">
                        <a:latin typeface="Cambria Math" panose="02040503050406030204" pitchFamily="18" charset="0"/>
                      </a:rPr>
                      <m:t>=4⋅</m:t>
                    </m:r>
                    <m:sSup>
                      <m:sSupPr>
                        <m:ctrlPr>
                          <a:rPr lang="en-US" i="1">
                            <a:latin typeface="Cambria Math" panose="02040503050406030204" pitchFamily="18" charset="0"/>
                          </a:rPr>
                        </m:ctrlPr>
                      </m:sSupPr>
                      <m:e>
                        <m:r>
                          <a:rPr lang="en-US" i="1">
                            <a:latin typeface="Cambria Math" panose="02040503050406030204" pitchFamily="18" charset="0"/>
                          </a:rPr>
                          <m:t>𝑤</m:t>
                        </m:r>
                      </m:e>
                      <m:sup>
                        <m:r>
                          <a:rPr lang="en-US" i="1">
                            <a:latin typeface="Cambria Math" panose="02040503050406030204" pitchFamily="18" charset="0"/>
                          </a:rPr>
                          <m:t>2</m:t>
                        </m:r>
                      </m:sup>
                    </m:sSup>
                    <m:r>
                      <a:rPr lang="en-US" i="1" smtClean="0">
                        <a:latin typeface="Cambria Math" panose="02040503050406030204" pitchFamily="18" charset="0"/>
                      </a:rPr>
                      <m:t>⊙</m:t>
                    </m:r>
                    <m:d>
                      <m:dPr>
                        <m:begChr m:val="["/>
                        <m:endChr m:val="]"/>
                        <m:ctrlPr>
                          <a:rPr lang="en-US" i="1">
                            <a:latin typeface="Cambria Math" panose="02040503050406030204" pitchFamily="18" charset="0"/>
                          </a:rPr>
                        </m:ctrlPr>
                      </m:dPr>
                      <m:e>
                        <m:r>
                          <a:rPr lang="en-US" i="1">
                            <a:latin typeface="Cambria Math" panose="02040503050406030204" pitchFamily="18" charset="0"/>
                          </a:rPr>
                          <m:t>1  1  1  1</m:t>
                        </m:r>
                      </m:e>
                    </m:d>
                    <m:r>
                      <a:rPr lang="en-US" b="0" i="1" smtClean="0">
                        <a:latin typeface="Cambria Math" panose="02040503050406030204" pitchFamily="18" charset="0"/>
                      </a:rPr>
                      <m:t>=</m:t>
                    </m:r>
                    <m:d>
                      <m:dPr>
                        <m:begChr m:val="["/>
                        <m:endChr m:val="]"/>
                        <m:ctrlPr>
                          <a:rPr lang="en-US" i="1" smtClean="0">
                            <a:latin typeface="Cambria Math" panose="02040503050406030204" pitchFamily="18" charset="0"/>
                          </a:rPr>
                        </m:ctrlPr>
                      </m:dPr>
                      <m:e>
                        <m:r>
                          <a:rPr lang="en-US" b="0" i="1" smtClean="0">
                            <a:latin typeface="Cambria Math" panose="02040503050406030204" pitchFamily="18" charset="0"/>
                          </a:rPr>
                          <m:t>4</m:t>
                        </m:r>
                        <m:r>
                          <a:rPr lang="en-US" i="1">
                            <a:latin typeface="Cambria Math" panose="02040503050406030204" pitchFamily="18" charset="0"/>
                          </a:rPr>
                          <m:t>  </m:t>
                        </m:r>
                        <m:r>
                          <a:rPr lang="en-US" b="0" i="1" smtClean="0">
                            <a:latin typeface="Cambria Math" panose="02040503050406030204" pitchFamily="18" charset="0"/>
                          </a:rPr>
                          <m:t>4</m:t>
                        </m:r>
                        <m:r>
                          <a:rPr lang="en-US" i="1">
                            <a:latin typeface="Cambria Math" panose="02040503050406030204" pitchFamily="18" charset="0"/>
                          </a:rPr>
                          <m:t>  </m:t>
                        </m:r>
                        <m:r>
                          <a:rPr lang="en-US" b="0" i="1" smtClean="0">
                            <a:latin typeface="Cambria Math" panose="02040503050406030204" pitchFamily="18" charset="0"/>
                          </a:rPr>
                          <m:t>4</m:t>
                        </m:r>
                        <m:r>
                          <a:rPr lang="en-US" i="1">
                            <a:latin typeface="Cambria Math" panose="02040503050406030204" pitchFamily="18" charset="0"/>
                          </a:rPr>
                          <m:t>  </m:t>
                        </m:r>
                        <m:r>
                          <a:rPr lang="en-US" b="0" i="1" smtClean="0">
                            <a:latin typeface="Cambria Math" panose="02040503050406030204" pitchFamily="18" charset="0"/>
                          </a:rPr>
                          <m:t>4</m:t>
                        </m:r>
                      </m:e>
                    </m:d>
                  </m:oMath>
                </a14:m>
                <a:endParaRPr lang="en-US" dirty="0"/>
              </a:p>
              <a:p>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𝑤</m:t>
                            </m:r>
                          </m:e>
                          <m:sup>
                            <m:r>
                              <a:rPr lang="en-US" b="0" i="1" smtClean="0">
                                <a:latin typeface="Cambria Math" panose="02040503050406030204" pitchFamily="18" charset="0"/>
                              </a:rPr>
                              <m:t>1</m:t>
                            </m:r>
                          </m:sup>
                        </m:sSup>
                      </m:den>
                    </m:f>
                    <m:r>
                      <a:rPr lang="en-US" i="1">
                        <a:latin typeface="Cambria Math" panose="02040503050406030204" pitchFamily="18" charset="0"/>
                      </a:rPr>
                      <m:t>=</m:t>
                    </m:r>
                    <m:r>
                      <m:rPr>
                        <m:nor/>
                      </m:rPr>
                      <a:rPr lang="en-US" b="0" i="0" smtClean="0">
                        <a:latin typeface="Cambria Math" panose="02040503050406030204" pitchFamily="18" charset="0"/>
                      </a:rPr>
                      <m:t>For</m:t>
                    </m:r>
                    <m:r>
                      <m:rPr>
                        <m:nor/>
                      </m:rPr>
                      <a:rPr lang="en-US" b="0" i="0" smtClean="0">
                        <a:latin typeface="Cambria Math" panose="02040503050406030204" pitchFamily="18" charset="0"/>
                      </a:rPr>
                      <m:t> </m:t>
                    </m:r>
                    <m:r>
                      <m:rPr>
                        <m:nor/>
                      </m:rPr>
                      <a:rPr lang="en-US" b="0" i="0" smtClean="0">
                        <a:latin typeface="Cambria Math" panose="02040503050406030204" pitchFamily="18" charset="0"/>
                      </a:rPr>
                      <m:t>each</m:t>
                    </m:r>
                    <m:r>
                      <m:rPr>
                        <m:nor/>
                      </m:rPr>
                      <a:rPr lang="en-US" dirty="0"/>
                      <m:t> </m:t>
                    </m:r>
                    <m:r>
                      <m:rPr>
                        <m:nor/>
                      </m:rPr>
                      <a:rPr lang="en-US" dirty="0"/>
                      <m:t>row</m:t>
                    </m:r>
                    <m:r>
                      <m:rPr>
                        <m:nor/>
                      </m:rPr>
                      <a:rPr lang="en-US" dirty="0"/>
                      <m:t> </m:t>
                    </m:r>
                    <m:r>
                      <a:rPr lang="en-US" i="1">
                        <a:latin typeface="Cambria Math" panose="02040503050406030204" pitchFamily="18" charset="0"/>
                      </a:rPr>
                      <m:t>𝑖</m:t>
                    </m:r>
                    <m:r>
                      <m:rPr>
                        <m:nor/>
                      </m:rPr>
                      <a:rPr lang="en-US" dirty="0"/>
                      <m:t> </m:t>
                    </m:r>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𝑙𝑜𝑠𝑠</m:t>
                            </m:r>
                          </m:num>
                          <m:den>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𝑧</m:t>
                                </m:r>
                              </m:e>
                              <m:sub>
                                <m:r>
                                  <a:rPr lang="en-US" i="1">
                                    <a:latin typeface="Cambria Math" panose="02040503050406030204" pitchFamily="18" charset="0"/>
                                  </a:rPr>
                                  <m:t>𝑖</m:t>
                                </m:r>
                              </m:sub>
                              <m:sup>
                                <m:r>
                                  <a:rPr lang="en-US" i="1">
                                    <a:latin typeface="Cambria Math" panose="02040503050406030204" pitchFamily="18" charset="0"/>
                                  </a:rPr>
                                  <m:t>1</m:t>
                                </m:r>
                              </m:sup>
                            </m:sSubSup>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𝑧</m:t>
                                </m:r>
                              </m:e>
                              <m:sub>
                                <m:r>
                                  <a:rPr lang="en-US" i="1">
                                    <a:latin typeface="Cambria Math" panose="02040503050406030204" pitchFamily="18" charset="0"/>
                                  </a:rPr>
                                  <m:t>𝑖</m:t>
                                </m:r>
                              </m:sub>
                              <m:sup>
                                <m:r>
                                  <a:rPr lang="en-US" i="1">
                                    <a:latin typeface="Cambria Math" panose="02040503050406030204" pitchFamily="18" charset="0"/>
                                  </a:rPr>
                                  <m:t>1</m:t>
                                </m:r>
                              </m:sup>
                            </m:sSubSup>
                          </m:num>
                          <m:den>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𝑤</m:t>
                                </m:r>
                              </m:e>
                              <m:sub>
                                <m:r>
                                  <a:rPr lang="en-US" i="1">
                                    <a:latin typeface="Cambria Math" panose="02040503050406030204" pitchFamily="18" charset="0"/>
                                  </a:rPr>
                                  <m:t>𝑖</m:t>
                                </m:r>
                              </m:sub>
                              <m:sup>
                                <m:r>
                                  <a:rPr lang="en-US" i="1">
                                    <a:latin typeface="Cambria Math" panose="02040503050406030204" pitchFamily="18" charset="0"/>
                                  </a:rPr>
                                  <m:t>1</m:t>
                                </m:r>
                              </m:sup>
                            </m:sSubSup>
                          </m:den>
                        </m:f>
                      </m:e>
                    </m:d>
                    <m:r>
                      <a:rPr lang="en-US" i="1">
                        <a:latin typeface="Cambria Math" panose="02040503050406030204" pitchFamily="18" charset="0"/>
                      </a:rPr>
                      <m:t>=</m:t>
                    </m:r>
                    <m:d>
                      <m:dPr>
                        <m:begChr m:val="["/>
                        <m:endChr m:val="]"/>
                        <m:ctrlPr>
                          <a:rPr lang="en-US" i="1">
                            <a:latin typeface="Cambria Math" panose="02040503050406030204" pitchFamily="18" charset="0"/>
                          </a:rPr>
                        </m:ctrlPr>
                      </m:dPr>
                      <m:e>
                        <m:r>
                          <a:rPr lang="en-US" b="0" i="1" smtClean="0">
                            <a:latin typeface="Cambria Math" panose="02040503050406030204" pitchFamily="18" charset="0"/>
                          </a:rPr>
                          <m:t>4</m:t>
                        </m:r>
                        <m:r>
                          <a:rPr lang="en-US" i="1">
                            <a:latin typeface="Cambria Math" panose="02040503050406030204" pitchFamily="18" charset="0"/>
                          </a:rPr>
                          <m:t>𝑥</m:t>
                        </m:r>
                        <m:r>
                          <a:rPr lang="en-US" i="1">
                            <a:latin typeface="Cambria Math" panose="02040503050406030204" pitchFamily="18" charset="0"/>
                          </a:rPr>
                          <m:t>  4</m:t>
                        </m:r>
                        <m:r>
                          <a:rPr lang="en-US" i="1">
                            <a:latin typeface="Cambria Math" panose="02040503050406030204" pitchFamily="18" charset="0"/>
                          </a:rPr>
                          <m:t>𝑥</m:t>
                        </m:r>
                        <m:r>
                          <a:rPr lang="en-US" i="1">
                            <a:latin typeface="Cambria Math" panose="02040503050406030204" pitchFamily="18" charset="0"/>
                          </a:rPr>
                          <m:t>  4</m:t>
                        </m:r>
                        <m:r>
                          <a:rPr lang="en-US" i="1">
                            <a:latin typeface="Cambria Math" panose="02040503050406030204" pitchFamily="18" charset="0"/>
                          </a:rPr>
                          <m:t>𝑥</m:t>
                        </m:r>
                        <m:r>
                          <a:rPr lang="en-US" i="1">
                            <a:latin typeface="Cambria Math" panose="02040503050406030204" pitchFamily="18" charset="0"/>
                          </a:rPr>
                          <m:t>  4</m:t>
                        </m:r>
                        <m:r>
                          <a:rPr lang="en-US" i="1">
                            <a:latin typeface="Cambria Math" panose="02040503050406030204" pitchFamily="18" charset="0"/>
                          </a:rPr>
                          <m:t>𝑥</m:t>
                        </m:r>
                      </m:e>
                    </m:d>
                  </m:oMath>
                </a14:m>
                <a:endParaRPr lang="en-US" dirty="0"/>
              </a:p>
            </p:txBody>
          </p:sp>
        </mc:Choice>
        <mc:Fallback xmlns="">
          <p:sp>
            <p:nvSpPr>
              <p:cNvPr id="3" name="Content Placeholder 2">
                <a:extLst>
                  <a:ext uri="{FF2B5EF4-FFF2-40B4-BE49-F238E27FC236}">
                    <a16:creationId xmlns:a16="http://schemas.microsoft.com/office/drawing/2014/main" id="{5F5BE460-1F15-4546-A4B3-9099F9E0A5C2}"/>
                  </a:ext>
                </a:extLst>
              </p:cNvPr>
              <p:cNvSpPr>
                <a:spLocks noGrp="1" noRot="1" noChangeAspect="1" noMove="1" noResize="1" noEditPoints="1" noAdjustHandles="1" noChangeArrowheads="1" noChangeShapeType="1" noTextEdit="1"/>
              </p:cNvSpPr>
              <p:nvPr>
                <p:ph idx="1"/>
              </p:nvPr>
            </p:nvSpPr>
            <p:spPr>
              <a:xfrm>
                <a:off x="838200" y="1825624"/>
                <a:ext cx="10515600" cy="4955421"/>
              </a:xfrm>
              <a:blipFill>
                <a:blip r:embed="rId2"/>
                <a:stretch>
                  <a:fillRect l="-1086" t="-3836"/>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8272DACE-AE69-4D42-B6B3-984CCFBA1C22}"/>
              </a:ext>
            </a:extLst>
          </p:cNvPr>
          <p:cNvPicPr>
            <a:picLocks noChangeAspect="1"/>
          </p:cNvPicPr>
          <p:nvPr/>
        </p:nvPicPr>
        <p:blipFill rotWithShape="1">
          <a:blip r:embed="rId3">
            <a:extLst>
              <a:ext uri="{28A0092B-C50C-407E-A947-70E740481C1C}">
                <a14:useLocalDpi xmlns:a14="http://schemas.microsoft.com/office/drawing/2010/main" val="0"/>
              </a:ext>
            </a:extLst>
          </a:blip>
          <a:srcRect l="69209"/>
          <a:stretch/>
        </p:blipFill>
        <p:spPr>
          <a:xfrm>
            <a:off x="9415604" y="460484"/>
            <a:ext cx="2501130" cy="2968516"/>
          </a:xfrm>
          <a:prstGeom prst="rect">
            <a:avLst/>
          </a:prstGeom>
        </p:spPr>
      </p:pic>
      <p:sp>
        <p:nvSpPr>
          <p:cNvPr id="8" name="TextBox 7">
            <a:extLst>
              <a:ext uri="{FF2B5EF4-FFF2-40B4-BE49-F238E27FC236}">
                <a16:creationId xmlns:a16="http://schemas.microsoft.com/office/drawing/2014/main" id="{3965AC37-6164-A94A-B5C4-86C69666186D}"/>
              </a:ext>
            </a:extLst>
          </p:cNvPr>
          <p:cNvSpPr txBox="1"/>
          <p:nvPr/>
        </p:nvSpPr>
        <p:spPr>
          <a:xfrm>
            <a:off x="10216387" y="6123543"/>
            <a:ext cx="1855961" cy="369332"/>
          </a:xfrm>
          <a:prstGeom prst="rect">
            <a:avLst/>
          </a:prstGeom>
          <a:noFill/>
          <a:ln>
            <a:solidFill>
              <a:srgbClr val="FF0000"/>
            </a:solidFill>
          </a:ln>
        </p:spPr>
        <p:txBody>
          <a:bodyPr wrap="square" rtlCol="0">
            <a:spAutoFit/>
          </a:bodyPr>
          <a:lstStyle/>
          <a:p>
            <a:r>
              <a:rPr lang="en-US" dirty="0">
                <a:solidFill>
                  <a:srgbClr val="FF0000"/>
                </a:solidFill>
              </a:rPr>
              <a:t>3 by 4 matrix</a:t>
            </a:r>
          </a:p>
        </p:txBody>
      </p:sp>
      <p:cxnSp>
        <p:nvCxnSpPr>
          <p:cNvPr id="9" name="Straight Arrow Connector 8">
            <a:extLst>
              <a:ext uri="{FF2B5EF4-FFF2-40B4-BE49-F238E27FC236}">
                <a16:creationId xmlns:a16="http://schemas.microsoft.com/office/drawing/2014/main" id="{A0995C3B-98D8-6845-9CCB-D426EB3BFEDE}"/>
              </a:ext>
            </a:extLst>
          </p:cNvPr>
          <p:cNvCxnSpPr>
            <a:cxnSpLocks/>
            <a:stCxn id="8" idx="1"/>
          </p:cNvCxnSpPr>
          <p:nvPr/>
        </p:nvCxnSpPr>
        <p:spPr>
          <a:xfrm flipH="1">
            <a:off x="9004852" y="6308209"/>
            <a:ext cx="1211535"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795A172-254A-DC4B-91C9-A299FD8A6B75}"/>
                  </a:ext>
                </a:extLst>
              </p:cNvPr>
              <p:cNvSpPr txBox="1"/>
              <p:nvPr/>
            </p:nvSpPr>
            <p:spPr>
              <a:xfrm>
                <a:off x="10205052" y="4789436"/>
                <a:ext cx="1855961" cy="383759"/>
              </a:xfrm>
              <a:prstGeom prst="rect">
                <a:avLst/>
              </a:prstGeom>
              <a:noFill/>
              <a:ln>
                <a:solidFill>
                  <a:srgbClr val="FF0000"/>
                </a:solidFill>
              </a:ln>
            </p:spPr>
            <p:txBody>
              <a:bodyPr wrap="square" rtlCol="0">
                <a:spAutoFit/>
              </a:bodyPr>
              <a:lstStyle/>
              <a:p>
                <a:r>
                  <a:rPr lang="en-US" dirty="0">
                    <a:solidFill>
                      <a:srgbClr val="FF0000"/>
                    </a:solidFill>
                  </a:rPr>
                  <a:t>For all </a:t>
                </a:r>
                <a14:m>
                  <m:oMath xmlns:m="http://schemas.openxmlformats.org/officeDocument/2006/math">
                    <m:r>
                      <a:rPr lang="en-US" b="0" i="1" smtClean="0">
                        <a:solidFill>
                          <a:srgbClr val="FF0000"/>
                        </a:solidFill>
                        <a:latin typeface="Cambria Math" panose="02040503050406030204" pitchFamily="18" charset="0"/>
                      </a:rPr>
                      <m:t>𝑖</m:t>
                    </m:r>
                  </m:oMath>
                </a14:m>
                <a:r>
                  <a:rPr lang="en-US" dirty="0">
                    <a:solidFill>
                      <a:srgbClr val="FF0000"/>
                    </a:solidFill>
                  </a:rPr>
                  <a:t>, </a:t>
                </a:r>
                <a14:m>
                  <m:oMath xmlns:m="http://schemas.openxmlformats.org/officeDocument/2006/math">
                    <m:sSubSup>
                      <m:sSubSupPr>
                        <m:ctrlPr>
                          <a:rPr lang="en-US" b="0" i="1" smtClean="0">
                            <a:solidFill>
                              <a:srgbClr val="FF0000"/>
                            </a:solidFill>
                            <a:latin typeface="Cambria Math" panose="02040503050406030204" pitchFamily="18" charset="0"/>
                          </a:rPr>
                        </m:ctrlPr>
                      </m:sSubSupPr>
                      <m:e>
                        <m:r>
                          <a:rPr lang="en-US" i="1">
                            <a:solidFill>
                              <a:srgbClr val="FF0000"/>
                            </a:solidFill>
                            <a:latin typeface="Cambria Math" panose="02040503050406030204" pitchFamily="18" charset="0"/>
                          </a:rPr>
                          <m:t>𝑧</m:t>
                        </m:r>
                      </m:e>
                      <m:sub>
                        <m:r>
                          <a:rPr lang="en-US" b="0" i="1" smtClean="0">
                            <a:solidFill>
                              <a:srgbClr val="FF0000"/>
                            </a:solidFill>
                            <a:latin typeface="Cambria Math" panose="02040503050406030204" pitchFamily="18" charset="0"/>
                          </a:rPr>
                          <m:t>𝑖</m:t>
                        </m:r>
                      </m:sub>
                      <m:sup>
                        <m:r>
                          <a:rPr lang="en-US" i="1">
                            <a:solidFill>
                              <a:srgbClr val="FF0000"/>
                            </a:solidFill>
                            <a:latin typeface="Cambria Math" panose="02040503050406030204" pitchFamily="18" charset="0"/>
                          </a:rPr>
                          <m:t>1</m:t>
                        </m:r>
                      </m:sup>
                    </m:sSubSup>
                    <m:r>
                      <a:rPr lang="en-US" b="0" i="1" smtClean="0">
                        <a:solidFill>
                          <a:srgbClr val="FF0000"/>
                        </a:solidFill>
                        <a:latin typeface="Cambria Math" panose="02040503050406030204" pitchFamily="18" charset="0"/>
                      </a:rPr>
                      <m:t>&gt;0</m:t>
                    </m:r>
                  </m:oMath>
                </a14:m>
                <a:r>
                  <a:rPr lang="en-US" dirty="0">
                    <a:solidFill>
                      <a:srgbClr val="FF0000"/>
                    </a:solidFill>
                  </a:rPr>
                  <a:t> </a:t>
                </a:r>
              </a:p>
            </p:txBody>
          </p:sp>
        </mc:Choice>
        <mc:Fallback xmlns="">
          <p:sp>
            <p:nvSpPr>
              <p:cNvPr id="14" name="TextBox 13">
                <a:extLst>
                  <a:ext uri="{FF2B5EF4-FFF2-40B4-BE49-F238E27FC236}">
                    <a16:creationId xmlns:a16="http://schemas.microsoft.com/office/drawing/2014/main" id="{B795A172-254A-DC4B-91C9-A299FD8A6B75}"/>
                  </a:ext>
                </a:extLst>
              </p:cNvPr>
              <p:cNvSpPr txBox="1">
                <a:spLocks noRot="1" noChangeAspect="1" noMove="1" noResize="1" noEditPoints="1" noAdjustHandles="1" noChangeArrowheads="1" noChangeShapeType="1" noTextEdit="1"/>
              </p:cNvSpPr>
              <p:nvPr/>
            </p:nvSpPr>
            <p:spPr>
              <a:xfrm>
                <a:off x="10205052" y="4789436"/>
                <a:ext cx="1855961" cy="383759"/>
              </a:xfrm>
              <a:prstGeom prst="rect">
                <a:avLst/>
              </a:prstGeom>
              <a:blipFill>
                <a:blip r:embed="rId4"/>
                <a:stretch>
                  <a:fillRect l="-3401" t="-3125" b="-21875"/>
                </a:stretch>
              </a:blipFill>
              <a:ln>
                <a:solidFill>
                  <a:srgbClr val="FF0000"/>
                </a:solidFill>
              </a:ln>
            </p:spPr>
            <p:txBody>
              <a:bodyPr/>
              <a:lstStyle/>
              <a:p>
                <a:r>
                  <a:rPr lang="en-US">
                    <a:noFill/>
                  </a:rPr>
                  <a:t> </a:t>
                </a:r>
              </a:p>
            </p:txBody>
          </p:sp>
        </mc:Fallback>
      </mc:AlternateContent>
      <p:cxnSp>
        <p:nvCxnSpPr>
          <p:cNvPr id="16" name="Straight Arrow Connector 15">
            <a:extLst>
              <a:ext uri="{FF2B5EF4-FFF2-40B4-BE49-F238E27FC236}">
                <a16:creationId xmlns:a16="http://schemas.microsoft.com/office/drawing/2014/main" id="{0302C677-DEAD-F64D-A4BF-DC39B9612962}"/>
              </a:ext>
            </a:extLst>
          </p:cNvPr>
          <p:cNvCxnSpPr>
            <a:cxnSpLocks/>
            <a:stCxn id="14" idx="1"/>
          </p:cNvCxnSpPr>
          <p:nvPr/>
        </p:nvCxnSpPr>
        <p:spPr>
          <a:xfrm flipH="1">
            <a:off x="8269357" y="4981316"/>
            <a:ext cx="1935695" cy="33611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C300437-727A-3F48-82D7-436DCCC43675}"/>
              </a:ext>
            </a:extLst>
          </p:cNvPr>
          <p:cNvSpPr>
            <a:spLocks noGrp="1"/>
          </p:cNvSpPr>
          <p:nvPr>
            <p:ph type="sldNum" sz="quarter" idx="12"/>
          </p:nvPr>
        </p:nvSpPr>
        <p:spPr/>
        <p:txBody>
          <a:bodyPr/>
          <a:lstStyle/>
          <a:p>
            <a:fld id="{5F07402F-1908-0F43-B844-ECE5D9BD648C}" type="slidenum">
              <a:rPr lang="en-US" smtClean="0"/>
              <a:t>37</a:t>
            </a:fld>
            <a:endParaRPr lang="en-US"/>
          </a:p>
        </p:txBody>
      </p:sp>
      <p:grpSp>
        <p:nvGrpSpPr>
          <p:cNvPr id="42" name="Group 41">
            <a:extLst>
              <a:ext uri="{FF2B5EF4-FFF2-40B4-BE49-F238E27FC236}">
                <a16:creationId xmlns:a16="http://schemas.microsoft.com/office/drawing/2014/main" id="{56747D27-8E4A-5165-5976-29DBF1325108}"/>
              </a:ext>
            </a:extLst>
          </p:cNvPr>
          <p:cNvGrpSpPr/>
          <p:nvPr/>
        </p:nvGrpSpPr>
        <p:grpSpPr>
          <a:xfrm>
            <a:off x="6491176" y="265941"/>
            <a:ext cx="1580163" cy="893363"/>
            <a:chOff x="6491176" y="265941"/>
            <a:chExt cx="1580163" cy="893363"/>
          </a:xfrm>
        </p:grpSpPr>
        <p:sp>
          <p:nvSpPr>
            <p:cNvPr id="43" name="Oval 42">
              <a:extLst>
                <a:ext uri="{FF2B5EF4-FFF2-40B4-BE49-F238E27FC236}">
                  <a16:creationId xmlns:a16="http://schemas.microsoft.com/office/drawing/2014/main" id="{5B2F997F-83A9-F357-64C9-78B88C934ECB}"/>
                </a:ext>
              </a:extLst>
            </p:cNvPr>
            <p:cNvSpPr>
              <a:spLocks noChangeAspect="1"/>
            </p:cNvSpPr>
            <p:nvPr/>
          </p:nvSpPr>
          <p:spPr>
            <a:xfrm>
              <a:off x="7166610" y="265941"/>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EFC6A22C-1A33-0864-25C0-8165316319FE}"/>
                </a:ext>
              </a:extLst>
            </p:cNvPr>
            <p:cNvSpPr>
              <a:spLocks noChangeAspect="1"/>
            </p:cNvSpPr>
            <p:nvPr/>
          </p:nvSpPr>
          <p:spPr>
            <a:xfrm>
              <a:off x="7166610" y="500420"/>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66EF7806-D7B9-B109-DE3A-3C4457F6A2E0}"/>
                </a:ext>
              </a:extLst>
            </p:cNvPr>
            <p:cNvSpPr>
              <a:spLocks noChangeAspect="1"/>
            </p:cNvSpPr>
            <p:nvPr/>
          </p:nvSpPr>
          <p:spPr>
            <a:xfrm>
              <a:off x="7166610" y="738679"/>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43D2A6F8-2910-600A-2A5F-7DF02730C8AB}"/>
                </a:ext>
              </a:extLst>
            </p:cNvPr>
            <p:cNvSpPr>
              <a:spLocks noChangeAspect="1"/>
            </p:cNvSpPr>
            <p:nvPr/>
          </p:nvSpPr>
          <p:spPr>
            <a:xfrm>
              <a:off x="7166610" y="976424"/>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E0D8CD1D-AF90-EB52-9F30-DC2DF019FF42}"/>
                </a:ext>
              </a:extLst>
            </p:cNvPr>
            <p:cNvSpPr>
              <a:spLocks noChangeAspect="1"/>
            </p:cNvSpPr>
            <p:nvPr/>
          </p:nvSpPr>
          <p:spPr>
            <a:xfrm>
              <a:off x="7645458" y="609687"/>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B6C12279-0478-15E5-D153-46C7E5F287C3}"/>
                    </a:ext>
                  </a:extLst>
                </p:cNvPr>
                <p:cNvSpPr txBox="1"/>
                <p:nvPr/>
              </p:nvSpPr>
              <p:spPr>
                <a:xfrm>
                  <a:off x="6491177" y="364664"/>
                  <a:ext cx="22499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𝑥</m:t>
                            </m:r>
                          </m:e>
                          <m:sup>
                            <m:r>
                              <a:rPr lang="en-US" sz="1400" b="0" i="1" smtClean="0">
                                <a:latin typeface="Cambria Math" panose="02040503050406030204" pitchFamily="18" charset="0"/>
                              </a:rPr>
                              <m:t>1</m:t>
                            </m:r>
                          </m:sup>
                        </m:sSup>
                      </m:oMath>
                    </m:oMathPara>
                  </a14:m>
                  <a:endParaRPr lang="en-US" sz="1400" dirty="0"/>
                </a:p>
              </p:txBody>
            </p:sp>
          </mc:Choice>
          <mc:Fallback xmlns="">
            <p:sp>
              <p:nvSpPr>
                <p:cNvPr id="48" name="TextBox 47">
                  <a:extLst>
                    <a:ext uri="{FF2B5EF4-FFF2-40B4-BE49-F238E27FC236}">
                      <a16:creationId xmlns:a16="http://schemas.microsoft.com/office/drawing/2014/main" id="{B6C12279-0478-15E5-D153-46C7E5F287C3}"/>
                    </a:ext>
                  </a:extLst>
                </p:cNvPr>
                <p:cNvSpPr txBox="1">
                  <a:spLocks noRot="1" noChangeAspect="1" noMove="1" noResize="1" noEditPoints="1" noAdjustHandles="1" noChangeArrowheads="1" noChangeShapeType="1" noTextEdit="1"/>
                </p:cNvSpPr>
                <p:nvPr/>
              </p:nvSpPr>
              <p:spPr>
                <a:xfrm>
                  <a:off x="6491177" y="364664"/>
                  <a:ext cx="224997" cy="215444"/>
                </a:xfrm>
                <a:prstGeom prst="rect">
                  <a:avLst/>
                </a:prstGeom>
                <a:blipFill>
                  <a:blip r:embed="rId5"/>
                  <a:stretch>
                    <a:fillRect l="-16667" r="-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21FA5AA0-6671-0AEC-9C4D-C8C3FC0FB4F2}"/>
                    </a:ext>
                  </a:extLst>
                </p:cNvPr>
                <p:cNvSpPr txBox="1"/>
                <p:nvPr/>
              </p:nvSpPr>
              <p:spPr>
                <a:xfrm>
                  <a:off x="6491176" y="597029"/>
                  <a:ext cx="228845"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𝑥</m:t>
                            </m:r>
                          </m:e>
                          <m:sup>
                            <m:r>
                              <a:rPr lang="en-US" sz="1400" b="0" i="1" smtClean="0">
                                <a:latin typeface="Cambria Math" panose="02040503050406030204" pitchFamily="18" charset="0"/>
                              </a:rPr>
                              <m:t>2</m:t>
                            </m:r>
                          </m:sup>
                        </m:sSup>
                      </m:oMath>
                    </m:oMathPara>
                  </a14:m>
                  <a:endParaRPr lang="en-US" sz="1400" dirty="0"/>
                </a:p>
              </p:txBody>
            </p:sp>
          </mc:Choice>
          <mc:Fallback xmlns="">
            <p:sp>
              <p:nvSpPr>
                <p:cNvPr id="49" name="TextBox 48">
                  <a:extLst>
                    <a:ext uri="{FF2B5EF4-FFF2-40B4-BE49-F238E27FC236}">
                      <a16:creationId xmlns:a16="http://schemas.microsoft.com/office/drawing/2014/main" id="{21FA5AA0-6671-0AEC-9C4D-C8C3FC0FB4F2}"/>
                    </a:ext>
                  </a:extLst>
                </p:cNvPr>
                <p:cNvSpPr txBox="1">
                  <a:spLocks noRot="1" noChangeAspect="1" noMove="1" noResize="1" noEditPoints="1" noAdjustHandles="1" noChangeArrowheads="1" noChangeShapeType="1" noTextEdit="1"/>
                </p:cNvSpPr>
                <p:nvPr/>
              </p:nvSpPr>
              <p:spPr>
                <a:xfrm>
                  <a:off x="6491176" y="597029"/>
                  <a:ext cx="228845" cy="215444"/>
                </a:xfrm>
                <a:prstGeom prst="rect">
                  <a:avLst/>
                </a:prstGeom>
                <a:blipFill>
                  <a:blip r:embed="rId6"/>
                  <a:stretch>
                    <a:fillRect l="-16667" r="-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DE12F3A6-E9F7-4C9F-A7BC-BCFD35D3CF15}"/>
                    </a:ext>
                  </a:extLst>
                </p:cNvPr>
                <p:cNvSpPr txBox="1"/>
                <p:nvPr/>
              </p:nvSpPr>
              <p:spPr>
                <a:xfrm>
                  <a:off x="6501454" y="835288"/>
                  <a:ext cx="228845"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𝑥</m:t>
                            </m:r>
                          </m:e>
                          <m:sup>
                            <m:r>
                              <a:rPr lang="en-US" sz="1400" b="0" i="1" smtClean="0">
                                <a:latin typeface="Cambria Math" panose="02040503050406030204" pitchFamily="18" charset="0"/>
                              </a:rPr>
                              <m:t>3</m:t>
                            </m:r>
                          </m:sup>
                        </m:sSup>
                      </m:oMath>
                    </m:oMathPara>
                  </a14:m>
                  <a:endParaRPr lang="en-US" sz="1400" dirty="0"/>
                </a:p>
              </p:txBody>
            </p:sp>
          </mc:Choice>
          <mc:Fallback xmlns="">
            <p:sp>
              <p:nvSpPr>
                <p:cNvPr id="50" name="TextBox 49">
                  <a:extLst>
                    <a:ext uri="{FF2B5EF4-FFF2-40B4-BE49-F238E27FC236}">
                      <a16:creationId xmlns:a16="http://schemas.microsoft.com/office/drawing/2014/main" id="{DE12F3A6-E9F7-4C9F-A7BC-BCFD35D3CF15}"/>
                    </a:ext>
                  </a:extLst>
                </p:cNvPr>
                <p:cNvSpPr txBox="1">
                  <a:spLocks noRot="1" noChangeAspect="1" noMove="1" noResize="1" noEditPoints="1" noAdjustHandles="1" noChangeArrowheads="1" noChangeShapeType="1" noTextEdit="1"/>
                </p:cNvSpPr>
                <p:nvPr/>
              </p:nvSpPr>
              <p:spPr>
                <a:xfrm>
                  <a:off x="6501454" y="835288"/>
                  <a:ext cx="228845" cy="215444"/>
                </a:xfrm>
                <a:prstGeom prst="rect">
                  <a:avLst/>
                </a:prstGeom>
                <a:blipFill>
                  <a:blip r:embed="rId7"/>
                  <a:stretch>
                    <a:fillRect l="-16667" r="-5556"/>
                  </a:stretch>
                </a:blipFill>
              </p:spPr>
              <p:txBody>
                <a:bodyPr/>
                <a:lstStyle/>
                <a:p>
                  <a:r>
                    <a:rPr lang="en-US">
                      <a:noFill/>
                    </a:rPr>
                    <a:t> </a:t>
                  </a:r>
                </a:p>
              </p:txBody>
            </p:sp>
          </mc:Fallback>
        </mc:AlternateContent>
        <p:cxnSp>
          <p:nvCxnSpPr>
            <p:cNvPr id="51" name="Straight Connector 50">
              <a:extLst>
                <a:ext uri="{FF2B5EF4-FFF2-40B4-BE49-F238E27FC236}">
                  <a16:creationId xmlns:a16="http://schemas.microsoft.com/office/drawing/2014/main" id="{56C1AE48-2BB2-4E3A-A041-1E4BBA024E6D}"/>
                </a:ext>
              </a:extLst>
            </p:cNvPr>
            <p:cNvCxnSpPr>
              <a:stCxn id="48" idx="3"/>
              <a:endCxn id="46" idx="2"/>
            </p:cNvCxnSpPr>
            <p:nvPr/>
          </p:nvCxnSpPr>
          <p:spPr>
            <a:xfrm>
              <a:off x="6716174" y="472386"/>
              <a:ext cx="450436" cy="595478"/>
            </a:xfrm>
            <a:prstGeom prst="line">
              <a:avLst/>
            </a:prstGeom>
          </p:spPr>
          <p:style>
            <a:lnRef idx="1">
              <a:schemeClr val="dk1"/>
            </a:lnRef>
            <a:fillRef idx="0">
              <a:schemeClr val="dk1"/>
            </a:fillRef>
            <a:effectRef idx="0">
              <a:schemeClr val="dk1"/>
            </a:effectRef>
            <a:fontRef idx="minor">
              <a:schemeClr val="tx1"/>
            </a:fontRef>
          </p:style>
        </p:cxnSp>
        <p:cxnSp>
          <p:nvCxnSpPr>
            <p:cNvPr id="52" name="Straight Connector 51">
              <a:extLst>
                <a:ext uri="{FF2B5EF4-FFF2-40B4-BE49-F238E27FC236}">
                  <a16:creationId xmlns:a16="http://schemas.microsoft.com/office/drawing/2014/main" id="{0B6D08FF-8D0D-7CFF-DFAF-68A36C78DC43}"/>
                </a:ext>
              </a:extLst>
            </p:cNvPr>
            <p:cNvCxnSpPr>
              <a:cxnSpLocks/>
              <a:stCxn id="48" idx="3"/>
              <a:endCxn id="45" idx="2"/>
            </p:cNvCxnSpPr>
            <p:nvPr/>
          </p:nvCxnSpPr>
          <p:spPr>
            <a:xfrm>
              <a:off x="6716174" y="472386"/>
              <a:ext cx="450436" cy="357733"/>
            </a:xfrm>
            <a:prstGeom prst="line">
              <a:avLst/>
            </a:prstGeom>
          </p:spPr>
          <p:style>
            <a:lnRef idx="1">
              <a:schemeClr val="dk1"/>
            </a:lnRef>
            <a:fillRef idx="0">
              <a:schemeClr val="dk1"/>
            </a:fillRef>
            <a:effectRef idx="0">
              <a:schemeClr val="dk1"/>
            </a:effectRef>
            <a:fontRef idx="minor">
              <a:schemeClr val="tx1"/>
            </a:fontRef>
          </p:style>
        </p:cxnSp>
        <p:cxnSp>
          <p:nvCxnSpPr>
            <p:cNvPr id="53" name="Straight Connector 52">
              <a:extLst>
                <a:ext uri="{FF2B5EF4-FFF2-40B4-BE49-F238E27FC236}">
                  <a16:creationId xmlns:a16="http://schemas.microsoft.com/office/drawing/2014/main" id="{23C74BE9-FDA1-8AAF-FC7E-ACBF4F1D2E2A}"/>
                </a:ext>
              </a:extLst>
            </p:cNvPr>
            <p:cNvCxnSpPr>
              <a:cxnSpLocks/>
              <a:stCxn id="48" idx="3"/>
              <a:endCxn id="44" idx="2"/>
            </p:cNvCxnSpPr>
            <p:nvPr/>
          </p:nvCxnSpPr>
          <p:spPr>
            <a:xfrm>
              <a:off x="6716174" y="472386"/>
              <a:ext cx="450436" cy="119474"/>
            </a:xfrm>
            <a:prstGeom prst="line">
              <a:avLst/>
            </a:prstGeom>
          </p:spPr>
          <p:style>
            <a:lnRef idx="1">
              <a:schemeClr val="dk1"/>
            </a:lnRef>
            <a:fillRef idx="0">
              <a:schemeClr val="dk1"/>
            </a:fillRef>
            <a:effectRef idx="0">
              <a:schemeClr val="dk1"/>
            </a:effectRef>
            <a:fontRef idx="minor">
              <a:schemeClr val="tx1"/>
            </a:fontRef>
          </p:style>
        </p:cxnSp>
        <p:cxnSp>
          <p:nvCxnSpPr>
            <p:cNvPr id="54" name="Straight Connector 53">
              <a:extLst>
                <a:ext uri="{FF2B5EF4-FFF2-40B4-BE49-F238E27FC236}">
                  <a16:creationId xmlns:a16="http://schemas.microsoft.com/office/drawing/2014/main" id="{F2EBD25D-77AD-3E4B-65F1-278655CEC484}"/>
                </a:ext>
              </a:extLst>
            </p:cNvPr>
            <p:cNvCxnSpPr>
              <a:cxnSpLocks/>
              <a:stCxn id="48" idx="3"/>
              <a:endCxn id="43" idx="2"/>
            </p:cNvCxnSpPr>
            <p:nvPr/>
          </p:nvCxnSpPr>
          <p:spPr>
            <a:xfrm flipV="1">
              <a:off x="6716174" y="357381"/>
              <a:ext cx="450436" cy="115005"/>
            </a:xfrm>
            <a:prstGeom prst="line">
              <a:avLst/>
            </a:prstGeom>
          </p:spPr>
          <p:style>
            <a:lnRef idx="1">
              <a:schemeClr val="dk1"/>
            </a:lnRef>
            <a:fillRef idx="0">
              <a:schemeClr val="dk1"/>
            </a:fillRef>
            <a:effectRef idx="0">
              <a:schemeClr val="dk1"/>
            </a:effectRef>
            <a:fontRef idx="minor">
              <a:schemeClr val="tx1"/>
            </a:fontRef>
          </p:style>
        </p:cxnSp>
        <p:cxnSp>
          <p:nvCxnSpPr>
            <p:cNvPr id="55" name="Straight Connector 54">
              <a:extLst>
                <a:ext uri="{FF2B5EF4-FFF2-40B4-BE49-F238E27FC236}">
                  <a16:creationId xmlns:a16="http://schemas.microsoft.com/office/drawing/2014/main" id="{A057486A-4289-6CEF-6F94-7CEDF9C9B857}"/>
                </a:ext>
              </a:extLst>
            </p:cNvPr>
            <p:cNvCxnSpPr>
              <a:cxnSpLocks/>
              <a:stCxn id="49" idx="3"/>
              <a:endCxn id="43" idx="2"/>
            </p:cNvCxnSpPr>
            <p:nvPr/>
          </p:nvCxnSpPr>
          <p:spPr>
            <a:xfrm flipV="1">
              <a:off x="6720021" y="357381"/>
              <a:ext cx="446589" cy="347370"/>
            </a:xfrm>
            <a:prstGeom prst="line">
              <a:avLst/>
            </a:prstGeom>
          </p:spPr>
          <p:style>
            <a:lnRef idx="1">
              <a:schemeClr val="dk1"/>
            </a:lnRef>
            <a:fillRef idx="0">
              <a:schemeClr val="dk1"/>
            </a:fillRef>
            <a:effectRef idx="0">
              <a:schemeClr val="dk1"/>
            </a:effectRef>
            <a:fontRef idx="minor">
              <a:schemeClr val="tx1"/>
            </a:fontRef>
          </p:style>
        </p:cxnSp>
        <p:cxnSp>
          <p:nvCxnSpPr>
            <p:cNvPr id="56" name="Straight Connector 55">
              <a:extLst>
                <a:ext uri="{FF2B5EF4-FFF2-40B4-BE49-F238E27FC236}">
                  <a16:creationId xmlns:a16="http://schemas.microsoft.com/office/drawing/2014/main" id="{EEE52E66-6CCA-9A5C-4727-1463207E8C6D}"/>
                </a:ext>
              </a:extLst>
            </p:cNvPr>
            <p:cNvCxnSpPr>
              <a:cxnSpLocks/>
              <a:stCxn id="49" idx="3"/>
              <a:endCxn id="46" idx="2"/>
            </p:cNvCxnSpPr>
            <p:nvPr/>
          </p:nvCxnSpPr>
          <p:spPr>
            <a:xfrm>
              <a:off x="6720021" y="704751"/>
              <a:ext cx="446589" cy="363113"/>
            </a:xfrm>
            <a:prstGeom prst="line">
              <a:avLst/>
            </a:prstGeom>
          </p:spPr>
          <p:style>
            <a:lnRef idx="1">
              <a:schemeClr val="dk1"/>
            </a:lnRef>
            <a:fillRef idx="0">
              <a:schemeClr val="dk1"/>
            </a:fillRef>
            <a:effectRef idx="0">
              <a:schemeClr val="dk1"/>
            </a:effectRef>
            <a:fontRef idx="minor">
              <a:schemeClr val="tx1"/>
            </a:fontRef>
          </p:style>
        </p:cxnSp>
        <p:cxnSp>
          <p:nvCxnSpPr>
            <p:cNvPr id="57" name="Straight Connector 56">
              <a:extLst>
                <a:ext uri="{FF2B5EF4-FFF2-40B4-BE49-F238E27FC236}">
                  <a16:creationId xmlns:a16="http://schemas.microsoft.com/office/drawing/2014/main" id="{586F780C-95A4-6D06-FFCE-AB24DDF4266D}"/>
                </a:ext>
              </a:extLst>
            </p:cNvPr>
            <p:cNvCxnSpPr>
              <a:cxnSpLocks/>
              <a:stCxn id="49" idx="3"/>
              <a:endCxn id="45" idx="2"/>
            </p:cNvCxnSpPr>
            <p:nvPr/>
          </p:nvCxnSpPr>
          <p:spPr>
            <a:xfrm>
              <a:off x="6720021" y="704751"/>
              <a:ext cx="446589" cy="125368"/>
            </a:xfrm>
            <a:prstGeom prst="line">
              <a:avLst/>
            </a:prstGeom>
          </p:spPr>
          <p:style>
            <a:lnRef idx="1">
              <a:schemeClr val="dk1"/>
            </a:lnRef>
            <a:fillRef idx="0">
              <a:schemeClr val="dk1"/>
            </a:fillRef>
            <a:effectRef idx="0">
              <a:schemeClr val="dk1"/>
            </a:effectRef>
            <a:fontRef idx="minor">
              <a:schemeClr val="tx1"/>
            </a:fontRef>
          </p:style>
        </p:cxnSp>
        <p:cxnSp>
          <p:nvCxnSpPr>
            <p:cNvPr id="58" name="Straight Connector 57">
              <a:extLst>
                <a:ext uri="{FF2B5EF4-FFF2-40B4-BE49-F238E27FC236}">
                  <a16:creationId xmlns:a16="http://schemas.microsoft.com/office/drawing/2014/main" id="{E1A92BB7-E918-1926-149D-510C0E9D7C06}"/>
                </a:ext>
              </a:extLst>
            </p:cNvPr>
            <p:cNvCxnSpPr>
              <a:cxnSpLocks/>
              <a:stCxn id="49" idx="3"/>
              <a:endCxn id="44" idx="2"/>
            </p:cNvCxnSpPr>
            <p:nvPr/>
          </p:nvCxnSpPr>
          <p:spPr>
            <a:xfrm flipV="1">
              <a:off x="6720021" y="591860"/>
              <a:ext cx="446589" cy="112891"/>
            </a:xfrm>
            <a:prstGeom prst="line">
              <a:avLst/>
            </a:prstGeom>
          </p:spPr>
          <p:style>
            <a:lnRef idx="1">
              <a:schemeClr val="dk1"/>
            </a:lnRef>
            <a:fillRef idx="0">
              <a:schemeClr val="dk1"/>
            </a:fillRef>
            <a:effectRef idx="0">
              <a:schemeClr val="dk1"/>
            </a:effectRef>
            <a:fontRef idx="minor">
              <a:schemeClr val="tx1"/>
            </a:fontRef>
          </p:style>
        </p:cxnSp>
        <p:cxnSp>
          <p:nvCxnSpPr>
            <p:cNvPr id="59" name="Straight Connector 58">
              <a:extLst>
                <a:ext uri="{FF2B5EF4-FFF2-40B4-BE49-F238E27FC236}">
                  <a16:creationId xmlns:a16="http://schemas.microsoft.com/office/drawing/2014/main" id="{18F398E9-97C7-1DB2-524E-8ABB6C4A6B5F}"/>
                </a:ext>
              </a:extLst>
            </p:cNvPr>
            <p:cNvCxnSpPr>
              <a:cxnSpLocks/>
              <a:stCxn id="50" idx="3"/>
              <a:endCxn id="44" idx="2"/>
            </p:cNvCxnSpPr>
            <p:nvPr/>
          </p:nvCxnSpPr>
          <p:spPr>
            <a:xfrm flipV="1">
              <a:off x="6730299" y="591860"/>
              <a:ext cx="436311" cy="351150"/>
            </a:xfrm>
            <a:prstGeom prst="line">
              <a:avLst/>
            </a:prstGeom>
          </p:spPr>
          <p:style>
            <a:lnRef idx="1">
              <a:schemeClr val="dk1"/>
            </a:lnRef>
            <a:fillRef idx="0">
              <a:schemeClr val="dk1"/>
            </a:fillRef>
            <a:effectRef idx="0">
              <a:schemeClr val="dk1"/>
            </a:effectRef>
            <a:fontRef idx="minor">
              <a:schemeClr val="tx1"/>
            </a:fontRef>
          </p:style>
        </p:cxnSp>
        <p:cxnSp>
          <p:nvCxnSpPr>
            <p:cNvPr id="60" name="Straight Connector 59">
              <a:extLst>
                <a:ext uri="{FF2B5EF4-FFF2-40B4-BE49-F238E27FC236}">
                  <a16:creationId xmlns:a16="http://schemas.microsoft.com/office/drawing/2014/main" id="{54869674-30DC-AEF5-0824-BF2A915DB939}"/>
                </a:ext>
              </a:extLst>
            </p:cNvPr>
            <p:cNvCxnSpPr>
              <a:cxnSpLocks/>
              <a:stCxn id="50" idx="3"/>
              <a:endCxn id="43" idx="2"/>
            </p:cNvCxnSpPr>
            <p:nvPr/>
          </p:nvCxnSpPr>
          <p:spPr>
            <a:xfrm flipV="1">
              <a:off x="6730299" y="357381"/>
              <a:ext cx="436311" cy="585629"/>
            </a:xfrm>
            <a:prstGeom prst="line">
              <a:avLst/>
            </a:prstGeom>
          </p:spPr>
          <p:style>
            <a:lnRef idx="1">
              <a:schemeClr val="dk1"/>
            </a:lnRef>
            <a:fillRef idx="0">
              <a:schemeClr val="dk1"/>
            </a:fillRef>
            <a:effectRef idx="0">
              <a:schemeClr val="dk1"/>
            </a:effectRef>
            <a:fontRef idx="minor">
              <a:schemeClr val="tx1"/>
            </a:fontRef>
          </p:style>
        </p:cxnSp>
        <p:cxnSp>
          <p:nvCxnSpPr>
            <p:cNvPr id="61" name="Straight Connector 60">
              <a:extLst>
                <a:ext uri="{FF2B5EF4-FFF2-40B4-BE49-F238E27FC236}">
                  <a16:creationId xmlns:a16="http://schemas.microsoft.com/office/drawing/2014/main" id="{5ACE411A-FBC3-5A89-9EB2-1BF5CAF6E9E3}"/>
                </a:ext>
              </a:extLst>
            </p:cNvPr>
            <p:cNvCxnSpPr>
              <a:cxnSpLocks/>
              <a:stCxn id="50" idx="3"/>
              <a:endCxn id="46" idx="2"/>
            </p:cNvCxnSpPr>
            <p:nvPr/>
          </p:nvCxnSpPr>
          <p:spPr>
            <a:xfrm>
              <a:off x="6730299" y="943010"/>
              <a:ext cx="436311" cy="124854"/>
            </a:xfrm>
            <a:prstGeom prst="line">
              <a:avLst/>
            </a:prstGeom>
          </p:spPr>
          <p:style>
            <a:lnRef idx="1">
              <a:schemeClr val="dk1"/>
            </a:lnRef>
            <a:fillRef idx="0">
              <a:schemeClr val="dk1"/>
            </a:fillRef>
            <a:effectRef idx="0">
              <a:schemeClr val="dk1"/>
            </a:effectRef>
            <a:fontRef idx="minor">
              <a:schemeClr val="tx1"/>
            </a:fontRef>
          </p:style>
        </p:cxnSp>
        <p:cxnSp>
          <p:nvCxnSpPr>
            <p:cNvPr id="62" name="Straight Connector 61">
              <a:extLst>
                <a:ext uri="{FF2B5EF4-FFF2-40B4-BE49-F238E27FC236}">
                  <a16:creationId xmlns:a16="http://schemas.microsoft.com/office/drawing/2014/main" id="{71EDF34E-4CD4-1C60-33F9-6E92F39162C9}"/>
                </a:ext>
              </a:extLst>
            </p:cNvPr>
            <p:cNvCxnSpPr>
              <a:cxnSpLocks/>
              <a:stCxn id="50" idx="3"/>
              <a:endCxn id="45" idx="2"/>
            </p:cNvCxnSpPr>
            <p:nvPr/>
          </p:nvCxnSpPr>
          <p:spPr>
            <a:xfrm flipV="1">
              <a:off x="6730299" y="830119"/>
              <a:ext cx="436311" cy="112891"/>
            </a:xfrm>
            <a:prstGeom prst="line">
              <a:avLst/>
            </a:prstGeom>
          </p:spPr>
          <p:style>
            <a:lnRef idx="1">
              <a:schemeClr val="dk1"/>
            </a:lnRef>
            <a:fillRef idx="0">
              <a:schemeClr val="dk1"/>
            </a:fillRef>
            <a:effectRef idx="0">
              <a:schemeClr val="dk1"/>
            </a:effectRef>
            <a:fontRef idx="minor">
              <a:schemeClr val="tx1"/>
            </a:fontRef>
          </p:style>
        </p:cxnSp>
        <p:cxnSp>
          <p:nvCxnSpPr>
            <p:cNvPr id="63" name="Straight Connector 62">
              <a:extLst>
                <a:ext uri="{FF2B5EF4-FFF2-40B4-BE49-F238E27FC236}">
                  <a16:creationId xmlns:a16="http://schemas.microsoft.com/office/drawing/2014/main" id="{702648A1-762B-CD7E-0312-B8A589F1CF29}"/>
                </a:ext>
              </a:extLst>
            </p:cNvPr>
            <p:cNvCxnSpPr>
              <a:cxnSpLocks/>
              <a:endCxn id="43" idx="6"/>
            </p:cNvCxnSpPr>
            <p:nvPr/>
          </p:nvCxnSpPr>
          <p:spPr>
            <a:xfrm flipH="1" flipV="1">
              <a:off x="7349490" y="357381"/>
              <a:ext cx="295968" cy="334566"/>
            </a:xfrm>
            <a:prstGeom prst="line">
              <a:avLst/>
            </a:prstGeom>
          </p:spPr>
          <p:style>
            <a:lnRef idx="1">
              <a:schemeClr val="dk1"/>
            </a:lnRef>
            <a:fillRef idx="0">
              <a:schemeClr val="dk1"/>
            </a:fillRef>
            <a:effectRef idx="0">
              <a:schemeClr val="dk1"/>
            </a:effectRef>
            <a:fontRef idx="minor">
              <a:schemeClr val="tx1"/>
            </a:fontRef>
          </p:style>
        </p:cxnSp>
        <p:cxnSp>
          <p:nvCxnSpPr>
            <p:cNvPr id="64" name="Straight Connector 63">
              <a:extLst>
                <a:ext uri="{FF2B5EF4-FFF2-40B4-BE49-F238E27FC236}">
                  <a16:creationId xmlns:a16="http://schemas.microsoft.com/office/drawing/2014/main" id="{86B285EF-F059-1089-3AC8-DEC5C9CD9F8D}"/>
                </a:ext>
              </a:extLst>
            </p:cNvPr>
            <p:cNvCxnSpPr>
              <a:cxnSpLocks/>
              <a:endCxn id="46" idx="6"/>
            </p:cNvCxnSpPr>
            <p:nvPr/>
          </p:nvCxnSpPr>
          <p:spPr>
            <a:xfrm flipH="1">
              <a:off x="7349490" y="691947"/>
              <a:ext cx="295968" cy="375917"/>
            </a:xfrm>
            <a:prstGeom prst="line">
              <a:avLst/>
            </a:prstGeom>
          </p:spPr>
          <p:style>
            <a:lnRef idx="1">
              <a:schemeClr val="dk1"/>
            </a:lnRef>
            <a:fillRef idx="0">
              <a:schemeClr val="dk1"/>
            </a:fillRef>
            <a:effectRef idx="0">
              <a:schemeClr val="dk1"/>
            </a:effectRef>
            <a:fontRef idx="minor">
              <a:schemeClr val="tx1"/>
            </a:fontRef>
          </p:style>
        </p:cxnSp>
        <p:cxnSp>
          <p:nvCxnSpPr>
            <p:cNvPr id="65" name="Straight Connector 64">
              <a:extLst>
                <a:ext uri="{FF2B5EF4-FFF2-40B4-BE49-F238E27FC236}">
                  <a16:creationId xmlns:a16="http://schemas.microsoft.com/office/drawing/2014/main" id="{E88565EE-240B-657A-CF54-E0DD5D836DF5}"/>
                </a:ext>
              </a:extLst>
            </p:cNvPr>
            <p:cNvCxnSpPr>
              <a:cxnSpLocks/>
              <a:endCxn id="45" idx="6"/>
            </p:cNvCxnSpPr>
            <p:nvPr/>
          </p:nvCxnSpPr>
          <p:spPr>
            <a:xfrm flipH="1">
              <a:off x="7349490" y="691947"/>
              <a:ext cx="295968" cy="138172"/>
            </a:xfrm>
            <a:prstGeom prst="line">
              <a:avLst/>
            </a:prstGeom>
          </p:spPr>
          <p:style>
            <a:lnRef idx="1">
              <a:schemeClr val="dk1"/>
            </a:lnRef>
            <a:fillRef idx="0">
              <a:schemeClr val="dk1"/>
            </a:fillRef>
            <a:effectRef idx="0">
              <a:schemeClr val="dk1"/>
            </a:effectRef>
            <a:fontRef idx="minor">
              <a:schemeClr val="tx1"/>
            </a:fontRef>
          </p:style>
        </p:cxnSp>
        <p:cxnSp>
          <p:nvCxnSpPr>
            <p:cNvPr id="66" name="Straight Connector 65">
              <a:extLst>
                <a:ext uri="{FF2B5EF4-FFF2-40B4-BE49-F238E27FC236}">
                  <a16:creationId xmlns:a16="http://schemas.microsoft.com/office/drawing/2014/main" id="{ADD790DD-367D-32EC-85B8-E11CF15210F5}"/>
                </a:ext>
              </a:extLst>
            </p:cNvPr>
            <p:cNvCxnSpPr>
              <a:cxnSpLocks/>
              <a:endCxn id="44" idx="6"/>
            </p:cNvCxnSpPr>
            <p:nvPr/>
          </p:nvCxnSpPr>
          <p:spPr>
            <a:xfrm flipH="1" flipV="1">
              <a:off x="7349490" y="591860"/>
              <a:ext cx="295968" cy="100087"/>
            </a:xfrm>
            <a:prstGeom prst="line">
              <a:avLst/>
            </a:prstGeom>
          </p:spPr>
          <p:style>
            <a:lnRef idx="1">
              <a:schemeClr val="dk1"/>
            </a:lnRef>
            <a:fillRef idx="0">
              <a:schemeClr val="dk1"/>
            </a:fillRef>
            <a:effectRef idx="0">
              <a:schemeClr val="dk1"/>
            </a:effectRef>
            <a:fontRef idx="minor">
              <a:schemeClr val="tx1"/>
            </a:fontRef>
          </p:style>
        </p:cxnSp>
        <p:cxnSp>
          <p:nvCxnSpPr>
            <p:cNvPr id="67" name="Straight Connector 66">
              <a:extLst>
                <a:ext uri="{FF2B5EF4-FFF2-40B4-BE49-F238E27FC236}">
                  <a16:creationId xmlns:a16="http://schemas.microsoft.com/office/drawing/2014/main" id="{A05D5F7A-47BD-EA75-07D2-BB6A254C9E3B}"/>
                </a:ext>
              </a:extLst>
            </p:cNvPr>
            <p:cNvCxnSpPr>
              <a:cxnSpLocks/>
              <a:stCxn id="47" idx="6"/>
            </p:cNvCxnSpPr>
            <p:nvPr/>
          </p:nvCxnSpPr>
          <p:spPr>
            <a:xfrm flipV="1">
              <a:off x="7828338" y="699691"/>
              <a:ext cx="243001" cy="1436"/>
            </a:xfrm>
            <a:prstGeom prst="line">
              <a:avLst/>
            </a:prstGeom>
          </p:spPr>
          <p:style>
            <a:lnRef idx="1">
              <a:schemeClr val="dk1"/>
            </a:lnRef>
            <a:fillRef idx="0">
              <a:schemeClr val="dk1"/>
            </a:fillRef>
            <a:effectRef idx="0">
              <a:schemeClr val="dk1"/>
            </a:effectRef>
            <a:fontRef idx="minor">
              <a:schemeClr val="tx1"/>
            </a:fontRef>
          </p:style>
        </p:cxnSp>
      </p:grpSp>
      <p:cxnSp>
        <p:nvCxnSpPr>
          <p:cNvPr id="6" name="Straight Arrow Connector 5">
            <a:extLst>
              <a:ext uri="{FF2B5EF4-FFF2-40B4-BE49-F238E27FC236}">
                <a16:creationId xmlns:a16="http://schemas.microsoft.com/office/drawing/2014/main" id="{FFFA9CB8-4B92-8856-DE8C-15BDC2A55310}"/>
              </a:ext>
            </a:extLst>
          </p:cNvPr>
          <p:cNvCxnSpPr>
            <a:cxnSpLocks/>
            <a:stCxn id="14" idx="0"/>
          </p:cNvCxnSpPr>
          <p:nvPr/>
        </p:nvCxnSpPr>
        <p:spPr>
          <a:xfrm flipV="1">
            <a:off x="11133033" y="3150704"/>
            <a:ext cx="108124" cy="163873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1735B30F-A903-8AF4-93BA-345D4680FF7B}"/>
              </a:ext>
            </a:extLst>
          </p:cNvPr>
          <p:cNvSpPr txBox="1"/>
          <p:nvPr/>
        </p:nvSpPr>
        <p:spPr>
          <a:xfrm>
            <a:off x="5952894" y="5545658"/>
            <a:ext cx="1976995" cy="369332"/>
          </a:xfrm>
          <a:prstGeom prst="rect">
            <a:avLst/>
          </a:prstGeom>
          <a:noFill/>
        </p:spPr>
        <p:txBody>
          <a:bodyPr wrap="square">
            <a:spAutoFit/>
          </a:bodyPr>
          <a:lstStyle/>
          <a:p>
            <a:r>
              <a:rPr lang="en-US" dirty="0"/>
              <a:t>Hadamard-product</a:t>
            </a:r>
          </a:p>
        </p:txBody>
      </p:sp>
    </p:spTree>
    <p:extLst>
      <p:ext uri="{BB962C8B-B14F-4D97-AF65-F5344CB8AC3E}">
        <p14:creationId xmlns:p14="http://schemas.microsoft.com/office/powerpoint/2010/main" val="2205360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4" grpId="0" animBg="1"/>
      <p:bldP spid="1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4DB2B-1940-3D4E-A18B-7F1BE77AFC7F}"/>
              </a:ext>
            </a:extLst>
          </p:cNvPr>
          <p:cNvSpPr>
            <a:spLocks noGrp="1"/>
          </p:cNvSpPr>
          <p:nvPr>
            <p:ph type="title"/>
          </p:nvPr>
        </p:nvSpPr>
        <p:spPr/>
        <p:txBody>
          <a:bodyPr/>
          <a:lstStyle/>
          <a:p>
            <a:r>
              <a:rPr lang="en-US" dirty="0"/>
              <a:t>Numerical 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B01AF58-3251-274A-B16B-FCB1467C9C49}"/>
                  </a:ext>
                </a:extLst>
              </p:cNvPr>
              <p:cNvSpPr>
                <a:spLocks noGrp="1"/>
              </p:cNvSpPr>
              <p:nvPr>
                <p:ph idx="1"/>
              </p:nvPr>
            </p:nvSpPr>
            <p:spPr>
              <a:xfrm>
                <a:off x="838200" y="1825625"/>
                <a:ext cx="10515600" cy="4765298"/>
              </a:xfrm>
            </p:spPr>
            <p:txBody>
              <a:bodyPr>
                <a:normAutofit lnSpcReduction="10000"/>
              </a:bodyPr>
              <a:lstStyle/>
              <a:p>
                <a:r>
                  <a:rPr lang="en-US" dirty="0"/>
                  <a:t>One training sample: </a:t>
                </a:r>
                <a14:m>
                  <m:oMath xmlns:m="http://schemas.openxmlformats.org/officeDocument/2006/math">
                    <m:r>
                      <a:rPr lang="en-US" i="1">
                        <a:latin typeface="Cambria Math" panose="02040503050406030204" pitchFamily="18" charset="0"/>
                      </a:rPr>
                      <m:t>𝑥</m:t>
                    </m:r>
                    <m:r>
                      <a:rPr lang="en-US" i="1">
                        <a:latin typeface="Cambria Math" panose="02040503050406030204" pitchFamily="18" charset="0"/>
                      </a:rPr>
                      <m:t>=</m:t>
                    </m:r>
                    <m:sSup>
                      <m:sSupPr>
                        <m:ctrlPr>
                          <a:rPr lang="en-US" i="1">
                            <a:latin typeface="Cambria Math" panose="02040503050406030204" pitchFamily="18" charset="0"/>
                          </a:rPr>
                        </m:ctrlPr>
                      </m:sSupPr>
                      <m:e>
                        <m:d>
                          <m:dPr>
                            <m:begChr m:val="["/>
                            <m:endChr m:val="]"/>
                            <m:ctrlPr>
                              <a:rPr lang="en-US" i="1">
                                <a:latin typeface="Cambria Math" panose="02040503050406030204" pitchFamily="18" charset="0"/>
                              </a:rPr>
                            </m:ctrlPr>
                          </m:dPr>
                          <m:e>
                            <m:r>
                              <a:rPr lang="en-US" i="1">
                                <a:latin typeface="Cambria Math" panose="02040503050406030204" pitchFamily="18" charset="0"/>
                              </a:rPr>
                              <m:t>1,2,3</m:t>
                            </m:r>
                          </m:e>
                        </m:d>
                      </m:e>
                      <m:sup>
                        <m:r>
                          <a:rPr lang="en-US" i="1">
                            <a:latin typeface="Cambria Math" panose="02040503050406030204" pitchFamily="18" charset="0"/>
                          </a:rPr>
                          <m:t>⊤</m:t>
                        </m:r>
                      </m:sup>
                    </m:sSup>
                    <m:r>
                      <a:rPr lang="en-US" i="1">
                        <a:latin typeface="Cambria Math" panose="02040503050406030204" pitchFamily="18" charset="0"/>
                      </a:rPr>
                      <m:t> </m:t>
                    </m:r>
                    <m:r>
                      <a:rPr lang="en-US" i="1">
                        <a:latin typeface="Cambria Math" panose="02040503050406030204" pitchFamily="18" charset="0"/>
                      </a:rPr>
                      <m:t>𝑦</m:t>
                    </m:r>
                    <m:r>
                      <a:rPr lang="en-US" i="1">
                        <a:latin typeface="Cambria Math" panose="02040503050406030204" pitchFamily="18" charset="0"/>
                      </a:rPr>
                      <m:t>=20</m:t>
                    </m:r>
                  </m:oMath>
                </a14:m>
                <a:endParaRPr lang="en-US" dirty="0"/>
              </a:p>
              <a:p>
                <a:r>
                  <a:rPr lang="en-US" dirty="0"/>
                  <a:t>In order to reduce the loss </a:t>
                </a:r>
                <a14:m>
                  <m:oMath xmlns:m="http://schemas.openxmlformats.org/officeDocument/2006/math">
                    <m:r>
                      <a:rPr lang="en-US" b="0" i="0" dirty="0" smtClean="0">
                        <a:latin typeface="Cambria Math" panose="02040503050406030204" pitchFamily="18" charset="0"/>
                      </a:rPr>
                      <m:t>0.5</m:t>
                    </m:r>
                    <m:sSup>
                      <m:sSupPr>
                        <m:ctrlPr>
                          <a:rPr lang="en-US" i="1" dirty="0">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𝑦</m:t>
                            </m:r>
                            <m:r>
                              <a:rPr lang="en-US" i="1">
                                <a:latin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𝑦</m:t>
                                </m:r>
                              </m:e>
                            </m:acc>
                          </m:e>
                        </m:d>
                      </m:e>
                      <m:sup>
                        <m:r>
                          <a:rPr lang="en-US" i="1" dirty="0">
                            <a:latin typeface="Cambria Math" panose="02040503050406030204" pitchFamily="18" charset="0"/>
                          </a:rPr>
                          <m:t>2</m:t>
                        </m:r>
                      </m:sup>
                    </m:sSup>
                    <m:r>
                      <a:rPr lang="en-US" i="1" dirty="0">
                        <a:latin typeface="Cambria Math" panose="02040503050406030204" pitchFamily="18" charset="0"/>
                      </a:rPr>
                      <m:t>=</m:t>
                    </m:r>
                    <m:sSup>
                      <m:sSupPr>
                        <m:ctrlPr>
                          <a:rPr lang="en-US" b="0" i="1" dirty="0" smtClean="0">
                            <a:latin typeface="Cambria Math" panose="02040503050406030204" pitchFamily="18" charset="0"/>
                          </a:rPr>
                        </m:ctrlPr>
                      </m:sSupPr>
                      <m:e>
                        <m:r>
                          <a:rPr lang="en-US" b="0" i="1" dirty="0" smtClean="0">
                            <a:latin typeface="Cambria Math" panose="02040503050406030204" pitchFamily="18" charset="0"/>
                          </a:rPr>
                          <m:t>0.5</m:t>
                        </m:r>
                        <m:d>
                          <m:dPr>
                            <m:ctrlPr>
                              <a:rPr lang="en-US" b="0" i="1" dirty="0" smtClean="0">
                                <a:latin typeface="Cambria Math" panose="02040503050406030204" pitchFamily="18" charset="0"/>
                              </a:rPr>
                            </m:ctrlPr>
                          </m:dPr>
                          <m:e>
                            <m:r>
                              <a:rPr lang="en-US" b="0" i="1" dirty="0" smtClean="0">
                                <a:latin typeface="Cambria Math" panose="02040503050406030204" pitchFamily="18" charset="0"/>
                              </a:rPr>
                              <m:t>20−24</m:t>
                            </m:r>
                          </m:e>
                        </m:d>
                      </m:e>
                      <m:sup>
                        <m:r>
                          <a:rPr lang="en-US" b="0" i="1" dirty="0" smtClean="0">
                            <a:latin typeface="Cambria Math" panose="02040503050406030204" pitchFamily="18" charset="0"/>
                          </a:rPr>
                          <m:t>2</m:t>
                        </m:r>
                      </m:sup>
                    </m:sSup>
                    <m:r>
                      <a:rPr lang="en-US" b="0" i="1" dirty="0" smtClean="0">
                        <a:latin typeface="Cambria Math" panose="02040503050406030204" pitchFamily="18" charset="0"/>
                      </a:rPr>
                      <m:t>=8</m:t>
                    </m:r>
                  </m:oMath>
                </a14:m>
                <a:endParaRPr lang="en-US" dirty="0"/>
              </a:p>
              <a:p>
                <a:r>
                  <a:rPr lang="en-US" dirty="0"/>
                  <a:t>Update: </a:t>
                </a:r>
                <a14:m>
                  <m:oMath xmlns:m="http://schemas.openxmlformats.org/officeDocument/2006/math">
                    <m:r>
                      <a:rPr lang="en-US" i="1">
                        <a:latin typeface="Cambria Math" panose="02040503050406030204" pitchFamily="18" charset="0"/>
                      </a:rPr>
                      <m:t>𝑤</m:t>
                    </m:r>
                    <m:r>
                      <a:rPr lang="en-US" i="1">
                        <a:latin typeface="Cambria Math" panose="02040503050406030204" pitchFamily="18" charset="0"/>
                      </a:rPr>
                      <m:t>=</m:t>
                    </m:r>
                    <m:r>
                      <a:rPr lang="en-US" i="1">
                        <a:latin typeface="Cambria Math" panose="02040503050406030204" pitchFamily="18" charset="0"/>
                      </a:rPr>
                      <m:t>𝑤</m:t>
                    </m:r>
                    <m:r>
                      <a:rPr lang="en-US" i="1">
                        <a:latin typeface="Cambria Math" panose="02040503050406030204" pitchFamily="18" charset="0"/>
                      </a:rPr>
                      <m:t>−</m:t>
                    </m:r>
                    <m:r>
                      <a:rPr lang="en-US" i="1">
                        <a:latin typeface="Cambria Math" panose="02040503050406030204" pitchFamily="18" charset="0"/>
                      </a:rPr>
                      <m:t>𝛼</m:t>
                    </m:r>
                    <m:sSub>
                      <m:sSubPr>
                        <m:ctrlPr>
                          <a:rPr lang="en-US" b="0" i="1" smtClean="0">
                            <a:latin typeface="Cambria Math" panose="02040503050406030204" pitchFamily="18" charset="0"/>
                          </a:rPr>
                        </m:ctrlPr>
                      </m:sSubPr>
                      <m:e>
                        <m:r>
                          <m:rPr>
                            <m:sty m:val="p"/>
                          </m:rPr>
                          <a:rPr lang="en-US">
                            <a:latin typeface="Cambria Math" panose="02040503050406030204" pitchFamily="18" charset="0"/>
                          </a:rPr>
                          <m:t>∇</m:t>
                        </m:r>
                      </m:e>
                      <m:sub>
                        <m:r>
                          <m:rPr>
                            <m:sty m:val="p"/>
                          </m:rPr>
                          <a:rPr lang="en-US" b="0" i="0" smtClean="0">
                            <a:latin typeface="Cambria Math" panose="02040503050406030204" pitchFamily="18" charset="0"/>
                          </a:rPr>
                          <m:t>w</m:t>
                        </m:r>
                      </m:sub>
                    </m:sSub>
                    <m:r>
                      <a:rPr lang="en-US" i="1">
                        <a:latin typeface="Cambria Math" panose="02040503050406030204" pitchFamily="18" charset="0"/>
                      </a:rPr>
                      <m:t>𝑙𝑜𝑠𝑠</m:t>
                    </m:r>
                  </m:oMath>
                </a14:m>
                <a:endParaRPr lang="en-US" dirty="0"/>
              </a:p>
              <a:p>
                <a14:m>
                  <m:oMath xmlns:m="http://schemas.openxmlformats.org/officeDocument/2006/math">
                    <m:sSup>
                      <m:sSupPr>
                        <m:ctrlPr>
                          <a:rPr lang="en-US" b="0" i="1" smtClean="0">
                            <a:latin typeface="Cambria Math" panose="02040503050406030204" pitchFamily="18" charset="0"/>
                          </a:rPr>
                        </m:ctrlPr>
                      </m:sSupPr>
                      <m:e>
                        <m:r>
                          <a:rPr lang="en-US" i="1">
                            <a:latin typeface="Cambria Math" panose="02040503050406030204" pitchFamily="18" charset="0"/>
                          </a:rPr>
                          <m:t>𝑤</m:t>
                        </m:r>
                      </m:e>
                      <m:sup>
                        <m:r>
                          <a:rPr lang="en-US" b="0" i="1" smtClean="0">
                            <a:latin typeface="Cambria Math" panose="02040503050406030204" pitchFamily="18" charset="0"/>
                          </a:rPr>
                          <m:t>2</m:t>
                        </m:r>
                      </m:sup>
                    </m:sSup>
                    <m:r>
                      <a:rPr lang="en-US" i="1">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1  1  1  1</m:t>
                        </m:r>
                      </m:e>
                    </m:d>
                    <m:r>
                      <a:rPr lang="en-US" b="0" i="1" smtClean="0">
                        <a:latin typeface="Cambria Math" panose="02040503050406030204" pitchFamily="18" charset="0"/>
                      </a:rPr>
                      <m:t>−0.01</m:t>
                    </m:r>
                    <m:d>
                      <m:dPr>
                        <m:begChr m:val="["/>
                        <m:endChr m:val="]"/>
                        <m:ctrlPr>
                          <a:rPr lang="en-US" i="1">
                            <a:latin typeface="Cambria Math" panose="02040503050406030204" pitchFamily="18" charset="0"/>
                          </a:rPr>
                        </m:ctrlPr>
                      </m:dPr>
                      <m:e>
                        <m:r>
                          <a:rPr lang="en-US" b="0" i="1" smtClean="0">
                            <a:latin typeface="Cambria Math" panose="02040503050406030204" pitchFamily="18" charset="0"/>
                          </a:rPr>
                          <m:t>24</m:t>
                        </m:r>
                        <m:r>
                          <a:rPr lang="en-US" i="1">
                            <a:latin typeface="Cambria Math" panose="02040503050406030204" pitchFamily="18" charset="0"/>
                          </a:rPr>
                          <m:t>  </m:t>
                        </m:r>
                        <m:r>
                          <a:rPr lang="en-US" b="0" i="1" smtClean="0">
                            <a:latin typeface="Cambria Math" panose="02040503050406030204" pitchFamily="18" charset="0"/>
                          </a:rPr>
                          <m:t>24</m:t>
                        </m:r>
                        <m:r>
                          <a:rPr lang="en-US" i="1">
                            <a:latin typeface="Cambria Math" panose="02040503050406030204" pitchFamily="18" charset="0"/>
                          </a:rPr>
                          <m:t>  </m:t>
                        </m:r>
                        <m:r>
                          <a:rPr lang="en-US" b="0" i="1" smtClean="0">
                            <a:latin typeface="Cambria Math" panose="02040503050406030204" pitchFamily="18" charset="0"/>
                          </a:rPr>
                          <m:t>24</m:t>
                        </m:r>
                        <m:r>
                          <a:rPr lang="en-US" i="1">
                            <a:latin typeface="Cambria Math" panose="02040503050406030204" pitchFamily="18" charset="0"/>
                          </a:rPr>
                          <m:t>  </m:t>
                        </m:r>
                        <m:r>
                          <a:rPr lang="en-US" b="0" i="1" smtClean="0">
                            <a:latin typeface="Cambria Math" panose="02040503050406030204" pitchFamily="18" charset="0"/>
                          </a:rPr>
                          <m:t>24</m:t>
                        </m:r>
                        <m:r>
                          <a:rPr lang="en-US" i="1">
                            <a:latin typeface="Cambria Math" panose="02040503050406030204" pitchFamily="18" charset="0"/>
                          </a:rPr>
                          <m:t> </m:t>
                        </m:r>
                      </m:e>
                    </m:d>
                    <m:r>
                      <a:rPr lang="en-US" b="0" i="1" smtClean="0">
                        <a:latin typeface="Cambria Math" panose="02040503050406030204" pitchFamily="18" charset="0"/>
                      </a:rPr>
                      <m:t>=</m:t>
                    </m:r>
                    <m:d>
                      <m:dPr>
                        <m:begChr m:val="["/>
                        <m:endChr m:val="]"/>
                        <m:ctrlPr>
                          <a:rPr lang="en-US" i="1">
                            <a:latin typeface="Cambria Math" panose="02040503050406030204" pitchFamily="18" charset="0"/>
                          </a:rPr>
                        </m:ctrlPr>
                      </m:dPr>
                      <m:e>
                        <m:r>
                          <a:rPr lang="en-US" b="0" i="1" smtClean="0">
                            <a:latin typeface="Cambria Math" panose="02040503050406030204" pitchFamily="18" charset="0"/>
                          </a:rPr>
                          <m:t>0.76  </m:t>
                        </m:r>
                        <m:r>
                          <a:rPr lang="en-US" i="1">
                            <a:latin typeface="Cambria Math" panose="02040503050406030204" pitchFamily="18" charset="0"/>
                          </a:rPr>
                          <m:t>0.</m:t>
                        </m:r>
                        <m:r>
                          <a:rPr lang="en-US" b="0" i="1" smtClean="0">
                            <a:latin typeface="Cambria Math" panose="02040503050406030204" pitchFamily="18" charset="0"/>
                          </a:rPr>
                          <m:t>76  </m:t>
                        </m:r>
                        <m:r>
                          <a:rPr lang="en-US" i="1">
                            <a:latin typeface="Cambria Math" panose="02040503050406030204" pitchFamily="18" charset="0"/>
                          </a:rPr>
                          <m:t>0.</m:t>
                        </m:r>
                        <m:r>
                          <a:rPr lang="en-US" b="0" i="1" smtClean="0">
                            <a:latin typeface="Cambria Math" panose="02040503050406030204" pitchFamily="18" charset="0"/>
                          </a:rPr>
                          <m:t>76  </m:t>
                        </m:r>
                        <m:r>
                          <a:rPr lang="en-US" i="1">
                            <a:latin typeface="Cambria Math" panose="02040503050406030204" pitchFamily="18" charset="0"/>
                          </a:rPr>
                          <m:t>0.</m:t>
                        </m:r>
                        <m:r>
                          <a:rPr lang="en-US" b="0" i="1" smtClean="0">
                            <a:latin typeface="Cambria Math" panose="02040503050406030204" pitchFamily="18" charset="0"/>
                          </a:rPr>
                          <m:t>76</m:t>
                        </m:r>
                      </m:e>
                    </m:d>
                  </m:oMath>
                </a14:m>
                <a:endParaRPr lang="en-US" dirty="0"/>
              </a:p>
              <a:p>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𝑤</m:t>
                        </m:r>
                      </m:e>
                      <m:sup>
                        <m:r>
                          <a:rPr lang="en-US" b="0" i="1" smtClean="0">
                            <a:latin typeface="Cambria Math" panose="02040503050406030204" pitchFamily="18" charset="0"/>
                          </a:rPr>
                          <m:t>1</m:t>
                        </m:r>
                      </m:sup>
                    </m:sSup>
                    <m:r>
                      <a:rPr lang="en-US" i="1">
                        <a:latin typeface="Cambria Math" panose="02040503050406030204" pitchFamily="18" charset="0"/>
                      </a:rPr>
                      <m:t>=</m:t>
                    </m:r>
                    <m:d>
                      <m:dPr>
                        <m:begChr m:val="["/>
                        <m:endChr m:val="]"/>
                        <m:ctrlPr>
                          <a:rPr lang="en-US" i="1">
                            <a:latin typeface="Cambria Math" panose="02040503050406030204" pitchFamily="18" charset="0"/>
                          </a:rPr>
                        </m:ctrlPr>
                      </m:dPr>
                      <m:e>
                        <m:eqArr>
                          <m:eqArrPr>
                            <m:ctrlPr>
                              <a:rPr lang="en-US" i="1">
                                <a:latin typeface="Cambria Math" panose="02040503050406030204" pitchFamily="18" charset="0"/>
                              </a:rPr>
                            </m:ctrlPr>
                          </m:eqArrPr>
                          <m:e>
                            <m:r>
                              <a:rPr lang="en-US" i="1">
                                <a:latin typeface="Cambria Math" panose="02040503050406030204" pitchFamily="18" charset="0"/>
                              </a:rPr>
                              <m:t>1</m:t>
                            </m:r>
                          </m:e>
                          <m:e>
                            <m:r>
                              <a:rPr lang="en-US" i="1">
                                <a:latin typeface="Cambria Math" panose="02040503050406030204" pitchFamily="18" charset="0"/>
                              </a:rPr>
                              <m:t>1</m:t>
                            </m:r>
                          </m:e>
                          <m:e>
                            <m:r>
                              <a:rPr lang="en-US" i="1">
                                <a:latin typeface="Cambria Math" panose="02040503050406030204" pitchFamily="18" charset="0"/>
                              </a:rPr>
                              <m:t>1</m:t>
                            </m:r>
                          </m:e>
                          <m:e>
                            <m:r>
                              <a:rPr lang="en-US" i="1">
                                <a:latin typeface="Cambria Math" panose="02040503050406030204" pitchFamily="18" charset="0"/>
                              </a:rPr>
                              <m:t>1</m:t>
                            </m:r>
                          </m:e>
                        </m:eqArr>
                        <m:r>
                          <a:rPr lang="en-US" i="1">
                            <a:latin typeface="Cambria Math" panose="02040503050406030204" pitchFamily="18" charset="0"/>
                          </a:rPr>
                          <m:t>    </m:t>
                        </m:r>
                        <m:eqArr>
                          <m:eqArrPr>
                            <m:ctrlPr>
                              <a:rPr lang="en-US" i="1">
                                <a:latin typeface="Cambria Math" panose="02040503050406030204" pitchFamily="18" charset="0"/>
                              </a:rPr>
                            </m:ctrlPr>
                          </m:eqArrPr>
                          <m:e>
                            <m:r>
                              <a:rPr lang="en-US" i="1">
                                <a:latin typeface="Cambria Math" panose="02040503050406030204" pitchFamily="18" charset="0"/>
                              </a:rPr>
                              <m:t>1</m:t>
                            </m:r>
                          </m:e>
                          <m:e>
                            <m:r>
                              <a:rPr lang="en-US" i="1">
                                <a:latin typeface="Cambria Math" panose="02040503050406030204" pitchFamily="18" charset="0"/>
                              </a:rPr>
                              <m:t>1</m:t>
                            </m:r>
                          </m:e>
                          <m:e>
                            <m:r>
                              <a:rPr lang="en-US" i="1">
                                <a:latin typeface="Cambria Math" panose="02040503050406030204" pitchFamily="18" charset="0"/>
                              </a:rPr>
                              <m:t>1</m:t>
                            </m:r>
                          </m:e>
                          <m:e>
                            <m:r>
                              <a:rPr lang="en-US" i="1">
                                <a:latin typeface="Cambria Math" panose="02040503050406030204" pitchFamily="18" charset="0"/>
                              </a:rPr>
                              <m:t>1</m:t>
                            </m:r>
                          </m:e>
                        </m:eqArr>
                        <m:r>
                          <a:rPr lang="en-US" i="1">
                            <a:latin typeface="Cambria Math" panose="02040503050406030204" pitchFamily="18" charset="0"/>
                          </a:rPr>
                          <m:t>    </m:t>
                        </m:r>
                        <m:eqArr>
                          <m:eqArrPr>
                            <m:ctrlPr>
                              <a:rPr lang="en-US" i="1">
                                <a:latin typeface="Cambria Math" panose="02040503050406030204" pitchFamily="18" charset="0"/>
                              </a:rPr>
                            </m:ctrlPr>
                          </m:eqArrPr>
                          <m:e>
                            <m:r>
                              <a:rPr lang="en-US" i="1">
                                <a:latin typeface="Cambria Math" panose="02040503050406030204" pitchFamily="18" charset="0"/>
                              </a:rPr>
                              <m:t>1</m:t>
                            </m:r>
                          </m:e>
                          <m:e>
                            <m:r>
                              <a:rPr lang="en-US" i="1">
                                <a:latin typeface="Cambria Math" panose="02040503050406030204" pitchFamily="18" charset="0"/>
                              </a:rPr>
                              <m:t>1</m:t>
                            </m:r>
                          </m:e>
                          <m:e>
                            <m:r>
                              <a:rPr lang="en-US" i="1">
                                <a:latin typeface="Cambria Math" panose="02040503050406030204" pitchFamily="18" charset="0"/>
                              </a:rPr>
                              <m:t>1</m:t>
                            </m:r>
                          </m:e>
                          <m:e>
                            <m:r>
                              <a:rPr lang="en-US" i="1">
                                <a:latin typeface="Cambria Math" panose="02040503050406030204" pitchFamily="18" charset="0"/>
                              </a:rPr>
                              <m:t>1</m:t>
                            </m:r>
                          </m:e>
                        </m:eqArr>
                      </m:e>
                    </m:d>
                    <m:r>
                      <a:rPr lang="en-US" b="0" i="1" smtClean="0">
                        <a:latin typeface="Cambria Math" panose="02040503050406030204" pitchFamily="18" charset="0"/>
                      </a:rPr>
                      <m:t>−0.01</m:t>
                    </m:r>
                    <m:d>
                      <m:dPr>
                        <m:begChr m:val="["/>
                        <m:endChr m:val="]"/>
                        <m:ctrlPr>
                          <a:rPr lang="en-US" i="1">
                            <a:latin typeface="Cambria Math" panose="02040503050406030204" pitchFamily="18" charset="0"/>
                          </a:rPr>
                        </m:ctrlPr>
                      </m:dPr>
                      <m:e>
                        <m:eqArr>
                          <m:eqArrPr>
                            <m:ctrlPr>
                              <a:rPr lang="en-US" i="1">
                                <a:latin typeface="Cambria Math" panose="02040503050406030204" pitchFamily="18" charset="0"/>
                              </a:rPr>
                            </m:ctrlPr>
                          </m:eqArrPr>
                          <m:e>
                            <m:r>
                              <a:rPr lang="en-US" b="0" i="1" smtClean="0">
                                <a:latin typeface="Cambria Math" panose="02040503050406030204" pitchFamily="18" charset="0"/>
                              </a:rPr>
                              <m:t>4</m:t>
                            </m:r>
                          </m:e>
                          <m:e>
                            <m:r>
                              <a:rPr lang="en-US" b="0" i="1" smtClean="0">
                                <a:latin typeface="Cambria Math" panose="02040503050406030204" pitchFamily="18" charset="0"/>
                              </a:rPr>
                              <m:t>4</m:t>
                            </m:r>
                          </m:e>
                          <m:e>
                            <m:r>
                              <a:rPr lang="en-US" b="0" i="1" smtClean="0">
                                <a:latin typeface="Cambria Math" panose="02040503050406030204" pitchFamily="18" charset="0"/>
                              </a:rPr>
                              <m:t>4</m:t>
                            </m:r>
                          </m:e>
                          <m:e>
                            <m:r>
                              <a:rPr lang="en-US" b="0" i="1" smtClean="0">
                                <a:latin typeface="Cambria Math" panose="02040503050406030204" pitchFamily="18" charset="0"/>
                              </a:rPr>
                              <m:t>4</m:t>
                            </m:r>
                          </m:e>
                        </m:eqArr>
                        <m:r>
                          <a:rPr lang="en-US" i="1">
                            <a:latin typeface="Cambria Math" panose="02040503050406030204" pitchFamily="18" charset="0"/>
                          </a:rPr>
                          <m:t>    </m:t>
                        </m:r>
                        <m:eqArr>
                          <m:eqArrPr>
                            <m:ctrlPr>
                              <a:rPr lang="en-US" i="1">
                                <a:latin typeface="Cambria Math" panose="02040503050406030204" pitchFamily="18" charset="0"/>
                              </a:rPr>
                            </m:ctrlPr>
                          </m:eqArrPr>
                          <m:e>
                            <m:r>
                              <a:rPr lang="en-US" b="0" i="1" smtClean="0">
                                <a:latin typeface="Cambria Math" panose="02040503050406030204" pitchFamily="18" charset="0"/>
                              </a:rPr>
                              <m:t>8</m:t>
                            </m:r>
                          </m:e>
                          <m:e>
                            <m:r>
                              <a:rPr lang="en-US" b="0" i="1" smtClean="0">
                                <a:latin typeface="Cambria Math" panose="02040503050406030204" pitchFamily="18" charset="0"/>
                              </a:rPr>
                              <m:t>8</m:t>
                            </m:r>
                          </m:e>
                          <m:e>
                            <m:r>
                              <a:rPr lang="en-US" b="0" i="1" smtClean="0">
                                <a:latin typeface="Cambria Math" panose="02040503050406030204" pitchFamily="18" charset="0"/>
                              </a:rPr>
                              <m:t>8</m:t>
                            </m:r>
                          </m:e>
                          <m:e>
                            <m:r>
                              <a:rPr lang="en-US" b="0" i="1" smtClean="0">
                                <a:latin typeface="Cambria Math" panose="02040503050406030204" pitchFamily="18" charset="0"/>
                              </a:rPr>
                              <m:t>8</m:t>
                            </m:r>
                          </m:e>
                        </m:eqArr>
                        <m:r>
                          <a:rPr lang="en-US" i="1">
                            <a:latin typeface="Cambria Math" panose="02040503050406030204" pitchFamily="18" charset="0"/>
                          </a:rPr>
                          <m:t>    </m:t>
                        </m:r>
                        <m:eqArr>
                          <m:eqArrPr>
                            <m:ctrlPr>
                              <a:rPr lang="en-US" i="1">
                                <a:latin typeface="Cambria Math" panose="02040503050406030204" pitchFamily="18" charset="0"/>
                              </a:rPr>
                            </m:ctrlPr>
                          </m:eqArrPr>
                          <m:e>
                            <m:r>
                              <a:rPr lang="en-US" b="0" i="1" smtClean="0">
                                <a:latin typeface="Cambria Math" panose="02040503050406030204" pitchFamily="18" charset="0"/>
                              </a:rPr>
                              <m:t>12</m:t>
                            </m:r>
                          </m:e>
                          <m:e>
                            <m:r>
                              <a:rPr lang="en-US" b="0" i="1" smtClean="0">
                                <a:latin typeface="Cambria Math" panose="02040503050406030204" pitchFamily="18" charset="0"/>
                              </a:rPr>
                              <m:t>12</m:t>
                            </m:r>
                          </m:e>
                          <m:e>
                            <m:r>
                              <a:rPr lang="en-US" b="0" i="1" smtClean="0">
                                <a:latin typeface="Cambria Math" panose="02040503050406030204" pitchFamily="18" charset="0"/>
                              </a:rPr>
                              <m:t>12</m:t>
                            </m:r>
                          </m:e>
                          <m:e>
                            <m:r>
                              <a:rPr lang="en-US" b="0" i="1" smtClean="0">
                                <a:latin typeface="Cambria Math" panose="02040503050406030204" pitchFamily="18" charset="0"/>
                              </a:rPr>
                              <m:t>12</m:t>
                            </m:r>
                          </m:e>
                        </m:eqArr>
                      </m:e>
                    </m:d>
                    <m:r>
                      <a:rPr lang="en-US" b="0" i="1" smtClean="0">
                        <a:latin typeface="Cambria Math" panose="02040503050406030204" pitchFamily="18" charset="0"/>
                      </a:rPr>
                      <m:t>=</m:t>
                    </m:r>
                    <m:d>
                      <m:dPr>
                        <m:begChr m:val="["/>
                        <m:endChr m:val="]"/>
                        <m:ctrlPr>
                          <a:rPr lang="en-US" i="1">
                            <a:latin typeface="Cambria Math" panose="02040503050406030204" pitchFamily="18" charset="0"/>
                          </a:rPr>
                        </m:ctrlPr>
                      </m:dPr>
                      <m:e>
                        <m:eqArr>
                          <m:eqArrPr>
                            <m:ctrlPr>
                              <a:rPr lang="en-US" i="1">
                                <a:latin typeface="Cambria Math" panose="02040503050406030204" pitchFamily="18" charset="0"/>
                              </a:rPr>
                            </m:ctrlPr>
                          </m:eqArrPr>
                          <m:e>
                            <m:r>
                              <a:rPr lang="en-US" b="0" i="1" smtClean="0">
                                <a:latin typeface="Cambria Math" panose="02040503050406030204" pitchFamily="18" charset="0"/>
                              </a:rPr>
                              <m:t>0.96</m:t>
                            </m:r>
                          </m:e>
                          <m:e>
                            <m:r>
                              <a:rPr lang="en-US" i="1">
                                <a:latin typeface="Cambria Math" panose="02040503050406030204" pitchFamily="18" charset="0"/>
                              </a:rPr>
                              <m:t>0.</m:t>
                            </m:r>
                            <m:r>
                              <a:rPr lang="en-US" i="1" smtClean="0">
                                <a:latin typeface="Cambria Math" panose="02040503050406030204" pitchFamily="18" charset="0"/>
                              </a:rPr>
                              <m:t>9</m:t>
                            </m:r>
                            <m:r>
                              <a:rPr lang="en-US" b="0" i="1" smtClean="0">
                                <a:latin typeface="Cambria Math" panose="02040503050406030204" pitchFamily="18" charset="0"/>
                              </a:rPr>
                              <m:t>6</m:t>
                            </m:r>
                          </m:e>
                          <m:e>
                            <m:r>
                              <a:rPr lang="en-US" i="1">
                                <a:latin typeface="Cambria Math" panose="02040503050406030204" pitchFamily="18" charset="0"/>
                              </a:rPr>
                              <m:t>0.</m:t>
                            </m:r>
                            <m:r>
                              <a:rPr lang="en-US" b="0" i="1" smtClean="0">
                                <a:latin typeface="Cambria Math" panose="02040503050406030204" pitchFamily="18" charset="0"/>
                              </a:rPr>
                              <m:t>96</m:t>
                            </m:r>
                          </m:e>
                          <m:e>
                            <m:r>
                              <a:rPr lang="en-US" i="1" smtClean="0">
                                <a:latin typeface="Cambria Math" panose="02040503050406030204" pitchFamily="18" charset="0"/>
                              </a:rPr>
                              <m:t>0.</m:t>
                            </m:r>
                            <m:r>
                              <a:rPr lang="en-US" b="0" i="1" smtClean="0">
                                <a:latin typeface="Cambria Math" panose="02040503050406030204" pitchFamily="18" charset="0"/>
                              </a:rPr>
                              <m:t>96</m:t>
                            </m:r>
                          </m:e>
                        </m:eqArr>
                        <m:r>
                          <a:rPr lang="en-US" i="1">
                            <a:latin typeface="Cambria Math" panose="02040503050406030204" pitchFamily="18" charset="0"/>
                          </a:rPr>
                          <m:t>    </m:t>
                        </m:r>
                        <m:eqArr>
                          <m:eqArrPr>
                            <m:ctrlPr>
                              <a:rPr lang="en-US" i="1">
                                <a:latin typeface="Cambria Math" panose="02040503050406030204" pitchFamily="18" charset="0"/>
                              </a:rPr>
                            </m:ctrlPr>
                          </m:eqArrPr>
                          <m:e>
                            <m:r>
                              <a:rPr lang="en-US" i="1">
                                <a:latin typeface="Cambria Math" panose="02040503050406030204" pitchFamily="18" charset="0"/>
                              </a:rPr>
                              <m:t>0.</m:t>
                            </m:r>
                            <m:r>
                              <a:rPr lang="en-US" i="1" smtClean="0">
                                <a:latin typeface="Cambria Math" panose="02040503050406030204" pitchFamily="18" charset="0"/>
                              </a:rPr>
                              <m:t>9</m:t>
                            </m:r>
                            <m:r>
                              <a:rPr lang="en-US" b="0" i="1" smtClean="0">
                                <a:latin typeface="Cambria Math" panose="02040503050406030204" pitchFamily="18" charset="0"/>
                              </a:rPr>
                              <m:t>2</m:t>
                            </m:r>
                          </m:e>
                          <m:e>
                            <m:r>
                              <a:rPr lang="en-US" i="1">
                                <a:latin typeface="Cambria Math" panose="02040503050406030204" pitchFamily="18" charset="0"/>
                              </a:rPr>
                              <m:t>0.</m:t>
                            </m:r>
                            <m:r>
                              <a:rPr lang="en-US" b="0" i="1" smtClean="0">
                                <a:latin typeface="Cambria Math" panose="02040503050406030204" pitchFamily="18" charset="0"/>
                              </a:rPr>
                              <m:t>92</m:t>
                            </m:r>
                          </m:e>
                          <m:e>
                            <m:r>
                              <a:rPr lang="en-US" i="1">
                                <a:latin typeface="Cambria Math" panose="02040503050406030204" pitchFamily="18" charset="0"/>
                              </a:rPr>
                              <m:t>0.</m:t>
                            </m:r>
                            <m:r>
                              <a:rPr lang="en-US" b="0" i="1" smtClean="0">
                                <a:latin typeface="Cambria Math" panose="02040503050406030204" pitchFamily="18" charset="0"/>
                              </a:rPr>
                              <m:t>92</m:t>
                            </m:r>
                          </m:e>
                          <m:e>
                            <m:r>
                              <a:rPr lang="en-US" i="1">
                                <a:latin typeface="Cambria Math" panose="02040503050406030204" pitchFamily="18" charset="0"/>
                              </a:rPr>
                              <m:t>0.</m:t>
                            </m:r>
                            <m:r>
                              <a:rPr lang="en-US" b="0" i="1" smtClean="0">
                                <a:latin typeface="Cambria Math" panose="02040503050406030204" pitchFamily="18" charset="0"/>
                              </a:rPr>
                              <m:t>92</m:t>
                            </m:r>
                          </m:e>
                        </m:eqArr>
                        <m:r>
                          <a:rPr lang="en-US" i="1">
                            <a:latin typeface="Cambria Math" panose="02040503050406030204" pitchFamily="18" charset="0"/>
                          </a:rPr>
                          <m:t>    </m:t>
                        </m:r>
                        <m:eqArr>
                          <m:eqArrPr>
                            <m:ctrlPr>
                              <a:rPr lang="en-US" i="1">
                                <a:latin typeface="Cambria Math" panose="02040503050406030204" pitchFamily="18" charset="0"/>
                              </a:rPr>
                            </m:ctrlPr>
                          </m:eqArrPr>
                          <m:e>
                            <m:r>
                              <a:rPr lang="en-US" i="1">
                                <a:latin typeface="Cambria Math" panose="02040503050406030204" pitchFamily="18" charset="0"/>
                              </a:rPr>
                              <m:t>0</m:t>
                            </m:r>
                            <m:r>
                              <a:rPr lang="en-US" i="1" smtClean="0">
                                <a:latin typeface="Cambria Math" panose="02040503050406030204" pitchFamily="18" charset="0"/>
                              </a:rPr>
                              <m:t>.</m:t>
                            </m:r>
                            <m:r>
                              <a:rPr lang="en-US" b="0" i="1" smtClean="0">
                                <a:latin typeface="Cambria Math" panose="02040503050406030204" pitchFamily="18" charset="0"/>
                              </a:rPr>
                              <m:t>88</m:t>
                            </m:r>
                          </m:e>
                          <m:e>
                            <m:r>
                              <a:rPr lang="en-US" i="1">
                                <a:latin typeface="Cambria Math" panose="02040503050406030204" pitchFamily="18" charset="0"/>
                              </a:rPr>
                              <m:t>0.</m:t>
                            </m:r>
                            <m:r>
                              <a:rPr lang="en-US" b="0" i="1" smtClean="0">
                                <a:latin typeface="Cambria Math" panose="02040503050406030204" pitchFamily="18" charset="0"/>
                              </a:rPr>
                              <m:t>88</m:t>
                            </m:r>
                          </m:e>
                          <m:e>
                            <m:r>
                              <a:rPr lang="en-US" i="1">
                                <a:latin typeface="Cambria Math" panose="02040503050406030204" pitchFamily="18" charset="0"/>
                              </a:rPr>
                              <m:t>0.</m:t>
                            </m:r>
                            <m:r>
                              <a:rPr lang="en-US" b="0" i="1" smtClean="0">
                                <a:latin typeface="Cambria Math" panose="02040503050406030204" pitchFamily="18" charset="0"/>
                              </a:rPr>
                              <m:t>88</m:t>
                            </m:r>
                          </m:e>
                          <m:e>
                            <m:r>
                              <a:rPr lang="en-US" i="1">
                                <a:latin typeface="Cambria Math" panose="02040503050406030204" pitchFamily="18" charset="0"/>
                              </a:rPr>
                              <m:t>0.</m:t>
                            </m:r>
                            <m:r>
                              <a:rPr lang="en-US" b="0" i="1" smtClean="0">
                                <a:latin typeface="Cambria Math" panose="02040503050406030204" pitchFamily="18" charset="0"/>
                              </a:rPr>
                              <m:t>88</m:t>
                            </m:r>
                          </m:e>
                        </m:eqArr>
                      </m:e>
                    </m:d>
                  </m:oMath>
                </a14:m>
                <a:endParaRPr lang="en-US" dirty="0"/>
              </a:p>
              <a:p>
                <a:r>
                  <a:rPr lang="en-US" dirty="0"/>
                  <a:t>After update:</a:t>
                </a:r>
              </a:p>
              <a:p>
                <a:pPr lvl="1"/>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𝑦</m:t>
                        </m:r>
                      </m:e>
                    </m:acc>
                    <m:r>
                      <a:rPr lang="en-US" i="1" dirty="0">
                        <a:latin typeface="Cambria Math" panose="02040503050406030204" pitchFamily="18" charset="0"/>
                      </a:rPr>
                      <m:t>=</m:t>
                    </m:r>
                    <m:r>
                      <a:rPr lang="en-US" i="1" dirty="0">
                        <a:latin typeface="Cambria Math" panose="02040503050406030204" pitchFamily="18" charset="0"/>
                      </a:rPr>
                      <m:t>𝑔</m:t>
                    </m:r>
                    <m:d>
                      <m:dPr>
                        <m:ctrlPr>
                          <a:rPr lang="en-US" i="1" dirty="0">
                            <a:latin typeface="Cambria Math" panose="02040503050406030204" pitchFamily="18" charset="0"/>
                          </a:rPr>
                        </m:ctrlPr>
                      </m:dPr>
                      <m:e>
                        <m:r>
                          <a:rPr lang="en-US" i="1" dirty="0">
                            <a:latin typeface="Cambria Math" panose="02040503050406030204" pitchFamily="18" charset="0"/>
                          </a:rPr>
                          <m:t>𝑥</m:t>
                        </m:r>
                        <m:sSup>
                          <m:sSupPr>
                            <m:ctrlPr>
                              <a:rPr lang="en-US" i="1" dirty="0">
                                <a:latin typeface="Cambria Math" panose="02040503050406030204" pitchFamily="18" charset="0"/>
                              </a:rPr>
                            </m:ctrlPr>
                          </m:sSupPr>
                          <m:e>
                            <m:r>
                              <a:rPr lang="en-US" i="1" dirty="0">
                                <a:latin typeface="Cambria Math" panose="02040503050406030204" pitchFamily="18" charset="0"/>
                              </a:rPr>
                              <m:t>𝑤</m:t>
                            </m:r>
                          </m:e>
                          <m:sup>
                            <m:r>
                              <a:rPr lang="en-US" i="1" dirty="0">
                                <a:latin typeface="Cambria Math" panose="02040503050406030204" pitchFamily="18" charset="0"/>
                              </a:rPr>
                              <m:t>1</m:t>
                            </m:r>
                          </m:sup>
                        </m:sSup>
                        <m:r>
                          <a:rPr lang="en-US" i="1" dirty="0">
                            <a:latin typeface="Cambria Math" panose="02040503050406030204" pitchFamily="18" charset="0"/>
                          </a:rPr>
                          <m:t>+</m:t>
                        </m:r>
                        <m:sSup>
                          <m:sSupPr>
                            <m:ctrlPr>
                              <a:rPr lang="en-US" i="1" dirty="0">
                                <a:latin typeface="Cambria Math" panose="02040503050406030204" pitchFamily="18" charset="0"/>
                              </a:rPr>
                            </m:ctrlPr>
                          </m:sSupPr>
                          <m:e>
                            <m:r>
                              <a:rPr lang="en-US" i="1" dirty="0">
                                <a:latin typeface="Cambria Math" panose="02040503050406030204" pitchFamily="18" charset="0"/>
                              </a:rPr>
                              <m:t>𝑏</m:t>
                            </m:r>
                          </m:e>
                          <m:sup>
                            <m:r>
                              <a:rPr lang="en-US" i="1" dirty="0">
                                <a:latin typeface="Cambria Math" panose="02040503050406030204" pitchFamily="18" charset="0"/>
                              </a:rPr>
                              <m:t>1</m:t>
                            </m:r>
                          </m:sup>
                        </m:sSup>
                      </m:e>
                    </m:d>
                    <m:sSup>
                      <m:sSupPr>
                        <m:ctrlPr>
                          <a:rPr lang="en-US" i="1" dirty="0">
                            <a:latin typeface="Cambria Math" panose="02040503050406030204" pitchFamily="18" charset="0"/>
                          </a:rPr>
                        </m:ctrlPr>
                      </m:sSupPr>
                      <m:e>
                        <m:r>
                          <a:rPr lang="en-US" i="1" dirty="0">
                            <a:latin typeface="Cambria Math" panose="02040503050406030204" pitchFamily="18" charset="0"/>
                          </a:rPr>
                          <m:t>𝑤</m:t>
                        </m:r>
                      </m:e>
                      <m:sup>
                        <m:r>
                          <a:rPr lang="en-US" i="1" dirty="0">
                            <a:latin typeface="Cambria Math" panose="02040503050406030204" pitchFamily="18" charset="0"/>
                          </a:rPr>
                          <m:t>2</m:t>
                        </m:r>
                      </m:sup>
                    </m:sSup>
                    <m:r>
                      <a:rPr lang="en-US" i="1" dirty="0">
                        <a:latin typeface="Cambria Math" panose="02040503050406030204" pitchFamily="18" charset="0"/>
                      </a:rPr>
                      <m:t>=</m:t>
                    </m:r>
                    <m:r>
                      <a:rPr lang="en-US" i="1" dirty="0">
                        <a:latin typeface="Cambria Math" panose="02040503050406030204" pitchFamily="18" charset="0"/>
                      </a:rPr>
                      <m:t>𝑔</m:t>
                    </m:r>
                    <m:d>
                      <m:dPr>
                        <m:ctrlPr>
                          <a:rPr lang="en-US" i="1" dirty="0">
                            <a:latin typeface="Cambria Math" panose="02040503050406030204" pitchFamily="18" charset="0"/>
                          </a:rPr>
                        </m:ctrlPr>
                      </m:dPr>
                      <m:e>
                        <m:sSup>
                          <m:sSupPr>
                            <m:ctrlPr>
                              <a:rPr lang="en-US" i="1" dirty="0">
                                <a:latin typeface="Cambria Math" panose="02040503050406030204" pitchFamily="18" charset="0"/>
                              </a:rPr>
                            </m:ctrlPr>
                          </m:sSupPr>
                          <m:e>
                            <m:d>
                              <m:dPr>
                                <m:begChr m:val="["/>
                                <m:endChr m:val="]"/>
                                <m:ctrlPr>
                                  <a:rPr lang="en-US" i="1" dirty="0">
                                    <a:latin typeface="Cambria Math" panose="02040503050406030204" pitchFamily="18" charset="0"/>
                                  </a:rPr>
                                </m:ctrlPr>
                              </m:dPr>
                              <m:e>
                                <m:r>
                                  <a:rPr lang="en-US" b="0" i="1" dirty="0" smtClean="0">
                                    <a:latin typeface="Cambria Math" panose="02040503050406030204" pitchFamily="18" charset="0"/>
                                  </a:rPr>
                                  <m:t>5.44 </m:t>
                                </m:r>
                                <m:r>
                                  <a:rPr lang="en-US" i="1" dirty="0">
                                    <a:latin typeface="Cambria Math" panose="02040503050406030204" pitchFamily="18" charset="0"/>
                                  </a:rPr>
                                  <m:t> </m:t>
                                </m:r>
                                <m:r>
                                  <a:rPr lang="en-US" b="0" i="1" dirty="0" smtClean="0">
                                    <a:latin typeface="Cambria Math" panose="02040503050406030204" pitchFamily="18" charset="0"/>
                                  </a:rPr>
                                  <m:t>5.44 </m:t>
                                </m:r>
                                <m:r>
                                  <a:rPr lang="en-US" i="1" dirty="0">
                                    <a:latin typeface="Cambria Math" panose="02040503050406030204" pitchFamily="18" charset="0"/>
                                  </a:rPr>
                                  <m:t> </m:t>
                                </m:r>
                                <m:r>
                                  <a:rPr lang="en-US" b="0" i="1" dirty="0" smtClean="0">
                                    <a:latin typeface="Cambria Math" panose="02040503050406030204" pitchFamily="18" charset="0"/>
                                  </a:rPr>
                                  <m:t>5.44</m:t>
                                </m:r>
                                <m:r>
                                  <a:rPr lang="en-US" i="1" dirty="0">
                                    <a:latin typeface="Cambria Math" panose="02040503050406030204" pitchFamily="18" charset="0"/>
                                  </a:rPr>
                                  <m:t> </m:t>
                                </m:r>
                                <m:r>
                                  <a:rPr lang="en-US" b="0" i="1" dirty="0" smtClean="0">
                                    <a:latin typeface="Cambria Math" panose="02040503050406030204" pitchFamily="18" charset="0"/>
                                  </a:rPr>
                                  <m:t> 5.44</m:t>
                                </m:r>
                              </m:e>
                            </m:d>
                          </m:e>
                          <m:sup>
                            <m:r>
                              <a:rPr lang="en-US" i="1" dirty="0">
                                <a:latin typeface="Cambria Math" panose="02040503050406030204" pitchFamily="18" charset="0"/>
                              </a:rPr>
                              <m:t>⊤</m:t>
                            </m:r>
                          </m:sup>
                        </m:sSup>
                      </m:e>
                    </m:d>
                    <m:sSup>
                      <m:sSupPr>
                        <m:ctrlPr>
                          <a:rPr lang="en-US" i="1" dirty="0">
                            <a:latin typeface="Cambria Math" panose="02040503050406030204" pitchFamily="18" charset="0"/>
                          </a:rPr>
                        </m:ctrlPr>
                      </m:sSupPr>
                      <m:e>
                        <m:r>
                          <a:rPr lang="en-US" i="1" dirty="0">
                            <a:latin typeface="Cambria Math" panose="02040503050406030204" pitchFamily="18" charset="0"/>
                          </a:rPr>
                          <m:t>𝑤</m:t>
                        </m:r>
                      </m:e>
                      <m:sup>
                        <m:r>
                          <a:rPr lang="en-US" i="1" dirty="0">
                            <a:latin typeface="Cambria Math" panose="02040503050406030204" pitchFamily="18" charset="0"/>
                          </a:rPr>
                          <m:t>2</m:t>
                        </m:r>
                      </m:sup>
                    </m:sSup>
                    <m:r>
                      <a:rPr lang="en-US" i="1" dirty="0">
                        <a:latin typeface="Cambria Math" panose="02040503050406030204" pitchFamily="18" charset="0"/>
                      </a:rPr>
                      <m:t>=</m:t>
                    </m:r>
                    <m:r>
                      <a:rPr lang="en-US" b="0" i="1" dirty="0" smtClean="0">
                        <a:latin typeface="Cambria Math" panose="02040503050406030204" pitchFamily="18" charset="0"/>
                      </a:rPr>
                      <m:t>16.54</m:t>
                    </m:r>
                  </m:oMath>
                </a14:m>
                <a:endParaRPr lang="en-US" dirty="0"/>
              </a:p>
              <a:p>
                <a:pPr lvl="1"/>
                <a:r>
                  <a:rPr lang="en-US" dirty="0"/>
                  <a:t>New loss </a:t>
                </a:r>
                <a14:m>
                  <m:oMath xmlns:m="http://schemas.openxmlformats.org/officeDocument/2006/math">
                    <m:sSup>
                      <m:sSupPr>
                        <m:ctrlPr>
                          <a:rPr lang="en-US" i="1" dirty="0">
                            <a:latin typeface="Cambria Math" panose="02040503050406030204" pitchFamily="18" charset="0"/>
                          </a:rPr>
                        </m:ctrlPr>
                      </m:sSupPr>
                      <m:e>
                        <m:r>
                          <a:rPr lang="en-US" b="0" i="1" dirty="0" smtClean="0">
                            <a:latin typeface="Cambria Math" panose="02040503050406030204" pitchFamily="18" charset="0"/>
                          </a:rPr>
                          <m:t>0.5</m:t>
                        </m:r>
                        <m:d>
                          <m:dPr>
                            <m:ctrlPr>
                              <a:rPr lang="en-US" i="1">
                                <a:latin typeface="Cambria Math" panose="02040503050406030204" pitchFamily="18" charset="0"/>
                              </a:rPr>
                            </m:ctrlPr>
                          </m:dPr>
                          <m:e>
                            <m:r>
                              <a:rPr lang="en-US" i="1">
                                <a:latin typeface="Cambria Math" panose="02040503050406030204" pitchFamily="18" charset="0"/>
                              </a:rPr>
                              <m:t>𝑦</m:t>
                            </m:r>
                            <m:r>
                              <a:rPr lang="en-US" i="1">
                                <a:latin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𝑦</m:t>
                                </m:r>
                              </m:e>
                            </m:acc>
                          </m:e>
                        </m:d>
                      </m:e>
                      <m:sup>
                        <m:r>
                          <a:rPr lang="en-US" i="1" dirty="0">
                            <a:latin typeface="Cambria Math" panose="02040503050406030204" pitchFamily="18" charset="0"/>
                          </a:rPr>
                          <m:t>2</m:t>
                        </m:r>
                      </m:sup>
                    </m:sSup>
                    <m:r>
                      <a:rPr lang="en-US" i="1" dirty="0">
                        <a:latin typeface="Cambria Math" panose="02040503050406030204" pitchFamily="18" charset="0"/>
                      </a:rPr>
                      <m:t>=</m:t>
                    </m:r>
                    <m:sSup>
                      <m:sSupPr>
                        <m:ctrlPr>
                          <a:rPr lang="en-US" i="1" dirty="0">
                            <a:latin typeface="Cambria Math" panose="02040503050406030204" pitchFamily="18" charset="0"/>
                          </a:rPr>
                        </m:ctrlPr>
                      </m:sSupPr>
                      <m:e>
                        <m:r>
                          <a:rPr lang="en-US" b="0" i="1" dirty="0" smtClean="0">
                            <a:latin typeface="Cambria Math" panose="02040503050406030204" pitchFamily="18" charset="0"/>
                          </a:rPr>
                          <m:t>0.5</m:t>
                        </m:r>
                        <m:d>
                          <m:dPr>
                            <m:ctrlPr>
                              <a:rPr lang="en-US" i="1" dirty="0">
                                <a:latin typeface="Cambria Math" panose="02040503050406030204" pitchFamily="18" charset="0"/>
                              </a:rPr>
                            </m:ctrlPr>
                          </m:dPr>
                          <m:e>
                            <m:r>
                              <a:rPr lang="en-US" i="1" dirty="0" smtClean="0">
                                <a:latin typeface="Cambria Math" panose="02040503050406030204" pitchFamily="18" charset="0"/>
                              </a:rPr>
                              <m:t>20</m:t>
                            </m:r>
                            <m:r>
                              <a:rPr lang="en-US" i="1" dirty="0">
                                <a:latin typeface="Cambria Math" panose="02040503050406030204" pitchFamily="18" charset="0"/>
                              </a:rPr>
                              <m:t>−</m:t>
                            </m:r>
                            <m:r>
                              <a:rPr lang="en-US" b="0" i="1" dirty="0" smtClean="0">
                                <a:latin typeface="Cambria Math" panose="02040503050406030204" pitchFamily="18" charset="0"/>
                              </a:rPr>
                              <m:t>16.54</m:t>
                            </m:r>
                          </m:e>
                        </m:d>
                      </m:e>
                      <m:sup>
                        <m:r>
                          <a:rPr lang="en-US" i="1" dirty="0">
                            <a:latin typeface="Cambria Math" panose="02040503050406030204" pitchFamily="18" charset="0"/>
                          </a:rPr>
                          <m:t>2</m:t>
                        </m:r>
                      </m:sup>
                    </m:sSup>
                    <m:r>
                      <a:rPr lang="en-US" i="1" dirty="0">
                        <a:latin typeface="Cambria Math" panose="02040503050406030204" pitchFamily="18" charset="0"/>
                      </a:rPr>
                      <m:t>=</m:t>
                    </m:r>
                    <m:r>
                      <a:rPr lang="en-US" b="0" i="1" dirty="0" smtClean="0">
                        <a:latin typeface="Cambria Math" panose="02040503050406030204" pitchFamily="18" charset="0"/>
                      </a:rPr>
                      <m:t>6</m:t>
                    </m:r>
                  </m:oMath>
                </a14:m>
                <a:endParaRPr lang="en-US" dirty="0"/>
              </a:p>
              <a:p>
                <a:endParaRPr lang="en-US" dirty="0"/>
              </a:p>
            </p:txBody>
          </p:sp>
        </mc:Choice>
        <mc:Fallback xmlns="">
          <p:sp>
            <p:nvSpPr>
              <p:cNvPr id="3" name="Content Placeholder 2">
                <a:extLst>
                  <a:ext uri="{FF2B5EF4-FFF2-40B4-BE49-F238E27FC236}">
                    <a16:creationId xmlns:a16="http://schemas.microsoft.com/office/drawing/2014/main" id="{CB01AF58-3251-274A-B16B-FCB1467C9C49}"/>
                  </a:ext>
                </a:extLst>
              </p:cNvPr>
              <p:cNvSpPr>
                <a:spLocks noGrp="1" noRot="1" noChangeAspect="1" noMove="1" noResize="1" noEditPoints="1" noAdjustHandles="1" noChangeArrowheads="1" noChangeShapeType="1" noTextEdit="1"/>
              </p:cNvSpPr>
              <p:nvPr>
                <p:ph idx="1"/>
              </p:nvPr>
            </p:nvSpPr>
            <p:spPr>
              <a:xfrm>
                <a:off x="838200" y="1825625"/>
                <a:ext cx="10515600" cy="4765298"/>
              </a:xfrm>
              <a:blipFill>
                <a:blip r:embed="rId2"/>
                <a:stretch>
                  <a:fillRect l="-1086" t="-2926" b="-532"/>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D627A3BC-923E-6149-A4F3-05E196AD10CA}"/>
              </a:ext>
            </a:extLst>
          </p:cNvPr>
          <p:cNvSpPr>
            <a:spLocks noGrp="1"/>
          </p:cNvSpPr>
          <p:nvPr>
            <p:ph type="sldNum" sz="quarter" idx="12"/>
          </p:nvPr>
        </p:nvSpPr>
        <p:spPr/>
        <p:txBody>
          <a:bodyPr/>
          <a:lstStyle/>
          <a:p>
            <a:fld id="{5F07402F-1908-0F43-B844-ECE5D9BD648C}" type="slidenum">
              <a:rPr lang="en-US" smtClean="0"/>
              <a:t>38</a:t>
            </a:fld>
            <a:endParaRPr lang="en-US"/>
          </a:p>
        </p:txBody>
      </p:sp>
      <p:grpSp>
        <p:nvGrpSpPr>
          <p:cNvPr id="35" name="Group 34">
            <a:extLst>
              <a:ext uri="{FF2B5EF4-FFF2-40B4-BE49-F238E27FC236}">
                <a16:creationId xmlns:a16="http://schemas.microsoft.com/office/drawing/2014/main" id="{2438F56D-38D9-95D7-61A2-7320F4542C2A}"/>
              </a:ext>
            </a:extLst>
          </p:cNvPr>
          <p:cNvGrpSpPr/>
          <p:nvPr/>
        </p:nvGrpSpPr>
        <p:grpSpPr>
          <a:xfrm>
            <a:off x="6491176" y="265941"/>
            <a:ext cx="1580163" cy="893363"/>
            <a:chOff x="6491176" y="265941"/>
            <a:chExt cx="1580163" cy="893363"/>
          </a:xfrm>
        </p:grpSpPr>
        <p:sp>
          <p:nvSpPr>
            <p:cNvPr id="36" name="Oval 35">
              <a:extLst>
                <a:ext uri="{FF2B5EF4-FFF2-40B4-BE49-F238E27FC236}">
                  <a16:creationId xmlns:a16="http://schemas.microsoft.com/office/drawing/2014/main" id="{0231986B-42E7-FF80-E964-67C7FE52C09C}"/>
                </a:ext>
              </a:extLst>
            </p:cNvPr>
            <p:cNvSpPr>
              <a:spLocks noChangeAspect="1"/>
            </p:cNvSpPr>
            <p:nvPr/>
          </p:nvSpPr>
          <p:spPr>
            <a:xfrm>
              <a:off x="7166610" y="265941"/>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30D60C49-FBCB-E460-B125-803B92EF8C6B}"/>
                </a:ext>
              </a:extLst>
            </p:cNvPr>
            <p:cNvSpPr>
              <a:spLocks noChangeAspect="1"/>
            </p:cNvSpPr>
            <p:nvPr/>
          </p:nvSpPr>
          <p:spPr>
            <a:xfrm>
              <a:off x="7166610" y="500420"/>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CFCBDB8C-CE82-7FD6-00FF-2EB8DAF501FD}"/>
                </a:ext>
              </a:extLst>
            </p:cNvPr>
            <p:cNvSpPr>
              <a:spLocks noChangeAspect="1"/>
            </p:cNvSpPr>
            <p:nvPr/>
          </p:nvSpPr>
          <p:spPr>
            <a:xfrm>
              <a:off x="7166610" y="738679"/>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2D38C2DB-2F93-78BB-DD52-59BD17CB296F}"/>
                </a:ext>
              </a:extLst>
            </p:cNvPr>
            <p:cNvSpPr>
              <a:spLocks noChangeAspect="1"/>
            </p:cNvSpPr>
            <p:nvPr/>
          </p:nvSpPr>
          <p:spPr>
            <a:xfrm>
              <a:off x="7166610" y="976424"/>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1B2B0932-2DF4-5C6A-D47F-5B43F0355DEC}"/>
                </a:ext>
              </a:extLst>
            </p:cNvPr>
            <p:cNvSpPr>
              <a:spLocks noChangeAspect="1"/>
            </p:cNvSpPr>
            <p:nvPr/>
          </p:nvSpPr>
          <p:spPr>
            <a:xfrm>
              <a:off x="7645458" y="609687"/>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1CE29A02-30EB-B366-8FE5-A0EB7F3CABF9}"/>
                    </a:ext>
                  </a:extLst>
                </p:cNvPr>
                <p:cNvSpPr txBox="1"/>
                <p:nvPr/>
              </p:nvSpPr>
              <p:spPr>
                <a:xfrm>
                  <a:off x="6491177" y="364664"/>
                  <a:ext cx="22499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𝑥</m:t>
                            </m:r>
                          </m:e>
                          <m:sup>
                            <m:r>
                              <a:rPr lang="en-US" sz="1400" b="0" i="1" smtClean="0">
                                <a:latin typeface="Cambria Math" panose="02040503050406030204" pitchFamily="18" charset="0"/>
                              </a:rPr>
                              <m:t>1</m:t>
                            </m:r>
                          </m:sup>
                        </m:sSup>
                      </m:oMath>
                    </m:oMathPara>
                  </a14:m>
                  <a:endParaRPr lang="en-US" sz="1400" dirty="0"/>
                </a:p>
              </p:txBody>
            </p:sp>
          </mc:Choice>
          <mc:Fallback xmlns="">
            <p:sp>
              <p:nvSpPr>
                <p:cNvPr id="41" name="TextBox 40">
                  <a:extLst>
                    <a:ext uri="{FF2B5EF4-FFF2-40B4-BE49-F238E27FC236}">
                      <a16:creationId xmlns:a16="http://schemas.microsoft.com/office/drawing/2014/main" id="{1CE29A02-30EB-B366-8FE5-A0EB7F3CABF9}"/>
                    </a:ext>
                  </a:extLst>
                </p:cNvPr>
                <p:cNvSpPr txBox="1">
                  <a:spLocks noRot="1" noChangeAspect="1" noMove="1" noResize="1" noEditPoints="1" noAdjustHandles="1" noChangeArrowheads="1" noChangeShapeType="1" noTextEdit="1"/>
                </p:cNvSpPr>
                <p:nvPr/>
              </p:nvSpPr>
              <p:spPr>
                <a:xfrm>
                  <a:off x="6491177" y="364664"/>
                  <a:ext cx="224997" cy="215444"/>
                </a:xfrm>
                <a:prstGeom prst="rect">
                  <a:avLst/>
                </a:prstGeom>
                <a:blipFill>
                  <a:blip r:embed="rId3"/>
                  <a:stretch>
                    <a:fillRect l="-16667" r="-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CB00C091-B6CE-5841-3DC1-7E9E80E5E529}"/>
                    </a:ext>
                  </a:extLst>
                </p:cNvPr>
                <p:cNvSpPr txBox="1"/>
                <p:nvPr/>
              </p:nvSpPr>
              <p:spPr>
                <a:xfrm>
                  <a:off x="6491176" y="597029"/>
                  <a:ext cx="228845"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𝑥</m:t>
                            </m:r>
                          </m:e>
                          <m:sup>
                            <m:r>
                              <a:rPr lang="en-US" sz="1400" b="0" i="1" smtClean="0">
                                <a:latin typeface="Cambria Math" panose="02040503050406030204" pitchFamily="18" charset="0"/>
                              </a:rPr>
                              <m:t>2</m:t>
                            </m:r>
                          </m:sup>
                        </m:sSup>
                      </m:oMath>
                    </m:oMathPara>
                  </a14:m>
                  <a:endParaRPr lang="en-US" sz="1400" dirty="0"/>
                </a:p>
              </p:txBody>
            </p:sp>
          </mc:Choice>
          <mc:Fallback xmlns="">
            <p:sp>
              <p:nvSpPr>
                <p:cNvPr id="42" name="TextBox 41">
                  <a:extLst>
                    <a:ext uri="{FF2B5EF4-FFF2-40B4-BE49-F238E27FC236}">
                      <a16:creationId xmlns:a16="http://schemas.microsoft.com/office/drawing/2014/main" id="{CB00C091-B6CE-5841-3DC1-7E9E80E5E529}"/>
                    </a:ext>
                  </a:extLst>
                </p:cNvPr>
                <p:cNvSpPr txBox="1">
                  <a:spLocks noRot="1" noChangeAspect="1" noMove="1" noResize="1" noEditPoints="1" noAdjustHandles="1" noChangeArrowheads="1" noChangeShapeType="1" noTextEdit="1"/>
                </p:cNvSpPr>
                <p:nvPr/>
              </p:nvSpPr>
              <p:spPr>
                <a:xfrm>
                  <a:off x="6491176" y="597029"/>
                  <a:ext cx="228845" cy="215444"/>
                </a:xfrm>
                <a:prstGeom prst="rect">
                  <a:avLst/>
                </a:prstGeom>
                <a:blipFill>
                  <a:blip r:embed="rId4"/>
                  <a:stretch>
                    <a:fillRect l="-16667" r="-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8423EBEA-9EC4-039C-DC53-2ADA4CA930C4}"/>
                    </a:ext>
                  </a:extLst>
                </p:cNvPr>
                <p:cNvSpPr txBox="1"/>
                <p:nvPr/>
              </p:nvSpPr>
              <p:spPr>
                <a:xfrm>
                  <a:off x="6501454" y="835288"/>
                  <a:ext cx="228845"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𝑥</m:t>
                            </m:r>
                          </m:e>
                          <m:sup>
                            <m:r>
                              <a:rPr lang="en-US" sz="1400" b="0" i="1" smtClean="0">
                                <a:latin typeface="Cambria Math" panose="02040503050406030204" pitchFamily="18" charset="0"/>
                              </a:rPr>
                              <m:t>3</m:t>
                            </m:r>
                          </m:sup>
                        </m:sSup>
                      </m:oMath>
                    </m:oMathPara>
                  </a14:m>
                  <a:endParaRPr lang="en-US" sz="1400" dirty="0"/>
                </a:p>
              </p:txBody>
            </p:sp>
          </mc:Choice>
          <mc:Fallback xmlns="">
            <p:sp>
              <p:nvSpPr>
                <p:cNvPr id="43" name="TextBox 42">
                  <a:extLst>
                    <a:ext uri="{FF2B5EF4-FFF2-40B4-BE49-F238E27FC236}">
                      <a16:creationId xmlns:a16="http://schemas.microsoft.com/office/drawing/2014/main" id="{8423EBEA-9EC4-039C-DC53-2ADA4CA930C4}"/>
                    </a:ext>
                  </a:extLst>
                </p:cNvPr>
                <p:cNvSpPr txBox="1">
                  <a:spLocks noRot="1" noChangeAspect="1" noMove="1" noResize="1" noEditPoints="1" noAdjustHandles="1" noChangeArrowheads="1" noChangeShapeType="1" noTextEdit="1"/>
                </p:cNvSpPr>
                <p:nvPr/>
              </p:nvSpPr>
              <p:spPr>
                <a:xfrm>
                  <a:off x="6501454" y="835288"/>
                  <a:ext cx="228845" cy="215444"/>
                </a:xfrm>
                <a:prstGeom prst="rect">
                  <a:avLst/>
                </a:prstGeom>
                <a:blipFill>
                  <a:blip r:embed="rId5"/>
                  <a:stretch>
                    <a:fillRect l="-16667" r="-5556"/>
                  </a:stretch>
                </a:blipFill>
              </p:spPr>
              <p:txBody>
                <a:bodyPr/>
                <a:lstStyle/>
                <a:p>
                  <a:r>
                    <a:rPr lang="en-US">
                      <a:noFill/>
                    </a:rPr>
                    <a:t> </a:t>
                  </a:r>
                </a:p>
              </p:txBody>
            </p:sp>
          </mc:Fallback>
        </mc:AlternateContent>
        <p:cxnSp>
          <p:nvCxnSpPr>
            <p:cNvPr id="44" name="Straight Connector 43">
              <a:extLst>
                <a:ext uri="{FF2B5EF4-FFF2-40B4-BE49-F238E27FC236}">
                  <a16:creationId xmlns:a16="http://schemas.microsoft.com/office/drawing/2014/main" id="{1494D29F-D842-70A7-D8F8-5AF50159CE1B}"/>
                </a:ext>
              </a:extLst>
            </p:cNvPr>
            <p:cNvCxnSpPr>
              <a:stCxn id="41" idx="3"/>
              <a:endCxn id="39" idx="2"/>
            </p:cNvCxnSpPr>
            <p:nvPr/>
          </p:nvCxnSpPr>
          <p:spPr>
            <a:xfrm>
              <a:off x="6716174" y="472386"/>
              <a:ext cx="450436" cy="595478"/>
            </a:xfrm>
            <a:prstGeom prst="line">
              <a:avLst/>
            </a:prstGeom>
          </p:spPr>
          <p:style>
            <a:lnRef idx="1">
              <a:schemeClr val="dk1"/>
            </a:lnRef>
            <a:fillRef idx="0">
              <a:schemeClr val="dk1"/>
            </a:fillRef>
            <a:effectRef idx="0">
              <a:schemeClr val="dk1"/>
            </a:effectRef>
            <a:fontRef idx="minor">
              <a:schemeClr val="tx1"/>
            </a:fontRef>
          </p:style>
        </p:cxnSp>
        <p:cxnSp>
          <p:nvCxnSpPr>
            <p:cNvPr id="45" name="Straight Connector 44">
              <a:extLst>
                <a:ext uri="{FF2B5EF4-FFF2-40B4-BE49-F238E27FC236}">
                  <a16:creationId xmlns:a16="http://schemas.microsoft.com/office/drawing/2014/main" id="{336A68A0-C786-785F-3F83-A281F8105127}"/>
                </a:ext>
              </a:extLst>
            </p:cNvPr>
            <p:cNvCxnSpPr>
              <a:cxnSpLocks/>
              <a:stCxn id="41" idx="3"/>
              <a:endCxn id="38" idx="2"/>
            </p:cNvCxnSpPr>
            <p:nvPr/>
          </p:nvCxnSpPr>
          <p:spPr>
            <a:xfrm>
              <a:off x="6716174" y="472386"/>
              <a:ext cx="450436" cy="357733"/>
            </a:xfrm>
            <a:prstGeom prst="line">
              <a:avLst/>
            </a:prstGeom>
          </p:spPr>
          <p:style>
            <a:lnRef idx="1">
              <a:schemeClr val="dk1"/>
            </a:lnRef>
            <a:fillRef idx="0">
              <a:schemeClr val="dk1"/>
            </a:fillRef>
            <a:effectRef idx="0">
              <a:schemeClr val="dk1"/>
            </a:effectRef>
            <a:fontRef idx="minor">
              <a:schemeClr val="tx1"/>
            </a:fontRef>
          </p:style>
        </p:cxnSp>
        <p:cxnSp>
          <p:nvCxnSpPr>
            <p:cNvPr id="46" name="Straight Connector 45">
              <a:extLst>
                <a:ext uri="{FF2B5EF4-FFF2-40B4-BE49-F238E27FC236}">
                  <a16:creationId xmlns:a16="http://schemas.microsoft.com/office/drawing/2014/main" id="{E1F45C56-8AF7-DBB5-D367-C963F30E8D60}"/>
                </a:ext>
              </a:extLst>
            </p:cNvPr>
            <p:cNvCxnSpPr>
              <a:cxnSpLocks/>
              <a:stCxn id="41" idx="3"/>
              <a:endCxn id="37" idx="2"/>
            </p:cNvCxnSpPr>
            <p:nvPr/>
          </p:nvCxnSpPr>
          <p:spPr>
            <a:xfrm>
              <a:off x="6716174" y="472386"/>
              <a:ext cx="450436" cy="119474"/>
            </a:xfrm>
            <a:prstGeom prst="line">
              <a:avLst/>
            </a:prstGeom>
          </p:spPr>
          <p:style>
            <a:lnRef idx="1">
              <a:schemeClr val="dk1"/>
            </a:lnRef>
            <a:fillRef idx="0">
              <a:schemeClr val="dk1"/>
            </a:fillRef>
            <a:effectRef idx="0">
              <a:schemeClr val="dk1"/>
            </a:effectRef>
            <a:fontRef idx="minor">
              <a:schemeClr val="tx1"/>
            </a:fontRef>
          </p:style>
        </p:cxnSp>
        <p:cxnSp>
          <p:nvCxnSpPr>
            <p:cNvPr id="47" name="Straight Connector 46">
              <a:extLst>
                <a:ext uri="{FF2B5EF4-FFF2-40B4-BE49-F238E27FC236}">
                  <a16:creationId xmlns:a16="http://schemas.microsoft.com/office/drawing/2014/main" id="{22541D71-6022-6BC9-6E70-DECAF7491AEE}"/>
                </a:ext>
              </a:extLst>
            </p:cNvPr>
            <p:cNvCxnSpPr>
              <a:cxnSpLocks/>
              <a:stCxn id="41" idx="3"/>
              <a:endCxn id="36" idx="2"/>
            </p:cNvCxnSpPr>
            <p:nvPr/>
          </p:nvCxnSpPr>
          <p:spPr>
            <a:xfrm flipV="1">
              <a:off x="6716174" y="357381"/>
              <a:ext cx="450436" cy="115005"/>
            </a:xfrm>
            <a:prstGeom prst="line">
              <a:avLst/>
            </a:prstGeom>
          </p:spPr>
          <p:style>
            <a:lnRef idx="1">
              <a:schemeClr val="dk1"/>
            </a:lnRef>
            <a:fillRef idx="0">
              <a:schemeClr val="dk1"/>
            </a:fillRef>
            <a:effectRef idx="0">
              <a:schemeClr val="dk1"/>
            </a:effectRef>
            <a:fontRef idx="minor">
              <a:schemeClr val="tx1"/>
            </a:fontRef>
          </p:style>
        </p:cxnSp>
        <p:cxnSp>
          <p:nvCxnSpPr>
            <p:cNvPr id="48" name="Straight Connector 47">
              <a:extLst>
                <a:ext uri="{FF2B5EF4-FFF2-40B4-BE49-F238E27FC236}">
                  <a16:creationId xmlns:a16="http://schemas.microsoft.com/office/drawing/2014/main" id="{C934B156-585C-9E18-9E60-980AF911C4AC}"/>
                </a:ext>
              </a:extLst>
            </p:cNvPr>
            <p:cNvCxnSpPr>
              <a:cxnSpLocks/>
              <a:stCxn id="42" idx="3"/>
              <a:endCxn id="36" idx="2"/>
            </p:cNvCxnSpPr>
            <p:nvPr/>
          </p:nvCxnSpPr>
          <p:spPr>
            <a:xfrm flipV="1">
              <a:off x="6720021" y="357381"/>
              <a:ext cx="446589" cy="347370"/>
            </a:xfrm>
            <a:prstGeom prst="line">
              <a:avLst/>
            </a:prstGeom>
          </p:spPr>
          <p:style>
            <a:lnRef idx="1">
              <a:schemeClr val="dk1"/>
            </a:lnRef>
            <a:fillRef idx="0">
              <a:schemeClr val="dk1"/>
            </a:fillRef>
            <a:effectRef idx="0">
              <a:schemeClr val="dk1"/>
            </a:effectRef>
            <a:fontRef idx="minor">
              <a:schemeClr val="tx1"/>
            </a:fontRef>
          </p:style>
        </p:cxnSp>
        <p:cxnSp>
          <p:nvCxnSpPr>
            <p:cNvPr id="49" name="Straight Connector 48">
              <a:extLst>
                <a:ext uri="{FF2B5EF4-FFF2-40B4-BE49-F238E27FC236}">
                  <a16:creationId xmlns:a16="http://schemas.microsoft.com/office/drawing/2014/main" id="{6E4E1371-FCF0-BC72-DA12-2C18E15E7A33}"/>
                </a:ext>
              </a:extLst>
            </p:cNvPr>
            <p:cNvCxnSpPr>
              <a:cxnSpLocks/>
              <a:stCxn id="42" idx="3"/>
              <a:endCxn id="39" idx="2"/>
            </p:cNvCxnSpPr>
            <p:nvPr/>
          </p:nvCxnSpPr>
          <p:spPr>
            <a:xfrm>
              <a:off x="6720021" y="704751"/>
              <a:ext cx="446589" cy="363113"/>
            </a:xfrm>
            <a:prstGeom prst="line">
              <a:avLst/>
            </a:prstGeom>
          </p:spPr>
          <p:style>
            <a:lnRef idx="1">
              <a:schemeClr val="dk1"/>
            </a:lnRef>
            <a:fillRef idx="0">
              <a:schemeClr val="dk1"/>
            </a:fillRef>
            <a:effectRef idx="0">
              <a:schemeClr val="dk1"/>
            </a:effectRef>
            <a:fontRef idx="minor">
              <a:schemeClr val="tx1"/>
            </a:fontRef>
          </p:style>
        </p:cxnSp>
        <p:cxnSp>
          <p:nvCxnSpPr>
            <p:cNvPr id="50" name="Straight Connector 49">
              <a:extLst>
                <a:ext uri="{FF2B5EF4-FFF2-40B4-BE49-F238E27FC236}">
                  <a16:creationId xmlns:a16="http://schemas.microsoft.com/office/drawing/2014/main" id="{98761F68-8BE1-3E1D-1B46-5D2072797D8C}"/>
                </a:ext>
              </a:extLst>
            </p:cNvPr>
            <p:cNvCxnSpPr>
              <a:cxnSpLocks/>
              <a:stCxn id="42" idx="3"/>
              <a:endCxn id="38" idx="2"/>
            </p:cNvCxnSpPr>
            <p:nvPr/>
          </p:nvCxnSpPr>
          <p:spPr>
            <a:xfrm>
              <a:off x="6720021" y="704751"/>
              <a:ext cx="446589" cy="125368"/>
            </a:xfrm>
            <a:prstGeom prst="line">
              <a:avLst/>
            </a:prstGeom>
          </p:spPr>
          <p:style>
            <a:lnRef idx="1">
              <a:schemeClr val="dk1"/>
            </a:lnRef>
            <a:fillRef idx="0">
              <a:schemeClr val="dk1"/>
            </a:fillRef>
            <a:effectRef idx="0">
              <a:schemeClr val="dk1"/>
            </a:effectRef>
            <a:fontRef idx="minor">
              <a:schemeClr val="tx1"/>
            </a:fontRef>
          </p:style>
        </p:cxnSp>
        <p:cxnSp>
          <p:nvCxnSpPr>
            <p:cNvPr id="51" name="Straight Connector 50">
              <a:extLst>
                <a:ext uri="{FF2B5EF4-FFF2-40B4-BE49-F238E27FC236}">
                  <a16:creationId xmlns:a16="http://schemas.microsoft.com/office/drawing/2014/main" id="{AA1AB8C9-5C33-7346-55DB-4687C869E9CE}"/>
                </a:ext>
              </a:extLst>
            </p:cNvPr>
            <p:cNvCxnSpPr>
              <a:cxnSpLocks/>
              <a:stCxn id="42" idx="3"/>
              <a:endCxn id="37" idx="2"/>
            </p:cNvCxnSpPr>
            <p:nvPr/>
          </p:nvCxnSpPr>
          <p:spPr>
            <a:xfrm flipV="1">
              <a:off x="6720021" y="591860"/>
              <a:ext cx="446589" cy="112891"/>
            </a:xfrm>
            <a:prstGeom prst="line">
              <a:avLst/>
            </a:prstGeom>
          </p:spPr>
          <p:style>
            <a:lnRef idx="1">
              <a:schemeClr val="dk1"/>
            </a:lnRef>
            <a:fillRef idx="0">
              <a:schemeClr val="dk1"/>
            </a:fillRef>
            <a:effectRef idx="0">
              <a:schemeClr val="dk1"/>
            </a:effectRef>
            <a:fontRef idx="minor">
              <a:schemeClr val="tx1"/>
            </a:fontRef>
          </p:style>
        </p:cxnSp>
        <p:cxnSp>
          <p:nvCxnSpPr>
            <p:cNvPr id="52" name="Straight Connector 51">
              <a:extLst>
                <a:ext uri="{FF2B5EF4-FFF2-40B4-BE49-F238E27FC236}">
                  <a16:creationId xmlns:a16="http://schemas.microsoft.com/office/drawing/2014/main" id="{EFDD1BD3-B4CC-4085-D74D-6A226F96273A}"/>
                </a:ext>
              </a:extLst>
            </p:cNvPr>
            <p:cNvCxnSpPr>
              <a:cxnSpLocks/>
              <a:stCxn id="43" idx="3"/>
              <a:endCxn id="37" idx="2"/>
            </p:cNvCxnSpPr>
            <p:nvPr/>
          </p:nvCxnSpPr>
          <p:spPr>
            <a:xfrm flipV="1">
              <a:off x="6730299" y="591860"/>
              <a:ext cx="436311" cy="351150"/>
            </a:xfrm>
            <a:prstGeom prst="line">
              <a:avLst/>
            </a:prstGeom>
          </p:spPr>
          <p:style>
            <a:lnRef idx="1">
              <a:schemeClr val="dk1"/>
            </a:lnRef>
            <a:fillRef idx="0">
              <a:schemeClr val="dk1"/>
            </a:fillRef>
            <a:effectRef idx="0">
              <a:schemeClr val="dk1"/>
            </a:effectRef>
            <a:fontRef idx="minor">
              <a:schemeClr val="tx1"/>
            </a:fontRef>
          </p:style>
        </p:cxnSp>
        <p:cxnSp>
          <p:nvCxnSpPr>
            <p:cNvPr id="53" name="Straight Connector 52">
              <a:extLst>
                <a:ext uri="{FF2B5EF4-FFF2-40B4-BE49-F238E27FC236}">
                  <a16:creationId xmlns:a16="http://schemas.microsoft.com/office/drawing/2014/main" id="{27493B7B-0626-071D-4A9B-91296784C0DA}"/>
                </a:ext>
              </a:extLst>
            </p:cNvPr>
            <p:cNvCxnSpPr>
              <a:cxnSpLocks/>
              <a:stCxn id="43" idx="3"/>
              <a:endCxn id="36" idx="2"/>
            </p:cNvCxnSpPr>
            <p:nvPr/>
          </p:nvCxnSpPr>
          <p:spPr>
            <a:xfrm flipV="1">
              <a:off x="6730299" y="357381"/>
              <a:ext cx="436311" cy="585629"/>
            </a:xfrm>
            <a:prstGeom prst="line">
              <a:avLst/>
            </a:prstGeom>
          </p:spPr>
          <p:style>
            <a:lnRef idx="1">
              <a:schemeClr val="dk1"/>
            </a:lnRef>
            <a:fillRef idx="0">
              <a:schemeClr val="dk1"/>
            </a:fillRef>
            <a:effectRef idx="0">
              <a:schemeClr val="dk1"/>
            </a:effectRef>
            <a:fontRef idx="minor">
              <a:schemeClr val="tx1"/>
            </a:fontRef>
          </p:style>
        </p:cxnSp>
        <p:cxnSp>
          <p:nvCxnSpPr>
            <p:cNvPr id="54" name="Straight Connector 53">
              <a:extLst>
                <a:ext uri="{FF2B5EF4-FFF2-40B4-BE49-F238E27FC236}">
                  <a16:creationId xmlns:a16="http://schemas.microsoft.com/office/drawing/2014/main" id="{27703518-AA4F-7260-3CAB-E7C4A2CEB3AA}"/>
                </a:ext>
              </a:extLst>
            </p:cNvPr>
            <p:cNvCxnSpPr>
              <a:cxnSpLocks/>
              <a:stCxn id="43" idx="3"/>
              <a:endCxn id="39" idx="2"/>
            </p:cNvCxnSpPr>
            <p:nvPr/>
          </p:nvCxnSpPr>
          <p:spPr>
            <a:xfrm>
              <a:off x="6730299" y="943010"/>
              <a:ext cx="436311" cy="124854"/>
            </a:xfrm>
            <a:prstGeom prst="line">
              <a:avLst/>
            </a:prstGeom>
          </p:spPr>
          <p:style>
            <a:lnRef idx="1">
              <a:schemeClr val="dk1"/>
            </a:lnRef>
            <a:fillRef idx="0">
              <a:schemeClr val="dk1"/>
            </a:fillRef>
            <a:effectRef idx="0">
              <a:schemeClr val="dk1"/>
            </a:effectRef>
            <a:fontRef idx="minor">
              <a:schemeClr val="tx1"/>
            </a:fontRef>
          </p:style>
        </p:cxnSp>
        <p:cxnSp>
          <p:nvCxnSpPr>
            <p:cNvPr id="55" name="Straight Connector 54">
              <a:extLst>
                <a:ext uri="{FF2B5EF4-FFF2-40B4-BE49-F238E27FC236}">
                  <a16:creationId xmlns:a16="http://schemas.microsoft.com/office/drawing/2014/main" id="{7BDFEB07-51B5-37D3-F16D-FB912C1D89AE}"/>
                </a:ext>
              </a:extLst>
            </p:cNvPr>
            <p:cNvCxnSpPr>
              <a:cxnSpLocks/>
              <a:stCxn id="43" idx="3"/>
              <a:endCxn id="38" idx="2"/>
            </p:cNvCxnSpPr>
            <p:nvPr/>
          </p:nvCxnSpPr>
          <p:spPr>
            <a:xfrm flipV="1">
              <a:off x="6730299" y="830119"/>
              <a:ext cx="436311" cy="112891"/>
            </a:xfrm>
            <a:prstGeom prst="line">
              <a:avLst/>
            </a:prstGeom>
          </p:spPr>
          <p:style>
            <a:lnRef idx="1">
              <a:schemeClr val="dk1"/>
            </a:lnRef>
            <a:fillRef idx="0">
              <a:schemeClr val="dk1"/>
            </a:fillRef>
            <a:effectRef idx="0">
              <a:schemeClr val="dk1"/>
            </a:effectRef>
            <a:fontRef idx="minor">
              <a:schemeClr val="tx1"/>
            </a:fontRef>
          </p:style>
        </p:cxnSp>
        <p:cxnSp>
          <p:nvCxnSpPr>
            <p:cNvPr id="56" name="Straight Connector 55">
              <a:extLst>
                <a:ext uri="{FF2B5EF4-FFF2-40B4-BE49-F238E27FC236}">
                  <a16:creationId xmlns:a16="http://schemas.microsoft.com/office/drawing/2014/main" id="{B383332E-C63E-32B3-FF7E-524CB45EF8CA}"/>
                </a:ext>
              </a:extLst>
            </p:cNvPr>
            <p:cNvCxnSpPr>
              <a:cxnSpLocks/>
              <a:endCxn id="36" idx="6"/>
            </p:cNvCxnSpPr>
            <p:nvPr/>
          </p:nvCxnSpPr>
          <p:spPr>
            <a:xfrm flipH="1" flipV="1">
              <a:off x="7349490" y="357381"/>
              <a:ext cx="295968" cy="334566"/>
            </a:xfrm>
            <a:prstGeom prst="line">
              <a:avLst/>
            </a:prstGeom>
          </p:spPr>
          <p:style>
            <a:lnRef idx="1">
              <a:schemeClr val="dk1"/>
            </a:lnRef>
            <a:fillRef idx="0">
              <a:schemeClr val="dk1"/>
            </a:fillRef>
            <a:effectRef idx="0">
              <a:schemeClr val="dk1"/>
            </a:effectRef>
            <a:fontRef idx="minor">
              <a:schemeClr val="tx1"/>
            </a:fontRef>
          </p:style>
        </p:cxnSp>
        <p:cxnSp>
          <p:nvCxnSpPr>
            <p:cNvPr id="57" name="Straight Connector 56">
              <a:extLst>
                <a:ext uri="{FF2B5EF4-FFF2-40B4-BE49-F238E27FC236}">
                  <a16:creationId xmlns:a16="http://schemas.microsoft.com/office/drawing/2014/main" id="{8B6C9A7A-0A19-EF32-9767-F968838814E2}"/>
                </a:ext>
              </a:extLst>
            </p:cNvPr>
            <p:cNvCxnSpPr>
              <a:cxnSpLocks/>
              <a:endCxn id="39" idx="6"/>
            </p:cNvCxnSpPr>
            <p:nvPr/>
          </p:nvCxnSpPr>
          <p:spPr>
            <a:xfrm flipH="1">
              <a:off x="7349490" y="691947"/>
              <a:ext cx="295968" cy="375917"/>
            </a:xfrm>
            <a:prstGeom prst="line">
              <a:avLst/>
            </a:prstGeom>
          </p:spPr>
          <p:style>
            <a:lnRef idx="1">
              <a:schemeClr val="dk1"/>
            </a:lnRef>
            <a:fillRef idx="0">
              <a:schemeClr val="dk1"/>
            </a:fillRef>
            <a:effectRef idx="0">
              <a:schemeClr val="dk1"/>
            </a:effectRef>
            <a:fontRef idx="minor">
              <a:schemeClr val="tx1"/>
            </a:fontRef>
          </p:style>
        </p:cxnSp>
        <p:cxnSp>
          <p:nvCxnSpPr>
            <p:cNvPr id="58" name="Straight Connector 57">
              <a:extLst>
                <a:ext uri="{FF2B5EF4-FFF2-40B4-BE49-F238E27FC236}">
                  <a16:creationId xmlns:a16="http://schemas.microsoft.com/office/drawing/2014/main" id="{1B555740-BCBB-3970-3B35-6622BB52FE2A}"/>
                </a:ext>
              </a:extLst>
            </p:cNvPr>
            <p:cNvCxnSpPr>
              <a:cxnSpLocks/>
              <a:endCxn id="38" idx="6"/>
            </p:cNvCxnSpPr>
            <p:nvPr/>
          </p:nvCxnSpPr>
          <p:spPr>
            <a:xfrm flipH="1">
              <a:off x="7349490" y="691947"/>
              <a:ext cx="295968" cy="138172"/>
            </a:xfrm>
            <a:prstGeom prst="line">
              <a:avLst/>
            </a:prstGeom>
          </p:spPr>
          <p:style>
            <a:lnRef idx="1">
              <a:schemeClr val="dk1"/>
            </a:lnRef>
            <a:fillRef idx="0">
              <a:schemeClr val="dk1"/>
            </a:fillRef>
            <a:effectRef idx="0">
              <a:schemeClr val="dk1"/>
            </a:effectRef>
            <a:fontRef idx="minor">
              <a:schemeClr val="tx1"/>
            </a:fontRef>
          </p:style>
        </p:cxnSp>
        <p:cxnSp>
          <p:nvCxnSpPr>
            <p:cNvPr id="59" name="Straight Connector 58">
              <a:extLst>
                <a:ext uri="{FF2B5EF4-FFF2-40B4-BE49-F238E27FC236}">
                  <a16:creationId xmlns:a16="http://schemas.microsoft.com/office/drawing/2014/main" id="{ABB43AE2-6663-3D17-3E67-0871BF00C69D}"/>
                </a:ext>
              </a:extLst>
            </p:cNvPr>
            <p:cNvCxnSpPr>
              <a:cxnSpLocks/>
              <a:endCxn id="37" idx="6"/>
            </p:cNvCxnSpPr>
            <p:nvPr/>
          </p:nvCxnSpPr>
          <p:spPr>
            <a:xfrm flipH="1" flipV="1">
              <a:off x="7349490" y="591860"/>
              <a:ext cx="295968" cy="100087"/>
            </a:xfrm>
            <a:prstGeom prst="line">
              <a:avLst/>
            </a:prstGeom>
          </p:spPr>
          <p:style>
            <a:lnRef idx="1">
              <a:schemeClr val="dk1"/>
            </a:lnRef>
            <a:fillRef idx="0">
              <a:schemeClr val="dk1"/>
            </a:fillRef>
            <a:effectRef idx="0">
              <a:schemeClr val="dk1"/>
            </a:effectRef>
            <a:fontRef idx="minor">
              <a:schemeClr val="tx1"/>
            </a:fontRef>
          </p:style>
        </p:cxnSp>
        <p:cxnSp>
          <p:nvCxnSpPr>
            <p:cNvPr id="60" name="Straight Connector 59">
              <a:extLst>
                <a:ext uri="{FF2B5EF4-FFF2-40B4-BE49-F238E27FC236}">
                  <a16:creationId xmlns:a16="http://schemas.microsoft.com/office/drawing/2014/main" id="{69EDA161-4A16-85EF-9BFC-E8D5A517D902}"/>
                </a:ext>
              </a:extLst>
            </p:cNvPr>
            <p:cNvCxnSpPr>
              <a:cxnSpLocks/>
              <a:stCxn id="40" idx="6"/>
            </p:cNvCxnSpPr>
            <p:nvPr/>
          </p:nvCxnSpPr>
          <p:spPr>
            <a:xfrm flipV="1">
              <a:off x="7828338" y="699691"/>
              <a:ext cx="243001" cy="1436"/>
            </a:xfrm>
            <a:prstGeom prst="line">
              <a:avLst/>
            </a:prstGeom>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1689169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18529-7559-5945-95D7-51292CA8B117}"/>
              </a:ext>
            </a:extLst>
          </p:cNvPr>
          <p:cNvSpPr>
            <a:spLocks noGrp="1"/>
          </p:cNvSpPr>
          <p:nvPr>
            <p:ph type="title"/>
          </p:nvPr>
        </p:nvSpPr>
        <p:spPr/>
        <p:txBody>
          <a:bodyPr/>
          <a:lstStyle/>
          <a:p>
            <a:endParaRPr lang="en-US" dirty="0"/>
          </a:p>
        </p:txBody>
      </p:sp>
      <p:pic>
        <p:nvPicPr>
          <p:cNvPr id="6" name="Content Placeholder 5" descr="Text&#10;&#10;Description automatically generated">
            <a:extLst>
              <a:ext uri="{FF2B5EF4-FFF2-40B4-BE49-F238E27FC236}">
                <a16:creationId xmlns:a16="http://schemas.microsoft.com/office/drawing/2014/main" id="{C3DB3C8A-6A98-784F-9812-F6B58D9C2C6E}"/>
              </a:ext>
            </a:extLst>
          </p:cNvPr>
          <p:cNvPicPr>
            <a:picLocks noGrp="1" noChangeAspect="1"/>
          </p:cNvPicPr>
          <p:nvPr>
            <p:ph idx="1"/>
          </p:nvPr>
        </p:nvPicPr>
        <p:blipFill>
          <a:blip r:embed="rId2"/>
          <a:stretch>
            <a:fillRect/>
          </a:stretch>
        </p:blipFill>
        <p:spPr>
          <a:xfrm>
            <a:off x="0" y="0"/>
            <a:ext cx="7381301" cy="3960698"/>
          </a:xfrm>
        </p:spPr>
      </p:pic>
      <p:sp>
        <p:nvSpPr>
          <p:cNvPr id="4" name="Slide Number Placeholder 3">
            <a:extLst>
              <a:ext uri="{FF2B5EF4-FFF2-40B4-BE49-F238E27FC236}">
                <a16:creationId xmlns:a16="http://schemas.microsoft.com/office/drawing/2014/main" id="{A980DE72-26C2-CC47-8EAD-0F6C2EDC608B}"/>
              </a:ext>
            </a:extLst>
          </p:cNvPr>
          <p:cNvSpPr>
            <a:spLocks noGrp="1"/>
          </p:cNvSpPr>
          <p:nvPr>
            <p:ph type="sldNum" sz="quarter" idx="12"/>
          </p:nvPr>
        </p:nvSpPr>
        <p:spPr/>
        <p:txBody>
          <a:bodyPr/>
          <a:lstStyle/>
          <a:p>
            <a:fld id="{5F07402F-1908-0F43-B844-ECE5D9BD648C}" type="slidenum">
              <a:rPr lang="en-US" smtClean="0"/>
              <a:t>39</a:t>
            </a:fld>
            <a:endParaRPr lang="en-US"/>
          </a:p>
        </p:txBody>
      </p:sp>
      <p:pic>
        <p:nvPicPr>
          <p:cNvPr id="8" name="Picture 7" descr="Text, letter&#10;&#10;Description automatically generated">
            <a:extLst>
              <a:ext uri="{FF2B5EF4-FFF2-40B4-BE49-F238E27FC236}">
                <a16:creationId xmlns:a16="http://schemas.microsoft.com/office/drawing/2014/main" id="{4A9D9A56-DF9D-A840-B598-7949874186BA}"/>
              </a:ext>
            </a:extLst>
          </p:cNvPr>
          <p:cNvPicPr>
            <a:picLocks noChangeAspect="1"/>
          </p:cNvPicPr>
          <p:nvPr/>
        </p:nvPicPr>
        <p:blipFill rotWithShape="1">
          <a:blip r:embed="rId3"/>
          <a:srcRect l="8206"/>
          <a:stretch/>
        </p:blipFill>
        <p:spPr>
          <a:xfrm>
            <a:off x="5783854" y="2510834"/>
            <a:ext cx="6408145" cy="4210641"/>
          </a:xfrm>
          <a:prstGeom prst="rect">
            <a:avLst/>
          </a:prstGeom>
        </p:spPr>
      </p:pic>
      <p:pic>
        <p:nvPicPr>
          <p:cNvPr id="10" name="Picture 9" descr="Text&#10;&#10;Description automatically generated">
            <a:extLst>
              <a:ext uri="{FF2B5EF4-FFF2-40B4-BE49-F238E27FC236}">
                <a16:creationId xmlns:a16="http://schemas.microsoft.com/office/drawing/2014/main" id="{871743E1-B9EC-374C-BFAB-91DE51252DCC}"/>
              </a:ext>
            </a:extLst>
          </p:cNvPr>
          <p:cNvPicPr>
            <a:picLocks noChangeAspect="1"/>
          </p:cNvPicPr>
          <p:nvPr/>
        </p:nvPicPr>
        <p:blipFill>
          <a:blip r:embed="rId4"/>
          <a:stretch>
            <a:fillRect/>
          </a:stretch>
        </p:blipFill>
        <p:spPr>
          <a:xfrm>
            <a:off x="132050" y="4782341"/>
            <a:ext cx="4583169" cy="1835094"/>
          </a:xfrm>
          <a:prstGeom prst="rect">
            <a:avLst/>
          </a:prstGeom>
        </p:spPr>
      </p:pic>
      <p:sp>
        <p:nvSpPr>
          <p:cNvPr id="5" name="TextBox 4">
            <a:extLst>
              <a:ext uri="{FF2B5EF4-FFF2-40B4-BE49-F238E27FC236}">
                <a16:creationId xmlns:a16="http://schemas.microsoft.com/office/drawing/2014/main" id="{DA89FF1B-7921-96CD-00D9-F80A14C05626}"/>
              </a:ext>
            </a:extLst>
          </p:cNvPr>
          <p:cNvSpPr txBox="1"/>
          <p:nvPr/>
        </p:nvSpPr>
        <p:spPr>
          <a:xfrm>
            <a:off x="7607919" y="136525"/>
            <a:ext cx="6094140" cy="369332"/>
          </a:xfrm>
          <a:prstGeom prst="rect">
            <a:avLst/>
          </a:prstGeom>
          <a:noFill/>
        </p:spPr>
        <p:txBody>
          <a:bodyPr wrap="square">
            <a:spAutoFit/>
          </a:bodyPr>
          <a:lstStyle/>
          <a:p>
            <a:r>
              <a:rPr lang="en-US" dirty="0"/>
              <a:t>http://</a:t>
            </a:r>
            <a:r>
              <a:rPr lang="en-US" dirty="0" err="1"/>
              <a:t>neuralnetworksanddeeplearning.com</a:t>
            </a:r>
            <a:r>
              <a:rPr lang="en-US" dirty="0"/>
              <a:t>/</a:t>
            </a:r>
          </a:p>
        </p:txBody>
      </p:sp>
    </p:spTree>
    <p:extLst>
      <p:ext uri="{BB962C8B-B14F-4D97-AF65-F5344CB8AC3E}">
        <p14:creationId xmlns:p14="http://schemas.microsoft.com/office/powerpoint/2010/main" val="22376387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42258-4509-FC44-8650-898773946643}"/>
              </a:ext>
            </a:extLst>
          </p:cNvPr>
          <p:cNvSpPr>
            <a:spLocks noGrp="1"/>
          </p:cNvSpPr>
          <p:nvPr>
            <p:ph type="title"/>
          </p:nvPr>
        </p:nvSpPr>
        <p:spPr/>
        <p:txBody>
          <a:bodyPr/>
          <a:lstStyle/>
          <a:p>
            <a:r>
              <a:rPr lang="en-US" dirty="0"/>
              <a:t>Activation functions</a:t>
            </a:r>
          </a:p>
        </p:txBody>
      </p:sp>
      <p:sp>
        <p:nvSpPr>
          <p:cNvPr id="3" name="Content Placeholder 2">
            <a:extLst>
              <a:ext uri="{FF2B5EF4-FFF2-40B4-BE49-F238E27FC236}">
                <a16:creationId xmlns:a16="http://schemas.microsoft.com/office/drawing/2014/main" id="{0FE3D9CD-1700-A34D-AB49-7DB8B753A05D}"/>
              </a:ext>
            </a:extLst>
          </p:cNvPr>
          <p:cNvSpPr>
            <a:spLocks noGrp="1"/>
          </p:cNvSpPr>
          <p:nvPr>
            <p:ph idx="1"/>
          </p:nvPr>
        </p:nvSpPr>
        <p:spPr>
          <a:xfrm>
            <a:off x="838200" y="1825625"/>
            <a:ext cx="8882270" cy="4351338"/>
          </a:xfrm>
        </p:spPr>
        <p:txBody>
          <a:bodyPr/>
          <a:lstStyle/>
          <a:p>
            <a:r>
              <a:rPr lang="en-US" dirty="0"/>
              <a:t>Each layer can be assigned a different activation function</a:t>
            </a:r>
          </a:p>
          <a:p>
            <a:r>
              <a:rPr lang="en-US" dirty="0"/>
              <a:t>The output layer should be assigned an activation that is appropriate to the desired output range (can be linear) </a:t>
            </a:r>
          </a:p>
          <a:p>
            <a:r>
              <a:rPr lang="en-US" dirty="0"/>
              <a:t>What is the appropriate activation:</a:t>
            </a:r>
          </a:p>
          <a:p>
            <a:pPr lvl="1"/>
            <a:r>
              <a:rPr lang="en-US" dirty="0"/>
              <a:t>If output represents probability?</a:t>
            </a:r>
          </a:p>
          <a:p>
            <a:pPr lvl="1"/>
            <a:r>
              <a:rPr lang="en-US" dirty="0"/>
              <a:t>If output represents steering </a:t>
            </a:r>
            <a:r>
              <a:rPr lang="en-US"/>
              <a:t>control from [-1,1]?</a:t>
            </a:r>
            <a:endParaRPr lang="en-US" dirty="0"/>
          </a:p>
          <a:p>
            <a:pPr lvl="1"/>
            <a:r>
              <a:rPr lang="en-US" dirty="0"/>
              <a:t>If output represents a Q value?</a:t>
            </a:r>
          </a:p>
        </p:txBody>
      </p:sp>
      <p:pic>
        <p:nvPicPr>
          <p:cNvPr id="4" name="Picture 3">
            <a:extLst>
              <a:ext uri="{FF2B5EF4-FFF2-40B4-BE49-F238E27FC236}">
                <a16:creationId xmlns:a16="http://schemas.microsoft.com/office/drawing/2014/main" id="{7F4BD0F7-B9B9-D648-BF6C-36DD6CB440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96606" y="4516780"/>
            <a:ext cx="6032625" cy="2204695"/>
          </a:xfrm>
          <a:prstGeom prst="rect">
            <a:avLst/>
          </a:prstGeom>
        </p:spPr>
      </p:pic>
      <p:sp>
        <p:nvSpPr>
          <p:cNvPr id="5" name="Slide Number Placeholder 4">
            <a:extLst>
              <a:ext uri="{FF2B5EF4-FFF2-40B4-BE49-F238E27FC236}">
                <a16:creationId xmlns:a16="http://schemas.microsoft.com/office/drawing/2014/main" id="{44B62A43-B077-7A40-99F2-B8AF77B1D713}"/>
              </a:ext>
            </a:extLst>
          </p:cNvPr>
          <p:cNvSpPr>
            <a:spLocks noGrp="1"/>
          </p:cNvSpPr>
          <p:nvPr>
            <p:ph type="sldNum" sz="quarter" idx="12"/>
          </p:nvPr>
        </p:nvSpPr>
        <p:spPr/>
        <p:txBody>
          <a:bodyPr/>
          <a:lstStyle/>
          <a:p>
            <a:fld id="{5F07402F-1908-0F43-B844-ECE5D9BD648C}" type="slidenum">
              <a:rPr lang="en-US" smtClean="0"/>
              <a:t>40</a:t>
            </a:fld>
            <a:endParaRPr lang="en-US"/>
          </a:p>
        </p:txBody>
      </p:sp>
    </p:spTree>
    <p:extLst>
      <p:ext uri="{BB962C8B-B14F-4D97-AF65-F5344CB8AC3E}">
        <p14:creationId xmlns:p14="http://schemas.microsoft.com/office/powerpoint/2010/main" val="2038264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9E9F4-38AD-6D48-9C21-7DE355F81062}"/>
              </a:ext>
            </a:extLst>
          </p:cNvPr>
          <p:cNvSpPr>
            <a:spLocks noGrp="1"/>
          </p:cNvSpPr>
          <p:nvPr>
            <p:ph type="title"/>
          </p:nvPr>
        </p:nvSpPr>
        <p:spPr/>
        <p:txBody>
          <a:bodyPr/>
          <a:lstStyle/>
          <a:p>
            <a:r>
              <a:rPr lang="en-US" dirty="0"/>
              <a:t>Output vector</a:t>
            </a:r>
          </a:p>
        </p:txBody>
      </p:sp>
      <p:sp>
        <p:nvSpPr>
          <p:cNvPr id="3" name="Content Placeholder 2">
            <a:extLst>
              <a:ext uri="{FF2B5EF4-FFF2-40B4-BE49-F238E27FC236}">
                <a16:creationId xmlns:a16="http://schemas.microsoft.com/office/drawing/2014/main" id="{7BAE7DCB-320F-214A-9D7E-0AFB771EFA91}"/>
              </a:ext>
            </a:extLst>
          </p:cNvPr>
          <p:cNvSpPr>
            <a:spLocks noGrp="1"/>
          </p:cNvSpPr>
          <p:nvPr>
            <p:ph idx="1"/>
          </p:nvPr>
        </p:nvSpPr>
        <p:spPr/>
        <p:txBody>
          <a:bodyPr/>
          <a:lstStyle/>
          <a:p>
            <a:r>
              <a:rPr lang="en-US" dirty="0"/>
              <a:t>Neural nets can be generalized to produce an output vector</a:t>
            </a:r>
          </a:p>
          <a:p>
            <a:r>
              <a:rPr lang="en-US" dirty="0"/>
              <a:t>For instance, it is generally more efficient (why?) to assign an output value for each class in a multi-class classification task</a:t>
            </a:r>
          </a:p>
          <a:p>
            <a:pPr lvl="1"/>
            <a:r>
              <a:rPr lang="en-US" dirty="0"/>
              <a:t>What activation function should we use at the final layer?</a:t>
            </a:r>
          </a:p>
          <a:p>
            <a:pPr lvl="2"/>
            <a:r>
              <a:rPr lang="en-US" dirty="0"/>
              <a:t>Sigmoid, </a:t>
            </a:r>
            <a:r>
              <a:rPr lang="en-US" dirty="0" err="1"/>
              <a:t>TanH</a:t>
            </a:r>
            <a:r>
              <a:rPr lang="en-US" dirty="0"/>
              <a:t>, </a:t>
            </a:r>
            <a:r>
              <a:rPr lang="en-US" dirty="0" err="1"/>
              <a:t>Relu</a:t>
            </a:r>
            <a:r>
              <a:rPr lang="en-US" dirty="0"/>
              <a:t>, </a:t>
            </a:r>
            <a:r>
              <a:rPr lang="en-US" dirty="0" err="1"/>
              <a:t>Softmax</a:t>
            </a:r>
            <a:endParaRPr lang="en-US" dirty="0"/>
          </a:p>
          <a:p>
            <a:pPr lvl="1"/>
            <a:r>
              <a:rPr lang="en-US" dirty="0"/>
              <a:t>What loss function should we use?</a:t>
            </a:r>
          </a:p>
        </p:txBody>
      </p:sp>
      <p:pic>
        <p:nvPicPr>
          <p:cNvPr id="1026" name="Picture 2" descr="Image result for neural network&quot;">
            <a:extLst>
              <a:ext uri="{FF2B5EF4-FFF2-40B4-BE49-F238E27FC236}">
                <a16:creationId xmlns:a16="http://schemas.microsoft.com/office/drawing/2014/main" id="{0147994A-6365-C74E-9BF8-D58D8EC07A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43105" y="4113674"/>
            <a:ext cx="4548895" cy="2929521"/>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716B722C-C4C0-AB4C-8E05-53AA8189B2C7}"/>
              </a:ext>
            </a:extLst>
          </p:cNvPr>
          <p:cNvSpPr>
            <a:spLocks noGrp="1"/>
          </p:cNvSpPr>
          <p:nvPr>
            <p:ph type="sldNum" sz="quarter" idx="12"/>
          </p:nvPr>
        </p:nvSpPr>
        <p:spPr/>
        <p:txBody>
          <a:bodyPr/>
          <a:lstStyle/>
          <a:p>
            <a:fld id="{5F07402F-1908-0F43-B844-ECE5D9BD648C}" type="slidenum">
              <a:rPr lang="en-US" smtClean="0"/>
              <a:t>41</a:t>
            </a:fld>
            <a:endParaRPr lang="en-US"/>
          </a:p>
        </p:txBody>
      </p:sp>
    </p:spTree>
    <p:extLst>
      <p:ext uri="{BB962C8B-B14F-4D97-AF65-F5344CB8AC3E}">
        <p14:creationId xmlns:p14="http://schemas.microsoft.com/office/powerpoint/2010/main" val="4124181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FC89E-7BF3-4A48-89C5-1FB99357FF96}"/>
              </a:ext>
            </a:extLst>
          </p:cNvPr>
          <p:cNvSpPr>
            <a:spLocks noGrp="1"/>
          </p:cNvSpPr>
          <p:nvPr>
            <p:ph type="title"/>
          </p:nvPr>
        </p:nvSpPr>
        <p:spPr/>
        <p:txBody>
          <a:bodyPr/>
          <a:lstStyle/>
          <a:p>
            <a:r>
              <a:rPr lang="en-US" dirty="0"/>
              <a:t>Common loss functions</a:t>
            </a:r>
          </a:p>
        </p:txBody>
      </p:sp>
      <p:sp>
        <p:nvSpPr>
          <p:cNvPr id="3" name="Content Placeholder 2">
            <a:extLst>
              <a:ext uri="{FF2B5EF4-FFF2-40B4-BE49-F238E27FC236}">
                <a16:creationId xmlns:a16="http://schemas.microsoft.com/office/drawing/2014/main" id="{B33222BA-F31E-3A41-A86E-42FC06026A3E}"/>
              </a:ext>
            </a:extLst>
          </p:cNvPr>
          <p:cNvSpPr>
            <a:spLocks noGrp="1"/>
          </p:cNvSpPr>
          <p:nvPr>
            <p:ph idx="1"/>
          </p:nvPr>
        </p:nvSpPr>
        <p:spPr/>
        <p:txBody>
          <a:bodyPr>
            <a:normAutofit fontScale="92500" lnSpcReduction="10000"/>
          </a:bodyPr>
          <a:lstStyle/>
          <a:p>
            <a:r>
              <a:rPr lang="en-US" sz="3200" dirty="0"/>
              <a:t>Regression Loss Functions</a:t>
            </a:r>
          </a:p>
          <a:p>
            <a:pPr lvl="1"/>
            <a:r>
              <a:rPr lang="en-US" sz="2800" dirty="0"/>
              <a:t>When required to fit a continuous function</a:t>
            </a:r>
          </a:p>
          <a:p>
            <a:pPr lvl="2"/>
            <a:r>
              <a:rPr lang="en-US" sz="2400" dirty="0"/>
              <a:t>Absolute Error Loss</a:t>
            </a:r>
          </a:p>
          <a:p>
            <a:pPr lvl="2"/>
            <a:r>
              <a:rPr lang="en-US" sz="2400" dirty="0"/>
              <a:t>Squared Error Loss</a:t>
            </a:r>
          </a:p>
          <a:p>
            <a:pPr lvl="2"/>
            <a:r>
              <a:rPr lang="en-US" sz="2400" dirty="0"/>
              <a:t>Huber Loss</a:t>
            </a:r>
          </a:p>
          <a:p>
            <a:r>
              <a:rPr lang="en-US" sz="3200" dirty="0"/>
              <a:t>Multi-class Classification Loss Functions</a:t>
            </a:r>
          </a:p>
          <a:p>
            <a:pPr lvl="1"/>
            <a:r>
              <a:rPr lang="en-US" sz="2800" dirty="0"/>
              <a:t>When required to predict one of many classes</a:t>
            </a:r>
          </a:p>
          <a:p>
            <a:pPr lvl="2"/>
            <a:r>
              <a:rPr lang="en-US" sz="2400" dirty="0"/>
              <a:t>Cross Entropy Loss (usually over a </a:t>
            </a:r>
            <a:r>
              <a:rPr lang="en-US" sz="2400" dirty="0" err="1"/>
              <a:t>Softmax</a:t>
            </a:r>
            <a:r>
              <a:rPr lang="en-US" sz="2400" dirty="0"/>
              <a:t> activation for the output layer)</a:t>
            </a:r>
          </a:p>
          <a:p>
            <a:r>
              <a:rPr lang="en-US" sz="3200" dirty="0"/>
              <a:t>Distribution approximation</a:t>
            </a:r>
          </a:p>
          <a:p>
            <a:pPr lvl="1"/>
            <a:r>
              <a:rPr lang="en-US" sz="2800" dirty="0"/>
              <a:t>When required to fit a distribution</a:t>
            </a:r>
          </a:p>
          <a:p>
            <a:pPr lvl="2"/>
            <a:r>
              <a:rPr lang="en-US" sz="2400" dirty="0" err="1"/>
              <a:t>Kullback-Liebler</a:t>
            </a:r>
            <a:r>
              <a:rPr lang="en-US" sz="2400" dirty="0"/>
              <a:t> (KL) Divergence</a:t>
            </a:r>
          </a:p>
        </p:txBody>
      </p:sp>
      <p:sp>
        <p:nvSpPr>
          <p:cNvPr id="4" name="Slide Number Placeholder 3">
            <a:extLst>
              <a:ext uri="{FF2B5EF4-FFF2-40B4-BE49-F238E27FC236}">
                <a16:creationId xmlns:a16="http://schemas.microsoft.com/office/drawing/2014/main" id="{ADF7C31E-9065-1543-AE98-18B5479CED84}"/>
              </a:ext>
            </a:extLst>
          </p:cNvPr>
          <p:cNvSpPr>
            <a:spLocks noGrp="1"/>
          </p:cNvSpPr>
          <p:nvPr>
            <p:ph type="sldNum" sz="quarter" idx="12"/>
          </p:nvPr>
        </p:nvSpPr>
        <p:spPr/>
        <p:txBody>
          <a:bodyPr/>
          <a:lstStyle/>
          <a:p>
            <a:fld id="{5F07402F-1908-0F43-B844-ECE5D9BD648C}" type="slidenum">
              <a:rPr lang="en-US" smtClean="0"/>
              <a:t>42</a:t>
            </a:fld>
            <a:endParaRPr lang="en-US"/>
          </a:p>
        </p:txBody>
      </p:sp>
    </p:spTree>
    <p:extLst>
      <p:ext uri="{BB962C8B-B14F-4D97-AF65-F5344CB8AC3E}">
        <p14:creationId xmlns:p14="http://schemas.microsoft.com/office/powerpoint/2010/main" val="3552547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CA40B-1E96-8D4D-9923-0D2695533938}"/>
              </a:ext>
            </a:extLst>
          </p:cNvPr>
          <p:cNvSpPr>
            <a:spLocks noGrp="1"/>
          </p:cNvSpPr>
          <p:nvPr>
            <p:ph type="title"/>
          </p:nvPr>
        </p:nvSpPr>
        <p:spPr/>
        <p:txBody>
          <a:bodyPr/>
          <a:lstStyle/>
          <a:p>
            <a:r>
              <a:rPr lang="en-US" dirty="0"/>
              <a:t>Squared Error Loss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34101BF-B296-4040-9214-A8B0941B920D}"/>
                  </a:ext>
                </a:extLst>
              </p:cNvPr>
              <p:cNvSpPr>
                <a:spLocks noGrp="1"/>
              </p:cNvSpPr>
              <p:nvPr>
                <p:ph idx="1"/>
              </p:nvPr>
            </p:nvSpPr>
            <p:spPr/>
            <p:txBody>
              <a:bodyPr/>
              <a:lstStyle/>
              <a:p>
                <a:r>
                  <a:rPr lang="en-US" dirty="0"/>
                  <a:t>also known as </a:t>
                </a:r>
                <a:r>
                  <a:rPr lang="en-US" b="1" dirty="0"/>
                  <a:t>L2 Loss</a:t>
                </a:r>
                <a:r>
                  <a:rPr lang="en-US" dirty="0"/>
                  <a:t>, is the square of the difference between the actual and the predicted values</a:t>
                </a:r>
              </a:p>
              <a:p>
                <a:r>
                  <a:rPr lang="en-US" dirty="0"/>
                  <a:t>The Squared Error loss function penalizes the model for making large errors by squaring them</a:t>
                </a:r>
              </a:p>
              <a:p>
                <a:r>
                  <a:rPr lang="en-US" dirty="0"/>
                  <a:t>Change in loss grows with the prediction error i.e., </a:t>
                </a:r>
                <a14:m>
                  <m:oMath xmlns:m="http://schemas.openxmlformats.org/officeDocument/2006/math">
                    <m:f>
                      <m:fPr>
                        <m:ctrlPr>
                          <a:rPr lang="en-US" i="1" smtClean="0">
                            <a:latin typeface="Cambria Math" panose="02040503050406030204" pitchFamily="18" charset="0"/>
                          </a:rPr>
                        </m:ctrlPr>
                      </m:fPr>
                      <m:num>
                        <m:r>
                          <a:rPr lang="en-US" i="1" smtClean="0">
                            <a:latin typeface="Cambria Math" panose="02040503050406030204" pitchFamily="18" charset="0"/>
                          </a:rPr>
                          <m:t>𝑑</m:t>
                        </m:r>
                        <m:r>
                          <a:rPr lang="en-US" b="0" i="1" smtClean="0">
                            <a:latin typeface="Cambria Math" panose="02040503050406030204" pitchFamily="18" charset="0"/>
                          </a:rPr>
                          <m:t>𝐿</m:t>
                        </m:r>
                      </m:num>
                      <m:den>
                        <m:r>
                          <a:rPr lang="en-US" i="1" smtClean="0">
                            <a:latin typeface="Cambria Math" panose="02040503050406030204" pitchFamily="18" charset="0"/>
                          </a:rPr>
                          <m:t>𝑑</m:t>
                        </m:r>
                        <m:r>
                          <a:rPr lang="en-US" b="0" i="1" smtClean="0">
                            <a:latin typeface="Cambria Math" panose="02040503050406030204" pitchFamily="18" charset="0"/>
                          </a:rPr>
                          <m:t>𝑓</m:t>
                        </m:r>
                        <m:r>
                          <a:rPr lang="en-US" b="0" i="1" smtClean="0">
                            <a:latin typeface="Cambria Math" panose="02040503050406030204" pitchFamily="18" charset="0"/>
                          </a:rPr>
                          <m:t>(</m:t>
                        </m:r>
                        <m:r>
                          <a:rPr lang="en-US" i="1" smtClean="0">
                            <a:latin typeface="Cambria Math" panose="02040503050406030204" pitchFamily="18" charset="0"/>
                          </a:rPr>
                          <m:t>𝑥</m:t>
                        </m:r>
                        <m:r>
                          <a:rPr lang="en-US" b="0" i="1" smtClean="0">
                            <a:latin typeface="Cambria Math" panose="02040503050406030204" pitchFamily="18" charset="0"/>
                          </a:rPr>
                          <m:t>)</m:t>
                        </m:r>
                      </m:den>
                    </m:f>
                  </m:oMath>
                </a14:m>
                <a:r>
                  <a:rPr lang="en-US" dirty="0"/>
                  <a:t> grows with </a:t>
                </a:r>
                <a14:m>
                  <m:oMath xmlns:m="http://schemas.openxmlformats.org/officeDocument/2006/math">
                    <m:d>
                      <m:dPr>
                        <m:ctrlPr>
                          <a:rPr lang="en-US" b="0" i="1" smtClean="0">
                            <a:latin typeface="Cambria Math" panose="02040503050406030204" pitchFamily="18" charset="0"/>
                          </a:rPr>
                        </m:ctrlPr>
                      </m:dPr>
                      <m:e>
                        <m:r>
                          <a:rPr lang="en-US" i="1">
                            <a:latin typeface="Cambria Math" panose="02040503050406030204" pitchFamily="18" charset="0"/>
                          </a:rPr>
                          <m:t>𝑓</m:t>
                        </m:r>
                        <m:d>
                          <m:dPr>
                            <m:ctrlPr>
                              <a:rPr lang="en-US" i="1">
                                <a:latin typeface="Cambria Math" panose="02040503050406030204" pitchFamily="18" charset="0"/>
                              </a:rPr>
                            </m:ctrlPr>
                          </m:dPr>
                          <m:e>
                            <m:r>
                              <a:rPr lang="en-US" i="1">
                                <a:latin typeface="Cambria Math" panose="02040503050406030204" pitchFamily="18" charset="0"/>
                              </a:rPr>
                              <m:t>𝑥</m:t>
                            </m:r>
                          </m:e>
                        </m:d>
                        <m:r>
                          <a:rPr lang="en-US" b="0" i="1" smtClean="0">
                            <a:latin typeface="Cambria Math" panose="02040503050406030204" pitchFamily="18" charset="0"/>
                          </a:rPr>
                          <m:t>−</m:t>
                        </m:r>
                        <m:r>
                          <a:rPr lang="en-US" b="0" i="1" smtClean="0">
                            <a:latin typeface="Cambria Math" panose="02040503050406030204" pitchFamily="18" charset="0"/>
                          </a:rPr>
                          <m:t>𝑦</m:t>
                        </m:r>
                      </m:e>
                    </m:d>
                  </m:oMath>
                </a14:m>
                <a:endParaRPr lang="en-US" dirty="0"/>
              </a:p>
              <a:p>
                <a:r>
                  <a:rPr lang="en-US" dirty="0"/>
                  <a:t>This property makes the Squared Error Loss function less robust to outliers. Therefore,</a:t>
                </a:r>
                <a:r>
                  <a:rPr lang="en-US" b="1" i="1" dirty="0"/>
                  <a:t> it should not be used if our data is prone to many outliers</a:t>
                </a:r>
                <a:endParaRPr lang="en-US" dirty="0"/>
              </a:p>
            </p:txBody>
          </p:sp>
        </mc:Choice>
        <mc:Fallback xmlns="">
          <p:sp>
            <p:nvSpPr>
              <p:cNvPr id="3" name="Content Placeholder 2">
                <a:extLst>
                  <a:ext uri="{FF2B5EF4-FFF2-40B4-BE49-F238E27FC236}">
                    <a16:creationId xmlns:a16="http://schemas.microsoft.com/office/drawing/2014/main" id="{C34101BF-B296-4040-9214-A8B0941B920D}"/>
                  </a:ext>
                </a:extLst>
              </p:cNvPr>
              <p:cNvSpPr>
                <a:spLocks noGrp="1" noRot="1" noChangeAspect="1" noMove="1" noResize="1" noEditPoints="1" noAdjustHandles="1" noChangeArrowheads="1" noChangeShapeType="1" noTextEdit="1"/>
              </p:cNvSpPr>
              <p:nvPr>
                <p:ph idx="1"/>
              </p:nvPr>
            </p:nvSpPr>
            <p:spPr>
              <a:blipFill>
                <a:blip r:embed="rId2"/>
                <a:stretch>
                  <a:fillRect l="-1086" t="-2326" r="-1568"/>
                </a:stretch>
              </a:blipFill>
            </p:spPr>
            <p:txBody>
              <a:bodyPr/>
              <a:lstStyle/>
              <a:p>
                <a:r>
                  <a:rPr lang="en-US">
                    <a:noFill/>
                  </a:rPr>
                  <a:t> </a:t>
                </a:r>
              </a:p>
            </p:txBody>
          </p:sp>
        </mc:Fallback>
      </mc:AlternateContent>
      <p:pic>
        <p:nvPicPr>
          <p:cNvPr id="1026" name="Picture 2">
            <a:extLst>
              <a:ext uri="{FF2B5EF4-FFF2-40B4-BE49-F238E27FC236}">
                <a16:creationId xmlns:a16="http://schemas.microsoft.com/office/drawing/2014/main" id="{5366934F-D0D1-8442-9208-349CEA7104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0429" y="418306"/>
            <a:ext cx="3670300" cy="121920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939B5EA8-6E9E-C840-8EFB-CD16E3B9BFAE}"/>
              </a:ext>
            </a:extLst>
          </p:cNvPr>
          <p:cNvSpPr>
            <a:spLocks noGrp="1"/>
          </p:cNvSpPr>
          <p:nvPr>
            <p:ph type="sldNum" sz="quarter" idx="12"/>
          </p:nvPr>
        </p:nvSpPr>
        <p:spPr/>
        <p:txBody>
          <a:bodyPr/>
          <a:lstStyle/>
          <a:p>
            <a:fld id="{5F07402F-1908-0F43-B844-ECE5D9BD648C}" type="slidenum">
              <a:rPr lang="en-US" smtClean="0"/>
              <a:t>43</a:t>
            </a:fld>
            <a:endParaRPr lang="en-US"/>
          </a:p>
        </p:txBody>
      </p:sp>
    </p:spTree>
    <p:extLst>
      <p:ext uri="{BB962C8B-B14F-4D97-AF65-F5344CB8AC3E}">
        <p14:creationId xmlns:p14="http://schemas.microsoft.com/office/powerpoint/2010/main" val="21923681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82141-7B1B-8944-A504-03B102B192D4}"/>
              </a:ext>
            </a:extLst>
          </p:cNvPr>
          <p:cNvSpPr>
            <a:spLocks noGrp="1"/>
          </p:cNvSpPr>
          <p:nvPr>
            <p:ph type="title"/>
          </p:nvPr>
        </p:nvSpPr>
        <p:spPr/>
        <p:txBody>
          <a:bodyPr/>
          <a:lstStyle/>
          <a:p>
            <a:r>
              <a:rPr lang="en-US" dirty="0"/>
              <a:t>Absolute Error Loss</a:t>
            </a:r>
          </a:p>
        </p:txBody>
      </p:sp>
      <p:sp>
        <p:nvSpPr>
          <p:cNvPr id="3" name="Content Placeholder 2">
            <a:extLst>
              <a:ext uri="{FF2B5EF4-FFF2-40B4-BE49-F238E27FC236}">
                <a16:creationId xmlns:a16="http://schemas.microsoft.com/office/drawing/2014/main" id="{20D05DBE-F2E1-1742-AF1B-902C9C1DC7CB}"/>
              </a:ext>
            </a:extLst>
          </p:cNvPr>
          <p:cNvSpPr>
            <a:spLocks noGrp="1"/>
          </p:cNvSpPr>
          <p:nvPr>
            <p:ph idx="1"/>
          </p:nvPr>
        </p:nvSpPr>
        <p:spPr/>
        <p:txBody>
          <a:bodyPr/>
          <a:lstStyle/>
          <a:p>
            <a:r>
              <a:rPr lang="en-US" dirty="0"/>
              <a:t>Also known as the </a:t>
            </a:r>
            <a:r>
              <a:rPr lang="en-US" b="1" dirty="0"/>
              <a:t>L1 loss</a:t>
            </a:r>
          </a:p>
          <a:p>
            <a:r>
              <a:rPr lang="en-US" dirty="0"/>
              <a:t>More robust to outliers as compared to Squared Error Loss</a:t>
            </a:r>
          </a:p>
          <a:p>
            <a:r>
              <a:rPr lang="en-US" dirty="0"/>
              <a:t>Not differentiable at x=0 </a:t>
            </a:r>
          </a:p>
          <a:p>
            <a:r>
              <a:rPr lang="en-US" dirty="0"/>
              <a:t>The derivative is not continuous around zero which is problematic for convergence </a:t>
            </a:r>
          </a:p>
        </p:txBody>
      </p:sp>
      <p:pic>
        <p:nvPicPr>
          <p:cNvPr id="2050" name="Picture 2">
            <a:extLst>
              <a:ext uri="{FF2B5EF4-FFF2-40B4-BE49-F238E27FC236}">
                <a16:creationId xmlns:a16="http://schemas.microsoft.com/office/drawing/2014/main" id="{2E00294C-347C-7A40-8951-DB4EDBA2C2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38123" y="496888"/>
            <a:ext cx="3517900" cy="119380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5C5DD754-EB41-D54A-AA79-213EFF1AED29}"/>
              </a:ext>
            </a:extLst>
          </p:cNvPr>
          <p:cNvSpPr>
            <a:spLocks noGrp="1"/>
          </p:cNvSpPr>
          <p:nvPr>
            <p:ph type="sldNum" sz="quarter" idx="12"/>
          </p:nvPr>
        </p:nvSpPr>
        <p:spPr/>
        <p:txBody>
          <a:bodyPr/>
          <a:lstStyle/>
          <a:p>
            <a:fld id="{5F07402F-1908-0F43-B844-ECE5D9BD648C}" type="slidenum">
              <a:rPr lang="en-US" smtClean="0"/>
              <a:t>44</a:t>
            </a:fld>
            <a:endParaRPr lang="en-US"/>
          </a:p>
        </p:txBody>
      </p:sp>
    </p:spTree>
    <p:extLst>
      <p:ext uri="{BB962C8B-B14F-4D97-AF65-F5344CB8AC3E}">
        <p14:creationId xmlns:p14="http://schemas.microsoft.com/office/powerpoint/2010/main" val="5819439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loss function">
            <a:extLst>
              <a:ext uri="{FF2B5EF4-FFF2-40B4-BE49-F238E27FC236}">
                <a16:creationId xmlns:a16="http://schemas.microsoft.com/office/drawing/2014/main" id="{0E261943-FBA5-E045-92BF-59E23318E6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4322" y="58099"/>
            <a:ext cx="4414778" cy="173837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EE15AF0-51F5-6641-BF77-65FDE3CD708E}"/>
              </a:ext>
            </a:extLst>
          </p:cNvPr>
          <p:cNvSpPr>
            <a:spLocks noGrp="1"/>
          </p:cNvSpPr>
          <p:nvPr>
            <p:ph type="title"/>
          </p:nvPr>
        </p:nvSpPr>
        <p:spPr/>
        <p:txBody>
          <a:bodyPr/>
          <a:lstStyle/>
          <a:p>
            <a:r>
              <a:rPr lang="en-US" dirty="0"/>
              <a:t>Huber Loss</a:t>
            </a:r>
          </a:p>
        </p:txBody>
      </p:sp>
      <p:sp>
        <p:nvSpPr>
          <p:cNvPr id="3" name="Content Placeholder 2">
            <a:extLst>
              <a:ext uri="{FF2B5EF4-FFF2-40B4-BE49-F238E27FC236}">
                <a16:creationId xmlns:a16="http://schemas.microsoft.com/office/drawing/2014/main" id="{57D3D2D6-726F-444C-BB5E-0C540F6A8233}"/>
              </a:ext>
            </a:extLst>
          </p:cNvPr>
          <p:cNvSpPr>
            <a:spLocks noGrp="1"/>
          </p:cNvSpPr>
          <p:nvPr>
            <p:ph idx="1"/>
          </p:nvPr>
        </p:nvSpPr>
        <p:spPr/>
        <p:txBody>
          <a:bodyPr/>
          <a:lstStyle/>
          <a:p>
            <a:r>
              <a:rPr lang="en-US" dirty="0"/>
              <a:t>Quadratic for smaller errors and linear otherwise</a:t>
            </a:r>
          </a:p>
          <a:p>
            <a:r>
              <a:rPr lang="en-US" dirty="0"/>
              <a:t>Requires tuning of the </a:t>
            </a:r>
            <a:r>
              <a:rPr lang="en-US" i="1" dirty="0"/>
              <a:t>delta</a:t>
            </a:r>
            <a:r>
              <a:rPr lang="en-US" dirty="0"/>
              <a:t> hyper-parameter</a:t>
            </a:r>
          </a:p>
          <a:p>
            <a:r>
              <a:rPr lang="en-US" dirty="0"/>
              <a:t>More robust to outliers as compared to Squared Error Loss</a:t>
            </a:r>
          </a:p>
          <a:p>
            <a:r>
              <a:rPr lang="en-US" dirty="0"/>
              <a:t>Differentiable and continuous </a:t>
            </a:r>
          </a:p>
          <a:p>
            <a:endParaRPr lang="en-US" dirty="0"/>
          </a:p>
        </p:txBody>
      </p:sp>
      <p:pic>
        <p:nvPicPr>
          <p:cNvPr id="3074" name="Picture 2" descr="Image result for Huber Loss&quot;">
            <a:extLst>
              <a:ext uri="{FF2B5EF4-FFF2-40B4-BE49-F238E27FC236}">
                <a16:creationId xmlns:a16="http://schemas.microsoft.com/office/drawing/2014/main" id="{9FB9F8B6-6070-8946-8C56-DB617BB2BA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7528" y="3753069"/>
            <a:ext cx="4058916" cy="3046832"/>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C23FCCAD-D03C-BD43-843E-CFF42994CCF8}"/>
              </a:ext>
            </a:extLst>
          </p:cNvPr>
          <p:cNvSpPr>
            <a:spLocks noGrp="1"/>
          </p:cNvSpPr>
          <p:nvPr>
            <p:ph type="sldNum" sz="quarter" idx="12"/>
          </p:nvPr>
        </p:nvSpPr>
        <p:spPr/>
        <p:txBody>
          <a:bodyPr/>
          <a:lstStyle/>
          <a:p>
            <a:fld id="{5F07402F-1908-0F43-B844-ECE5D9BD648C}" type="slidenum">
              <a:rPr lang="en-US" smtClean="0"/>
              <a:t>45</a:t>
            </a:fld>
            <a:endParaRPr lang="en-US"/>
          </a:p>
        </p:txBody>
      </p:sp>
    </p:spTree>
    <p:extLst>
      <p:ext uri="{BB962C8B-B14F-4D97-AF65-F5344CB8AC3E}">
        <p14:creationId xmlns:p14="http://schemas.microsoft.com/office/powerpoint/2010/main" val="40487907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03528-439D-4248-A5FC-7983ADEDE736}"/>
              </a:ext>
            </a:extLst>
          </p:cNvPr>
          <p:cNvSpPr>
            <a:spLocks noGrp="1"/>
          </p:cNvSpPr>
          <p:nvPr>
            <p:ph type="title"/>
          </p:nvPr>
        </p:nvSpPr>
        <p:spPr/>
        <p:txBody>
          <a:bodyPr/>
          <a:lstStyle/>
          <a:p>
            <a:r>
              <a:rPr lang="en-US" dirty="0"/>
              <a:t>Cross Entropy Loss</a:t>
            </a:r>
          </a:p>
        </p:txBody>
      </p:sp>
      <p:sp>
        <p:nvSpPr>
          <p:cNvPr id="3" name="Content Placeholder 2">
            <a:extLst>
              <a:ext uri="{FF2B5EF4-FFF2-40B4-BE49-F238E27FC236}">
                <a16:creationId xmlns:a16="http://schemas.microsoft.com/office/drawing/2014/main" id="{AA5DB240-3483-4347-8979-BC7722B300CD}"/>
              </a:ext>
            </a:extLst>
          </p:cNvPr>
          <p:cNvSpPr>
            <a:spLocks noGrp="1"/>
          </p:cNvSpPr>
          <p:nvPr>
            <p:ph idx="1"/>
          </p:nvPr>
        </p:nvSpPr>
        <p:spPr>
          <a:xfrm>
            <a:off x="838200" y="1825625"/>
            <a:ext cx="6152909" cy="4351338"/>
          </a:xfrm>
        </p:spPr>
        <p:txBody>
          <a:bodyPr/>
          <a:lstStyle/>
          <a:p>
            <a:r>
              <a:rPr lang="en-US" dirty="0"/>
              <a:t>also called </a:t>
            </a:r>
            <a:r>
              <a:rPr lang="en-US" b="1" dirty="0"/>
              <a:t>Log-Loss</a:t>
            </a:r>
          </a:p>
          <a:p>
            <a:r>
              <a:rPr lang="en-US" dirty="0"/>
              <a:t>Penalizes large errors in predicted distribution</a:t>
            </a:r>
          </a:p>
          <a:p>
            <a:r>
              <a:rPr lang="en-US" dirty="0"/>
              <a:t>Goes in tandem with the </a:t>
            </a:r>
            <a:r>
              <a:rPr lang="en-US" dirty="0" err="1"/>
              <a:t>softmax</a:t>
            </a:r>
            <a:r>
              <a:rPr lang="en-US" dirty="0"/>
              <a:t> function </a:t>
            </a:r>
          </a:p>
          <a:p>
            <a:pPr marL="0" indent="0">
              <a:buNone/>
            </a:pPr>
            <a:endParaRPr lang="en-US" dirty="0"/>
          </a:p>
        </p:txBody>
      </p:sp>
      <p:pic>
        <p:nvPicPr>
          <p:cNvPr id="4098" name="Picture 2" descr="loss function">
            <a:extLst>
              <a:ext uri="{FF2B5EF4-FFF2-40B4-BE49-F238E27FC236}">
                <a16:creationId xmlns:a16="http://schemas.microsoft.com/office/drawing/2014/main" id="{55EB70F9-ADBC-A84C-84D8-079C15B1BF0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3160"/>
          <a:stretch/>
        </p:blipFill>
        <p:spPr bwMode="auto">
          <a:xfrm>
            <a:off x="6165649" y="127321"/>
            <a:ext cx="5778459" cy="2673752"/>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Image result for log Loss&quot;">
            <a:extLst>
              <a:ext uri="{FF2B5EF4-FFF2-40B4-BE49-F238E27FC236}">
                <a16:creationId xmlns:a16="http://schemas.microsoft.com/office/drawing/2014/main" id="{4C33BA47-D642-DE49-ADD1-7B5E777A0B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2504" y="2787593"/>
            <a:ext cx="4101296" cy="3943086"/>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EDFB9711-B9CA-5C43-BD2D-05C658D39A57}"/>
              </a:ext>
            </a:extLst>
          </p:cNvPr>
          <p:cNvSpPr>
            <a:spLocks noGrp="1"/>
          </p:cNvSpPr>
          <p:nvPr>
            <p:ph type="sldNum" sz="quarter" idx="12"/>
          </p:nvPr>
        </p:nvSpPr>
        <p:spPr/>
        <p:txBody>
          <a:bodyPr/>
          <a:lstStyle/>
          <a:p>
            <a:fld id="{5F07402F-1908-0F43-B844-ECE5D9BD648C}" type="slidenum">
              <a:rPr lang="en-US" smtClean="0"/>
              <a:t>46</a:t>
            </a:fld>
            <a:endParaRPr lang="en-US"/>
          </a:p>
        </p:txBody>
      </p:sp>
    </p:spTree>
    <p:extLst>
      <p:ext uri="{BB962C8B-B14F-4D97-AF65-F5344CB8AC3E}">
        <p14:creationId xmlns:p14="http://schemas.microsoft.com/office/powerpoint/2010/main" val="13734478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loss function">
            <a:extLst>
              <a:ext uri="{FF2B5EF4-FFF2-40B4-BE49-F238E27FC236}">
                <a16:creationId xmlns:a16="http://schemas.microsoft.com/office/drawing/2014/main" id="{251FA9C9-5C2D-224F-AD5B-C639FEC781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22875" y="2705382"/>
            <a:ext cx="6412375" cy="287734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7397586-4554-5541-80C3-464C13A3E367}"/>
              </a:ext>
            </a:extLst>
          </p:cNvPr>
          <p:cNvSpPr>
            <a:spLocks noGrp="1"/>
          </p:cNvSpPr>
          <p:nvPr>
            <p:ph type="title"/>
          </p:nvPr>
        </p:nvSpPr>
        <p:spPr/>
        <p:txBody>
          <a:bodyPr/>
          <a:lstStyle/>
          <a:p>
            <a:r>
              <a:rPr lang="en-US" dirty="0" err="1"/>
              <a:t>Kullback-Liebler</a:t>
            </a:r>
            <a:r>
              <a:rPr lang="en-US" dirty="0"/>
              <a:t> (KL) Divergence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0B7492F-0ADE-B34E-B9F0-49A988BE1051}"/>
                  </a:ext>
                </a:extLst>
              </p:cNvPr>
              <p:cNvSpPr>
                <a:spLocks noGrp="1"/>
              </p:cNvSpPr>
              <p:nvPr>
                <p:ph idx="1"/>
              </p:nvPr>
            </p:nvSpPr>
            <p:spPr>
              <a:xfrm>
                <a:off x="838200" y="1779325"/>
                <a:ext cx="10515600" cy="4887692"/>
              </a:xfrm>
            </p:spPr>
            <p:txBody>
              <a:bodyPr>
                <a:normAutofit/>
              </a:bodyPr>
              <a:lstStyle/>
              <a:p>
                <a:r>
                  <a:rPr lang="en-US" dirty="0"/>
                  <a:t>Measures similarity between two distributions</a:t>
                </a:r>
              </a:p>
              <a:p>
                <a:r>
                  <a:rPr lang="en-US" dirty="0"/>
                  <a:t>A KL-divergence of zero indicates that the distributions are identical</a:t>
                </a:r>
              </a:p>
              <a:p>
                <a:endParaRPr lang="en-US" dirty="0"/>
              </a:p>
              <a:p>
                <a:endParaRPr lang="en-US" dirty="0"/>
              </a:p>
              <a:p>
                <a:endParaRPr lang="en-US" dirty="0"/>
              </a:p>
              <a:p>
                <a:endParaRPr lang="en-US" dirty="0"/>
              </a:p>
              <a:p>
                <a:endParaRPr lang="en-US" dirty="0"/>
              </a:p>
              <a:p>
                <a:r>
                  <a:rPr lang="en-US" dirty="0"/>
                  <a:t>Relative entropy of P with respect to Q,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𝐷</m:t>
                        </m:r>
                      </m:e>
                      <m:sub>
                        <m:r>
                          <a:rPr lang="en-US" b="0" i="1" smtClean="0">
                            <a:latin typeface="Cambria Math" panose="02040503050406030204" pitchFamily="18" charset="0"/>
                          </a:rPr>
                          <m:t>𝐾𝐿</m:t>
                        </m:r>
                      </m:sub>
                    </m:sSub>
                    <m:r>
                      <a:rPr lang="en-US" b="0" i="1" smtClean="0">
                        <a:latin typeface="Cambria Math" panose="02040503050406030204" pitchFamily="18" charset="0"/>
                      </a:rPr>
                      <m:t>(</m:t>
                    </m:r>
                    <m:r>
                      <a:rPr lang="en-US" b="0" i="1" smtClean="0">
                        <a:latin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rPr>
                      <m:t>𝑄</m:t>
                    </m:r>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𝐷</m:t>
                        </m:r>
                      </m:e>
                      <m:sub>
                        <m:r>
                          <a:rPr lang="en-US" i="1">
                            <a:latin typeface="Cambria Math" panose="02040503050406030204" pitchFamily="18" charset="0"/>
                          </a:rPr>
                          <m:t>𝐾𝐿</m:t>
                        </m:r>
                      </m:sub>
                    </m:sSub>
                    <m:r>
                      <a:rPr lang="en-US" i="1">
                        <a:latin typeface="Cambria Math" panose="02040503050406030204" pitchFamily="18" charset="0"/>
                      </a:rPr>
                      <m:t>(</m:t>
                    </m:r>
                    <m:r>
                      <a:rPr lang="en-US" b="0" i="1" smtClean="0">
                        <a:latin typeface="Cambria Math" panose="02040503050406030204" pitchFamily="18" charset="0"/>
                      </a:rPr>
                      <m:t>𝑄</m:t>
                    </m:r>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r>
                      <a:rPr lang="en-US" i="1">
                        <a:latin typeface="Cambria Math" panose="02040503050406030204" pitchFamily="18" charset="0"/>
                      </a:rPr>
                      <m:t>)</m:t>
                    </m:r>
                  </m:oMath>
                </a14:m>
                <a:endParaRPr lang="en-US" dirty="0"/>
              </a:p>
              <a:p>
                <a:r>
                  <a:rPr lang="en-US" dirty="0"/>
                  <a:t>Measuring dissimilarity (not distance) between two soft policies </a:t>
                </a:r>
              </a:p>
              <a:p>
                <a:endParaRPr lang="en-US" dirty="0"/>
              </a:p>
            </p:txBody>
          </p:sp>
        </mc:Choice>
        <mc:Fallback xmlns="">
          <p:sp>
            <p:nvSpPr>
              <p:cNvPr id="3" name="Content Placeholder 2">
                <a:extLst>
                  <a:ext uri="{FF2B5EF4-FFF2-40B4-BE49-F238E27FC236}">
                    <a16:creationId xmlns:a16="http://schemas.microsoft.com/office/drawing/2014/main" id="{A0B7492F-0ADE-B34E-B9F0-49A988BE1051}"/>
                  </a:ext>
                </a:extLst>
              </p:cNvPr>
              <p:cNvSpPr>
                <a:spLocks noGrp="1" noRot="1" noChangeAspect="1" noMove="1" noResize="1" noEditPoints="1" noAdjustHandles="1" noChangeArrowheads="1" noChangeShapeType="1" noTextEdit="1"/>
              </p:cNvSpPr>
              <p:nvPr>
                <p:ph idx="1"/>
              </p:nvPr>
            </p:nvSpPr>
            <p:spPr>
              <a:xfrm>
                <a:off x="838200" y="1779325"/>
                <a:ext cx="10515600" cy="4887692"/>
              </a:xfrm>
              <a:blipFill>
                <a:blip r:embed="rId3"/>
                <a:stretch>
                  <a:fillRect l="-1086" t="-2073"/>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814E79D2-8751-334F-A7DE-8203E99FB6CE}"/>
              </a:ext>
            </a:extLst>
          </p:cNvPr>
          <p:cNvSpPr>
            <a:spLocks noGrp="1"/>
          </p:cNvSpPr>
          <p:nvPr>
            <p:ph type="sldNum" sz="quarter" idx="12"/>
          </p:nvPr>
        </p:nvSpPr>
        <p:spPr/>
        <p:txBody>
          <a:bodyPr/>
          <a:lstStyle/>
          <a:p>
            <a:fld id="{5F07402F-1908-0F43-B844-ECE5D9BD648C}" type="slidenum">
              <a:rPr lang="en-US" smtClean="0"/>
              <a:t>47</a:t>
            </a:fld>
            <a:endParaRPr lang="en-US"/>
          </a:p>
        </p:txBody>
      </p:sp>
    </p:spTree>
    <p:extLst>
      <p:ext uri="{BB962C8B-B14F-4D97-AF65-F5344CB8AC3E}">
        <p14:creationId xmlns:p14="http://schemas.microsoft.com/office/powerpoint/2010/main" val="38905575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FDB90-C079-7E4A-B35D-53A4528B2FAC}"/>
              </a:ext>
            </a:extLst>
          </p:cNvPr>
          <p:cNvSpPr>
            <a:spLocks noGrp="1"/>
          </p:cNvSpPr>
          <p:nvPr>
            <p:ph type="title"/>
          </p:nvPr>
        </p:nvSpPr>
        <p:spPr/>
        <p:txBody>
          <a:bodyPr/>
          <a:lstStyle/>
          <a:p>
            <a:r>
              <a:rPr lang="en-US" dirty="0"/>
              <a:t>Overfitting</a:t>
            </a:r>
          </a:p>
        </p:txBody>
      </p:sp>
      <p:sp>
        <p:nvSpPr>
          <p:cNvPr id="3" name="Content Placeholder 2">
            <a:extLst>
              <a:ext uri="{FF2B5EF4-FFF2-40B4-BE49-F238E27FC236}">
                <a16:creationId xmlns:a16="http://schemas.microsoft.com/office/drawing/2014/main" id="{79F82D08-B2B8-F24A-8AAC-A394FB4995D8}"/>
              </a:ext>
            </a:extLst>
          </p:cNvPr>
          <p:cNvSpPr>
            <a:spLocks noGrp="1"/>
          </p:cNvSpPr>
          <p:nvPr>
            <p:ph idx="1"/>
          </p:nvPr>
        </p:nvSpPr>
        <p:spPr/>
        <p:txBody>
          <a:bodyPr>
            <a:normAutofit fontScale="92500"/>
          </a:bodyPr>
          <a:lstStyle/>
          <a:p>
            <a:r>
              <a:rPr lang="en-US" dirty="0"/>
              <a:t>We can now define a neural network with non-linear activation and set an appropriate loss function</a:t>
            </a:r>
          </a:p>
          <a:p>
            <a:r>
              <a:rPr lang="en-US" dirty="0"/>
              <a:t>We know how to compute the gradient of the loss with respect to the tunable parameters</a:t>
            </a:r>
          </a:p>
          <a:p>
            <a:r>
              <a:rPr lang="en-US" dirty="0"/>
              <a:t>Can we perform successive gradient decent steps until loss=0 ?</a:t>
            </a:r>
          </a:p>
          <a:p>
            <a:pPr lvl="1"/>
            <a:r>
              <a:rPr lang="en-US" dirty="0"/>
              <a:t>Universal Function Approximation Theorem tells us that it is possible to reach loss=0</a:t>
            </a:r>
          </a:p>
          <a:p>
            <a:pPr lvl="1"/>
            <a:r>
              <a:rPr lang="en-US" dirty="0"/>
              <a:t>However, parameter assignment space is nonconvex with respect to the loss</a:t>
            </a:r>
          </a:p>
          <a:p>
            <a:pPr marL="971550" lvl="1" indent="-514350">
              <a:buFont typeface="+mj-lt"/>
              <a:buAutoNum type="arabicPeriod"/>
            </a:pPr>
            <a:r>
              <a:rPr lang="en-US" dirty="0"/>
              <a:t>We might converge on a local optimum</a:t>
            </a:r>
          </a:p>
          <a:p>
            <a:pPr marL="971550" lvl="1" indent="-514350">
              <a:buFont typeface="+mj-lt"/>
              <a:buAutoNum type="arabicPeriod"/>
            </a:pPr>
            <a:r>
              <a:rPr lang="en-US" dirty="0"/>
              <a:t>In any case, that is probably not a good idea. Doing so usually implies memorizing the training data (overfitting). In such cases predicting unseen observations is usually inaccurate </a:t>
            </a:r>
          </a:p>
        </p:txBody>
      </p:sp>
      <p:sp>
        <p:nvSpPr>
          <p:cNvPr id="4" name="Slide Number Placeholder 3">
            <a:extLst>
              <a:ext uri="{FF2B5EF4-FFF2-40B4-BE49-F238E27FC236}">
                <a16:creationId xmlns:a16="http://schemas.microsoft.com/office/drawing/2014/main" id="{2C78B73A-6AC5-E741-A48B-44670476DB26}"/>
              </a:ext>
            </a:extLst>
          </p:cNvPr>
          <p:cNvSpPr>
            <a:spLocks noGrp="1"/>
          </p:cNvSpPr>
          <p:nvPr>
            <p:ph type="sldNum" sz="quarter" idx="12"/>
          </p:nvPr>
        </p:nvSpPr>
        <p:spPr/>
        <p:txBody>
          <a:bodyPr/>
          <a:lstStyle/>
          <a:p>
            <a:fld id="{5F07402F-1908-0F43-B844-ECE5D9BD648C}" type="slidenum">
              <a:rPr lang="en-US" smtClean="0"/>
              <a:t>48</a:t>
            </a:fld>
            <a:endParaRPr lang="en-US"/>
          </a:p>
        </p:txBody>
      </p:sp>
    </p:spTree>
    <p:extLst>
      <p:ext uri="{BB962C8B-B14F-4D97-AF65-F5344CB8AC3E}">
        <p14:creationId xmlns:p14="http://schemas.microsoft.com/office/powerpoint/2010/main" val="2602715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91EC0-6ED6-5E45-AB2C-7B7185A51BCE}"/>
              </a:ext>
            </a:extLst>
          </p:cNvPr>
          <p:cNvSpPr>
            <a:spLocks noGrp="1"/>
          </p:cNvSpPr>
          <p:nvPr>
            <p:ph type="title"/>
          </p:nvPr>
        </p:nvSpPr>
        <p:spPr/>
        <p:txBody>
          <a:bodyPr/>
          <a:lstStyle/>
          <a:p>
            <a:r>
              <a:rPr lang="en-US" dirty="0"/>
              <a:t>Regularization </a:t>
            </a:r>
          </a:p>
        </p:txBody>
      </p:sp>
      <p:sp>
        <p:nvSpPr>
          <p:cNvPr id="3" name="Content Placeholder 2">
            <a:extLst>
              <a:ext uri="{FF2B5EF4-FFF2-40B4-BE49-F238E27FC236}">
                <a16:creationId xmlns:a16="http://schemas.microsoft.com/office/drawing/2014/main" id="{2E8063C0-3799-DF4C-91ED-ED070B72FCFB}"/>
              </a:ext>
            </a:extLst>
          </p:cNvPr>
          <p:cNvSpPr>
            <a:spLocks noGrp="1"/>
          </p:cNvSpPr>
          <p:nvPr>
            <p:ph idx="1"/>
          </p:nvPr>
        </p:nvSpPr>
        <p:spPr/>
        <p:txBody>
          <a:bodyPr/>
          <a:lstStyle/>
          <a:p>
            <a:pPr marL="514350" indent="-514350">
              <a:buFont typeface="+mj-lt"/>
              <a:buAutoNum type="arabicPeriod"/>
            </a:pPr>
            <a:r>
              <a:rPr lang="en-US" dirty="0"/>
              <a:t>Early stopping</a:t>
            </a:r>
          </a:p>
          <a:p>
            <a:pPr marL="514350" indent="-514350">
              <a:buFont typeface="+mj-lt"/>
              <a:buAutoNum type="arabicPeriod"/>
            </a:pPr>
            <a:r>
              <a:rPr lang="en-US" dirty="0"/>
              <a:t>Penalize complex model</a:t>
            </a:r>
          </a:p>
          <a:p>
            <a:pPr lvl="1"/>
            <a:r>
              <a:rPr lang="en-US" dirty="0"/>
              <a:t>Add model complexity penalty to the loss function</a:t>
            </a:r>
          </a:p>
          <a:p>
            <a:pPr lvl="2"/>
            <a:r>
              <a:rPr lang="en-US" dirty="0"/>
              <a:t>L1 regularization </a:t>
            </a:r>
          </a:p>
          <a:p>
            <a:pPr lvl="2"/>
            <a:r>
              <a:rPr lang="en-US" dirty="0"/>
              <a:t>L2 regularization</a:t>
            </a:r>
          </a:p>
          <a:p>
            <a:pPr marL="514350" indent="-514350">
              <a:buFont typeface="+mj-lt"/>
              <a:buAutoNum type="arabicPeriod"/>
            </a:pPr>
            <a:r>
              <a:rPr lang="en-US" dirty="0"/>
              <a:t>Enforce model simplicity</a:t>
            </a:r>
          </a:p>
          <a:p>
            <a:pPr lvl="1"/>
            <a:r>
              <a:rPr lang="en-US" dirty="0"/>
              <a:t>Dropout</a:t>
            </a:r>
          </a:p>
          <a:p>
            <a:endParaRPr lang="en-US" dirty="0"/>
          </a:p>
        </p:txBody>
      </p:sp>
      <p:pic>
        <p:nvPicPr>
          <p:cNvPr id="2050" name="Picture 2">
            <a:extLst>
              <a:ext uri="{FF2B5EF4-FFF2-40B4-BE49-F238E27FC236}">
                <a16:creationId xmlns:a16="http://schemas.microsoft.com/office/drawing/2014/main" id="{5B92B244-F546-A64E-A793-14722F0B55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1425" y="461118"/>
            <a:ext cx="6552717" cy="1731960"/>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a:extLst>
              <a:ext uri="{FF2B5EF4-FFF2-40B4-BE49-F238E27FC236}">
                <a16:creationId xmlns:a16="http://schemas.microsoft.com/office/drawing/2014/main" id="{664884B9-F0AB-104E-A6A7-F3E8D428A5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63792" y="3448741"/>
            <a:ext cx="3999327" cy="3083539"/>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0A22CB4B-C263-B245-9669-B131EE6E8765}"/>
              </a:ext>
            </a:extLst>
          </p:cNvPr>
          <p:cNvSpPr>
            <a:spLocks noGrp="1"/>
          </p:cNvSpPr>
          <p:nvPr>
            <p:ph type="sldNum" sz="quarter" idx="12"/>
          </p:nvPr>
        </p:nvSpPr>
        <p:spPr/>
        <p:txBody>
          <a:bodyPr/>
          <a:lstStyle/>
          <a:p>
            <a:fld id="{5F07402F-1908-0F43-B844-ECE5D9BD648C}" type="slidenum">
              <a:rPr lang="en-US" smtClean="0"/>
              <a:t>49</a:t>
            </a:fld>
            <a:endParaRPr lang="en-US"/>
          </a:p>
        </p:txBody>
      </p:sp>
    </p:spTree>
    <p:extLst>
      <p:ext uri="{BB962C8B-B14F-4D97-AF65-F5344CB8AC3E}">
        <p14:creationId xmlns:p14="http://schemas.microsoft.com/office/powerpoint/2010/main" val="4231871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D25DE-6E99-6842-8A3E-545AF1944569}"/>
              </a:ext>
            </a:extLst>
          </p:cNvPr>
          <p:cNvSpPr>
            <a:spLocks noGrp="1"/>
          </p:cNvSpPr>
          <p:nvPr>
            <p:ph type="title"/>
          </p:nvPr>
        </p:nvSpPr>
        <p:spPr/>
        <p:txBody>
          <a:bodyPr/>
          <a:lstStyle/>
          <a:p>
            <a:r>
              <a:rPr lang="en-US" dirty="0"/>
              <a:t>Early stopping</a:t>
            </a:r>
          </a:p>
        </p:txBody>
      </p:sp>
      <p:sp>
        <p:nvSpPr>
          <p:cNvPr id="3" name="Content Placeholder 2">
            <a:extLst>
              <a:ext uri="{FF2B5EF4-FFF2-40B4-BE49-F238E27FC236}">
                <a16:creationId xmlns:a16="http://schemas.microsoft.com/office/drawing/2014/main" id="{D5C76AB9-1477-054E-A18A-6197E2CF2779}"/>
              </a:ext>
            </a:extLst>
          </p:cNvPr>
          <p:cNvSpPr>
            <a:spLocks noGrp="1"/>
          </p:cNvSpPr>
          <p:nvPr>
            <p:ph idx="1"/>
          </p:nvPr>
        </p:nvSpPr>
        <p:spPr/>
        <p:txBody>
          <a:bodyPr/>
          <a:lstStyle/>
          <a:p>
            <a:r>
              <a:rPr lang="en-US" dirty="0"/>
              <a:t>Usually, more training = higher accuracy on training set</a:t>
            </a:r>
          </a:p>
          <a:p>
            <a:r>
              <a:rPr lang="en-US" dirty="0"/>
              <a:t>At some point the model starts memorizing the training examples</a:t>
            </a:r>
          </a:p>
          <a:p>
            <a:r>
              <a:rPr lang="en-US" dirty="0"/>
              <a:t>In order to avoid such overfitting </a:t>
            </a:r>
          </a:p>
          <a:p>
            <a:pPr lvl="1"/>
            <a:r>
              <a:rPr lang="en-US" dirty="0"/>
              <a:t>Keep track of test set accuracy</a:t>
            </a:r>
          </a:p>
          <a:p>
            <a:pPr lvl="1"/>
            <a:r>
              <a:rPr lang="en-US" dirty="0"/>
              <a:t>Stop training when it declines </a:t>
            </a:r>
          </a:p>
        </p:txBody>
      </p:sp>
      <p:pic>
        <p:nvPicPr>
          <p:cNvPr id="4" name="Picture 2">
            <a:extLst>
              <a:ext uri="{FF2B5EF4-FFF2-40B4-BE49-F238E27FC236}">
                <a16:creationId xmlns:a16="http://schemas.microsoft.com/office/drawing/2014/main" id="{A02EF144-FD2D-7B4A-B349-2426122E88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67964" y="3668660"/>
            <a:ext cx="3999327" cy="3083539"/>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5B4D5F40-4823-714D-BDF3-DCA5665652A0}"/>
              </a:ext>
            </a:extLst>
          </p:cNvPr>
          <p:cNvSpPr>
            <a:spLocks noGrp="1"/>
          </p:cNvSpPr>
          <p:nvPr>
            <p:ph type="sldNum" sz="quarter" idx="12"/>
          </p:nvPr>
        </p:nvSpPr>
        <p:spPr/>
        <p:txBody>
          <a:bodyPr/>
          <a:lstStyle/>
          <a:p>
            <a:fld id="{5F07402F-1908-0F43-B844-ECE5D9BD648C}" type="slidenum">
              <a:rPr lang="en-US" smtClean="0"/>
              <a:t>50</a:t>
            </a:fld>
            <a:endParaRPr lang="en-US"/>
          </a:p>
        </p:txBody>
      </p:sp>
    </p:spTree>
    <p:extLst>
      <p:ext uri="{BB962C8B-B14F-4D97-AF65-F5344CB8AC3E}">
        <p14:creationId xmlns:p14="http://schemas.microsoft.com/office/powerpoint/2010/main" val="983454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6AA79-1DC6-A84B-8D67-6D054895D3F3}"/>
              </a:ext>
            </a:extLst>
          </p:cNvPr>
          <p:cNvSpPr>
            <a:spLocks noGrp="1"/>
          </p:cNvSpPr>
          <p:nvPr>
            <p:ph type="title"/>
          </p:nvPr>
        </p:nvSpPr>
        <p:spPr/>
        <p:txBody>
          <a:bodyPr/>
          <a:lstStyle/>
          <a:p>
            <a:r>
              <a:rPr lang="en-US" dirty="0"/>
              <a:t>L1 &amp; L2 regularization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CE05E21-7E6E-FE47-948A-6109A790CF26}"/>
                  </a:ext>
                </a:extLst>
              </p:cNvPr>
              <p:cNvSpPr>
                <a:spLocks noGrp="1"/>
              </p:cNvSpPr>
              <p:nvPr>
                <p:ph idx="1"/>
              </p:nvPr>
            </p:nvSpPr>
            <p:spPr/>
            <p:txBody>
              <a:bodyPr/>
              <a:lstStyle/>
              <a:p>
                <a:r>
                  <a:rPr lang="en-US" dirty="0"/>
                  <a:t>Assumes that a neural network with a smaller weight norm leads to simpler models </a:t>
                </a:r>
              </a:p>
              <a:p>
                <a:r>
                  <a:rPr lang="en-US" dirty="0"/>
                  <a:t>Therefore, it will also reduce overfitting</a:t>
                </a:r>
              </a:p>
              <a:p>
                <a:r>
                  <a:rPr lang="en-US" dirty="0"/>
                  <a:t>Add model complexity penalty to the loss function</a:t>
                </a:r>
              </a:p>
              <a:p>
                <a14:m>
                  <m:oMath xmlns:m="http://schemas.openxmlformats.org/officeDocument/2006/math">
                    <m:r>
                      <a:rPr lang="en-US" b="0" i="1" smtClean="0">
                        <a:latin typeface="Cambria Math" panose="02040503050406030204" pitchFamily="18" charset="0"/>
                      </a:rPr>
                      <m:t>𝑝𝑒𝑛𝑎𝑙𝑡</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𝐿</m:t>
                        </m:r>
                        <m:r>
                          <a:rPr lang="en-US" b="0" i="1" smtClean="0">
                            <a:latin typeface="Cambria Math" panose="02040503050406030204" pitchFamily="18" charset="0"/>
                          </a:rPr>
                          <m:t>1</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𝜆</m:t>
                        </m:r>
                      </m:num>
                      <m:den>
                        <m:r>
                          <a:rPr lang="en-US" b="0" i="1" smtClean="0">
                            <a:latin typeface="Cambria Math" panose="02040503050406030204" pitchFamily="18" charset="0"/>
                          </a:rPr>
                          <m:t>2</m:t>
                        </m:r>
                        <m:r>
                          <a:rPr lang="en-US" b="0" i="1" smtClean="0">
                            <a:latin typeface="Cambria Math" panose="02040503050406030204" pitchFamily="18" charset="0"/>
                          </a:rPr>
                          <m:t>𝑛</m:t>
                        </m:r>
                      </m:den>
                    </m:f>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𝑊</m:t>
                        </m:r>
                      </m:sub>
                      <m:sup/>
                      <m:e>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𝑤</m:t>
                            </m:r>
                          </m:e>
                        </m:d>
                      </m:e>
                    </m:nary>
                  </m:oMath>
                </a14:m>
                <a:r>
                  <a:rPr lang="en-US" dirty="0"/>
                  <a:t> , </a:t>
                </a:r>
                <a14:m>
                  <m:oMath xmlns:m="http://schemas.openxmlformats.org/officeDocument/2006/math">
                    <m:r>
                      <a:rPr lang="en-US" i="1">
                        <a:latin typeface="Cambria Math" panose="02040503050406030204" pitchFamily="18" charset="0"/>
                      </a:rPr>
                      <m:t>𝑝𝑒𝑛𝑎𝑙𝑡</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𝐿</m:t>
                        </m:r>
                        <m:r>
                          <a:rPr lang="en-US" b="0" i="1" smtClean="0">
                            <a:latin typeface="Cambria Math" panose="02040503050406030204" pitchFamily="18" charset="0"/>
                          </a:rPr>
                          <m:t>2</m:t>
                        </m:r>
                      </m:sub>
                    </m:sSub>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𝜆</m:t>
                        </m:r>
                      </m:num>
                      <m:den>
                        <m:r>
                          <a:rPr lang="en-US" i="1">
                            <a:latin typeface="Cambria Math" panose="02040503050406030204" pitchFamily="18" charset="0"/>
                          </a:rPr>
                          <m:t>2</m:t>
                        </m:r>
                        <m:r>
                          <a:rPr lang="en-US" i="1">
                            <a:latin typeface="Cambria Math" panose="02040503050406030204" pitchFamily="18" charset="0"/>
                          </a:rPr>
                          <m:t>𝑛</m:t>
                        </m:r>
                      </m:den>
                    </m:f>
                    <m:sSup>
                      <m:sSupPr>
                        <m:ctrlPr>
                          <a:rPr lang="en-US" b="0" i="1" smtClean="0">
                            <a:latin typeface="Cambria Math" panose="02040503050406030204" pitchFamily="18" charset="0"/>
                          </a:rPr>
                        </m:ctrlPr>
                      </m:sSupPr>
                      <m:e>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𝑊</m:t>
                            </m:r>
                          </m:sub>
                          <m:sup/>
                          <m:e>
                            <m:r>
                              <a:rPr lang="en-US" i="1">
                                <a:latin typeface="Cambria Math" panose="02040503050406030204" pitchFamily="18" charset="0"/>
                              </a:rPr>
                              <m:t>𝑤</m:t>
                            </m:r>
                          </m:e>
                        </m:nary>
                      </m:e>
                      <m:sup>
                        <m:r>
                          <a:rPr lang="en-US" b="0" i="1" smtClean="0">
                            <a:latin typeface="Cambria Math" panose="02040503050406030204" pitchFamily="18" charset="0"/>
                          </a:rPr>
                          <m:t>2</m:t>
                        </m:r>
                      </m:sup>
                    </m:sSup>
                  </m:oMath>
                </a14:m>
                <a:endParaRPr lang="en-US" dirty="0"/>
              </a:p>
              <a:p>
                <a:pPr lvl="1"/>
                <a14:m>
                  <m:oMath xmlns:m="http://schemas.openxmlformats.org/officeDocument/2006/math">
                    <m:r>
                      <a:rPr lang="en-US" i="1">
                        <a:latin typeface="Cambria Math" panose="02040503050406030204" pitchFamily="18" charset="0"/>
                      </a:rPr>
                      <m:t>𝜆</m:t>
                    </m:r>
                    <m:r>
                      <a:rPr lang="en-US" b="0" i="1" smtClean="0">
                        <a:latin typeface="Cambria Math" panose="02040503050406030204" pitchFamily="18" charset="0"/>
                      </a:rPr>
                      <m:t>&gt;0</m:t>
                    </m:r>
                  </m:oMath>
                </a14:m>
                <a:r>
                  <a:rPr lang="en-US" dirty="0"/>
                  <a:t> is the </a:t>
                </a:r>
                <a:r>
                  <a:rPr lang="en-US" i="1" dirty="0"/>
                  <a:t>regularization parameter, </a:t>
                </a:r>
                <a14:m>
                  <m:oMath xmlns:m="http://schemas.openxmlformats.org/officeDocument/2006/math">
                    <m:r>
                      <a:rPr lang="en-US" i="1">
                        <a:latin typeface="Cambria Math" panose="02040503050406030204" pitchFamily="18" charset="0"/>
                      </a:rPr>
                      <m:t>𝑛</m:t>
                    </m:r>
                  </m:oMath>
                </a14:m>
                <a:r>
                  <a:rPr lang="en-US" dirty="0"/>
                  <a:t> is the size of the training set, </a:t>
                </a:r>
                <a14:m>
                  <m:oMath xmlns:m="http://schemas.openxmlformats.org/officeDocument/2006/math">
                    <m:r>
                      <m:rPr>
                        <m:brk m:alnAt="7"/>
                      </m:rPr>
                      <a:rPr lang="en-US" i="1">
                        <a:latin typeface="Cambria Math" panose="02040503050406030204" pitchFamily="18" charset="0"/>
                      </a:rPr>
                      <m:t>𝑊</m:t>
                    </m:r>
                  </m:oMath>
                </a14:m>
                <a:r>
                  <a:rPr lang="en-US" dirty="0"/>
                  <a:t> is the set of all weights in the network</a:t>
                </a:r>
              </a:p>
              <a:p>
                <a:r>
                  <a:rPr lang="en-US" dirty="0"/>
                  <a:t>How will adding these penalties affect the weight gradient?</a:t>
                </a:r>
              </a:p>
            </p:txBody>
          </p:sp>
        </mc:Choice>
        <mc:Fallback xmlns="">
          <p:sp>
            <p:nvSpPr>
              <p:cNvPr id="3" name="Content Placeholder 2">
                <a:extLst>
                  <a:ext uri="{FF2B5EF4-FFF2-40B4-BE49-F238E27FC236}">
                    <a16:creationId xmlns:a16="http://schemas.microsoft.com/office/drawing/2014/main" id="{ECE05E21-7E6E-FE47-948A-6109A790CF26}"/>
                  </a:ext>
                </a:extLst>
              </p:cNvPr>
              <p:cNvSpPr>
                <a:spLocks noGrp="1" noRot="1" noChangeAspect="1" noMove="1" noResize="1" noEditPoints="1" noAdjustHandles="1" noChangeArrowheads="1" noChangeShapeType="1" noTextEdit="1"/>
              </p:cNvSpPr>
              <p:nvPr>
                <p:ph idx="1"/>
              </p:nvPr>
            </p:nvSpPr>
            <p:spPr>
              <a:blipFill>
                <a:blip r:embed="rId2"/>
                <a:stretch>
                  <a:fillRect l="-1086" t="-2326"/>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A94577BF-31D4-ED4F-8C3D-03354FAFD2F8}"/>
              </a:ext>
            </a:extLst>
          </p:cNvPr>
          <p:cNvSpPr>
            <a:spLocks noGrp="1"/>
          </p:cNvSpPr>
          <p:nvPr>
            <p:ph type="sldNum" sz="quarter" idx="12"/>
          </p:nvPr>
        </p:nvSpPr>
        <p:spPr/>
        <p:txBody>
          <a:bodyPr/>
          <a:lstStyle/>
          <a:p>
            <a:fld id="{5F07402F-1908-0F43-B844-ECE5D9BD648C}" type="slidenum">
              <a:rPr lang="en-US" smtClean="0"/>
              <a:t>51</a:t>
            </a:fld>
            <a:endParaRPr lang="en-US"/>
          </a:p>
        </p:txBody>
      </p:sp>
      <p:sp>
        <p:nvSpPr>
          <p:cNvPr id="5" name="TextBox 4">
            <a:extLst>
              <a:ext uri="{FF2B5EF4-FFF2-40B4-BE49-F238E27FC236}">
                <a16:creationId xmlns:a16="http://schemas.microsoft.com/office/drawing/2014/main" id="{4F9E42E5-63C0-F9EC-B838-B3EC14AE8E1F}"/>
              </a:ext>
            </a:extLst>
          </p:cNvPr>
          <p:cNvSpPr txBox="1"/>
          <p:nvPr/>
        </p:nvSpPr>
        <p:spPr>
          <a:xfrm>
            <a:off x="838200" y="6127234"/>
            <a:ext cx="7338419" cy="369332"/>
          </a:xfrm>
          <a:prstGeom prst="rect">
            <a:avLst/>
          </a:prstGeom>
          <a:noFill/>
        </p:spPr>
        <p:txBody>
          <a:bodyPr wrap="none" rtlCol="0">
            <a:spAutoFit/>
          </a:bodyPr>
          <a:lstStyle/>
          <a:p>
            <a:r>
              <a:rPr lang="en-US" dirty="0"/>
              <a:t>*L2 regularization has a deeper theoretical meaning which we won’t cover</a:t>
            </a:r>
          </a:p>
        </p:txBody>
      </p:sp>
    </p:spTree>
    <p:extLst>
      <p:ext uri="{BB962C8B-B14F-4D97-AF65-F5344CB8AC3E}">
        <p14:creationId xmlns:p14="http://schemas.microsoft.com/office/powerpoint/2010/main" val="33690315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A78AB-BB00-0341-88E1-DEBED3EFD447}"/>
              </a:ext>
            </a:extLst>
          </p:cNvPr>
          <p:cNvSpPr>
            <a:spLocks noGrp="1"/>
          </p:cNvSpPr>
          <p:nvPr>
            <p:ph type="title"/>
          </p:nvPr>
        </p:nvSpPr>
        <p:spPr/>
        <p:txBody>
          <a:bodyPr/>
          <a:lstStyle/>
          <a:p>
            <a:r>
              <a:rPr lang="en-US" dirty="0"/>
              <a:t>Dropout</a:t>
            </a:r>
          </a:p>
        </p:txBody>
      </p:sp>
      <p:sp>
        <p:nvSpPr>
          <p:cNvPr id="3" name="Content Placeholder 2">
            <a:extLst>
              <a:ext uri="{FF2B5EF4-FFF2-40B4-BE49-F238E27FC236}">
                <a16:creationId xmlns:a16="http://schemas.microsoft.com/office/drawing/2014/main" id="{3F0DFB09-9528-6647-9CBF-B8B7CBA6E232}"/>
              </a:ext>
            </a:extLst>
          </p:cNvPr>
          <p:cNvSpPr>
            <a:spLocks noGrp="1"/>
          </p:cNvSpPr>
          <p:nvPr>
            <p:ph idx="1"/>
          </p:nvPr>
        </p:nvSpPr>
        <p:spPr/>
        <p:txBody>
          <a:bodyPr/>
          <a:lstStyle/>
          <a:p>
            <a:r>
              <a:rPr lang="en-US" dirty="0"/>
              <a:t>Common regularization technique (these days)</a:t>
            </a:r>
          </a:p>
          <a:p>
            <a:r>
              <a:rPr lang="en-US" dirty="0"/>
              <a:t>At every iteration, randomly (and temporarily) remove some nodes along with their incoming and outgoing connections</a:t>
            </a:r>
          </a:p>
          <a:p>
            <a:pPr lvl="1"/>
            <a:r>
              <a:rPr lang="en-US" dirty="0"/>
              <a:t>Train a minibatch of observation on the augmented network</a:t>
            </a:r>
          </a:p>
          <a:p>
            <a:r>
              <a:rPr lang="en-US" dirty="0"/>
              <a:t>Each iteration trains a different subset of the network</a:t>
            </a:r>
          </a:p>
          <a:p>
            <a:r>
              <a:rPr lang="en-US" dirty="0"/>
              <a:t>Dropout probability is a hyper parameter</a:t>
            </a:r>
          </a:p>
          <a:p>
            <a:endParaRPr lang="en-US" dirty="0"/>
          </a:p>
        </p:txBody>
      </p:sp>
      <p:pic>
        <p:nvPicPr>
          <p:cNvPr id="7170" name="Picture 2">
            <a:extLst>
              <a:ext uri="{FF2B5EF4-FFF2-40B4-BE49-F238E27FC236}">
                <a16:creationId xmlns:a16="http://schemas.microsoft.com/office/drawing/2014/main" id="{82591D4C-DAE7-C749-954B-A2DA419E10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1111" y="4386804"/>
            <a:ext cx="4012237" cy="2337564"/>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58F0C041-E381-9E48-A812-ED56754AA020}"/>
              </a:ext>
            </a:extLst>
          </p:cNvPr>
          <p:cNvSpPr>
            <a:spLocks noGrp="1"/>
          </p:cNvSpPr>
          <p:nvPr>
            <p:ph type="sldNum" sz="quarter" idx="12"/>
          </p:nvPr>
        </p:nvSpPr>
        <p:spPr/>
        <p:txBody>
          <a:bodyPr/>
          <a:lstStyle/>
          <a:p>
            <a:fld id="{5F07402F-1908-0F43-B844-ECE5D9BD648C}" type="slidenum">
              <a:rPr lang="en-US" smtClean="0"/>
              <a:t>52</a:t>
            </a:fld>
            <a:endParaRPr lang="en-US"/>
          </a:p>
        </p:txBody>
      </p:sp>
    </p:spTree>
    <p:extLst>
      <p:ext uri="{BB962C8B-B14F-4D97-AF65-F5344CB8AC3E}">
        <p14:creationId xmlns:p14="http://schemas.microsoft.com/office/powerpoint/2010/main" val="32666837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3DFE5-1A8D-0C49-9778-2493C703EE2F}"/>
              </a:ext>
            </a:extLst>
          </p:cNvPr>
          <p:cNvSpPr>
            <a:spLocks noGrp="1"/>
          </p:cNvSpPr>
          <p:nvPr>
            <p:ph type="title"/>
          </p:nvPr>
        </p:nvSpPr>
        <p:spPr/>
        <p:txBody>
          <a:bodyPr/>
          <a:lstStyle/>
          <a:p>
            <a:r>
              <a:rPr lang="en-US" dirty="0"/>
              <a:t>Adaptive learning rates</a:t>
            </a:r>
          </a:p>
        </p:txBody>
      </p:sp>
      <p:sp>
        <p:nvSpPr>
          <p:cNvPr id="3" name="Content Placeholder 2">
            <a:extLst>
              <a:ext uri="{FF2B5EF4-FFF2-40B4-BE49-F238E27FC236}">
                <a16:creationId xmlns:a16="http://schemas.microsoft.com/office/drawing/2014/main" id="{DD93C4B2-25D0-254C-A5F0-C68BD0970EFC}"/>
              </a:ext>
            </a:extLst>
          </p:cNvPr>
          <p:cNvSpPr>
            <a:spLocks noGrp="1"/>
          </p:cNvSpPr>
          <p:nvPr>
            <p:ph idx="1"/>
          </p:nvPr>
        </p:nvSpPr>
        <p:spPr/>
        <p:txBody>
          <a:bodyPr/>
          <a:lstStyle/>
          <a:p>
            <a:r>
              <a:rPr lang="en-US" dirty="0"/>
              <a:t>SGD has trouble navigating ravines, i.e., areas where the surface curves much more steeply in one dimension than in another, which are common around local optima </a:t>
            </a:r>
          </a:p>
          <a:p>
            <a:r>
              <a:rPr lang="en-US" dirty="0"/>
              <a:t>In these scenarios, SGD oscillates across the slopes of the ravine while only making hesitant progress along the bottom towards the local optimum</a:t>
            </a:r>
          </a:p>
        </p:txBody>
      </p:sp>
      <p:pic>
        <p:nvPicPr>
          <p:cNvPr id="9224" name="Picture 8">
            <a:extLst>
              <a:ext uri="{FF2B5EF4-FFF2-40B4-BE49-F238E27FC236}">
                <a16:creationId xmlns:a16="http://schemas.microsoft.com/office/drawing/2014/main" id="{9F033BDA-350E-A448-946A-4C20590A22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97614" y="4442267"/>
            <a:ext cx="5207000" cy="220980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C06F01BE-9CBE-5342-B0AE-E653C27D1FAF}"/>
              </a:ext>
            </a:extLst>
          </p:cNvPr>
          <p:cNvSpPr>
            <a:spLocks noGrp="1"/>
          </p:cNvSpPr>
          <p:nvPr>
            <p:ph type="sldNum" sz="quarter" idx="12"/>
          </p:nvPr>
        </p:nvSpPr>
        <p:spPr/>
        <p:txBody>
          <a:bodyPr/>
          <a:lstStyle/>
          <a:p>
            <a:fld id="{5F07402F-1908-0F43-B844-ECE5D9BD648C}" type="slidenum">
              <a:rPr lang="en-US" smtClean="0"/>
              <a:t>53</a:t>
            </a:fld>
            <a:endParaRPr lang="en-US"/>
          </a:p>
        </p:txBody>
      </p:sp>
    </p:spTree>
    <p:extLst>
      <p:ext uri="{BB962C8B-B14F-4D97-AF65-F5344CB8AC3E}">
        <p14:creationId xmlns:p14="http://schemas.microsoft.com/office/powerpoint/2010/main" val="385475392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3DFE5-1A8D-0C49-9778-2493C703EE2F}"/>
              </a:ext>
            </a:extLst>
          </p:cNvPr>
          <p:cNvSpPr>
            <a:spLocks noGrp="1"/>
          </p:cNvSpPr>
          <p:nvPr>
            <p:ph type="title"/>
          </p:nvPr>
        </p:nvSpPr>
        <p:spPr/>
        <p:txBody>
          <a:bodyPr/>
          <a:lstStyle/>
          <a:p>
            <a:r>
              <a:rPr lang="en-US" dirty="0"/>
              <a:t>Momentum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D93C4B2-25D0-254C-A5F0-C68BD0970EFC}"/>
                  </a:ext>
                </a:extLst>
              </p:cNvPr>
              <p:cNvSpPr>
                <a:spLocks noGrp="1"/>
              </p:cNvSpPr>
              <p:nvPr>
                <p:ph idx="1"/>
              </p:nvPr>
            </p:nvSpPr>
            <p:spPr/>
            <p:txBody>
              <a:bodyPr/>
              <a:lstStyle/>
              <a:p>
                <a:r>
                  <a:rPr lang="en-US" dirty="0"/>
                  <a:t>Keep an exponential weighted average of the gradient over successive iterations</a:t>
                </a:r>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𝑡</m:t>
                        </m:r>
                      </m:sub>
                    </m:sSub>
                    <m:r>
                      <a:rPr lang="en-US" b="0" i="1" smtClean="0">
                        <a:latin typeface="Cambria Math" panose="02040503050406030204" pitchFamily="18" charset="0"/>
                      </a:rPr>
                      <m:t>=</m:t>
                    </m:r>
                    <m:r>
                      <a:rPr lang="en-US" b="0" i="1" smtClean="0">
                        <a:latin typeface="Cambria Math" panose="02040503050406030204" pitchFamily="18" charset="0"/>
                      </a:rPr>
                      <m:t>𝛽</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𝑡</m:t>
                        </m:r>
                        <m:r>
                          <a:rPr lang="en-US" b="0" i="1" smtClean="0">
                            <a:latin typeface="Cambria Math" panose="02040503050406030204" pitchFamily="18" charset="0"/>
                          </a:rPr>
                          <m:t>−1</m:t>
                        </m:r>
                      </m:sub>
                    </m:sSub>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1−</m:t>
                        </m:r>
                        <m:r>
                          <a:rPr lang="en-US" b="0" i="1" smtClean="0">
                            <a:latin typeface="Cambria Math" panose="02040503050406030204" pitchFamily="18" charset="0"/>
                          </a:rPr>
                          <m:t>𝛽</m:t>
                        </m:r>
                      </m:e>
                    </m:d>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m:t>
                        </m:r>
                      </m:e>
                      <m:sub>
                        <m:r>
                          <a:rPr lang="en-US" b="0" i="1" smtClean="0">
                            <a:latin typeface="Cambria Math" panose="02040503050406030204" pitchFamily="18" charset="0"/>
                          </a:rPr>
                          <m:t>𝜃</m:t>
                        </m:r>
                      </m:sub>
                    </m:sSub>
                    <m:r>
                      <m:rPr>
                        <m:sty m:val="p"/>
                      </m:rPr>
                      <a:rPr lang="en-US" b="0" i="0" smtClean="0">
                        <a:latin typeface="Cambria Math" panose="02040503050406030204" pitchFamily="18" charset="0"/>
                      </a:rPr>
                      <m:t>loss</m:t>
                    </m:r>
                  </m:oMath>
                </a14:m>
                <a:endParaRPr lang="en-US" dirty="0"/>
              </a:p>
              <a:p>
                <a:r>
                  <a:rPr lang="en-US" dirty="0"/>
                  <a:t>Update the model using SGD towards </a:t>
                </a:r>
                <a14:m>
                  <m:oMath xmlns:m="http://schemas.openxmlformats.org/officeDocument/2006/math">
                    <m:sSub>
                      <m:sSubPr>
                        <m:ctrlPr>
                          <a:rPr lang="en-US" i="1">
                            <a:latin typeface="Cambria Math" panose="02040503050406030204" pitchFamily="18" charset="0"/>
                          </a:rPr>
                        </m:ctrlPr>
                      </m:sSubPr>
                      <m:e>
                        <m:r>
                          <a:rPr lang="en-US" b="0" i="1" smtClean="0">
                            <a:latin typeface="Cambria Math" panose="02040503050406030204" pitchFamily="18" charset="0"/>
                          </a:rPr>
                          <m:t>−</m:t>
                        </m:r>
                        <m:r>
                          <a:rPr lang="en-US" i="1">
                            <a:latin typeface="Cambria Math" panose="02040503050406030204" pitchFamily="18" charset="0"/>
                          </a:rPr>
                          <m:t>𝑣</m:t>
                        </m:r>
                      </m:e>
                      <m:sub>
                        <m:r>
                          <a:rPr lang="en-US" i="1">
                            <a:latin typeface="Cambria Math" panose="02040503050406030204" pitchFamily="18" charset="0"/>
                          </a:rPr>
                          <m:t>𝑡</m:t>
                        </m:r>
                      </m:sub>
                    </m:sSub>
                  </m:oMath>
                </a14:m>
                <a:endParaRPr lang="en-US" dirty="0"/>
              </a:p>
              <a:p>
                <a:pPr lvl="1"/>
                <a14:m>
                  <m:oMath xmlns:m="http://schemas.openxmlformats.org/officeDocument/2006/math">
                    <m:r>
                      <a:rPr lang="en-US" b="0" i="1" smtClean="0">
                        <a:latin typeface="Cambria Math" panose="02040503050406030204" pitchFamily="18" charset="0"/>
                      </a:rPr>
                      <m:t>𝜃</m:t>
                    </m:r>
                    <m:r>
                      <a:rPr lang="en-US" b="0" i="1" smtClean="0">
                        <a:latin typeface="Cambria Math" panose="02040503050406030204" pitchFamily="18" charset="0"/>
                      </a:rPr>
                      <m:t>=</m:t>
                    </m:r>
                    <m:r>
                      <a:rPr lang="en-US" b="0" i="1" smtClean="0">
                        <a:latin typeface="Cambria Math" panose="02040503050406030204" pitchFamily="18" charset="0"/>
                      </a:rPr>
                      <m:t>𝜃</m:t>
                    </m:r>
                    <m:r>
                      <a:rPr lang="en-US" b="0" i="1" smtClean="0">
                        <a:latin typeface="Cambria Math" panose="02040503050406030204" pitchFamily="18" charset="0"/>
                      </a:rPr>
                      <m:t>−</m:t>
                    </m:r>
                    <m:r>
                      <a:rPr lang="en-US" b="0" i="1" smtClean="0">
                        <a:latin typeface="Cambria Math" panose="02040503050406030204" pitchFamily="18" charset="0"/>
                      </a:rPr>
                      <m:t>𝛼</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𝑡</m:t>
                        </m:r>
                      </m:sub>
                    </m:sSub>
                  </m:oMath>
                </a14:m>
                <a:endParaRPr lang="en-US" dirty="0"/>
              </a:p>
              <a:p>
                <a:endParaRPr lang="en-US" dirty="0"/>
              </a:p>
            </p:txBody>
          </p:sp>
        </mc:Choice>
        <mc:Fallback xmlns="">
          <p:sp>
            <p:nvSpPr>
              <p:cNvPr id="3" name="Content Placeholder 2">
                <a:extLst>
                  <a:ext uri="{FF2B5EF4-FFF2-40B4-BE49-F238E27FC236}">
                    <a16:creationId xmlns:a16="http://schemas.microsoft.com/office/drawing/2014/main" id="{DD93C4B2-25D0-254C-A5F0-C68BD0970EFC}"/>
                  </a:ext>
                </a:extLst>
              </p:cNvPr>
              <p:cNvSpPr>
                <a:spLocks noGrp="1" noRot="1" noChangeAspect="1" noMove="1" noResize="1" noEditPoints="1" noAdjustHandles="1" noChangeArrowheads="1" noChangeShapeType="1" noTextEdit="1"/>
              </p:cNvSpPr>
              <p:nvPr>
                <p:ph idx="1"/>
              </p:nvPr>
            </p:nvSpPr>
            <p:spPr>
              <a:blipFill>
                <a:blip r:embed="rId2"/>
                <a:stretch>
                  <a:fillRect l="-965" t="-2632" r="-1689"/>
                </a:stretch>
              </a:blipFill>
            </p:spPr>
            <p:txBody>
              <a:bodyPr/>
              <a:lstStyle/>
              <a:p>
                <a:r>
                  <a:rPr lang="en-US">
                    <a:noFill/>
                  </a:rPr>
                  <a:t> </a:t>
                </a:r>
              </a:p>
            </p:txBody>
          </p:sp>
        </mc:Fallback>
      </mc:AlternateContent>
      <p:pic>
        <p:nvPicPr>
          <p:cNvPr id="9222" name="Picture 6">
            <a:extLst>
              <a:ext uri="{FF2B5EF4-FFF2-40B4-BE49-F238E27FC236}">
                <a16:creationId xmlns:a16="http://schemas.microsoft.com/office/drawing/2014/main" id="{2CCA9A41-8853-7A4C-BD5C-376C144000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5208" y="4471955"/>
            <a:ext cx="4761938" cy="2020920"/>
          </a:xfrm>
          <a:prstGeom prst="rect">
            <a:avLst/>
          </a:prstGeom>
          <a:noFill/>
          <a:extLst>
            <a:ext uri="{909E8E84-426E-40DD-AFC4-6F175D3DCCD1}">
              <a14:hiddenFill xmlns:a14="http://schemas.microsoft.com/office/drawing/2010/main">
                <a:solidFill>
                  <a:srgbClr val="FFFFFF"/>
                </a:solidFill>
              </a14:hiddenFill>
            </a:ext>
          </a:extLst>
        </p:spPr>
      </p:pic>
      <p:pic>
        <p:nvPicPr>
          <p:cNvPr id="10242" name="Picture 2">
            <a:extLst>
              <a:ext uri="{FF2B5EF4-FFF2-40B4-BE49-F238E27FC236}">
                <a16:creationId xmlns:a16="http://schemas.microsoft.com/office/drawing/2014/main" id="{F89928FE-9E3E-E847-8471-5EB1B05AB3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546" y="4471955"/>
            <a:ext cx="4761938" cy="2020920"/>
          </a:xfrm>
          <a:prstGeom prst="rect">
            <a:avLst/>
          </a:prstGeom>
          <a:noFill/>
          <a:extLst>
            <a:ext uri="{909E8E84-426E-40DD-AFC4-6F175D3DCCD1}">
              <a14:hiddenFill xmlns:a14="http://schemas.microsoft.com/office/drawing/2010/main">
                <a:solidFill>
                  <a:srgbClr val="FFFFFF"/>
                </a:solidFill>
              </a14:hiddenFill>
            </a:ext>
          </a:extLst>
        </p:spPr>
      </p:pic>
      <p:sp>
        <p:nvSpPr>
          <p:cNvPr id="4" name="Right Arrow 3">
            <a:extLst>
              <a:ext uri="{FF2B5EF4-FFF2-40B4-BE49-F238E27FC236}">
                <a16:creationId xmlns:a16="http://schemas.microsoft.com/office/drawing/2014/main" id="{A63C7482-124E-B347-A6CB-13B376E856B7}"/>
              </a:ext>
            </a:extLst>
          </p:cNvPr>
          <p:cNvSpPr/>
          <p:nvPr/>
        </p:nvSpPr>
        <p:spPr>
          <a:xfrm>
            <a:off x="5812500" y="5285697"/>
            <a:ext cx="906683" cy="3934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2EB1F6BF-FF38-E74D-912B-3EA80A4A8457}"/>
              </a:ext>
            </a:extLst>
          </p:cNvPr>
          <p:cNvSpPr>
            <a:spLocks noGrp="1"/>
          </p:cNvSpPr>
          <p:nvPr>
            <p:ph type="sldNum" sz="quarter" idx="12"/>
          </p:nvPr>
        </p:nvSpPr>
        <p:spPr/>
        <p:txBody>
          <a:bodyPr/>
          <a:lstStyle/>
          <a:p>
            <a:fld id="{5F07402F-1908-0F43-B844-ECE5D9BD648C}" type="slidenum">
              <a:rPr lang="en-US" smtClean="0"/>
              <a:t>54</a:t>
            </a:fld>
            <a:endParaRPr lang="en-US"/>
          </a:p>
        </p:txBody>
      </p:sp>
    </p:spTree>
    <p:extLst>
      <p:ext uri="{BB962C8B-B14F-4D97-AF65-F5344CB8AC3E}">
        <p14:creationId xmlns:p14="http://schemas.microsoft.com/office/powerpoint/2010/main" val="322356546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3DFE5-1A8D-0C49-9778-2493C703EE2F}"/>
              </a:ext>
            </a:extLst>
          </p:cNvPr>
          <p:cNvSpPr>
            <a:spLocks noGrp="1"/>
          </p:cNvSpPr>
          <p:nvPr>
            <p:ph type="title"/>
          </p:nvPr>
        </p:nvSpPr>
        <p:spPr/>
        <p:txBody>
          <a:bodyPr/>
          <a:lstStyle/>
          <a:p>
            <a:r>
              <a:rPr lang="en-US" dirty="0"/>
              <a:t>Adaptive Moment Estimation (ADAM)</a:t>
            </a:r>
          </a:p>
        </p:txBody>
      </p:sp>
      <p:sp>
        <p:nvSpPr>
          <p:cNvPr id="3" name="Content Placeholder 2">
            <a:extLst>
              <a:ext uri="{FF2B5EF4-FFF2-40B4-BE49-F238E27FC236}">
                <a16:creationId xmlns:a16="http://schemas.microsoft.com/office/drawing/2014/main" id="{DD93C4B2-25D0-254C-A5F0-C68BD0970EFC}"/>
              </a:ext>
            </a:extLst>
          </p:cNvPr>
          <p:cNvSpPr>
            <a:spLocks noGrp="1"/>
          </p:cNvSpPr>
          <p:nvPr>
            <p:ph idx="1"/>
          </p:nvPr>
        </p:nvSpPr>
        <p:spPr>
          <a:xfrm>
            <a:off x="838200" y="1825625"/>
            <a:ext cx="10515600" cy="4351338"/>
          </a:xfrm>
        </p:spPr>
        <p:txBody>
          <a:bodyPr>
            <a:normAutofit/>
          </a:bodyPr>
          <a:lstStyle/>
          <a:p>
            <a:r>
              <a:rPr lang="en-US" sz="2400" dirty="0"/>
              <a:t>Keeps an exponentially decaying average of past gradients, as in vanilla momentum</a:t>
            </a:r>
          </a:p>
          <a:p>
            <a:r>
              <a:rPr lang="en-US" sz="2400" dirty="0"/>
              <a:t>Keeps an exponentially decaying average of past squared gradients</a:t>
            </a:r>
          </a:p>
          <a:p>
            <a:r>
              <a:rPr lang="en-US" sz="2400" dirty="0"/>
              <a:t>Computes adaptive learning rates for each parameter </a:t>
            </a:r>
          </a:p>
          <a:p>
            <a:pPr lvl="1"/>
            <a:r>
              <a:rPr lang="en-US" sz="2000" dirty="0"/>
              <a:t>Invariant to the magnitude of the gradient, which helps a lot when going through areas with tiny gradients</a:t>
            </a:r>
          </a:p>
          <a:p>
            <a:r>
              <a:rPr lang="en-US" sz="2400" dirty="0"/>
              <a:t>Commonly used these days</a:t>
            </a:r>
          </a:p>
        </p:txBody>
      </p:sp>
      <p:pic>
        <p:nvPicPr>
          <p:cNvPr id="4" name="Picture 3">
            <a:extLst>
              <a:ext uri="{FF2B5EF4-FFF2-40B4-BE49-F238E27FC236}">
                <a16:creationId xmlns:a16="http://schemas.microsoft.com/office/drawing/2014/main" id="{D4360547-295A-1C49-80BD-C5E07D74B8A6}"/>
              </a:ext>
            </a:extLst>
          </p:cNvPr>
          <p:cNvPicPr>
            <a:picLocks noChangeAspect="1"/>
          </p:cNvPicPr>
          <p:nvPr/>
        </p:nvPicPr>
        <p:blipFill>
          <a:blip r:embed="rId2"/>
          <a:stretch>
            <a:fillRect/>
          </a:stretch>
        </p:blipFill>
        <p:spPr>
          <a:xfrm>
            <a:off x="1498028" y="4538662"/>
            <a:ext cx="9855772" cy="2136457"/>
          </a:xfrm>
          <a:prstGeom prst="rect">
            <a:avLst/>
          </a:prstGeom>
        </p:spPr>
      </p:pic>
      <p:sp>
        <p:nvSpPr>
          <p:cNvPr id="5" name="Slide Number Placeholder 4">
            <a:extLst>
              <a:ext uri="{FF2B5EF4-FFF2-40B4-BE49-F238E27FC236}">
                <a16:creationId xmlns:a16="http://schemas.microsoft.com/office/drawing/2014/main" id="{2ACA99C6-B219-EF46-BDEA-C7316F2C0DD2}"/>
              </a:ext>
            </a:extLst>
          </p:cNvPr>
          <p:cNvSpPr>
            <a:spLocks noGrp="1"/>
          </p:cNvSpPr>
          <p:nvPr>
            <p:ph type="sldNum" sz="quarter" idx="12"/>
          </p:nvPr>
        </p:nvSpPr>
        <p:spPr/>
        <p:txBody>
          <a:bodyPr/>
          <a:lstStyle/>
          <a:p>
            <a:fld id="{5F07402F-1908-0F43-B844-ECE5D9BD648C}" type="slidenum">
              <a:rPr lang="en-US" smtClean="0"/>
              <a:t>55</a:t>
            </a:fld>
            <a:endParaRPr lang="en-US"/>
          </a:p>
        </p:txBody>
      </p:sp>
    </p:spTree>
    <p:extLst>
      <p:ext uri="{BB962C8B-B14F-4D97-AF65-F5344CB8AC3E}">
        <p14:creationId xmlns:p14="http://schemas.microsoft.com/office/powerpoint/2010/main" val="35590795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B0F86-81BF-284F-A988-35907B53D2D5}"/>
              </a:ext>
            </a:extLst>
          </p:cNvPr>
          <p:cNvSpPr>
            <a:spLocks noGrp="1"/>
          </p:cNvSpPr>
          <p:nvPr>
            <p:ph type="title"/>
          </p:nvPr>
        </p:nvSpPr>
        <p:spPr/>
        <p:txBody>
          <a:bodyPr/>
          <a:lstStyle/>
          <a:p>
            <a:r>
              <a:rPr lang="en-US" dirty="0"/>
              <a:t>Conv layers</a:t>
            </a:r>
          </a:p>
        </p:txBody>
      </p:sp>
      <p:sp>
        <p:nvSpPr>
          <p:cNvPr id="3" name="Content Placeholder 2">
            <a:extLst>
              <a:ext uri="{FF2B5EF4-FFF2-40B4-BE49-F238E27FC236}">
                <a16:creationId xmlns:a16="http://schemas.microsoft.com/office/drawing/2014/main" id="{2BA71C3D-1BC9-B544-B9B7-24B7F9456422}"/>
              </a:ext>
            </a:extLst>
          </p:cNvPr>
          <p:cNvSpPr>
            <a:spLocks noGrp="1"/>
          </p:cNvSpPr>
          <p:nvPr>
            <p:ph idx="1"/>
          </p:nvPr>
        </p:nvSpPr>
        <p:spPr/>
        <p:txBody>
          <a:bodyPr/>
          <a:lstStyle/>
          <a:p>
            <a:r>
              <a:rPr lang="en-US" dirty="0"/>
              <a:t>Spatial structure can be inferred for some inputs (e.g., images)</a:t>
            </a:r>
          </a:p>
          <a:p>
            <a:r>
              <a:rPr lang="en-US" dirty="0"/>
              <a:t>We would like to take advantage of the spatial structure in such cases</a:t>
            </a:r>
          </a:p>
          <a:p>
            <a:r>
              <a:rPr lang="en-US" dirty="0"/>
              <a:t>CNN use three basic ideas: </a:t>
            </a:r>
            <a:r>
              <a:rPr lang="en-US" i="1" dirty="0"/>
              <a:t>local receptive fields</a:t>
            </a:r>
            <a:r>
              <a:rPr lang="en-US" dirty="0"/>
              <a:t>, </a:t>
            </a:r>
            <a:r>
              <a:rPr lang="en-US" i="1" dirty="0"/>
              <a:t>shared weights</a:t>
            </a:r>
            <a:r>
              <a:rPr lang="en-US" dirty="0"/>
              <a:t>, and </a:t>
            </a:r>
            <a:r>
              <a:rPr lang="en-US" i="1" dirty="0"/>
              <a:t>pooling</a:t>
            </a:r>
            <a:endParaRPr lang="en-US" b="1" dirty="0"/>
          </a:p>
          <a:p>
            <a:endParaRPr lang="en-US" dirty="0"/>
          </a:p>
        </p:txBody>
      </p:sp>
      <p:pic>
        <p:nvPicPr>
          <p:cNvPr id="1028" name="Picture 4" descr="Image result for convolutional neural network">
            <a:extLst>
              <a:ext uri="{FF2B5EF4-FFF2-40B4-BE49-F238E27FC236}">
                <a16:creationId xmlns:a16="http://schemas.microsoft.com/office/drawing/2014/main" id="{4C26F6C7-1A6E-1D44-9AF8-E89147DD2B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6504" y="4239336"/>
            <a:ext cx="4896016" cy="261866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3A00AEE-684C-D343-9884-7BF60D1389CF}"/>
              </a:ext>
            </a:extLst>
          </p:cNvPr>
          <p:cNvSpPr txBox="1"/>
          <p:nvPr/>
        </p:nvSpPr>
        <p:spPr>
          <a:xfrm>
            <a:off x="0" y="6581636"/>
            <a:ext cx="2591415" cy="276999"/>
          </a:xfrm>
          <a:prstGeom prst="rect">
            <a:avLst/>
          </a:prstGeom>
          <a:noFill/>
        </p:spPr>
        <p:txBody>
          <a:bodyPr wrap="none" rtlCol="0">
            <a:spAutoFit/>
          </a:bodyPr>
          <a:lstStyle/>
          <a:p>
            <a:r>
              <a:rPr lang="en-US" sz="1200" dirty="0"/>
              <a:t>Image credit: </a:t>
            </a:r>
            <a:r>
              <a:rPr lang="en-US" sz="1200" dirty="0" err="1"/>
              <a:t>towardsdatascience.com</a:t>
            </a:r>
            <a:endParaRPr lang="en-US" sz="1200" dirty="0"/>
          </a:p>
        </p:txBody>
      </p:sp>
      <p:sp>
        <p:nvSpPr>
          <p:cNvPr id="5" name="Slide Number Placeholder 4">
            <a:extLst>
              <a:ext uri="{FF2B5EF4-FFF2-40B4-BE49-F238E27FC236}">
                <a16:creationId xmlns:a16="http://schemas.microsoft.com/office/drawing/2014/main" id="{E077FA72-7154-5947-BE15-0B1D1B3AE379}"/>
              </a:ext>
            </a:extLst>
          </p:cNvPr>
          <p:cNvSpPr>
            <a:spLocks noGrp="1"/>
          </p:cNvSpPr>
          <p:nvPr>
            <p:ph type="sldNum" sz="quarter" idx="12"/>
          </p:nvPr>
        </p:nvSpPr>
        <p:spPr/>
        <p:txBody>
          <a:bodyPr/>
          <a:lstStyle/>
          <a:p>
            <a:fld id="{5F07402F-1908-0F43-B844-ECE5D9BD648C}" type="slidenum">
              <a:rPr lang="en-US" smtClean="0"/>
              <a:t>56</a:t>
            </a:fld>
            <a:endParaRPr lang="en-US"/>
          </a:p>
        </p:txBody>
      </p:sp>
    </p:spTree>
    <p:extLst>
      <p:ext uri="{BB962C8B-B14F-4D97-AF65-F5344CB8AC3E}">
        <p14:creationId xmlns:p14="http://schemas.microsoft.com/office/powerpoint/2010/main" val="7369226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B0F86-81BF-284F-A988-35907B53D2D5}"/>
              </a:ext>
            </a:extLst>
          </p:cNvPr>
          <p:cNvSpPr>
            <a:spLocks noGrp="1"/>
          </p:cNvSpPr>
          <p:nvPr>
            <p:ph type="title"/>
          </p:nvPr>
        </p:nvSpPr>
        <p:spPr/>
        <p:txBody>
          <a:bodyPr/>
          <a:lstStyle/>
          <a:p>
            <a:r>
              <a:rPr lang="en-US" b="1" dirty="0"/>
              <a:t>Local receptive fields</a:t>
            </a:r>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BA71C3D-1BC9-B544-B9B7-24B7F9456422}"/>
                  </a:ext>
                </a:extLst>
              </p:cNvPr>
              <p:cNvSpPr>
                <a:spLocks noGrp="1"/>
              </p:cNvSpPr>
              <p:nvPr>
                <p:ph idx="1"/>
              </p:nvPr>
            </p:nvSpPr>
            <p:spPr>
              <a:xfrm>
                <a:off x="838200" y="1825625"/>
                <a:ext cx="7218680" cy="4351338"/>
              </a:xfrm>
            </p:spPr>
            <p:txBody>
              <a:bodyPr/>
              <a:lstStyle/>
              <a:p>
                <a:r>
                  <a:rPr lang="en-US" dirty="0"/>
                  <a:t>Instead of connecting all inputs to every hidden neuron at </a:t>
                </a:r>
                <a14:m>
                  <m:oMath xmlns:m="http://schemas.openxmlformats.org/officeDocument/2006/math">
                    <m:r>
                      <a:rPr lang="en-US" b="0" i="1" smtClean="0">
                        <a:latin typeface="Cambria Math" panose="02040503050406030204" pitchFamily="18" charset="0"/>
                      </a:rPr>
                      <m:t>𝑙</m:t>
                    </m:r>
                    <m:r>
                      <a:rPr lang="en-US" b="0" i="1" smtClean="0">
                        <a:latin typeface="Cambria Math" panose="02040503050406030204" pitchFamily="18" charset="0"/>
                      </a:rPr>
                      <m:t>1</m:t>
                    </m:r>
                  </m:oMath>
                </a14:m>
                <a:r>
                  <a:rPr lang="en-US" dirty="0"/>
                  <a:t>, connect only a subset of spatially connected input neurons </a:t>
                </a:r>
              </a:p>
              <a:p>
                <a:r>
                  <a:rPr lang="en-US" dirty="0"/>
                  <a:t>That region in the input image is called the </a:t>
                </a:r>
                <a:r>
                  <a:rPr lang="en-US" i="1" dirty="0"/>
                  <a:t>local receptive field</a:t>
                </a:r>
                <a:r>
                  <a:rPr lang="en-US" dirty="0"/>
                  <a:t> for the hidden neuron</a:t>
                </a:r>
              </a:p>
              <a:p>
                <a:r>
                  <a:rPr lang="en-US" dirty="0"/>
                  <a:t>You can think of that particular hidden neuron as learning to analyze its particular local receptive field</a:t>
                </a:r>
              </a:p>
            </p:txBody>
          </p:sp>
        </mc:Choice>
        <mc:Fallback xmlns="">
          <p:sp>
            <p:nvSpPr>
              <p:cNvPr id="3" name="Content Placeholder 2">
                <a:extLst>
                  <a:ext uri="{FF2B5EF4-FFF2-40B4-BE49-F238E27FC236}">
                    <a16:creationId xmlns:a16="http://schemas.microsoft.com/office/drawing/2014/main" id="{2BA71C3D-1BC9-B544-B9B7-24B7F9456422}"/>
                  </a:ext>
                </a:extLst>
              </p:cNvPr>
              <p:cNvSpPr>
                <a:spLocks noGrp="1" noRot="1" noChangeAspect="1" noMove="1" noResize="1" noEditPoints="1" noAdjustHandles="1" noChangeArrowheads="1" noChangeShapeType="1" noTextEdit="1"/>
              </p:cNvSpPr>
              <p:nvPr>
                <p:ph idx="1"/>
              </p:nvPr>
            </p:nvSpPr>
            <p:spPr>
              <a:xfrm>
                <a:off x="838200" y="1825625"/>
                <a:ext cx="7218680" cy="4351338"/>
              </a:xfrm>
              <a:blipFill>
                <a:blip r:embed="rId2"/>
                <a:stretch>
                  <a:fillRect l="-1406" t="-2632" r="-879"/>
                </a:stretch>
              </a:blipFill>
            </p:spPr>
            <p:txBody>
              <a:bodyPr/>
              <a:lstStyle/>
              <a:p>
                <a:r>
                  <a:rPr lang="en-US">
                    <a:noFill/>
                  </a:rPr>
                  <a:t> </a:t>
                </a:r>
              </a:p>
            </p:txBody>
          </p:sp>
        </mc:Fallback>
      </mc:AlternateContent>
      <p:pic>
        <p:nvPicPr>
          <p:cNvPr id="2050" name="Picture 2">
            <a:extLst>
              <a:ext uri="{FF2B5EF4-FFF2-40B4-BE49-F238E27FC236}">
                <a16:creationId xmlns:a16="http://schemas.microsoft.com/office/drawing/2014/main" id="{515E8F74-8216-9B48-9C6D-EF9327BA25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58480" y="301625"/>
            <a:ext cx="2788093" cy="3048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10F77F22-A3D8-6341-B9EE-C4FCB0F23C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58480" y="3575844"/>
            <a:ext cx="4170327" cy="304800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5C77692-D6F3-8E4F-AFE8-5ABA56A94B59}"/>
              </a:ext>
            </a:extLst>
          </p:cNvPr>
          <p:cNvSpPr txBox="1"/>
          <p:nvPr/>
        </p:nvSpPr>
        <p:spPr>
          <a:xfrm>
            <a:off x="0" y="6581636"/>
            <a:ext cx="4162422" cy="276999"/>
          </a:xfrm>
          <a:prstGeom prst="rect">
            <a:avLst/>
          </a:prstGeom>
          <a:noFill/>
        </p:spPr>
        <p:txBody>
          <a:bodyPr wrap="none" rtlCol="0">
            <a:spAutoFit/>
          </a:bodyPr>
          <a:lstStyle/>
          <a:p>
            <a:r>
              <a:rPr lang="en-US" sz="1200" dirty="0"/>
              <a:t>Image/text credit: http://</a:t>
            </a:r>
            <a:r>
              <a:rPr lang="en-US" sz="1200" dirty="0" err="1"/>
              <a:t>neuralnetworksanddeeplearning.com</a:t>
            </a:r>
            <a:r>
              <a:rPr lang="en-US" sz="1200" dirty="0"/>
              <a:t>/</a:t>
            </a:r>
          </a:p>
        </p:txBody>
      </p:sp>
      <p:sp>
        <p:nvSpPr>
          <p:cNvPr id="4" name="Slide Number Placeholder 3">
            <a:extLst>
              <a:ext uri="{FF2B5EF4-FFF2-40B4-BE49-F238E27FC236}">
                <a16:creationId xmlns:a16="http://schemas.microsoft.com/office/drawing/2014/main" id="{B09D91BC-5A90-2E40-B3C1-440C0AE0EA32}"/>
              </a:ext>
            </a:extLst>
          </p:cNvPr>
          <p:cNvSpPr>
            <a:spLocks noGrp="1"/>
          </p:cNvSpPr>
          <p:nvPr>
            <p:ph type="sldNum" sz="quarter" idx="12"/>
          </p:nvPr>
        </p:nvSpPr>
        <p:spPr/>
        <p:txBody>
          <a:bodyPr/>
          <a:lstStyle/>
          <a:p>
            <a:fld id="{5F07402F-1908-0F43-B844-ECE5D9BD648C}" type="slidenum">
              <a:rPr lang="en-US" smtClean="0"/>
              <a:t>57</a:t>
            </a:fld>
            <a:endParaRPr lang="en-US"/>
          </a:p>
        </p:txBody>
      </p:sp>
    </p:spTree>
    <p:extLst>
      <p:ext uri="{BB962C8B-B14F-4D97-AF65-F5344CB8AC3E}">
        <p14:creationId xmlns:p14="http://schemas.microsoft.com/office/powerpoint/2010/main" val="59870038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B0F86-81BF-284F-A988-35907B53D2D5}"/>
              </a:ext>
            </a:extLst>
          </p:cNvPr>
          <p:cNvSpPr>
            <a:spLocks noGrp="1"/>
          </p:cNvSpPr>
          <p:nvPr>
            <p:ph type="title"/>
          </p:nvPr>
        </p:nvSpPr>
        <p:spPr/>
        <p:txBody>
          <a:bodyPr/>
          <a:lstStyle/>
          <a:p>
            <a:r>
              <a:rPr lang="en-US" b="1" dirty="0"/>
              <a:t>Local receptive fields</a:t>
            </a:r>
            <a:endParaRPr lang="en-US" dirty="0"/>
          </a:p>
        </p:txBody>
      </p:sp>
      <p:sp>
        <p:nvSpPr>
          <p:cNvPr id="3" name="Content Placeholder 2">
            <a:extLst>
              <a:ext uri="{FF2B5EF4-FFF2-40B4-BE49-F238E27FC236}">
                <a16:creationId xmlns:a16="http://schemas.microsoft.com/office/drawing/2014/main" id="{2BA71C3D-1BC9-B544-B9B7-24B7F9456422}"/>
              </a:ext>
            </a:extLst>
          </p:cNvPr>
          <p:cNvSpPr>
            <a:spLocks noGrp="1"/>
          </p:cNvSpPr>
          <p:nvPr>
            <p:ph idx="1"/>
          </p:nvPr>
        </p:nvSpPr>
        <p:spPr>
          <a:xfrm>
            <a:off x="838200" y="1690688"/>
            <a:ext cx="10957560" cy="4351338"/>
          </a:xfrm>
        </p:spPr>
        <p:txBody>
          <a:bodyPr/>
          <a:lstStyle/>
          <a:p>
            <a:r>
              <a:rPr lang="en-US" dirty="0"/>
              <a:t>Start with a local receptive field in the top-left corner</a:t>
            </a:r>
          </a:p>
          <a:p>
            <a:r>
              <a:rPr lang="en-US" dirty="0"/>
              <a:t>Then slide the local receptive field over by one pixel</a:t>
            </a:r>
          </a:p>
          <a:p>
            <a:r>
              <a:rPr lang="en-US" dirty="0"/>
              <a:t>if we have a 28×28 input image, and 5×5 local receptive fields, then there will be 24×24 neurons in the hidden layer</a:t>
            </a:r>
          </a:p>
        </p:txBody>
      </p:sp>
      <p:pic>
        <p:nvPicPr>
          <p:cNvPr id="3074" name="Picture 2">
            <a:extLst>
              <a:ext uri="{FF2B5EF4-FFF2-40B4-BE49-F238E27FC236}">
                <a16:creationId xmlns:a16="http://schemas.microsoft.com/office/drawing/2014/main" id="{83019F5D-E892-D144-B26A-5554ABEFF8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995" y="3882464"/>
            <a:ext cx="5570005" cy="286267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7E70F76C-6E38-1648-9C86-1B58BBE51A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8315" y="3882464"/>
            <a:ext cx="5570005" cy="286267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4453A12-619C-3548-9EFC-0798C44FCDE1}"/>
              </a:ext>
            </a:extLst>
          </p:cNvPr>
          <p:cNvSpPr txBox="1"/>
          <p:nvPr/>
        </p:nvSpPr>
        <p:spPr>
          <a:xfrm>
            <a:off x="-40640" y="6642596"/>
            <a:ext cx="3841116" cy="261610"/>
          </a:xfrm>
          <a:prstGeom prst="rect">
            <a:avLst/>
          </a:prstGeom>
          <a:noFill/>
        </p:spPr>
        <p:txBody>
          <a:bodyPr wrap="none" rtlCol="0">
            <a:spAutoFit/>
          </a:bodyPr>
          <a:lstStyle/>
          <a:p>
            <a:r>
              <a:rPr lang="en-US" sz="1100" dirty="0"/>
              <a:t>Image/text credit: http://</a:t>
            </a:r>
            <a:r>
              <a:rPr lang="en-US" sz="1100" dirty="0" err="1"/>
              <a:t>neuralnetworksanddeeplearning.com</a:t>
            </a:r>
            <a:r>
              <a:rPr lang="en-US" sz="1100" dirty="0"/>
              <a:t>/</a:t>
            </a:r>
          </a:p>
        </p:txBody>
      </p:sp>
      <p:sp>
        <p:nvSpPr>
          <p:cNvPr id="4" name="Slide Number Placeholder 3">
            <a:extLst>
              <a:ext uri="{FF2B5EF4-FFF2-40B4-BE49-F238E27FC236}">
                <a16:creationId xmlns:a16="http://schemas.microsoft.com/office/drawing/2014/main" id="{A9DF29FC-9C25-3A46-B625-C163358E8507}"/>
              </a:ext>
            </a:extLst>
          </p:cNvPr>
          <p:cNvSpPr>
            <a:spLocks noGrp="1"/>
          </p:cNvSpPr>
          <p:nvPr>
            <p:ph type="sldNum" sz="quarter" idx="12"/>
          </p:nvPr>
        </p:nvSpPr>
        <p:spPr/>
        <p:txBody>
          <a:bodyPr/>
          <a:lstStyle/>
          <a:p>
            <a:fld id="{5F07402F-1908-0F43-B844-ECE5D9BD648C}" type="slidenum">
              <a:rPr lang="en-US" smtClean="0"/>
              <a:t>58</a:t>
            </a:fld>
            <a:endParaRPr lang="en-US"/>
          </a:p>
        </p:txBody>
      </p:sp>
    </p:spTree>
    <p:extLst>
      <p:ext uri="{BB962C8B-B14F-4D97-AF65-F5344CB8AC3E}">
        <p14:creationId xmlns:p14="http://schemas.microsoft.com/office/powerpoint/2010/main" val="399488281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0C6FF-12C0-E046-83AF-8E02D824C0A0}"/>
              </a:ext>
            </a:extLst>
          </p:cNvPr>
          <p:cNvSpPr>
            <a:spLocks noGrp="1"/>
          </p:cNvSpPr>
          <p:nvPr>
            <p:ph type="title"/>
          </p:nvPr>
        </p:nvSpPr>
        <p:spPr/>
        <p:txBody>
          <a:bodyPr/>
          <a:lstStyle/>
          <a:p>
            <a:r>
              <a:rPr lang="en-US" b="1" dirty="0"/>
              <a:t>Shared weights and biases</a:t>
            </a:r>
            <a:endParaRPr lang="en-US" dirty="0"/>
          </a:p>
        </p:txBody>
      </p:sp>
      <p:sp>
        <p:nvSpPr>
          <p:cNvPr id="3" name="Content Placeholder 2">
            <a:extLst>
              <a:ext uri="{FF2B5EF4-FFF2-40B4-BE49-F238E27FC236}">
                <a16:creationId xmlns:a16="http://schemas.microsoft.com/office/drawing/2014/main" id="{E4F0AD63-95D7-EA47-811B-526076B7422F}"/>
              </a:ext>
            </a:extLst>
          </p:cNvPr>
          <p:cNvSpPr>
            <a:spLocks noGrp="1"/>
          </p:cNvSpPr>
          <p:nvPr>
            <p:ph idx="1"/>
          </p:nvPr>
        </p:nvSpPr>
        <p:spPr/>
        <p:txBody>
          <a:bodyPr/>
          <a:lstStyle/>
          <a:p>
            <a:r>
              <a:rPr lang="en-US" dirty="0"/>
              <a:t>Use the </a:t>
            </a:r>
            <a:r>
              <a:rPr lang="en-US" i="1" dirty="0"/>
              <a:t>same</a:t>
            </a:r>
            <a:r>
              <a:rPr lang="en-US" dirty="0"/>
              <a:t> weights and bias for each hidden neuron in the conv layer</a:t>
            </a:r>
          </a:p>
          <a:p>
            <a:r>
              <a:rPr lang="en-US" dirty="0"/>
              <a:t>This means that all the neurons in the first hidden layer detect the same feature</a:t>
            </a:r>
          </a:p>
          <a:p>
            <a:r>
              <a:rPr lang="en-US" dirty="0"/>
              <a:t>What if we want to identify more than one feature?</a:t>
            </a:r>
          </a:p>
          <a:p>
            <a:pPr lvl="1"/>
            <a:r>
              <a:rPr lang="en-US" dirty="0"/>
              <a:t>Affiliate each local receptive field with </a:t>
            </a:r>
            <a:r>
              <a:rPr lang="en-US" i="1" dirty="0"/>
              <a:t>n</a:t>
            </a:r>
            <a:r>
              <a:rPr lang="en-US" dirty="0"/>
              <a:t> hidden neurons (channels) </a:t>
            </a:r>
          </a:p>
          <a:p>
            <a:pPr lvl="1"/>
            <a:r>
              <a:rPr lang="en-US" dirty="0"/>
              <a:t>Each feature has its own shared weights and biases across all local fields</a:t>
            </a:r>
          </a:p>
          <a:p>
            <a:pPr lvl="1"/>
            <a:endParaRPr lang="en-US" dirty="0"/>
          </a:p>
        </p:txBody>
      </p:sp>
      <p:pic>
        <p:nvPicPr>
          <p:cNvPr id="4098" name="Picture 2">
            <a:extLst>
              <a:ext uri="{FF2B5EF4-FFF2-40B4-BE49-F238E27FC236}">
                <a16:creationId xmlns:a16="http://schemas.microsoft.com/office/drawing/2014/main" id="{444BD90C-534B-FE40-94BF-E4DE9A02B6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67040" y="4885200"/>
            <a:ext cx="3989070" cy="190167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E5C4D2E-792C-FB48-BB63-512FA03DE5E9}"/>
              </a:ext>
            </a:extLst>
          </p:cNvPr>
          <p:cNvSpPr txBox="1"/>
          <p:nvPr/>
        </p:nvSpPr>
        <p:spPr>
          <a:xfrm>
            <a:off x="0" y="6581636"/>
            <a:ext cx="4162422" cy="276999"/>
          </a:xfrm>
          <a:prstGeom prst="rect">
            <a:avLst/>
          </a:prstGeom>
          <a:noFill/>
        </p:spPr>
        <p:txBody>
          <a:bodyPr wrap="none" rtlCol="0">
            <a:spAutoFit/>
          </a:bodyPr>
          <a:lstStyle/>
          <a:p>
            <a:r>
              <a:rPr lang="en-US" sz="1200" dirty="0"/>
              <a:t>Image/text credit: http://</a:t>
            </a:r>
            <a:r>
              <a:rPr lang="en-US" sz="1200" dirty="0" err="1"/>
              <a:t>neuralnetworksanddeeplearning.com</a:t>
            </a:r>
            <a:r>
              <a:rPr lang="en-US" sz="1200" dirty="0"/>
              <a:t>/</a:t>
            </a:r>
          </a:p>
        </p:txBody>
      </p:sp>
      <p:sp>
        <p:nvSpPr>
          <p:cNvPr id="4" name="TextBox 3">
            <a:extLst>
              <a:ext uri="{FF2B5EF4-FFF2-40B4-BE49-F238E27FC236}">
                <a16:creationId xmlns:a16="http://schemas.microsoft.com/office/drawing/2014/main" id="{23CC50B7-EF0B-1E4E-AA6C-D07757DAB052}"/>
              </a:ext>
            </a:extLst>
          </p:cNvPr>
          <p:cNvSpPr txBox="1"/>
          <p:nvPr/>
        </p:nvSpPr>
        <p:spPr>
          <a:xfrm>
            <a:off x="10518412" y="5651373"/>
            <a:ext cx="1186543" cy="369332"/>
          </a:xfrm>
          <a:prstGeom prst="rect">
            <a:avLst/>
          </a:prstGeom>
          <a:noFill/>
        </p:spPr>
        <p:txBody>
          <a:bodyPr wrap="none" rtlCol="0">
            <a:spAutoFit/>
          </a:bodyPr>
          <a:lstStyle/>
          <a:p>
            <a:r>
              <a:rPr lang="en-US" dirty="0"/>
              <a:t>3 channels</a:t>
            </a:r>
          </a:p>
        </p:txBody>
      </p:sp>
      <p:sp>
        <p:nvSpPr>
          <p:cNvPr id="6" name="Slide Number Placeholder 5">
            <a:extLst>
              <a:ext uri="{FF2B5EF4-FFF2-40B4-BE49-F238E27FC236}">
                <a16:creationId xmlns:a16="http://schemas.microsoft.com/office/drawing/2014/main" id="{7F7CC3B9-175D-5F40-92E3-C4658C3F892A}"/>
              </a:ext>
            </a:extLst>
          </p:cNvPr>
          <p:cNvSpPr>
            <a:spLocks noGrp="1"/>
          </p:cNvSpPr>
          <p:nvPr>
            <p:ph type="sldNum" sz="quarter" idx="12"/>
          </p:nvPr>
        </p:nvSpPr>
        <p:spPr/>
        <p:txBody>
          <a:bodyPr/>
          <a:lstStyle/>
          <a:p>
            <a:fld id="{5F07402F-1908-0F43-B844-ECE5D9BD648C}" type="slidenum">
              <a:rPr lang="en-US" smtClean="0"/>
              <a:t>59</a:t>
            </a:fld>
            <a:endParaRPr lang="en-US"/>
          </a:p>
        </p:txBody>
      </p:sp>
    </p:spTree>
    <p:extLst>
      <p:ext uri="{BB962C8B-B14F-4D97-AF65-F5344CB8AC3E}">
        <p14:creationId xmlns:p14="http://schemas.microsoft.com/office/powerpoint/2010/main" val="12853198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D4C72-7F0B-3943-94E5-0DB9209E62B4}"/>
              </a:ext>
            </a:extLst>
          </p:cNvPr>
          <p:cNvSpPr>
            <a:spLocks noGrp="1"/>
          </p:cNvSpPr>
          <p:nvPr>
            <p:ph type="title"/>
          </p:nvPr>
        </p:nvSpPr>
        <p:spPr/>
        <p:txBody>
          <a:bodyPr/>
          <a:lstStyle/>
          <a:p>
            <a:r>
              <a:rPr lang="en-US" b="1" dirty="0"/>
              <a:t>Pooling layers</a:t>
            </a:r>
            <a:endParaRPr lang="en-US" dirty="0"/>
          </a:p>
        </p:txBody>
      </p:sp>
      <p:sp>
        <p:nvSpPr>
          <p:cNvPr id="3" name="Content Placeholder 2">
            <a:extLst>
              <a:ext uri="{FF2B5EF4-FFF2-40B4-BE49-F238E27FC236}">
                <a16:creationId xmlns:a16="http://schemas.microsoft.com/office/drawing/2014/main" id="{204AF9AE-A2AA-1044-860D-DB548F3A2E59}"/>
              </a:ext>
            </a:extLst>
          </p:cNvPr>
          <p:cNvSpPr>
            <a:spLocks noGrp="1"/>
          </p:cNvSpPr>
          <p:nvPr>
            <p:ph idx="1"/>
          </p:nvPr>
        </p:nvSpPr>
        <p:spPr/>
        <p:txBody>
          <a:bodyPr/>
          <a:lstStyle/>
          <a:p>
            <a:r>
              <a:rPr lang="en-US" dirty="0"/>
              <a:t>Pooling layers are usually used immediately after convolutional layers</a:t>
            </a:r>
          </a:p>
          <a:p>
            <a:r>
              <a:rPr lang="en-US" dirty="0"/>
              <a:t>Creates a condensed feature map</a:t>
            </a:r>
          </a:p>
          <a:p>
            <a:r>
              <a:rPr lang="en-US" dirty="0"/>
              <a:t>E.g., max-pooling outputs the maximum activation in an input region</a:t>
            </a:r>
          </a:p>
        </p:txBody>
      </p:sp>
      <p:pic>
        <p:nvPicPr>
          <p:cNvPr id="5122" name="Picture 2">
            <a:extLst>
              <a:ext uri="{FF2B5EF4-FFF2-40B4-BE49-F238E27FC236}">
                <a16:creationId xmlns:a16="http://schemas.microsoft.com/office/drawing/2014/main" id="{319F12B3-9263-8B4E-9F55-49004598E4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95650" y="3607435"/>
            <a:ext cx="5600700" cy="29972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4862AB7-B1AD-554F-94D1-87017DFDB4EB}"/>
              </a:ext>
            </a:extLst>
          </p:cNvPr>
          <p:cNvSpPr txBox="1"/>
          <p:nvPr/>
        </p:nvSpPr>
        <p:spPr>
          <a:xfrm>
            <a:off x="0" y="6581636"/>
            <a:ext cx="4162422" cy="276999"/>
          </a:xfrm>
          <a:prstGeom prst="rect">
            <a:avLst/>
          </a:prstGeom>
          <a:noFill/>
        </p:spPr>
        <p:txBody>
          <a:bodyPr wrap="none" rtlCol="0">
            <a:spAutoFit/>
          </a:bodyPr>
          <a:lstStyle/>
          <a:p>
            <a:r>
              <a:rPr lang="en-US" sz="1200" dirty="0"/>
              <a:t>Image/text credit: http://</a:t>
            </a:r>
            <a:r>
              <a:rPr lang="en-US" sz="1200" dirty="0" err="1"/>
              <a:t>neuralnetworksanddeeplearning.com</a:t>
            </a:r>
            <a:r>
              <a:rPr lang="en-US" sz="1200" dirty="0"/>
              <a:t>/</a:t>
            </a:r>
          </a:p>
        </p:txBody>
      </p:sp>
      <p:sp>
        <p:nvSpPr>
          <p:cNvPr id="4" name="Slide Number Placeholder 3">
            <a:extLst>
              <a:ext uri="{FF2B5EF4-FFF2-40B4-BE49-F238E27FC236}">
                <a16:creationId xmlns:a16="http://schemas.microsoft.com/office/drawing/2014/main" id="{31FC8EA1-054C-EA4A-BA98-4A373872F63F}"/>
              </a:ext>
            </a:extLst>
          </p:cNvPr>
          <p:cNvSpPr>
            <a:spLocks noGrp="1"/>
          </p:cNvSpPr>
          <p:nvPr>
            <p:ph type="sldNum" sz="quarter" idx="12"/>
          </p:nvPr>
        </p:nvSpPr>
        <p:spPr/>
        <p:txBody>
          <a:bodyPr/>
          <a:lstStyle/>
          <a:p>
            <a:fld id="{5F07402F-1908-0F43-B844-ECE5D9BD648C}" type="slidenum">
              <a:rPr lang="en-US" smtClean="0"/>
              <a:t>60</a:t>
            </a:fld>
            <a:endParaRPr lang="en-US"/>
          </a:p>
        </p:txBody>
      </p:sp>
    </p:spTree>
    <p:extLst>
      <p:ext uri="{BB962C8B-B14F-4D97-AF65-F5344CB8AC3E}">
        <p14:creationId xmlns:p14="http://schemas.microsoft.com/office/powerpoint/2010/main" val="293870606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8F474-4D6A-6C46-B8A1-1D79DD0E81FF}"/>
              </a:ext>
            </a:extLst>
          </p:cNvPr>
          <p:cNvSpPr>
            <a:spLocks noGrp="1"/>
          </p:cNvSpPr>
          <p:nvPr>
            <p:ph type="title"/>
          </p:nvPr>
        </p:nvSpPr>
        <p:spPr/>
        <p:txBody>
          <a:bodyPr/>
          <a:lstStyle/>
          <a:p>
            <a:r>
              <a:rPr lang="en-US" b="1" dirty="0"/>
              <a:t>Pooling layers</a:t>
            </a:r>
            <a:endParaRPr lang="en-US" dirty="0"/>
          </a:p>
        </p:txBody>
      </p:sp>
      <p:sp>
        <p:nvSpPr>
          <p:cNvPr id="3" name="Content Placeholder 2">
            <a:extLst>
              <a:ext uri="{FF2B5EF4-FFF2-40B4-BE49-F238E27FC236}">
                <a16:creationId xmlns:a16="http://schemas.microsoft.com/office/drawing/2014/main" id="{E746B330-C196-AF44-878D-2C99FEEFEBD1}"/>
              </a:ext>
            </a:extLst>
          </p:cNvPr>
          <p:cNvSpPr>
            <a:spLocks noGrp="1"/>
          </p:cNvSpPr>
          <p:nvPr>
            <p:ph idx="1"/>
          </p:nvPr>
        </p:nvSpPr>
        <p:spPr/>
        <p:txBody>
          <a:bodyPr/>
          <a:lstStyle/>
          <a:p>
            <a:r>
              <a:rPr lang="en-US" dirty="0"/>
              <a:t>We apply pooling to each feature map separately</a:t>
            </a:r>
          </a:p>
          <a:p>
            <a:r>
              <a:rPr lang="en-US" dirty="0"/>
              <a:t>Finally, don’t forget to add at least one fully connected layer </a:t>
            </a:r>
          </a:p>
        </p:txBody>
      </p:sp>
      <p:pic>
        <p:nvPicPr>
          <p:cNvPr id="6146" name="Picture 2">
            <a:extLst>
              <a:ext uri="{FF2B5EF4-FFF2-40B4-BE49-F238E27FC236}">
                <a16:creationId xmlns:a16="http://schemas.microsoft.com/office/drawing/2014/main" id="{D2CD6112-FF8E-F840-B9CA-EB0945FB8A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87650" y="3649663"/>
            <a:ext cx="6616700" cy="25273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5AC2CA9-A0B1-DE4E-B23C-38B658D2A00C}"/>
              </a:ext>
            </a:extLst>
          </p:cNvPr>
          <p:cNvSpPr txBox="1"/>
          <p:nvPr/>
        </p:nvSpPr>
        <p:spPr>
          <a:xfrm>
            <a:off x="0" y="6581636"/>
            <a:ext cx="4162422" cy="276999"/>
          </a:xfrm>
          <a:prstGeom prst="rect">
            <a:avLst/>
          </a:prstGeom>
          <a:noFill/>
        </p:spPr>
        <p:txBody>
          <a:bodyPr wrap="none" rtlCol="0">
            <a:spAutoFit/>
          </a:bodyPr>
          <a:lstStyle/>
          <a:p>
            <a:r>
              <a:rPr lang="en-US" sz="1200" dirty="0"/>
              <a:t>Image/text credit: http://</a:t>
            </a:r>
            <a:r>
              <a:rPr lang="en-US" sz="1200" dirty="0" err="1"/>
              <a:t>neuralnetworksanddeeplearning.com</a:t>
            </a:r>
            <a:r>
              <a:rPr lang="en-US" sz="1200" dirty="0"/>
              <a:t>/</a:t>
            </a:r>
          </a:p>
        </p:txBody>
      </p:sp>
      <p:sp>
        <p:nvSpPr>
          <p:cNvPr id="4" name="Slide Number Placeholder 3">
            <a:extLst>
              <a:ext uri="{FF2B5EF4-FFF2-40B4-BE49-F238E27FC236}">
                <a16:creationId xmlns:a16="http://schemas.microsoft.com/office/drawing/2014/main" id="{C1999D75-E2F8-D645-AC47-4A7FB1802079}"/>
              </a:ext>
            </a:extLst>
          </p:cNvPr>
          <p:cNvSpPr>
            <a:spLocks noGrp="1"/>
          </p:cNvSpPr>
          <p:nvPr>
            <p:ph type="sldNum" sz="quarter" idx="12"/>
          </p:nvPr>
        </p:nvSpPr>
        <p:spPr/>
        <p:txBody>
          <a:bodyPr/>
          <a:lstStyle/>
          <a:p>
            <a:fld id="{5F07402F-1908-0F43-B844-ECE5D9BD648C}" type="slidenum">
              <a:rPr lang="en-US" smtClean="0"/>
              <a:t>61</a:t>
            </a:fld>
            <a:endParaRPr lang="en-US"/>
          </a:p>
        </p:txBody>
      </p:sp>
    </p:spTree>
    <p:extLst>
      <p:ext uri="{BB962C8B-B14F-4D97-AF65-F5344CB8AC3E}">
        <p14:creationId xmlns:p14="http://schemas.microsoft.com/office/powerpoint/2010/main" val="222773650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CF37E-354D-274F-8511-2875C00834FD}"/>
              </a:ext>
            </a:extLst>
          </p:cNvPr>
          <p:cNvSpPr>
            <a:spLocks noGrp="1"/>
          </p:cNvSpPr>
          <p:nvPr>
            <p:ph type="title"/>
          </p:nvPr>
        </p:nvSpPr>
        <p:spPr/>
        <p:txBody>
          <a:bodyPr/>
          <a:lstStyle/>
          <a:p>
            <a:r>
              <a:rPr lang="en-US" dirty="0" err="1"/>
              <a:t>Keras</a:t>
            </a:r>
            <a:r>
              <a:rPr lang="en-US" dirty="0"/>
              <a:t> (Python library based on TensorFlow) </a:t>
            </a:r>
          </a:p>
        </p:txBody>
      </p:sp>
      <p:sp>
        <p:nvSpPr>
          <p:cNvPr id="3" name="Content Placeholder 2">
            <a:extLst>
              <a:ext uri="{FF2B5EF4-FFF2-40B4-BE49-F238E27FC236}">
                <a16:creationId xmlns:a16="http://schemas.microsoft.com/office/drawing/2014/main" id="{53B7176C-C554-884E-8AB9-C79083BE2444}"/>
              </a:ext>
            </a:extLst>
          </p:cNvPr>
          <p:cNvSpPr>
            <a:spLocks noGrp="1"/>
          </p:cNvSpPr>
          <p:nvPr>
            <p:ph idx="1"/>
          </p:nvPr>
        </p:nvSpPr>
        <p:spPr/>
        <p:txBody>
          <a:bodyPr>
            <a:normAutofit fontScale="62500" lnSpcReduction="20000"/>
          </a:bodyPr>
          <a:lstStyle/>
          <a:p>
            <a:pPr marL="0" indent="0">
              <a:lnSpc>
                <a:spcPct val="120000"/>
              </a:lnSpc>
              <a:buNone/>
            </a:pPr>
            <a:r>
              <a:rPr lang="en-US" dirty="0"/>
              <a:t>model = Sequential()</a:t>
            </a:r>
            <a:br>
              <a:rPr lang="en-US" dirty="0"/>
            </a:br>
            <a:r>
              <a:rPr lang="en-US" dirty="0" err="1"/>
              <a:t>model.add</a:t>
            </a:r>
            <a:r>
              <a:rPr lang="en-US" dirty="0"/>
              <a:t>(Conv2D(</a:t>
            </a:r>
            <a:r>
              <a:rPr lang="en-US" dirty="0">
                <a:solidFill>
                  <a:srgbClr val="0000FF"/>
                </a:solidFill>
              </a:rPr>
              <a:t>32</a:t>
            </a:r>
            <a:r>
              <a:rPr lang="en-US" dirty="0"/>
              <a:t>, </a:t>
            </a:r>
            <a:r>
              <a:rPr lang="en-US" dirty="0" err="1">
                <a:solidFill>
                  <a:srgbClr val="660099"/>
                </a:solidFill>
              </a:rPr>
              <a:t>kernel_size</a:t>
            </a:r>
            <a:r>
              <a:rPr lang="en-US" dirty="0"/>
              <a:t>=(</a:t>
            </a:r>
            <a:r>
              <a:rPr lang="en-US" dirty="0">
                <a:solidFill>
                  <a:srgbClr val="0000FF"/>
                </a:solidFill>
              </a:rPr>
              <a:t>3</a:t>
            </a:r>
            <a:r>
              <a:rPr lang="en-US" dirty="0"/>
              <a:t>, </a:t>
            </a:r>
            <a:r>
              <a:rPr lang="en-US" dirty="0">
                <a:solidFill>
                  <a:srgbClr val="0000FF"/>
                </a:solidFill>
              </a:rPr>
              <a:t>3</a:t>
            </a:r>
            <a:r>
              <a:rPr lang="en-US" dirty="0"/>
              <a:t>), </a:t>
            </a:r>
            <a:r>
              <a:rPr lang="en-US" sz="2900" dirty="0">
                <a:solidFill>
                  <a:srgbClr val="660099"/>
                </a:solidFill>
              </a:rPr>
              <a:t>strides</a:t>
            </a:r>
            <a:r>
              <a:rPr lang="en-US" dirty="0"/>
              <a:t>=(</a:t>
            </a:r>
            <a:r>
              <a:rPr lang="en-US" sz="2900" dirty="0">
                <a:solidFill>
                  <a:srgbClr val="0000FF"/>
                </a:solidFill>
              </a:rPr>
              <a:t>1</a:t>
            </a:r>
            <a:r>
              <a:rPr lang="en-US" dirty="0"/>
              <a:t>, </a:t>
            </a:r>
            <a:r>
              <a:rPr lang="en-US" sz="2900" dirty="0">
                <a:solidFill>
                  <a:srgbClr val="0000FF"/>
                </a:solidFill>
              </a:rPr>
              <a:t>1</a:t>
            </a:r>
            <a:r>
              <a:rPr lang="en-US" dirty="0"/>
              <a:t>)</a:t>
            </a:r>
            <a:br>
              <a:rPr lang="en-US" dirty="0"/>
            </a:br>
            <a:r>
              <a:rPr lang="en-US" dirty="0"/>
              <a:t>                 </a:t>
            </a:r>
            <a:r>
              <a:rPr lang="en-US" dirty="0">
                <a:solidFill>
                  <a:srgbClr val="660099"/>
                </a:solidFill>
              </a:rPr>
              <a:t>activation</a:t>
            </a:r>
            <a:r>
              <a:rPr lang="en-US" dirty="0"/>
              <a:t>=</a:t>
            </a:r>
            <a:r>
              <a:rPr lang="en-US" b="1" dirty="0">
                <a:solidFill>
                  <a:srgbClr val="008080"/>
                </a:solidFill>
              </a:rPr>
              <a:t>'</a:t>
            </a:r>
            <a:r>
              <a:rPr lang="en-US" b="1" dirty="0" err="1">
                <a:solidFill>
                  <a:srgbClr val="008080"/>
                </a:solidFill>
              </a:rPr>
              <a:t>relu</a:t>
            </a:r>
            <a:r>
              <a:rPr lang="en-US" b="1" dirty="0">
                <a:solidFill>
                  <a:srgbClr val="008080"/>
                </a:solidFill>
              </a:rPr>
              <a:t>'</a:t>
            </a:r>
            <a:r>
              <a:rPr lang="en-US" dirty="0"/>
              <a:t>,</a:t>
            </a:r>
            <a:br>
              <a:rPr lang="en-US" dirty="0"/>
            </a:br>
            <a:r>
              <a:rPr lang="en-US" dirty="0"/>
              <a:t>                 </a:t>
            </a:r>
            <a:r>
              <a:rPr lang="en-US" dirty="0" err="1">
                <a:solidFill>
                  <a:srgbClr val="660099"/>
                </a:solidFill>
              </a:rPr>
              <a:t>input_shape</a:t>
            </a:r>
            <a:r>
              <a:rPr lang="en-US" dirty="0"/>
              <a:t>=</a:t>
            </a:r>
            <a:r>
              <a:rPr lang="en-US" dirty="0" err="1"/>
              <a:t>input_shape</a:t>
            </a:r>
            <a:r>
              <a:rPr lang="en-US" dirty="0"/>
              <a:t>))</a:t>
            </a:r>
            <a:br>
              <a:rPr lang="en-US" dirty="0"/>
            </a:br>
            <a:r>
              <a:rPr lang="en-US" dirty="0" err="1"/>
              <a:t>model.add</a:t>
            </a:r>
            <a:r>
              <a:rPr lang="en-US" dirty="0"/>
              <a:t>(Conv2D(</a:t>
            </a:r>
            <a:r>
              <a:rPr lang="en-US" dirty="0">
                <a:solidFill>
                  <a:srgbClr val="0000FF"/>
                </a:solidFill>
              </a:rPr>
              <a:t>64</a:t>
            </a:r>
            <a:r>
              <a:rPr lang="en-US" dirty="0"/>
              <a:t>, (</a:t>
            </a:r>
            <a:r>
              <a:rPr lang="en-US" dirty="0">
                <a:solidFill>
                  <a:srgbClr val="0000FF"/>
                </a:solidFill>
              </a:rPr>
              <a:t>3</a:t>
            </a:r>
            <a:r>
              <a:rPr lang="en-US" dirty="0"/>
              <a:t>, </a:t>
            </a:r>
            <a:r>
              <a:rPr lang="en-US" dirty="0">
                <a:solidFill>
                  <a:srgbClr val="0000FF"/>
                </a:solidFill>
              </a:rPr>
              <a:t>3</a:t>
            </a:r>
            <a:r>
              <a:rPr lang="en-US" dirty="0"/>
              <a:t>), </a:t>
            </a:r>
            <a:r>
              <a:rPr lang="en-US" dirty="0">
                <a:solidFill>
                  <a:srgbClr val="660099"/>
                </a:solidFill>
              </a:rPr>
              <a:t>activation</a:t>
            </a:r>
            <a:r>
              <a:rPr lang="en-US" dirty="0"/>
              <a:t>=</a:t>
            </a:r>
            <a:r>
              <a:rPr lang="en-US" b="1" dirty="0">
                <a:solidFill>
                  <a:srgbClr val="008080"/>
                </a:solidFill>
              </a:rPr>
              <a:t>'</a:t>
            </a:r>
            <a:r>
              <a:rPr lang="en-US" b="1" dirty="0" err="1">
                <a:solidFill>
                  <a:srgbClr val="008080"/>
                </a:solidFill>
              </a:rPr>
              <a:t>relu</a:t>
            </a:r>
            <a:r>
              <a:rPr lang="en-US" b="1" dirty="0">
                <a:solidFill>
                  <a:srgbClr val="008080"/>
                </a:solidFill>
              </a:rPr>
              <a:t>'</a:t>
            </a:r>
            <a:r>
              <a:rPr lang="en-US" dirty="0"/>
              <a:t>))</a:t>
            </a:r>
            <a:br>
              <a:rPr lang="en-US" dirty="0"/>
            </a:br>
            <a:r>
              <a:rPr lang="en-US" dirty="0" err="1"/>
              <a:t>model.add</a:t>
            </a:r>
            <a:r>
              <a:rPr lang="en-US" dirty="0"/>
              <a:t>(MaxPooling2D(</a:t>
            </a:r>
            <a:r>
              <a:rPr lang="en-US" dirty="0" err="1">
                <a:solidFill>
                  <a:srgbClr val="660099"/>
                </a:solidFill>
              </a:rPr>
              <a:t>pool_size</a:t>
            </a:r>
            <a:r>
              <a:rPr lang="en-US" dirty="0"/>
              <a:t>=(</a:t>
            </a:r>
            <a:r>
              <a:rPr lang="en-US" dirty="0">
                <a:solidFill>
                  <a:srgbClr val="0000FF"/>
                </a:solidFill>
              </a:rPr>
              <a:t>2</a:t>
            </a:r>
            <a:r>
              <a:rPr lang="en-US" dirty="0"/>
              <a:t>, </a:t>
            </a:r>
            <a:r>
              <a:rPr lang="en-US" dirty="0">
                <a:solidFill>
                  <a:srgbClr val="0000FF"/>
                </a:solidFill>
              </a:rPr>
              <a:t>2</a:t>
            </a:r>
            <a:r>
              <a:rPr lang="en-US" dirty="0"/>
              <a:t>)))</a:t>
            </a:r>
            <a:br>
              <a:rPr lang="en-US" dirty="0"/>
            </a:br>
            <a:r>
              <a:rPr lang="en-US" dirty="0" err="1"/>
              <a:t>model.add</a:t>
            </a:r>
            <a:r>
              <a:rPr lang="en-US" dirty="0"/>
              <a:t>(Dropout(</a:t>
            </a:r>
            <a:r>
              <a:rPr lang="en-US" dirty="0">
                <a:solidFill>
                  <a:srgbClr val="0000FF"/>
                </a:solidFill>
              </a:rPr>
              <a:t>0.25</a:t>
            </a:r>
            <a:r>
              <a:rPr lang="en-US" dirty="0"/>
              <a:t>))</a:t>
            </a:r>
            <a:br>
              <a:rPr lang="en-US" dirty="0"/>
            </a:br>
            <a:r>
              <a:rPr lang="en-US" dirty="0" err="1"/>
              <a:t>model.add</a:t>
            </a:r>
            <a:r>
              <a:rPr lang="en-US" dirty="0"/>
              <a:t>(Flatten())</a:t>
            </a:r>
            <a:br>
              <a:rPr lang="en-US" dirty="0"/>
            </a:br>
            <a:r>
              <a:rPr lang="en-US" dirty="0" err="1"/>
              <a:t>model.add</a:t>
            </a:r>
            <a:r>
              <a:rPr lang="en-US" dirty="0"/>
              <a:t>(Dense(</a:t>
            </a:r>
            <a:r>
              <a:rPr lang="en-US" dirty="0">
                <a:solidFill>
                  <a:srgbClr val="0000FF"/>
                </a:solidFill>
              </a:rPr>
              <a:t>128</a:t>
            </a:r>
            <a:r>
              <a:rPr lang="en-US" dirty="0"/>
              <a:t>, </a:t>
            </a:r>
            <a:r>
              <a:rPr lang="en-US" dirty="0">
                <a:solidFill>
                  <a:srgbClr val="660099"/>
                </a:solidFill>
              </a:rPr>
              <a:t>activation</a:t>
            </a:r>
            <a:r>
              <a:rPr lang="en-US" dirty="0"/>
              <a:t>=</a:t>
            </a:r>
            <a:r>
              <a:rPr lang="en-US" b="1" dirty="0">
                <a:solidFill>
                  <a:srgbClr val="008080"/>
                </a:solidFill>
              </a:rPr>
              <a:t>'</a:t>
            </a:r>
            <a:r>
              <a:rPr lang="en-US" b="1" dirty="0" err="1">
                <a:solidFill>
                  <a:srgbClr val="008080"/>
                </a:solidFill>
              </a:rPr>
              <a:t>relu</a:t>
            </a:r>
            <a:r>
              <a:rPr lang="en-US" b="1" dirty="0">
                <a:solidFill>
                  <a:srgbClr val="008080"/>
                </a:solidFill>
              </a:rPr>
              <a:t>'</a:t>
            </a:r>
            <a:r>
              <a:rPr lang="en-US" dirty="0"/>
              <a:t>))</a:t>
            </a:r>
            <a:br>
              <a:rPr lang="en-US" dirty="0"/>
            </a:br>
            <a:r>
              <a:rPr lang="en-US" dirty="0" err="1"/>
              <a:t>model.add</a:t>
            </a:r>
            <a:r>
              <a:rPr lang="en-US" dirty="0"/>
              <a:t>(Dropout(</a:t>
            </a:r>
            <a:r>
              <a:rPr lang="en-US" dirty="0">
                <a:solidFill>
                  <a:srgbClr val="0000FF"/>
                </a:solidFill>
              </a:rPr>
              <a:t>0.5</a:t>
            </a:r>
            <a:r>
              <a:rPr lang="en-US" dirty="0"/>
              <a:t>))</a:t>
            </a:r>
            <a:br>
              <a:rPr lang="en-US" dirty="0"/>
            </a:br>
            <a:r>
              <a:rPr lang="en-US" dirty="0" err="1"/>
              <a:t>model.add</a:t>
            </a:r>
            <a:r>
              <a:rPr lang="en-US" dirty="0"/>
              <a:t>(Dense(</a:t>
            </a:r>
            <a:r>
              <a:rPr lang="en-US" dirty="0" err="1"/>
              <a:t>num_classes</a:t>
            </a:r>
            <a:r>
              <a:rPr lang="en-US" dirty="0"/>
              <a:t>, </a:t>
            </a:r>
            <a:r>
              <a:rPr lang="en-US" dirty="0">
                <a:solidFill>
                  <a:srgbClr val="660099"/>
                </a:solidFill>
              </a:rPr>
              <a:t>activation</a:t>
            </a:r>
            <a:r>
              <a:rPr lang="en-US" dirty="0"/>
              <a:t>=</a:t>
            </a:r>
            <a:r>
              <a:rPr lang="en-US" b="1" dirty="0">
                <a:solidFill>
                  <a:srgbClr val="008080"/>
                </a:solidFill>
              </a:rPr>
              <a:t>'</a:t>
            </a:r>
            <a:r>
              <a:rPr lang="en-US" b="1" dirty="0" err="1">
                <a:solidFill>
                  <a:srgbClr val="008080"/>
                </a:solidFill>
              </a:rPr>
              <a:t>softmax</a:t>
            </a:r>
            <a:r>
              <a:rPr lang="en-US" b="1" dirty="0">
                <a:solidFill>
                  <a:srgbClr val="008080"/>
                </a:solidFill>
              </a:rPr>
              <a:t>'</a:t>
            </a:r>
            <a:r>
              <a:rPr lang="en-US" dirty="0"/>
              <a:t>))</a:t>
            </a:r>
            <a:br>
              <a:rPr lang="en-US" dirty="0"/>
            </a:br>
            <a:br>
              <a:rPr lang="en-US" dirty="0"/>
            </a:br>
            <a:r>
              <a:rPr lang="en-US" dirty="0" err="1"/>
              <a:t>model.compile</a:t>
            </a:r>
            <a:r>
              <a:rPr lang="en-US" dirty="0"/>
              <a:t>(</a:t>
            </a:r>
            <a:r>
              <a:rPr lang="en-US" dirty="0">
                <a:solidFill>
                  <a:srgbClr val="660099"/>
                </a:solidFill>
              </a:rPr>
              <a:t>loss</a:t>
            </a:r>
            <a:r>
              <a:rPr lang="en-US" dirty="0"/>
              <a:t>=</a:t>
            </a:r>
            <a:r>
              <a:rPr lang="en-US" dirty="0" err="1"/>
              <a:t>keras.losses.categorical_crossentropy</a:t>
            </a:r>
            <a:r>
              <a:rPr lang="en-US" dirty="0"/>
              <a:t>,</a:t>
            </a:r>
            <a:br>
              <a:rPr lang="en-US" dirty="0"/>
            </a:br>
            <a:r>
              <a:rPr lang="en-US" dirty="0"/>
              <a:t>              </a:t>
            </a:r>
            <a:r>
              <a:rPr lang="en-US" dirty="0">
                <a:solidFill>
                  <a:srgbClr val="660099"/>
                </a:solidFill>
              </a:rPr>
              <a:t>optimizer</a:t>
            </a:r>
            <a:r>
              <a:rPr lang="en-US" dirty="0"/>
              <a:t>=</a:t>
            </a:r>
            <a:r>
              <a:rPr lang="en-US" dirty="0" err="1"/>
              <a:t>keras.optimizers.Adam</a:t>
            </a:r>
            <a:r>
              <a:rPr lang="en-US" dirty="0"/>
              <a:t>(),</a:t>
            </a:r>
            <a:br>
              <a:rPr lang="en-US" dirty="0"/>
            </a:br>
            <a:r>
              <a:rPr lang="en-US" dirty="0"/>
              <a:t>              </a:t>
            </a:r>
            <a:r>
              <a:rPr lang="en-US" dirty="0">
                <a:solidFill>
                  <a:srgbClr val="660099"/>
                </a:solidFill>
              </a:rPr>
              <a:t>metrics</a:t>
            </a:r>
            <a:r>
              <a:rPr lang="en-US" dirty="0"/>
              <a:t>=[</a:t>
            </a:r>
            <a:r>
              <a:rPr lang="en-US" b="1" dirty="0">
                <a:solidFill>
                  <a:srgbClr val="008080"/>
                </a:solidFill>
              </a:rPr>
              <a:t>'accuracy'</a:t>
            </a:r>
            <a:r>
              <a:rPr lang="en-US" dirty="0"/>
              <a:t>])</a:t>
            </a:r>
          </a:p>
        </p:txBody>
      </p:sp>
      <p:sp>
        <p:nvSpPr>
          <p:cNvPr id="4" name="TextBox 3">
            <a:extLst>
              <a:ext uri="{FF2B5EF4-FFF2-40B4-BE49-F238E27FC236}">
                <a16:creationId xmlns:a16="http://schemas.microsoft.com/office/drawing/2014/main" id="{3A4AFE23-58D4-6D41-A9AB-69D5437A0D0F}"/>
              </a:ext>
            </a:extLst>
          </p:cNvPr>
          <p:cNvSpPr txBox="1"/>
          <p:nvPr/>
        </p:nvSpPr>
        <p:spPr>
          <a:xfrm>
            <a:off x="7264401" y="1690688"/>
            <a:ext cx="4663440" cy="4801314"/>
          </a:xfrm>
          <a:prstGeom prst="rect">
            <a:avLst/>
          </a:prstGeom>
          <a:noFill/>
          <a:ln>
            <a:solidFill>
              <a:srgbClr val="FF0000"/>
            </a:solidFill>
          </a:ln>
        </p:spPr>
        <p:txBody>
          <a:bodyPr wrap="square" rtlCol="0">
            <a:spAutoFit/>
          </a:bodyPr>
          <a:lstStyle/>
          <a:p>
            <a:r>
              <a:rPr lang="en-US" dirty="0"/>
              <a:t>Create a CNN with 5 hidden layers:</a:t>
            </a:r>
          </a:p>
          <a:p>
            <a:pPr marL="342900" indent="-342900">
              <a:buFont typeface="+mj-lt"/>
              <a:buAutoNum type="arabicPeriod"/>
            </a:pPr>
            <a:r>
              <a:rPr lang="en-US" dirty="0"/>
              <a:t> 32 channels (hidden features) over 3×3 local receptive fields that slide 1 pixel from each other in each direction. </a:t>
            </a:r>
          </a:p>
          <a:p>
            <a:pPr marL="342900" indent="-342900">
              <a:buFont typeface="+mj-lt"/>
              <a:buAutoNum type="arabicPeriod"/>
            </a:pPr>
            <a:r>
              <a:rPr lang="en-US" dirty="0"/>
              <a:t>A second conv layer connected to the first one. Further extraction of local features.</a:t>
            </a:r>
          </a:p>
          <a:p>
            <a:pPr marL="342900" indent="-342900">
              <a:buFont typeface="+mj-lt"/>
              <a:buAutoNum type="arabicPeriod"/>
            </a:pPr>
            <a:r>
              <a:rPr lang="en-US" dirty="0"/>
              <a:t>Pooling layer with dropout regularization</a:t>
            </a:r>
          </a:p>
          <a:p>
            <a:pPr marL="342900" indent="-342900">
              <a:buFont typeface="+mj-lt"/>
              <a:buAutoNum type="arabicPeriod"/>
            </a:pPr>
            <a:r>
              <a:rPr lang="en-US" dirty="0"/>
              <a:t>A fully connected layer with dropout regulation</a:t>
            </a:r>
          </a:p>
          <a:p>
            <a:pPr marL="342900" indent="-342900">
              <a:buFont typeface="+mj-lt"/>
              <a:buAutoNum type="arabicPeriod"/>
            </a:pPr>
            <a:r>
              <a:rPr lang="en-US" dirty="0"/>
              <a:t>Finally a </a:t>
            </a:r>
            <a:r>
              <a:rPr lang="en-US" dirty="0" err="1"/>
              <a:t>softmax</a:t>
            </a:r>
            <a:r>
              <a:rPr lang="en-US" dirty="0"/>
              <a:t> layer</a:t>
            </a:r>
          </a:p>
          <a:p>
            <a:pPr marL="342900" indent="-342900">
              <a:buFont typeface="+mj-lt"/>
              <a:buAutoNum type="arabicPeriod"/>
            </a:pPr>
            <a:endParaRPr lang="en-US" dirty="0"/>
          </a:p>
          <a:p>
            <a:r>
              <a:rPr lang="en-US" dirty="0"/>
              <a:t>The loss function is defined to be the cross-entropy loss. The SGD optimizer is ADAM. The matric for evaluation is total accuracy on the test set.</a:t>
            </a:r>
          </a:p>
          <a:p>
            <a:pPr marL="342900" indent="-342900">
              <a:buFont typeface="+mj-lt"/>
              <a:buAutoNum type="arabicPeriod"/>
            </a:pPr>
            <a:endParaRPr lang="en-US" dirty="0"/>
          </a:p>
          <a:p>
            <a:pPr marL="342900" indent="-342900">
              <a:buFont typeface="+mj-lt"/>
              <a:buAutoNum type="arabicPeriod"/>
            </a:pPr>
            <a:endParaRPr lang="en-US" dirty="0"/>
          </a:p>
        </p:txBody>
      </p:sp>
      <p:sp>
        <p:nvSpPr>
          <p:cNvPr id="5" name="Slide Number Placeholder 4">
            <a:extLst>
              <a:ext uri="{FF2B5EF4-FFF2-40B4-BE49-F238E27FC236}">
                <a16:creationId xmlns:a16="http://schemas.microsoft.com/office/drawing/2014/main" id="{3D314578-757F-E744-B9A1-4DDABE937366}"/>
              </a:ext>
            </a:extLst>
          </p:cNvPr>
          <p:cNvSpPr>
            <a:spLocks noGrp="1"/>
          </p:cNvSpPr>
          <p:nvPr>
            <p:ph type="sldNum" sz="quarter" idx="12"/>
          </p:nvPr>
        </p:nvSpPr>
        <p:spPr/>
        <p:txBody>
          <a:bodyPr/>
          <a:lstStyle/>
          <a:p>
            <a:fld id="{5F07402F-1908-0F43-B844-ECE5D9BD648C}" type="slidenum">
              <a:rPr lang="en-US" smtClean="0"/>
              <a:t>62</a:t>
            </a:fld>
            <a:endParaRPr lang="en-US"/>
          </a:p>
        </p:txBody>
      </p:sp>
    </p:spTree>
    <p:extLst>
      <p:ext uri="{BB962C8B-B14F-4D97-AF65-F5344CB8AC3E}">
        <p14:creationId xmlns:p14="http://schemas.microsoft.com/office/powerpoint/2010/main" val="415009394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FAC48-EAA3-BA46-8562-CC9E0541E993}"/>
              </a:ext>
            </a:extLst>
          </p:cNvPr>
          <p:cNvSpPr>
            <a:spLocks noGrp="1"/>
          </p:cNvSpPr>
          <p:nvPr>
            <p:ph type="title"/>
          </p:nvPr>
        </p:nvSpPr>
        <p:spPr/>
        <p:txBody>
          <a:bodyPr/>
          <a:lstStyle/>
          <a:p>
            <a:r>
              <a:rPr lang="en-US" dirty="0" err="1"/>
              <a:t>Keras</a:t>
            </a:r>
            <a:r>
              <a:rPr lang="en-US" dirty="0"/>
              <a:t>: train</a:t>
            </a:r>
          </a:p>
        </p:txBody>
      </p:sp>
      <p:sp>
        <p:nvSpPr>
          <p:cNvPr id="3" name="Content Placeholder 2">
            <a:extLst>
              <a:ext uri="{FF2B5EF4-FFF2-40B4-BE49-F238E27FC236}">
                <a16:creationId xmlns:a16="http://schemas.microsoft.com/office/drawing/2014/main" id="{FA6F0E00-52FA-1A4B-9846-A6ABEE5ED369}"/>
              </a:ext>
            </a:extLst>
          </p:cNvPr>
          <p:cNvSpPr>
            <a:spLocks noGrp="1"/>
          </p:cNvSpPr>
          <p:nvPr>
            <p:ph idx="1"/>
          </p:nvPr>
        </p:nvSpPr>
        <p:spPr/>
        <p:txBody>
          <a:bodyPr/>
          <a:lstStyle/>
          <a:p>
            <a:pPr marL="0" indent="0">
              <a:buNone/>
            </a:pPr>
            <a:r>
              <a:rPr lang="en-US" dirty="0" err="1"/>
              <a:t>model.fit</a:t>
            </a:r>
            <a:r>
              <a:rPr lang="en-US" dirty="0"/>
              <a:t>(</a:t>
            </a:r>
            <a:r>
              <a:rPr lang="en-US" dirty="0" err="1"/>
              <a:t>x_train</a:t>
            </a:r>
            <a:r>
              <a:rPr lang="en-US" dirty="0"/>
              <a:t>, </a:t>
            </a:r>
            <a:r>
              <a:rPr lang="en-US" dirty="0" err="1"/>
              <a:t>y_train</a:t>
            </a:r>
            <a:r>
              <a:rPr lang="en-US" dirty="0"/>
              <a:t>,</a:t>
            </a:r>
            <a:br>
              <a:rPr lang="en-US" dirty="0"/>
            </a:br>
            <a:r>
              <a:rPr lang="en-US" dirty="0"/>
              <a:t>          </a:t>
            </a:r>
            <a:r>
              <a:rPr lang="en-US" dirty="0" err="1">
                <a:solidFill>
                  <a:srgbClr val="660099"/>
                </a:solidFill>
              </a:rPr>
              <a:t>batch_size</a:t>
            </a:r>
            <a:r>
              <a:rPr lang="en-US" dirty="0"/>
              <a:t>=</a:t>
            </a:r>
            <a:r>
              <a:rPr lang="en-US" dirty="0" err="1"/>
              <a:t>batch_size</a:t>
            </a:r>
            <a:r>
              <a:rPr lang="en-US" dirty="0"/>
              <a:t>,</a:t>
            </a:r>
            <a:br>
              <a:rPr lang="en-US" dirty="0"/>
            </a:br>
            <a:r>
              <a:rPr lang="en-US" dirty="0"/>
              <a:t>          </a:t>
            </a:r>
            <a:r>
              <a:rPr lang="en-US" dirty="0">
                <a:solidFill>
                  <a:srgbClr val="660099"/>
                </a:solidFill>
              </a:rPr>
              <a:t>epochs</a:t>
            </a:r>
            <a:r>
              <a:rPr lang="en-US" dirty="0"/>
              <a:t>=epochs,</a:t>
            </a:r>
            <a:br>
              <a:rPr lang="en-US" dirty="0"/>
            </a:br>
            <a:r>
              <a:rPr lang="en-US" dirty="0"/>
              <a:t>          </a:t>
            </a:r>
            <a:r>
              <a:rPr lang="en-US" dirty="0" err="1">
                <a:solidFill>
                  <a:srgbClr val="660099"/>
                </a:solidFill>
              </a:rPr>
              <a:t>validation_data</a:t>
            </a:r>
            <a:r>
              <a:rPr lang="en-US" dirty="0"/>
              <a:t>=(</a:t>
            </a:r>
            <a:r>
              <a:rPr lang="en-US" dirty="0" err="1"/>
              <a:t>x_test</a:t>
            </a:r>
            <a:r>
              <a:rPr lang="en-US" dirty="0"/>
              <a:t>, </a:t>
            </a:r>
            <a:r>
              <a:rPr lang="en-US" dirty="0" err="1"/>
              <a:t>y_test</a:t>
            </a:r>
            <a:r>
              <a:rPr lang="en-US" dirty="0"/>
              <a:t>))</a:t>
            </a:r>
          </a:p>
          <a:p>
            <a:pPr marL="0" indent="0">
              <a:buNone/>
            </a:pPr>
            <a:endParaRPr lang="en-US" dirty="0"/>
          </a:p>
          <a:p>
            <a:pPr marL="0" indent="0">
              <a:buNone/>
            </a:pPr>
            <a:r>
              <a:rPr lang="en-US" dirty="0"/>
              <a:t>Predication:</a:t>
            </a:r>
          </a:p>
          <a:p>
            <a:pPr marL="0" indent="0">
              <a:buNone/>
            </a:pPr>
            <a:r>
              <a:rPr lang="en-US" dirty="0"/>
              <a:t>	</a:t>
            </a:r>
            <a:r>
              <a:rPr lang="en-US" dirty="0" err="1"/>
              <a:t>model.predict</a:t>
            </a:r>
            <a:r>
              <a:rPr lang="en-US" dirty="0"/>
              <a:t>(x)</a:t>
            </a:r>
          </a:p>
          <a:p>
            <a:pPr marL="0" indent="0">
              <a:buNone/>
            </a:pPr>
            <a:r>
              <a:rPr lang="en-US" dirty="0"/>
              <a:t>	</a:t>
            </a:r>
            <a:r>
              <a:rPr lang="en-US" dirty="0" err="1"/>
              <a:t>model.predict_on_batch</a:t>
            </a:r>
            <a:r>
              <a:rPr lang="en-US" dirty="0"/>
              <a:t>(x)</a:t>
            </a:r>
          </a:p>
        </p:txBody>
      </p:sp>
      <p:sp>
        <p:nvSpPr>
          <p:cNvPr id="4" name="Slide Number Placeholder 3">
            <a:extLst>
              <a:ext uri="{FF2B5EF4-FFF2-40B4-BE49-F238E27FC236}">
                <a16:creationId xmlns:a16="http://schemas.microsoft.com/office/drawing/2014/main" id="{7E2955BF-985E-F044-B7F5-705B736D91AC}"/>
              </a:ext>
            </a:extLst>
          </p:cNvPr>
          <p:cNvSpPr>
            <a:spLocks noGrp="1"/>
          </p:cNvSpPr>
          <p:nvPr>
            <p:ph type="sldNum" sz="quarter" idx="12"/>
          </p:nvPr>
        </p:nvSpPr>
        <p:spPr/>
        <p:txBody>
          <a:bodyPr/>
          <a:lstStyle/>
          <a:p>
            <a:fld id="{5F07402F-1908-0F43-B844-ECE5D9BD648C}" type="slidenum">
              <a:rPr lang="en-US" smtClean="0"/>
              <a:t>63</a:t>
            </a:fld>
            <a:endParaRPr lang="en-US"/>
          </a:p>
        </p:txBody>
      </p:sp>
    </p:spTree>
    <p:extLst>
      <p:ext uri="{BB962C8B-B14F-4D97-AF65-F5344CB8AC3E}">
        <p14:creationId xmlns:p14="http://schemas.microsoft.com/office/powerpoint/2010/main" val="230594516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907B9-27A8-9749-9482-87DDCEB50661}"/>
              </a:ext>
            </a:extLst>
          </p:cNvPr>
          <p:cNvSpPr>
            <a:spLocks noGrp="1"/>
          </p:cNvSpPr>
          <p:nvPr>
            <p:ph type="title"/>
          </p:nvPr>
        </p:nvSpPr>
        <p:spPr/>
        <p:txBody>
          <a:bodyPr/>
          <a:lstStyle/>
          <a:p>
            <a:r>
              <a:rPr lang="en-US" dirty="0" err="1"/>
              <a:t>Pytorch</a:t>
            </a:r>
            <a:r>
              <a:rPr lang="en-US" dirty="0"/>
              <a:t> </a:t>
            </a:r>
          </a:p>
        </p:txBody>
      </p:sp>
      <p:sp>
        <p:nvSpPr>
          <p:cNvPr id="3" name="Content Placeholder 2">
            <a:extLst>
              <a:ext uri="{FF2B5EF4-FFF2-40B4-BE49-F238E27FC236}">
                <a16:creationId xmlns:a16="http://schemas.microsoft.com/office/drawing/2014/main" id="{6DA289BA-DADA-8E4D-8A76-DAB3341E3215}"/>
              </a:ext>
            </a:extLst>
          </p:cNvPr>
          <p:cNvSpPr>
            <a:spLocks noGrp="1"/>
          </p:cNvSpPr>
          <p:nvPr>
            <p:ph idx="1"/>
          </p:nvPr>
        </p:nvSpPr>
        <p:spPr/>
        <p:txBody>
          <a:bodyPr>
            <a:normAutofit/>
          </a:bodyPr>
          <a:lstStyle/>
          <a:p>
            <a:pPr marL="0" indent="0">
              <a:buNone/>
            </a:pPr>
            <a:r>
              <a:rPr lang="en-US" sz="2000" b="1" dirty="0">
                <a:solidFill>
                  <a:srgbClr val="000080"/>
                </a:solidFill>
              </a:rPr>
              <a:t>class </a:t>
            </a:r>
            <a:r>
              <a:rPr lang="en-US" sz="2000" dirty="0" err="1"/>
              <a:t>ConvNet</a:t>
            </a:r>
            <a:r>
              <a:rPr lang="en-US" sz="2000" dirty="0"/>
              <a:t>(</a:t>
            </a:r>
            <a:r>
              <a:rPr lang="en-US" sz="2000" dirty="0" err="1"/>
              <a:t>nn.Module</a:t>
            </a:r>
            <a:r>
              <a:rPr lang="en-US" sz="2000" dirty="0"/>
              <a:t>):</a:t>
            </a:r>
            <a:br>
              <a:rPr lang="en-US" sz="2000" dirty="0"/>
            </a:br>
            <a:r>
              <a:rPr lang="en-US" sz="2000" dirty="0"/>
              <a:t>    </a:t>
            </a:r>
            <a:r>
              <a:rPr lang="en-US" sz="2000" b="1" dirty="0">
                <a:solidFill>
                  <a:srgbClr val="000080"/>
                </a:solidFill>
              </a:rPr>
              <a:t>def </a:t>
            </a:r>
            <a:r>
              <a:rPr lang="en-US" sz="2000" dirty="0">
                <a:solidFill>
                  <a:srgbClr val="B200B2"/>
                </a:solidFill>
              </a:rPr>
              <a:t>__</a:t>
            </a:r>
            <a:r>
              <a:rPr lang="en-US" sz="2000" dirty="0" err="1">
                <a:solidFill>
                  <a:srgbClr val="B200B2"/>
                </a:solidFill>
              </a:rPr>
              <a:t>init</a:t>
            </a:r>
            <a:r>
              <a:rPr lang="en-US" sz="2000" dirty="0">
                <a:solidFill>
                  <a:srgbClr val="B200B2"/>
                </a:solidFill>
              </a:rPr>
              <a:t>__</a:t>
            </a:r>
            <a:r>
              <a:rPr lang="en-US" sz="2000" dirty="0"/>
              <a:t>(</a:t>
            </a:r>
            <a:r>
              <a:rPr lang="en-US" sz="2000" dirty="0">
                <a:solidFill>
                  <a:srgbClr val="94558D"/>
                </a:solidFill>
              </a:rPr>
              <a:t>self</a:t>
            </a:r>
            <a:r>
              <a:rPr lang="en-US" sz="2000" dirty="0"/>
              <a:t>):</a:t>
            </a:r>
            <a:br>
              <a:rPr lang="en-US" sz="2000" dirty="0"/>
            </a:br>
            <a:r>
              <a:rPr lang="en-US" sz="2000" dirty="0"/>
              <a:t>        </a:t>
            </a:r>
            <a:r>
              <a:rPr lang="en-US" sz="2000" dirty="0">
                <a:solidFill>
                  <a:srgbClr val="000080"/>
                </a:solidFill>
              </a:rPr>
              <a:t>super</a:t>
            </a:r>
            <a:r>
              <a:rPr lang="en-US" sz="2000" dirty="0"/>
              <a:t>(</a:t>
            </a:r>
            <a:r>
              <a:rPr lang="en-US" sz="2000" dirty="0" err="1"/>
              <a:t>ConvNet</a:t>
            </a:r>
            <a:r>
              <a:rPr lang="en-US" sz="2000" dirty="0"/>
              <a:t>, </a:t>
            </a:r>
            <a:r>
              <a:rPr lang="en-US" sz="2000" dirty="0">
                <a:solidFill>
                  <a:srgbClr val="94558D"/>
                </a:solidFill>
              </a:rPr>
              <a:t>self</a:t>
            </a:r>
            <a:r>
              <a:rPr lang="en-US" sz="2000" dirty="0"/>
              <a:t>).</a:t>
            </a:r>
            <a:r>
              <a:rPr lang="en-US" sz="2000" dirty="0">
                <a:solidFill>
                  <a:srgbClr val="B200B2"/>
                </a:solidFill>
              </a:rPr>
              <a:t>__</a:t>
            </a:r>
            <a:r>
              <a:rPr lang="en-US" sz="2000" dirty="0" err="1">
                <a:solidFill>
                  <a:srgbClr val="B200B2"/>
                </a:solidFill>
              </a:rPr>
              <a:t>init</a:t>
            </a:r>
            <a:r>
              <a:rPr lang="en-US" sz="2000" dirty="0">
                <a:solidFill>
                  <a:srgbClr val="B200B2"/>
                </a:solidFill>
              </a:rPr>
              <a:t>__</a:t>
            </a:r>
            <a:r>
              <a:rPr lang="en-US" sz="2000" dirty="0"/>
              <a:t>()</a:t>
            </a:r>
            <a:br>
              <a:rPr lang="en-US" sz="2000" dirty="0"/>
            </a:br>
            <a:r>
              <a:rPr lang="en-US" sz="2000" dirty="0"/>
              <a:t>        </a:t>
            </a:r>
            <a:r>
              <a:rPr lang="en-US" sz="2000" dirty="0">
                <a:solidFill>
                  <a:srgbClr val="94558D"/>
                </a:solidFill>
              </a:rPr>
              <a:t>self</a:t>
            </a:r>
            <a:r>
              <a:rPr lang="en-US" sz="2000" dirty="0"/>
              <a:t>.layer1 = </a:t>
            </a:r>
            <a:r>
              <a:rPr lang="en-US" sz="2000" dirty="0" err="1"/>
              <a:t>nn.Sequential</a:t>
            </a:r>
            <a:r>
              <a:rPr lang="en-US" sz="2000" dirty="0"/>
              <a:t>(</a:t>
            </a:r>
            <a:br>
              <a:rPr lang="en-US" sz="2000" dirty="0"/>
            </a:br>
            <a:r>
              <a:rPr lang="en-US" sz="2000" dirty="0"/>
              <a:t>            nn.Conv2d(</a:t>
            </a:r>
            <a:r>
              <a:rPr lang="en-US" sz="2000" dirty="0">
                <a:solidFill>
                  <a:srgbClr val="0000FF"/>
                </a:solidFill>
              </a:rPr>
              <a:t>1</a:t>
            </a:r>
            <a:r>
              <a:rPr lang="en-US" sz="2000" dirty="0"/>
              <a:t>, </a:t>
            </a:r>
            <a:r>
              <a:rPr lang="en-US" sz="2000" dirty="0">
                <a:solidFill>
                  <a:srgbClr val="0000FF"/>
                </a:solidFill>
              </a:rPr>
              <a:t>32</a:t>
            </a:r>
            <a:r>
              <a:rPr lang="en-US" sz="2000" dirty="0"/>
              <a:t>, </a:t>
            </a:r>
            <a:r>
              <a:rPr lang="en-US" sz="2000" dirty="0" err="1">
                <a:solidFill>
                  <a:srgbClr val="660099"/>
                </a:solidFill>
              </a:rPr>
              <a:t>kernel_size</a:t>
            </a:r>
            <a:r>
              <a:rPr lang="en-US" sz="2000" dirty="0"/>
              <a:t>=</a:t>
            </a:r>
            <a:r>
              <a:rPr lang="en-US" sz="2000" dirty="0">
                <a:solidFill>
                  <a:srgbClr val="0000FF"/>
                </a:solidFill>
              </a:rPr>
              <a:t>5</a:t>
            </a:r>
            <a:r>
              <a:rPr lang="en-US" sz="2000" dirty="0"/>
              <a:t>, </a:t>
            </a:r>
            <a:r>
              <a:rPr lang="en-US" sz="2000" dirty="0">
                <a:solidFill>
                  <a:srgbClr val="660099"/>
                </a:solidFill>
              </a:rPr>
              <a:t>stride</a:t>
            </a:r>
            <a:r>
              <a:rPr lang="en-US" sz="2000" dirty="0"/>
              <a:t>=</a:t>
            </a:r>
            <a:r>
              <a:rPr lang="en-US" sz="2000" dirty="0">
                <a:solidFill>
                  <a:srgbClr val="0000FF"/>
                </a:solidFill>
              </a:rPr>
              <a:t>1</a:t>
            </a:r>
            <a:r>
              <a:rPr lang="en-US" sz="2000" dirty="0"/>
              <a:t>, </a:t>
            </a:r>
            <a:r>
              <a:rPr lang="en-US" sz="2000" dirty="0">
                <a:solidFill>
                  <a:srgbClr val="660099"/>
                </a:solidFill>
              </a:rPr>
              <a:t>padding</a:t>
            </a:r>
            <a:r>
              <a:rPr lang="en-US" sz="2000" dirty="0"/>
              <a:t>=</a:t>
            </a:r>
            <a:r>
              <a:rPr lang="en-US" sz="2000" dirty="0">
                <a:solidFill>
                  <a:srgbClr val="0000FF"/>
                </a:solidFill>
              </a:rPr>
              <a:t>2</a:t>
            </a:r>
            <a:r>
              <a:rPr lang="en-US" sz="2000" dirty="0"/>
              <a:t>),</a:t>
            </a:r>
            <a:br>
              <a:rPr lang="en-US" sz="2000" dirty="0"/>
            </a:br>
            <a:r>
              <a:rPr lang="en-US" sz="2000" dirty="0"/>
              <a:t>            </a:t>
            </a:r>
            <a:r>
              <a:rPr lang="en-US" sz="2000" dirty="0" err="1"/>
              <a:t>nn.ReLU</a:t>
            </a:r>
            <a:r>
              <a:rPr lang="en-US" sz="2000" dirty="0"/>
              <a:t>(),</a:t>
            </a:r>
            <a:br>
              <a:rPr lang="en-US" sz="2000" dirty="0"/>
            </a:br>
            <a:r>
              <a:rPr lang="en-US" sz="2000" dirty="0"/>
              <a:t>            nn.MaxPool2d(</a:t>
            </a:r>
            <a:r>
              <a:rPr lang="en-US" sz="2000" dirty="0" err="1">
                <a:solidFill>
                  <a:srgbClr val="660099"/>
                </a:solidFill>
              </a:rPr>
              <a:t>kernel_size</a:t>
            </a:r>
            <a:r>
              <a:rPr lang="en-US" sz="2000" dirty="0"/>
              <a:t>=</a:t>
            </a:r>
            <a:r>
              <a:rPr lang="en-US" sz="2000" dirty="0">
                <a:solidFill>
                  <a:srgbClr val="0000FF"/>
                </a:solidFill>
              </a:rPr>
              <a:t>2</a:t>
            </a:r>
            <a:r>
              <a:rPr lang="en-US" sz="2000" dirty="0"/>
              <a:t>, </a:t>
            </a:r>
            <a:r>
              <a:rPr lang="en-US" sz="2000" dirty="0">
                <a:solidFill>
                  <a:srgbClr val="660099"/>
                </a:solidFill>
              </a:rPr>
              <a:t>stride</a:t>
            </a:r>
            <a:r>
              <a:rPr lang="en-US" sz="2000" dirty="0"/>
              <a:t>=</a:t>
            </a:r>
            <a:r>
              <a:rPr lang="en-US" sz="2000" dirty="0">
                <a:solidFill>
                  <a:srgbClr val="0000FF"/>
                </a:solidFill>
              </a:rPr>
              <a:t>2</a:t>
            </a:r>
            <a:r>
              <a:rPr lang="en-US" sz="2000" dirty="0"/>
              <a:t>))</a:t>
            </a:r>
            <a:br>
              <a:rPr lang="en-US" sz="2000" dirty="0"/>
            </a:br>
            <a:r>
              <a:rPr lang="en-US" sz="2000" dirty="0"/>
              <a:t>        </a:t>
            </a:r>
            <a:r>
              <a:rPr lang="en-US" sz="2000" dirty="0">
                <a:solidFill>
                  <a:srgbClr val="94558D"/>
                </a:solidFill>
              </a:rPr>
              <a:t>self</a:t>
            </a:r>
            <a:r>
              <a:rPr lang="en-US" sz="2000" dirty="0"/>
              <a:t>.layer2 = </a:t>
            </a:r>
            <a:r>
              <a:rPr lang="en-US" sz="2000" dirty="0" err="1"/>
              <a:t>nn.Sequential</a:t>
            </a:r>
            <a:r>
              <a:rPr lang="en-US" sz="2000" dirty="0"/>
              <a:t>(</a:t>
            </a:r>
            <a:br>
              <a:rPr lang="en-US" sz="2000" dirty="0"/>
            </a:br>
            <a:r>
              <a:rPr lang="en-US" sz="2000" dirty="0"/>
              <a:t>            nn.Conv2d(</a:t>
            </a:r>
            <a:r>
              <a:rPr lang="en-US" sz="2000" dirty="0">
                <a:solidFill>
                  <a:srgbClr val="0000FF"/>
                </a:solidFill>
              </a:rPr>
              <a:t>32</a:t>
            </a:r>
            <a:r>
              <a:rPr lang="en-US" sz="2000" dirty="0"/>
              <a:t>, </a:t>
            </a:r>
            <a:r>
              <a:rPr lang="en-US" sz="2000" dirty="0">
                <a:solidFill>
                  <a:srgbClr val="0000FF"/>
                </a:solidFill>
              </a:rPr>
              <a:t>64</a:t>
            </a:r>
            <a:r>
              <a:rPr lang="en-US" sz="2000" dirty="0"/>
              <a:t>, </a:t>
            </a:r>
            <a:r>
              <a:rPr lang="en-US" sz="2000" dirty="0" err="1">
                <a:solidFill>
                  <a:srgbClr val="660099"/>
                </a:solidFill>
              </a:rPr>
              <a:t>kernel_size</a:t>
            </a:r>
            <a:r>
              <a:rPr lang="en-US" sz="2000" dirty="0"/>
              <a:t>=</a:t>
            </a:r>
            <a:r>
              <a:rPr lang="en-US" sz="2000" dirty="0">
                <a:solidFill>
                  <a:srgbClr val="0000FF"/>
                </a:solidFill>
              </a:rPr>
              <a:t>5</a:t>
            </a:r>
            <a:r>
              <a:rPr lang="en-US" sz="2000" dirty="0"/>
              <a:t>, </a:t>
            </a:r>
            <a:r>
              <a:rPr lang="en-US" sz="2000" dirty="0">
                <a:solidFill>
                  <a:srgbClr val="660099"/>
                </a:solidFill>
              </a:rPr>
              <a:t>stride</a:t>
            </a:r>
            <a:r>
              <a:rPr lang="en-US" sz="2000" dirty="0"/>
              <a:t>=</a:t>
            </a:r>
            <a:r>
              <a:rPr lang="en-US" sz="2000" dirty="0">
                <a:solidFill>
                  <a:srgbClr val="0000FF"/>
                </a:solidFill>
              </a:rPr>
              <a:t>1</a:t>
            </a:r>
            <a:r>
              <a:rPr lang="en-US" sz="2000" dirty="0"/>
              <a:t>, </a:t>
            </a:r>
            <a:r>
              <a:rPr lang="en-US" sz="2000" dirty="0">
                <a:solidFill>
                  <a:srgbClr val="660099"/>
                </a:solidFill>
              </a:rPr>
              <a:t>padding</a:t>
            </a:r>
            <a:r>
              <a:rPr lang="en-US" sz="2000" dirty="0"/>
              <a:t>=</a:t>
            </a:r>
            <a:r>
              <a:rPr lang="en-US" sz="2000" dirty="0">
                <a:solidFill>
                  <a:srgbClr val="0000FF"/>
                </a:solidFill>
              </a:rPr>
              <a:t>2</a:t>
            </a:r>
            <a:r>
              <a:rPr lang="en-US" sz="2000" dirty="0"/>
              <a:t>),</a:t>
            </a:r>
            <a:br>
              <a:rPr lang="en-US" sz="2000" dirty="0"/>
            </a:br>
            <a:r>
              <a:rPr lang="en-US" sz="2000" dirty="0"/>
              <a:t>            </a:t>
            </a:r>
            <a:r>
              <a:rPr lang="en-US" sz="2000" dirty="0" err="1"/>
              <a:t>nn.ReLU</a:t>
            </a:r>
            <a:r>
              <a:rPr lang="en-US" sz="2000" dirty="0"/>
              <a:t>(),</a:t>
            </a:r>
            <a:br>
              <a:rPr lang="en-US" sz="2000" dirty="0"/>
            </a:br>
            <a:r>
              <a:rPr lang="en-US" sz="2000" dirty="0"/>
              <a:t>            nn.MaxPool2d(</a:t>
            </a:r>
            <a:r>
              <a:rPr lang="en-US" sz="2000" dirty="0" err="1">
                <a:solidFill>
                  <a:srgbClr val="660099"/>
                </a:solidFill>
              </a:rPr>
              <a:t>kernel_size</a:t>
            </a:r>
            <a:r>
              <a:rPr lang="en-US" sz="2000" dirty="0"/>
              <a:t>=</a:t>
            </a:r>
            <a:r>
              <a:rPr lang="en-US" sz="2000" dirty="0">
                <a:solidFill>
                  <a:srgbClr val="0000FF"/>
                </a:solidFill>
              </a:rPr>
              <a:t>2</a:t>
            </a:r>
            <a:r>
              <a:rPr lang="en-US" sz="2000" dirty="0"/>
              <a:t>, </a:t>
            </a:r>
            <a:r>
              <a:rPr lang="en-US" sz="2000" dirty="0">
                <a:solidFill>
                  <a:srgbClr val="660099"/>
                </a:solidFill>
              </a:rPr>
              <a:t>stride</a:t>
            </a:r>
            <a:r>
              <a:rPr lang="en-US" sz="2000" dirty="0"/>
              <a:t>=</a:t>
            </a:r>
            <a:r>
              <a:rPr lang="en-US" sz="2000" dirty="0">
                <a:solidFill>
                  <a:srgbClr val="0000FF"/>
                </a:solidFill>
              </a:rPr>
              <a:t>2</a:t>
            </a:r>
            <a:r>
              <a:rPr lang="en-US" sz="2000" dirty="0"/>
              <a:t>))</a:t>
            </a:r>
            <a:br>
              <a:rPr lang="en-US" sz="2000" dirty="0"/>
            </a:br>
            <a:r>
              <a:rPr lang="en-US" sz="2000" dirty="0"/>
              <a:t>        </a:t>
            </a:r>
            <a:r>
              <a:rPr lang="en-US" sz="2000" dirty="0" err="1">
                <a:solidFill>
                  <a:srgbClr val="94558D"/>
                </a:solidFill>
              </a:rPr>
              <a:t>self</a:t>
            </a:r>
            <a:r>
              <a:rPr lang="en-US" sz="2000" dirty="0" err="1"/>
              <a:t>.drop_out</a:t>
            </a:r>
            <a:r>
              <a:rPr lang="en-US" sz="2000" dirty="0"/>
              <a:t> = </a:t>
            </a:r>
            <a:r>
              <a:rPr lang="en-US" sz="2000" dirty="0" err="1"/>
              <a:t>nn.Dropout</a:t>
            </a:r>
            <a:r>
              <a:rPr lang="en-US" sz="2000" dirty="0"/>
              <a:t>(0.5)</a:t>
            </a:r>
            <a:br>
              <a:rPr lang="en-US" sz="2000" dirty="0"/>
            </a:br>
            <a:r>
              <a:rPr lang="en-US" sz="2000" dirty="0"/>
              <a:t>        </a:t>
            </a:r>
            <a:r>
              <a:rPr lang="en-US" sz="2000" dirty="0">
                <a:solidFill>
                  <a:srgbClr val="94558D"/>
                </a:solidFill>
              </a:rPr>
              <a:t>self</a:t>
            </a:r>
            <a:r>
              <a:rPr lang="en-US" sz="2000" dirty="0"/>
              <a:t>.fc1 = </a:t>
            </a:r>
            <a:r>
              <a:rPr lang="en-US" sz="2000" dirty="0" err="1"/>
              <a:t>nn.Linear</a:t>
            </a:r>
            <a:r>
              <a:rPr lang="en-US" sz="2000" dirty="0"/>
              <a:t>(</a:t>
            </a:r>
            <a:r>
              <a:rPr lang="en-US" sz="2000" dirty="0">
                <a:solidFill>
                  <a:srgbClr val="0000FF"/>
                </a:solidFill>
              </a:rPr>
              <a:t>7 </a:t>
            </a:r>
            <a:r>
              <a:rPr lang="en-US" sz="2000" dirty="0"/>
              <a:t>* </a:t>
            </a:r>
            <a:r>
              <a:rPr lang="en-US" sz="2000" dirty="0">
                <a:solidFill>
                  <a:srgbClr val="0000FF"/>
                </a:solidFill>
              </a:rPr>
              <a:t>7 </a:t>
            </a:r>
            <a:r>
              <a:rPr lang="en-US" sz="2000" dirty="0"/>
              <a:t>* </a:t>
            </a:r>
            <a:r>
              <a:rPr lang="en-US" sz="2000" dirty="0">
                <a:solidFill>
                  <a:srgbClr val="0000FF"/>
                </a:solidFill>
              </a:rPr>
              <a:t>64</a:t>
            </a:r>
            <a:r>
              <a:rPr lang="en-US" sz="2000" dirty="0"/>
              <a:t>, </a:t>
            </a:r>
            <a:r>
              <a:rPr lang="en-US" sz="2000" dirty="0">
                <a:solidFill>
                  <a:srgbClr val="0000FF"/>
                </a:solidFill>
              </a:rPr>
              <a:t>1000</a:t>
            </a:r>
            <a:r>
              <a:rPr lang="en-US" sz="2000" dirty="0"/>
              <a:t>)</a:t>
            </a:r>
            <a:br>
              <a:rPr lang="en-US" sz="2000" dirty="0"/>
            </a:br>
            <a:r>
              <a:rPr lang="en-US" sz="2000" dirty="0"/>
              <a:t>        </a:t>
            </a:r>
            <a:r>
              <a:rPr lang="en-US" sz="2000" dirty="0">
                <a:solidFill>
                  <a:srgbClr val="94558D"/>
                </a:solidFill>
              </a:rPr>
              <a:t>self</a:t>
            </a:r>
            <a:r>
              <a:rPr lang="en-US" sz="2000" dirty="0"/>
              <a:t>.fc2 = </a:t>
            </a:r>
            <a:r>
              <a:rPr lang="en-US" sz="2000" dirty="0" err="1"/>
              <a:t>nn.Linear</a:t>
            </a:r>
            <a:r>
              <a:rPr lang="en-US" sz="2000" dirty="0"/>
              <a:t>(</a:t>
            </a:r>
            <a:r>
              <a:rPr lang="en-US" sz="2000" dirty="0">
                <a:solidFill>
                  <a:srgbClr val="0000FF"/>
                </a:solidFill>
              </a:rPr>
              <a:t>1000</a:t>
            </a:r>
            <a:r>
              <a:rPr lang="en-US" sz="2000" dirty="0"/>
              <a:t>, </a:t>
            </a:r>
            <a:r>
              <a:rPr lang="en-US" sz="2000" dirty="0">
                <a:solidFill>
                  <a:srgbClr val="0000FF"/>
                </a:solidFill>
              </a:rPr>
              <a:t>10</a:t>
            </a:r>
            <a:r>
              <a:rPr lang="en-US" sz="2000" dirty="0"/>
              <a:t>)</a:t>
            </a:r>
          </a:p>
        </p:txBody>
      </p:sp>
      <p:sp>
        <p:nvSpPr>
          <p:cNvPr id="73" name="TextBox 72">
            <a:extLst>
              <a:ext uri="{FF2B5EF4-FFF2-40B4-BE49-F238E27FC236}">
                <a16:creationId xmlns:a16="http://schemas.microsoft.com/office/drawing/2014/main" id="{2DD3A61E-11A9-CA4F-8F76-D2EC9C850373}"/>
              </a:ext>
            </a:extLst>
          </p:cNvPr>
          <p:cNvSpPr txBox="1"/>
          <p:nvPr/>
        </p:nvSpPr>
        <p:spPr>
          <a:xfrm>
            <a:off x="7430608" y="1870075"/>
            <a:ext cx="4566081" cy="3970318"/>
          </a:xfrm>
          <a:prstGeom prst="rect">
            <a:avLst/>
          </a:prstGeom>
          <a:noFill/>
          <a:ln>
            <a:solidFill>
              <a:srgbClr val="FF0000"/>
            </a:solidFill>
          </a:ln>
        </p:spPr>
        <p:txBody>
          <a:bodyPr wrap="square" rtlCol="0">
            <a:spAutoFit/>
          </a:bodyPr>
          <a:lstStyle/>
          <a:p>
            <a:r>
              <a:rPr lang="en-US" b="1" dirty="0"/>
              <a:t>Conv1: </a:t>
            </a:r>
            <a:r>
              <a:rPr lang="en-US" dirty="0"/>
              <a:t>1 input channel (the image), 32 output channels (unique local features),  5x5 conv filters, padding =2 such that the output will be 28x28, </a:t>
            </a:r>
            <a:r>
              <a:rPr lang="en-US" dirty="0" err="1"/>
              <a:t>ReLU</a:t>
            </a:r>
            <a:r>
              <a:rPr lang="en-US" dirty="0"/>
              <a:t> activation, max pool layer over 2x2 kernels.</a:t>
            </a:r>
          </a:p>
          <a:p>
            <a:r>
              <a:rPr lang="en-US" b="1" dirty="0"/>
              <a:t>Conv2: </a:t>
            </a:r>
            <a:r>
              <a:rPr lang="en-US" dirty="0"/>
              <a:t>similar to conv1 with 32 input channels and 64 output channels each is a 7x7 feature matrix.  </a:t>
            </a:r>
          </a:p>
          <a:p>
            <a:r>
              <a:rPr lang="en-US" b="1" dirty="0" err="1"/>
              <a:t>Drop_out</a:t>
            </a:r>
            <a:r>
              <a:rPr lang="en-US" b="1" dirty="0"/>
              <a:t>: </a:t>
            </a:r>
            <a:r>
              <a:rPr lang="en-US" dirty="0"/>
              <a:t>dropout regularization. Removes every value in a specific layer with 0.5 probability when applied.</a:t>
            </a:r>
          </a:p>
          <a:p>
            <a:r>
              <a:rPr lang="en-US" b="1" dirty="0"/>
              <a:t>Fully connected (fc1): </a:t>
            </a:r>
            <a:r>
              <a:rPr lang="en-US" dirty="0"/>
              <a:t>7*7*64 input size and 1000 output size. (fc2 is similar)  </a:t>
            </a:r>
          </a:p>
          <a:p>
            <a:endParaRPr lang="en-US" dirty="0"/>
          </a:p>
        </p:txBody>
      </p:sp>
      <p:sp>
        <p:nvSpPr>
          <p:cNvPr id="74" name="Slide Number Placeholder 73">
            <a:extLst>
              <a:ext uri="{FF2B5EF4-FFF2-40B4-BE49-F238E27FC236}">
                <a16:creationId xmlns:a16="http://schemas.microsoft.com/office/drawing/2014/main" id="{ADC094DF-4088-A042-8B29-8537B3C7A7F8}"/>
              </a:ext>
            </a:extLst>
          </p:cNvPr>
          <p:cNvSpPr>
            <a:spLocks noGrp="1"/>
          </p:cNvSpPr>
          <p:nvPr>
            <p:ph type="sldNum" sz="quarter" idx="12"/>
          </p:nvPr>
        </p:nvSpPr>
        <p:spPr/>
        <p:txBody>
          <a:bodyPr/>
          <a:lstStyle/>
          <a:p>
            <a:fld id="{5F07402F-1908-0F43-B844-ECE5D9BD648C}" type="slidenum">
              <a:rPr lang="en-US" smtClean="0"/>
              <a:t>64</a:t>
            </a:fld>
            <a:endParaRPr lang="en-US"/>
          </a:p>
        </p:txBody>
      </p:sp>
    </p:spTree>
    <p:extLst>
      <p:ext uri="{BB962C8B-B14F-4D97-AF65-F5344CB8AC3E}">
        <p14:creationId xmlns:p14="http://schemas.microsoft.com/office/powerpoint/2010/main" val="323770856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BDB8A-8ADA-6645-B78F-B741933D8853}"/>
              </a:ext>
            </a:extLst>
          </p:cNvPr>
          <p:cNvSpPr>
            <a:spLocks noGrp="1"/>
          </p:cNvSpPr>
          <p:nvPr>
            <p:ph type="title"/>
          </p:nvPr>
        </p:nvSpPr>
        <p:spPr/>
        <p:txBody>
          <a:bodyPr/>
          <a:lstStyle/>
          <a:p>
            <a:r>
              <a:rPr lang="en-US" dirty="0" err="1"/>
              <a:t>Pytorch</a:t>
            </a:r>
            <a:r>
              <a:rPr lang="en-US" dirty="0"/>
              <a:t>: connect the layers </a:t>
            </a:r>
            <a:r>
              <a:rPr lang="en-US" sz="2400" dirty="0"/>
              <a:t>(also your prediction function)</a:t>
            </a:r>
            <a:endParaRPr lang="en-US" dirty="0"/>
          </a:p>
        </p:txBody>
      </p:sp>
      <p:sp>
        <p:nvSpPr>
          <p:cNvPr id="3" name="Content Placeholder 2">
            <a:extLst>
              <a:ext uri="{FF2B5EF4-FFF2-40B4-BE49-F238E27FC236}">
                <a16:creationId xmlns:a16="http://schemas.microsoft.com/office/drawing/2014/main" id="{0A0E9F66-0435-3140-BF25-7E333D2ACFAB}"/>
              </a:ext>
            </a:extLst>
          </p:cNvPr>
          <p:cNvSpPr>
            <a:spLocks noGrp="1"/>
          </p:cNvSpPr>
          <p:nvPr>
            <p:ph idx="1"/>
          </p:nvPr>
        </p:nvSpPr>
        <p:spPr/>
        <p:txBody>
          <a:bodyPr>
            <a:normAutofit/>
          </a:bodyPr>
          <a:lstStyle/>
          <a:p>
            <a:pPr marL="0" indent="0">
              <a:buNone/>
            </a:pPr>
            <a:r>
              <a:rPr lang="en-US" sz="2400" b="1" dirty="0">
                <a:solidFill>
                  <a:srgbClr val="000080"/>
                </a:solidFill>
              </a:rPr>
              <a:t>def </a:t>
            </a:r>
            <a:r>
              <a:rPr lang="en-US" sz="2400" dirty="0"/>
              <a:t>forward(</a:t>
            </a:r>
            <a:r>
              <a:rPr lang="en-US" sz="2400" dirty="0">
                <a:solidFill>
                  <a:srgbClr val="94558D"/>
                </a:solidFill>
              </a:rPr>
              <a:t>self</a:t>
            </a:r>
            <a:r>
              <a:rPr lang="en-US" sz="2400" dirty="0"/>
              <a:t>, x):</a:t>
            </a:r>
            <a:br>
              <a:rPr lang="en-US" sz="2400" dirty="0"/>
            </a:br>
            <a:r>
              <a:rPr lang="en-US" sz="2400" dirty="0"/>
              <a:t>    out = </a:t>
            </a:r>
            <a:r>
              <a:rPr lang="en-US" sz="2400" dirty="0">
                <a:solidFill>
                  <a:srgbClr val="94558D"/>
                </a:solidFill>
              </a:rPr>
              <a:t>self</a:t>
            </a:r>
            <a:r>
              <a:rPr lang="en-US" sz="2400" dirty="0"/>
              <a:t>.layer1(x)</a:t>
            </a:r>
            <a:br>
              <a:rPr lang="en-US" sz="2400" dirty="0"/>
            </a:br>
            <a:r>
              <a:rPr lang="en-US" sz="2400" dirty="0"/>
              <a:t>    out = </a:t>
            </a:r>
            <a:r>
              <a:rPr lang="en-US" sz="2400" dirty="0">
                <a:solidFill>
                  <a:srgbClr val="94558D"/>
                </a:solidFill>
              </a:rPr>
              <a:t>self</a:t>
            </a:r>
            <a:r>
              <a:rPr lang="en-US" sz="2400" dirty="0"/>
              <a:t>.layer2(out)</a:t>
            </a:r>
            <a:br>
              <a:rPr lang="en-US" sz="2400" dirty="0"/>
            </a:br>
            <a:r>
              <a:rPr lang="en-US" sz="2400" dirty="0"/>
              <a:t>    out = </a:t>
            </a:r>
            <a:r>
              <a:rPr lang="en-US" sz="2400" dirty="0" err="1"/>
              <a:t>out.reshape</a:t>
            </a:r>
            <a:r>
              <a:rPr lang="en-US" sz="2400" dirty="0"/>
              <a:t>(</a:t>
            </a:r>
            <a:r>
              <a:rPr lang="en-US" sz="2400" dirty="0" err="1"/>
              <a:t>out.size</a:t>
            </a:r>
            <a:r>
              <a:rPr lang="en-US" sz="2400" dirty="0"/>
              <a:t>(</a:t>
            </a:r>
            <a:r>
              <a:rPr lang="en-US" sz="2400" dirty="0">
                <a:solidFill>
                  <a:srgbClr val="0000FF"/>
                </a:solidFill>
              </a:rPr>
              <a:t>0</a:t>
            </a:r>
            <a:r>
              <a:rPr lang="en-US" sz="2400" dirty="0"/>
              <a:t>), -</a:t>
            </a:r>
            <a:r>
              <a:rPr lang="en-US" sz="2400" dirty="0">
                <a:solidFill>
                  <a:srgbClr val="0000FF"/>
                </a:solidFill>
              </a:rPr>
              <a:t>1</a:t>
            </a:r>
            <a:r>
              <a:rPr lang="en-US" sz="2400" dirty="0"/>
              <a:t>)</a:t>
            </a:r>
            <a:br>
              <a:rPr lang="en-US" sz="2400" dirty="0"/>
            </a:br>
            <a:r>
              <a:rPr lang="en-US" sz="2400" dirty="0"/>
              <a:t>    out = </a:t>
            </a:r>
            <a:r>
              <a:rPr lang="en-US" sz="2400" dirty="0" err="1">
                <a:solidFill>
                  <a:srgbClr val="94558D"/>
                </a:solidFill>
              </a:rPr>
              <a:t>self</a:t>
            </a:r>
            <a:r>
              <a:rPr lang="en-US" sz="2400" dirty="0" err="1"/>
              <a:t>.drop_out</a:t>
            </a:r>
            <a:r>
              <a:rPr lang="en-US" sz="2400" dirty="0"/>
              <a:t>(out)</a:t>
            </a:r>
            <a:br>
              <a:rPr lang="en-US" sz="2400" dirty="0"/>
            </a:br>
            <a:r>
              <a:rPr lang="en-US" sz="2400" dirty="0"/>
              <a:t>    out = </a:t>
            </a:r>
            <a:r>
              <a:rPr lang="en-US" sz="2400" dirty="0">
                <a:solidFill>
                  <a:srgbClr val="94558D"/>
                </a:solidFill>
              </a:rPr>
              <a:t>self</a:t>
            </a:r>
            <a:r>
              <a:rPr lang="en-US" sz="2400" dirty="0"/>
              <a:t>.fc1(out)</a:t>
            </a:r>
            <a:br>
              <a:rPr lang="en-US" sz="2400" dirty="0"/>
            </a:br>
            <a:r>
              <a:rPr lang="en-US" sz="2400" dirty="0"/>
              <a:t>    out = </a:t>
            </a:r>
            <a:r>
              <a:rPr lang="en-US" sz="2400" dirty="0">
                <a:solidFill>
                  <a:srgbClr val="94558D"/>
                </a:solidFill>
              </a:rPr>
              <a:t>self</a:t>
            </a:r>
            <a:r>
              <a:rPr lang="en-US" sz="2400" dirty="0"/>
              <a:t>.fc2(out)</a:t>
            </a:r>
            <a:br>
              <a:rPr lang="en-US" sz="2400" dirty="0"/>
            </a:br>
            <a:r>
              <a:rPr lang="en-US" sz="2400" dirty="0"/>
              <a:t>    </a:t>
            </a:r>
            <a:r>
              <a:rPr lang="en-US" sz="2400" b="1" dirty="0">
                <a:solidFill>
                  <a:srgbClr val="000080"/>
                </a:solidFill>
              </a:rPr>
              <a:t>return </a:t>
            </a:r>
            <a:r>
              <a:rPr lang="en-US" sz="2400" dirty="0"/>
              <a:t>out</a:t>
            </a:r>
          </a:p>
        </p:txBody>
      </p:sp>
      <p:pic>
        <p:nvPicPr>
          <p:cNvPr id="4" name="Picture 5" descr="PyTorch CNN tutorial - network">
            <a:extLst>
              <a:ext uri="{FF2B5EF4-FFF2-40B4-BE49-F238E27FC236}">
                <a16:creationId xmlns:a16="http://schemas.microsoft.com/office/drawing/2014/main" id="{7E2C604C-8864-5D4F-BE40-CEB2407D8A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7688" y="4214324"/>
            <a:ext cx="7664390" cy="2547078"/>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1C08C804-6723-2745-93DB-3E1B673F1136}"/>
              </a:ext>
            </a:extLst>
          </p:cNvPr>
          <p:cNvSpPr>
            <a:spLocks noGrp="1"/>
          </p:cNvSpPr>
          <p:nvPr>
            <p:ph type="sldNum" sz="quarter" idx="12"/>
          </p:nvPr>
        </p:nvSpPr>
        <p:spPr/>
        <p:txBody>
          <a:bodyPr/>
          <a:lstStyle/>
          <a:p>
            <a:fld id="{5F07402F-1908-0F43-B844-ECE5D9BD648C}" type="slidenum">
              <a:rPr lang="en-US" smtClean="0"/>
              <a:t>65</a:t>
            </a:fld>
            <a:endParaRPr lang="en-US"/>
          </a:p>
        </p:txBody>
      </p:sp>
      <p:sp>
        <p:nvSpPr>
          <p:cNvPr id="6" name="TextBox 5">
            <a:extLst>
              <a:ext uri="{FF2B5EF4-FFF2-40B4-BE49-F238E27FC236}">
                <a16:creationId xmlns:a16="http://schemas.microsoft.com/office/drawing/2014/main" id="{88D0A735-385E-6846-8097-79B2422B509F}"/>
              </a:ext>
            </a:extLst>
          </p:cNvPr>
          <p:cNvSpPr txBox="1"/>
          <p:nvPr/>
        </p:nvSpPr>
        <p:spPr>
          <a:xfrm>
            <a:off x="7111014" y="1969969"/>
            <a:ext cx="4566081" cy="1477328"/>
          </a:xfrm>
          <a:prstGeom prst="rect">
            <a:avLst/>
          </a:prstGeom>
          <a:noFill/>
          <a:ln>
            <a:solidFill>
              <a:srgbClr val="FF0000"/>
            </a:solidFill>
          </a:ln>
        </p:spPr>
        <p:txBody>
          <a:bodyPr wrap="square" rtlCol="0">
            <a:spAutoFit/>
          </a:bodyPr>
          <a:lstStyle/>
          <a:p>
            <a:r>
              <a:rPr lang="en-US" dirty="0"/>
              <a:t>Define the data flow along the network: </a:t>
            </a:r>
          </a:p>
          <a:p>
            <a:r>
              <a:rPr lang="en-US" dirty="0"/>
              <a:t>conv1 -&gt; max pool 1 -&gt; conv2 -&gt; max pool 2</a:t>
            </a:r>
            <a:r>
              <a:rPr lang="en-US" dirty="0">
                <a:sym typeface="Wingdings" pitchFamily="2" charset="2"/>
              </a:rPr>
              <a:t> -&gt; flatten 64*7*7 -&gt; 1 vector -&gt;  drop some values (to avoid overfitting) -&gt; 2 fully connected layers. </a:t>
            </a:r>
          </a:p>
        </p:txBody>
      </p:sp>
    </p:spTree>
    <p:extLst>
      <p:ext uri="{BB962C8B-B14F-4D97-AF65-F5344CB8AC3E}">
        <p14:creationId xmlns:p14="http://schemas.microsoft.com/office/powerpoint/2010/main" val="10568734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944F6-9CF0-0B4F-B817-CB7DDFDA6F30}"/>
              </a:ext>
            </a:extLst>
          </p:cNvPr>
          <p:cNvSpPr>
            <a:spLocks noGrp="1"/>
          </p:cNvSpPr>
          <p:nvPr>
            <p:ph type="title"/>
          </p:nvPr>
        </p:nvSpPr>
        <p:spPr/>
        <p:txBody>
          <a:bodyPr/>
          <a:lstStyle/>
          <a:p>
            <a:r>
              <a:rPr lang="en-US" dirty="0" err="1"/>
              <a:t>Pytorch</a:t>
            </a:r>
            <a:r>
              <a:rPr lang="en-US" dirty="0"/>
              <a:t>: train</a:t>
            </a:r>
          </a:p>
        </p:txBody>
      </p:sp>
      <p:sp>
        <p:nvSpPr>
          <p:cNvPr id="3" name="Content Placeholder 2">
            <a:extLst>
              <a:ext uri="{FF2B5EF4-FFF2-40B4-BE49-F238E27FC236}">
                <a16:creationId xmlns:a16="http://schemas.microsoft.com/office/drawing/2014/main" id="{8FA69688-BA34-3F4F-98EF-796DD8C8D4D9}"/>
              </a:ext>
            </a:extLst>
          </p:cNvPr>
          <p:cNvSpPr>
            <a:spLocks noGrp="1"/>
          </p:cNvSpPr>
          <p:nvPr>
            <p:ph idx="1"/>
          </p:nvPr>
        </p:nvSpPr>
        <p:spPr/>
        <p:txBody>
          <a:bodyPr>
            <a:normAutofit/>
          </a:bodyPr>
          <a:lstStyle/>
          <a:p>
            <a:pPr marL="0" indent="0">
              <a:buNone/>
            </a:pPr>
            <a:r>
              <a:rPr lang="en-US" sz="2000" dirty="0"/>
              <a:t>model = </a:t>
            </a:r>
            <a:r>
              <a:rPr lang="en-US" sz="2000" dirty="0" err="1"/>
              <a:t>ConvNet</a:t>
            </a:r>
            <a:r>
              <a:rPr lang="en-US" sz="2000" dirty="0"/>
              <a:t>()</a:t>
            </a:r>
            <a:br>
              <a:rPr lang="en-US" sz="2000" dirty="0"/>
            </a:br>
            <a:br>
              <a:rPr lang="en-US" sz="2000" dirty="0"/>
            </a:br>
            <a:r>
              <a:rPr lang="en-US" sz="2000" i="1" dirty="0">
                <a:solidFill>
                  <a:srgbClr val="808080"/>
                </a:solidFill>
              </a:rPr>
              <a:t># Loss and optimizer</a:t>
            </a:r>
            <a:br>
              <a:rPr lang="en-US" sz="2000" i="1" dirty="0">
                <a:solidFill>
                  <a:srgbClr val="808080"/>
                </a:solidFill>
              </a:rPr>
            </a:br>
            <a:r>
              <a:rPr lang="en-US" sz="2000" dirty="0"/>
              <a:t>criterion = </a:t>
            </a:r>
            <a:r>
              <a:rPr lang="en-US" sz="2000" dirty="0" err="1"/>
              <a:t>nn.CrossEntropyLoss</a:t>
            </a:r>
            <a:r>
              <a:rPr lang="en-US" sz="2000" dirty="0"/>
              <a:t>()</a:t>
            </a:r>
            <a:br>
              <a:rPr lang="en-US" sz="2000" dirty="0"/>
            </a:br>
            <a:r>
              <a:rPr lang="en-US" sz="2000" dirty="0"/>
              <a:t>optimizer = </a:t>
            </a:r>
            <a:r>
              <a:rPr lang="en-US" sz="2000" dirty="0" err="1"/>
              <a:t>torch.optim.Adam</a:t>
            </a:r>
            <a:r>
              <a:rPr lang="en-US" sz="2000" dirty="0"/>
              <a:t>(</a:t>
            </a:r>
            <a:r>
              <a:rPr lang="en-US" sz="2000" dirty="0" err="1"/>
              <a:t>model.parameters</a:t>
            </a:r>
            <a:r>
              <a:rPr lang="en-US" sz="2000" dirty="0"/>
              <a:t>(), </a:t>
            </a:r>
            <a:r>
              <a:rPr lang="en-US" sz="2000" dirty="0" err="1">
                <a:solidFill>
                  <a:srgbClr val="660099"/>
                </a:solidFill>
              </a:rPr>
              <a:t>lr</a:t>
            </a:r>
            <a:r>
              <a:rPr lang="en-US" sz="2000" dirty="0"/>
              <a:t>=</a:t>
            </a:r>
            <a:r>
              <a:rPr lang="en-US" sz="2000" dirty="0" err="1"/>
              <a:t>learning_rate</a:t>
            </a:r>
            <a:r>
              <a:rPr lang="en-US" sz="2000" dirty="0"/>
              <a:t>)</a:t>
            </a:r>
          </a:p>
          <a:p>
            <a:pPr marL="0" indent="0">
              <a:buNone/>
            </a:pPr>
            <a:r>
              <a:rPr lang="en-US" sz="2000" i="1" dirty="0">
                <a:solidFill>
                  <a:srgbClr val="808080"/>
                </a:solidFill>
              </a:rPr>
              <a:t># Run the forward pass</a:t>
            </a:r>
            <a:br>
              <a:rPr lang="en-US" sz="2000" i="1" dirty="0">
                <a:solidFill>
                  <a:srgbClr val="808080"/>
                </a:solidFill>
              </a:rPr>
            </a:br>
            <a:r>
              <a:rPr lang="en-US" sz="2000" dirty="0"/>
              <a:t>outputs = model(images)</a:t>
            </a:r>
            <a:br>
              <a:rPr lang="en-US" sz="2000" dirty="0"/>
            </a:br>
            <a:r>
              <a:rPr lang="en-US" sz="2000" dirty="0"/>
              <a:t>loss = criterion(outputs, labels)</a:t>
            </a:r>
            <a:br>
              <a:rPr lang="en-US" sz="2000" dirty="0"/>
            </a:br>
            <a:br>
              <a:rPr lang="en-US" sz="2000" dirty="0"/>
            </a:br>
            <a:r>
              <a:rPr lang="en-US" sz="2000" i="1" dirty="0">
                <a:solidFill>
                  <a:srgbClr val="808080"/>
                </a:solidFill>
              </a:rPr>
              <a:t># Backprop and perform Adam </a:t>
            </a:r>
            <a:r>
              <a:rPr lang="en-US" sz="2000" i="1" dirty="0" err="1">
                <a:solidFill>
                  <a:srgbClr val="808080"/>
                </a:solidFill>
              </a:rPr>
              <a:t>optimisation</a:t>
            </a:r>
            <a:br>
              <a:rPr lang="en-US" sz="2000" i="1" dirty="0">
                <a:solidFill>
                  <a:srgbClr val="808080"/>
                </a:solidFill>
              </a:rPr>
            </a:br>
            <a:r>
              <a:rPr lang="en-US" sz="2000" dirty="0" err="1"/>
              <a:t>optimizer.zero_grad</a:t>
            </a:r>
            <a:r>
              <a:rPr lang="en-US" sz="2000" dirty="0"/>
              <a:t>()</a:t>
            </a:r>
            <a:br>
              <a:rPr lang="en-US" sz="2000" dirty="0"/>
            </a:br>
            <a:r>
              <a:rPr lang="en-US" sz="2000" dirty="0" err="1"/>
              <a:t>loss.backward</a:t>
            </a:r>
            <a:r>
              <a:rPr lang="en-US" sz="2000" dirty="0"/>
              <a:t>()</a:t>
            </a:r>
            <a:br>
              <a:rPr lang="en-US" sz="2000" dirty="0"/>
            </a:br>
            <a:r>
              <a:rPr lang="en-US" sz="2000" dirty="0" err="1"/>
              <a:t>optimizer.step</a:t>
            </a:r>
            <a:r>
              <a:rPr lang="en-US" sz="2000" dirty="0"/>
              <a:t>()</a:t>
            </a:r>
          </a:p>
        </p:txBody>
      </p:sp>
      <p:sp>
        <p:nvSpPr>
          <p:cNvPr id="4" name="Slide Number Placeholder 3">
            <a:extLst>
              <a:ext uri="{FF2B5EF4-FFF2-40B4-BE49-F238E27FC236}">
                <a16:creationId xmlns:a16="http://schemas.microsoft.com/office/drawing/2014/main" id="{EA03F8A0-247C-B34B-9C3D-38EB6A3B9CEF}"/>
              </a:ext>
            </a:extLst>
          </p:cNvPr>
          <p:cNvSpPr>
            <a:spLocks noGrp="1"/>
          </p:cNvSpPr>
          <p:nvPr>
            <p:ph type="sldNum" sz="quarter" idx="12"/>
          </p:nvPr>
        </p:nvSpPr>
        <p:spPr/>
        <p:txBody>
          <a:bodyPr/>
          <a:lstStyle/>
          <a:p>
            <a:fld id="{5F07402F-1908-0F43-B844-ECE5D9BD648C}" type="slidenum">
              <a:rPr lang="en-US" smtClean="0"/>
              <a:t>66</a:t>
            </a:fld>
            <a:endParaRPr lang="en-US"/>
          </a:p>
        </p:txBody>
      </p:sp>
      <p:sp>
        <p:nvSpPr>
          <p:cNvPr id="5" name="TextBox 4">
            <a:extLst>
              <a:ext uri="{FF2B5EF4-FFF2-40B4-BE49-F238E27FC236}">
                <a16:creationId xmlns:a16="http://schemas.microsoft.com/office/drawing/2014/main" id="{BEA3ABFC-38C8-0D45-A52E-9FBA351D3D31}"/>
              </a:ext>
            </a:extLst>
          </p:cNvPr>
          <p:cNvSpPr txBox="1"/>
          <p:nvPr/>
        </p:nvSpPr>
        <p:spPr>
          <a:xfrm>
            <a:off x="7013360" y="3512417"/>
            <a:ext cx="4566081" cy="2585323"/>
          </a:xfrm>
          <a:prstGeom prst="rect">
            <a:avLst/>
          </a:prstGeom>
          <a:noFill/>
          <a:ln>
            <a:solidFill>
              <a:srgbClr val="FF0000"/>
            </a:solidFill>
          </a:ln>
        </p:spPr>
        <p:txBody>
          <a:bodyPr wrap="square" rtlCol="0">
            <a:spAutoFit/>
          </a:bodyPr>
          <a:lstStyle/>
          <a:p>
            <a:r>
              <a:rPr lang="en-US" dirty="0"/>
              <a:t>the </a:t>
            </a:r>
            <a:r>
              <a:rPr lang="en-US" dirty="0" err="1"/>
              <a:t>CrossEntropyLoss</a:t>
            </a:r>
            <a:r>
              <a:rPr lang="en-US" dirty="0"/>
              <a:t> function combines both a SoftMax activation with the log loss function. Set the Adam optimizer over all tunable parameters. </a:t>
            </a:r>
          </a:p>
          <a:p>
            <a:r>
              <a:rPr lang="en-US" dirty="0"/>
              <a:t>Get the outputs for a batch of images and compute the loss with respect to the labels. </a:t>
            </a:r>
          </a:p>
          <a:p>
            <a:r>
              <a:rPr lang="en-US" dirty="0"/>
              <a:t>Next, </a:t>
            </a:r>
            <a:r>
              <a:rPr lang="en-US" dirty="0" err="1"/>
              <a:t>init</a:t>
            </a:r>
            <a:r>
              <a:rPr lang="en-US" dirty="0"/>
              <a:t> all gradients to zero, compute new gradients (backpropagate), update parameters based on new gradients. </a:t>
            </a:r>
          </a:p>
        </p:txBody>
      </p:sp>
    </p:spTree>
    <p:extLst>
      <p:ext uri="{BB962C8B-B14F-4D97-AF65-F5344CB8AC3E}">
        <p14:creationId xmlns:p14="http://schemas.microsoft.com/office/powerpoint/2010/main" val="298840792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F5EA0-2C00-12F0-DD57-C68BA994B236}"/>
              </a:ext>
            </a:extLst>
          </p:cNvPr>
          <p:cNvSpPr>
            <a:spLocks noGrp="1"/>
          </p:cNvSpPr>
          <p:nvPr>
            <p:ph type="title"/>
          </p:nvPr>
        </p:nvSpPr>
        <p:spPr/>
        <p:txBody>
          <a:bodyPr/>
          <a:lstStyle/>
          <a:p>
            <a:r>
              <a:rPr lang="en-US" dirty="0"/>
              <a:t>Chat-GPT</a:t>
            </a:r>
          </a:p>
        </p:txBody>
      </p:sp>
      <p:sp>
        <p:nvSpPr>
          <p:cNvPr id="3" name="Content Placeholder 2">
            <a:extLst>
              <a:ext uri="{FF2B5EF4-FFF2-40B4-BE49-F238E27FC236}">
                <a16:creationId xmlns:a16="http://schemas.microsoft.com/office/drawing/2014/main" id="{6CD0B7DC-D617-E8BF-F227-E1B8981877DF}"/>
              </a:ext>
            </a:extLst>
          </p:cNvPr>
          <p:cNvSpPr>
            <a:spLocks noGrp="1"/>
          </p:cNvSpPr>
          <p:nvPr>
            <p:ph idx="1"/>
          </p:nvPr>
        </p:nvSpPr>
        <p:spPr>
          <a:xfrm>
            <a:off x="838200" y="1828423"/>
            <a:ext cx="10515600" cy="4351338"/>
          </a:xfrm>
        </p:spPr>
        <p:txBody>
          <a:bodyPr/>
          <a:lstStyle/>
          <a:p>
            <a:r>
              <a:rPr lang="en-US" b="0" i="0" dirty="0">
                <a:solidFill>
                  <a:srgbClr val="343541"/>
                </a:solidFill>
                <a:effectLst/>
                <a:latin typeface="Söhne"/>
              </a:rPr>
              <a:t>“Define a CNN using </a:t>
            </a:r>
            <a:r>
              <a:rPr lang="en-US" b="0" i="0" dirty="0" err="1">
                <a:solidFill>
                  <a:srgbClr val="343541"/>
                </a:solidFill>
                <a:effectLst/>
                <a:latin typeface="Söhne"/>
              </a:rPr>
              <a:t>Pytorch</a:t>
            </a:r>
            <a:r>
              <a:rPr lang="en-US" b="0" i="0" dirty="0">
                <a:solidFill>
                  <a:srgbClr val="343541"/>
                </a:solidFill>
                <a:effectLst/>
                <a:latin typeface="Söhne"/>
              </a:rPr>
              <a:t>”</a:t>
            </a:r>
            <a:endParaRPr lang="en-US" dirty="0"/>
          </a:p>
        </p:txBody>
      </p:sp>
      <p:sp>
        <p:nvSpPr>
          <p:cNvPr id="4" name="Slide Number Placeholder 3">
            <a:extLst>
              <a:ext uri="{FF2B5EF4-FFF2-40B4-BE49-F238E27FC236}">
                <a16:creationId xmlns:a16="http://schemas.microsoft.com/office/drawing/2014/main" id="{7E64B624-C0B8-A611-3F1D-0EFC252C3CA9}"/>
              </a:ext>
            </a:extLst>
          </p:cNvPr>
          <p:cNvSpPr>
            <a:spLocks noGrp="1"/>
          </p:cNvSpPr>
          <p:nvPr>
            <p:ph type="sldNum" sz="quarter" idx="12"/>
          </p:nvPr>
        </p:nvSpPr>
        <p:spPr/>
        <p:txBody>
          <a:bodyPr/>
          <a:lstStyle/>
          <a:p>
            <a:fld id="{5F07402F-1908-0F43-B844-ECE5D9BD648C}" type="slidenum">
              <a:rPr lang="en-US" smtClean="0"/>
              <a:t>67</a:t>
            </a:fld>
            <a:endParaRPr lang="en-US"/>
          </a:p>
        </p:txBody>
      </p:sp>
      <p:sp>
        <p:nvSpPr>
          <p:cNvPr id="8" name="TextBox 7">
            <a:extLst>
              <a:ext uri="{FF2B5EF4-FFF2-40B4-BE49-F238E27FC236}">
                <a16:creationId xmlns:a16="http://schemas.microsoft.com/office/drawing/2014/main" id="{7636F9EF-22EB-3AEF-0CA3-1B1248B84B66}"/>
              </a:ext>
            </a:extLst>
          </p:cNvPr>
          <p:cNvSpPr txBox="1"/>
          <p:nvPr/>
        </p:nvSpPr>
        <p:spPr>
          <a:xfrm>
            <a:off x="5561772" y="227390"/>
            <a:ext cx="6097656" cy="6494085"/>
          </a:xfrm>
          <a:prstGeom prst="rect">
            <a:avLst/>
          </a:prstGeom>
          <a:noFill/>
        </p:spPr>
        <p:txBody>
          <a:bodyPr wrap="square">
            <a:spAutoFit/>
          </a:bodyPr>
          <a:lstStyle/>
          <a:p>
            <a:r>
              <a:rPr lang="en-US" sz="800" dirty="0"/>
              <a:t>Certainly! Below is an example of a simple Convolutional Neural Network (CNN) defined using </a:t>
            </a:r>
            <a:r>
              <a:rPr lang="en-US" sz="800" dirty="0" err="1"/>
              <a:t>PyTorch</a:t>
            </a:r>
            <a:r>
              <a:rPr lang="en-US" sz="800" dirty="0"/>
              <a:t>. This CNN consists of three convolutional layers followed by two fully connected layers. It's a basic architecture that you can further customize based on your specific task and dataset.</a:t>
            </a:r>
          </a:p>
          <a:p>
            <a:endParaRPr lang="en-US" sz="800" dirty="0"/>
          </a:p>
          <a:p>
            <a:r>
              <a:rPr lang="en-US" sz="800" dirty="0"/>
              <a:t>```python</a:t>
            </a:r>
          </a:p>
          <a:p>
            <a:r>
              <a:rPr lang="en-US" sz="800" dirty="0"/>
              <a:t>import torch</a:t>
            </a:r>
          </a:p>
          <a:p>
            <a:r>
              <a:rPr lang="en-US" sz="800" dirty="0"/>
              <a:t>import </a:t>
            </a:r>
            <a:r>
              <a:rPr lang="en-US" sz="800" dirty="0" err="1"/>
              <a:t>torch.nn</a:t>
            </a:r>
            <a:r>
              <a:rPr lang="en-US" sz="800" dirty="0"/>
              <a:t> as </a:t>
            </a:r>
            <a:r>
              <a:rPr lang="en-US" sz="800" dirty="0" err="1"/>
              <a:t>nn</a:t>
            </a:r>
            <a:endParaRPr lang="en-US" sz="800" dirty="0"/>
          </a:p>
          <a:p>
            <a:endParaRPr lang="en-US" sz="800" dirty="0"/>
          </a:p>
          <a:p>
            <a:r>
              <a:rPr lang="en-US" sz="800" dirty="0"/>
              <a:t>class </a:t>
            </a:r>
            <a:r>
              <a:rPr lang="en-US" sz="800" dirty="0" err="1"/>
              <a:t>SimpleCNN</a:t>
            </a:r>
            <a:r>
              <a:rPr lang="en-US" sz="800" dirty="0"/>
              <a:t>(</a:t>
            </a:r>
            <a:r>
              <a:rPr lang="en-US" sz="800" dirty="0" err="1"/>
              <a:t>nn.Module</a:t>
            </a:r>
            <a:r>
              <a:rPr lang="en-US" sz="800" dirty="0"/>
              <a:t>):</a:t>
            </a:r>
          </a:p>
          <a:p>
            <a:r>
              <a:rPr lang="en-US" sz="800" dirty="0"/>
              <a:t>    def __</a:t>
            </a:r>
            <a:r>
              <a:rPr lang="en-US" sz="800" dirty="0" err="1"/>
              <a:t>init</a:t>
            </a:r>
            <a:r>
              <a:rPr lang="en-US" sz="800" dirty="0"/>
              <a:t>__(self, </a:t>
            </a:r>
            <a:r>
              <a:rPr lang="en-US" sz="800" dirty="0" err="1"/>
              <a:t>num_classes</a:t>
            </a:r>
            <a:r>
              <a:rPr lang="en-US" sz="800" dirty="0"/>
              <a:t>):</a:t>
            </a:r>
          </a:p>
          <a:p>
            <a:r>
              <a:rPr lang="en-US" sz="800" dirty="0"/>
              <a:t>        super(</a:t>
            </a:r>
            <a:r>
              <a:rPr lang="en-US" sz="800" dirty="0" err="1"/>
              <a:t>SimpleCNN</a:t>
            </a:r>
            <a:r>
              <a:rPr lang="en-US" sz="800" dirty="0"/>
              <a:t>, self).__</a:t>
            </a:r>
            <a:r>
              <a:rPr lang="en-US" sz="800" dirty="0" err="1"/>
              <a:t>init</a:t>
            </a:r>
            <a:r>
              <a:rPr lang="en-US" sz="800" dirty="0"/>
              <a:t>__()</a:t>
            </a:r>
          </a:p>
          <a:p>
            <a:r>
              <a:rPr lang="en-US" sz="800" dirty="0"/>
              <a:t>        </a:t>
            </a:r>
          </a:p>
          <a:p>
            <a:r>
              <a:rPr lang="en-US" sz="800" dirty="0"/>
              <a:t>        # First Convolutional Layer</a:t>
            </a:r>
          </a:p>
          <a:p>
            <a:r>
              <a:rPr lang="en-US" sz="800" dirty="0"/>
              <a:t>        self.conv1 = nn.Conv2d(</a:t>
            </a:r>
            <a:r>
              <a:rPr lang="en-US" sz="800" dirty="0" err="1"/>
              <a:t>in_channels</a:t>
            </a:r>
            <a:r>
              <a:rPr lang="en-US" sz="800" dirty="0"/>
              <a:t>=3, </a:t>
            </a:r>
            <a:r>
              <a:rPr lang="en-US" sz="800" dirty="0" err="1"/>
              <a:t>out_channels</a:t>
            </a:r>
            <a:r>
              <a:rPr lang="en-US" sz="800" dirty="0"/>
              <a:t>=16, </a:t>
            </a:r>
            <a:r>
              <a:rPr lang="en-US" sz="800" dirty="0" err="1"/>
              <a:t>kernel_size</a:t>
            </a:r>
            <a:r>
              <a:rPr lang="en-US" sz="800" dirty="0"/>
              <a:t>=3, stride=1, padding=1)</a:t>
            </a:r>
          </a:p>
          <a:p>
            <a:r>
              <a:rPr lang="en-US" sz="800" dirty="0"/>
              <a:t>        self.relu1 = </a:t>
            </a:r>
            <a:r>
              <a:rPr lang="en-US" sz="800" dirty="0" err="1"/>
              <a:t>nn.ReLU</a:t>
            </a:r>
            <a:r>
              <a:rPr lang="en-US" sz="800" dirty="0"/>
              <a:t>()</a:t>
            </a:r>
          </a:p>
          <a:p>
            <a:r>
              <a:rPr lang="en-US" sz="800" dirty="0"/>
              <a:t>        self.pool1 = nn.MaxPool2d(</a:t>
            </a:r>
            <a:r>
              <a:rPr lang="en-US" sz="800" dirty="0" err="1"/>
              <a:t>kernel_size</a:t>
            </a:r>
            <a:r>
              <a:rPr lang="en-US" sz="800" dirty="0"/>
              <a:t>=2, stride=2)</a:t>
            </a:r>
          </a:p>
          <a:p>
            <a:r>
              <a:rPr lang="en-US" sz="800" dirty="0"/>
              <a:t>        </a:t>
            </a:r>
          </a:p>
          <a:p>
            <a:r>
              <a:rPr lang="en-US" sz="800" dirty="0"/>
              <a:t>        # Second Convolutional Layer</a:t>
            </a:r>
          </a:p>
          <a:p>
            <a:r>
              <a:rPr lang="en-US" sz="800" dirty="0"/>
              <a:t>        self.conv2 = nn.Conv2d(</a:t>
            </a:r>
            <a:r>
              <a:rPr lang="en-US" sz="800" dirty="0" err="1"/>
              <a:t>in_channels</a:t>
            </a:r>
            <a:r>
              <a:rPr lang="en-US" sz="800" dirty="0"/>
              <a:t>=16, </a:t>
            </a:r>
            <a:r>
              <a:rPr lang="en-US" sz="800" dirty="0" err="1"/>
              <a:t>out_channels</a:t>
            </a:r>
            <a:r>
              <a:rPr lang="en-US" sz="800" dirty="0"/>
              <a:t>=32, </a:t>
            </a:r>
            <a:r>
              <a:rPr lang="en-US" sz="800" dirty="0" err="1"/>
              <a:t>kernel_size</a:t>
            </a:r>
            <a:r>
              <a:rPr lang="en-US" sz="800" dirty="0"/>
              <a:t>=3, stride=1, padding=1)</a:t>
            </a:r>
          </a:p>
          <a:p>
            <a:r>
              <a:rPr lang="en-US" sz="800" dirty="0"/>
              <a:t>        self.relu2 = </a:t>
            </a:r>
            <a:r>
              <a:rPr lang="en-US" sz="800" dirty="0" err="1"/>
              <a:t>nn.ReLU</a:t>
            </a:r>
            <a:r>
              <a:rPr lang="en-US" sz="800" dirty="0"/>
              <a:t>()</a:t>
            </a:r>
          </a:p>
          <a:p>
            <a:r>
              <a:rPr lang="en-US" sz="800" dirty="0"/>
              <a:t>        self.pool2 = nn.MaxPool2d(</a:t>
            </a:r>
            <a:r>
              <a:rPr lang="en-US" sz="800" dirty="0" err="1"/>
              <a:t>kernel_size</a:t>
            </a:r>
            <a:r>
              <a:rPr lang="en-US" sz="800" dirty="0"/>
              <a:t>=2, stride=2)</a:t>
            </a:r>
          </a:p>
          <a:p>
            <a:r>
              <a:rPr lang="en-US" sz="800" dirty="0"/>
              <a:t>        </a:t>
            </a:r>
          </a:p>
          <a:p>
            <a:r>
              <a:rPr lang="en-US" sz="800" dirty="0"/>
              <a:t>        # Third Convolutional Layer</a:t>
            </a:r>
          </a:p>
          <a:p>
            <a:r>
              <a:rPr lang="en-US" sz="800" dirty="0"/>
              <a:t>        self.conv3 = nn.Conv2d(</a:t>
            </a:r>
            <a:r>
              <a:rPr lang="en-US" sz="800" dirty="0" err="1"/>
              <a:t>in_channels</a:t>
            </a:r>
            <a:r>
              <a:rPr lang="en-US" sz="800" dirty="0"/>
              <a:t>=32, </a:t>
            </a:r>
            <a:r>
              <a:rPr lang="en-US" sz="800" dirty="0" err="1"/>
              <a:t>out_channels</a:t>
            </a:r>
            <a:r>
              <a:rPr lang="en-US" sz="800" dirty="0"/>
              <a:t>=64, </a:t>
            </a:r>
            <a:r>
              <a:rPr lang="en-US" sz="800" dirty="0" err="1"/>
              <a:t>kernel_size</a:t>
            </a:r>
            <a:r>
              <a:rPr lang="en-US" sz="800" dirty="0"/>
              <a:t>=3, stride=1, padding=1)</a:t>
            </a:r>
          </a:p>
          <a:p>
            <a:r>
              <a:rPr lang="en-US" sz="800" dirty="0"/>
              <a:t>        self.relu3 = </a:t>
            </a:r>
            <a:r>
              <a:rPr lang="en-US" sz="800" dirty="0" err="1"/>
              <a:t>nn.ReLU</a:t>
            </a:r>
            <a:r>
              <a:rPr lang="en-US" sz="800" dirty="0"/>
              <a:t>()</a:t>
            </a:r>
          </a:p>
          <a:p>
            <a:r>
              <a:rPr lang="en-US" sz="800" dirty="0"/>
              <a:t>        self.pool3 = nn.MaxPool2d(</a:t>
            </a:r>
            <a:r>
              <a:rPr lang="en-US" sz="800" dirty="0" err="1"/>
              <a:t>kernel_size</a:t>
            </a:r>
            <a:r>
              <a:rPr lang="en-US" sz="800" dirty="0"/>
              <a:t>=2, stride=2)</a:t>
            </a:r>
          </a:p>
          <a:p>
            <a:r>
              <a:rPr lang="en-US" sz="800" dirty="0"/>
              <a:t>        </a:t>
            </a:r>
          </a:p>
          <a:p>
            <a:r>
              <a:rPr lang="en-US" sz="800" dirty="0"/>
              <a:t>        # Fully Connected Layers</a:t>
            </a:r>
          </a:p>
          <a:p>
            <a:r>
              <a:rPr lang="en-US" sz="800" dirty="0"/>
              <a:t>        self.fc1 = </a:t>
            </a:r>
            <a:r>
              <a:rPr lang="en-US" sz="800" dirty="0" err="1"/>
              <a:t>nn.Linear</a:t>
            </a:r>
            <a:r>
              <a:rPr lang="en-US" sz="800" dirty="0"/>
              <a:t>(64 * 4 * 4, 128)  # Adjust input size based on your image dimensions</a:t>
            </a:r>
          </a:p>
          <a:p>
            <a:r>
              <a:rPr lang="en-US" sz="800" dirty="0"/>
              <a:t>        self.relu4 = </a:t>
            </a:r>
            <a:r>
              <a:rPr lang="en-US" sz="800" dirty="0" err="1"/>
              <a:t>nn.ReLU</a:t>
            </a:r>
            <a:r>
              <a:rPr lang="en-US" sz="800" dirty="0"/>
              <a:t>()</a:t>
            </a:r>
          </a:p>
          <a:p>
            <a:r>
              <a:rPr lang="en-US" sz="800" dirty="0"/>
              <a:t>        self.fc2 = </a:t>
            </a:r>
            <a:r>
              <a:rPr lang="en-US" sz="800" dirty="0" err="1"/>
              <a:t>nn.Linear</a:t>
            </a:r>
            <a:r>
              <a:rPr lang="en-US" sz="800" dirty="0"/>
              <a:t>(128, </a:t>
            </a:r>
            <a:r>
              <a:rPr lang="en-US" sz="800" dirty="0" err="1"/>
              <a:t>num_classes</a:t>
            </a:r>
            <a:r>
              <a:rPr lang="en-US" sz="800" dirty="0"/>
              <a:t>)</a:t>
            </a:r>
          </a:p>
          <a:p>
            <a:r>
              <a:rPr lang="en-US" sz="800" dirty="0"/>
              <a:t>        </a:t>
            </a:r>
          </a:p>
          <a:p>
            <a:r>
              <a:rPr lang="en-US" sz="800" dirty="0"/>
              <a:t>    def forward(self, x):</a:t>
            </a:r>
          </a:p>
          <a:p>
            <a:r>
              <a:rPr lang="en-US" sz="800" dirty="0"/>
              <a:t>        x = self.pool1(self.relu1(self.conv1(x)))</a:t>
            </a:r>
          </a:p>
          <a:p>
            <a:r>
              <a:rPr lang="en-US" sz="800" dirty="0"/>
              <a:t>        x = self.pool2(self.relu2(self.conv2(x)))</a:t>
            </a:r>
          </a:p>
          <a:p>
            <a:r>
              <a:rPr lang="en-US" sz="800" dirty="0"/>
              <a:t>        x = self.pool3(self.relu3(self.conv3(x)))</a:t>
            </a:r>
          </a:p>
          <a:p>
            <a:r>
              <a:rPr lang="en-US" sz="800" dirty="0"/>
              <a:t>        x = </a:t>
            </a:r>
            <a:r>
              <a:rPr lang="en-US" sz="800" dirty="0" err="1"/>
              <a:t>x.view</a:t>
            </a:r>
            <a:r>
              <a:rPr lang="en-US" sz="800" dirty="0"/>
              <a:t>(</a:t>
            </a:r>
            <a:r>
              <a:rPr lang="en-US" sz="800" dirty="0" err="1"/>
              <a:t>x.size</a:t>
            </a:r>
            <a:r>
              <a:rPr lang="en-US" sz="800" dirty="0"/>
              <a:t>(0), -1)  # Flatten the output for the fully connected layers</a:t>
            </a:r>
          </a:p>
          <a:p>
            <a:r>
              <a:rPr lang="en-US" sz="800" dirty="0"/>
              <a:t>        x = self.relu4(self.fc1(x))</a:t>
            </a:r>
          </a:p>
          <a:p>
            <a:r>
              <a:rPr lang="en-US" sz="800" dirty="0"/>
              <a:t>        x = self.fc2(x)</a:t>
            </a:r>
          </a:p>
          <a:p>
            <a:r>
              <a:rPr lang="en-US" sz="800" dirty="0"/>
              <a:t>        return x</a:t>
            </a:r>
          </a:p>
          <a:p>
            <a:endParaRPr lang="en-US" sz="800" dirty="0"/>
          </a:p>
          <a:p>
            <a:r>
              <a:rPr lang="en-US" sz="800" dirty="0"/>
              <a:t># Create an instance of the </a:t>
            </a:r>
            <a:r>
              <a:rPr lang="en-US" sz="800" dirty="0" err="1"/>
              <a:t>SimpleCNN</a:t>
            </a:r>
            <a:r>
              <a:rPr lang="en-US" sz="800" dirty="0"/>
              <a:t> model</a:t>
            </a:r>
          </a:p>
          <a:p>
            <a:r>
              <a:rPr lang="en-US" sz="800" dirty="0" err="1"/>
              <a:t>num_classes</a:t>
            </a:r>
            <a:r>
              <a:rPr lang="en-US" sz="800" dirty="0"/>
              <a:t> = 10  # Change this to the number of classes in your classification task</a:t>
            </a:r>
          </a:p>
          <a:p>
            <a:r>
              <a:rPr lang="en-US" sz="800" dirty="0"/>
              <a:t>model = </a:t>
            </a:r>
            <a:r>
              <a:rPr lang="en-US" sz="800" dirty="0" err="1"/>
              <a:t>SimpleCNN</a:t>
            </a:r>
            <a:r>
              <a:rPr lang="en-US" sz="800" dirty="0"/>
              <a:t>(</a:t>
            </a:r>
            <a:r>
              <a:rPr lang="en-US" sz="800" dirty="0" err="1"/>
              <a:t>num_classes</a:t>
            </a:r>
            <a:r>
              <a:rPr lang="en-US" sz="800" dirty="0"/>
              <a:t>)</a:t>
            </a:r>
          </a:p>
          <a:p>
            <a:endParaRPr lang="en-US" sz="800" dirty="0"/>
          </a:p>
          <a:p>
            <a:r>
              <a:rPr lang="en-US" sz="800" dirty="0"/>
              <a:t># Print the model architecture</a:t>
            </a:r>
          </a:p>
          <a:p>
            <a:r>
              <a:rPr lang="en-US" sz="800" dirty="0"/>
              <a:t>print(model)</a:t>
            </a:r>
          </a:p>
          <a:p>
            <a:r>
              <a:rPr lang="en-US" sz="800" dirty="0"/>
              <a:t>```</a:t>
            </a:r>
          </a:p>
          <a:p>
            <a:endParaRPr lang="en-US" sz="800" dirty="0"/>
          </a:p>
          <a:p>
            <a:r>
              <a:rPr lang="en-US" sz="800" dirty="0"/>
              <a:t>In this code, we define a `</a:t>
            </a:r>
            <a:r>
              <a:rPr lang="en-US" sz="800" dirty="0" err="1"/>
              <a:t>SimpleCNN</a:t>
            </a:r>
            <a:r>
              <a:rPr lang="en-US" sz="800" dirty="0"/>
              <a:t>` class with three convolutional layers, each followed by a </a:t>
            </a:r>
            <a:r>
              <a:rPr lang="en-US" sz="800" dirty="0" err="1"/>
              <a:t>ReLU</a:t>
            </a:r>
            <a:r>
              <a:rPr lang="en-US" sz="800" dirty="0"/>
              <a:t> activation and max-pooling operation. Then, there are two fully connected layers for classification. You should adapt the number of channels, kernel sizes, and fully connected layer sizes to match your specific problem. Additionally, adjust the input size of the first fully connected layer to match your image dimensions.</a:t>
            </a:r>
          </a:p>
        </p:txBody>
      </p:sp>
    </p:spTree>
    <p:extLst>
      <p:ext uri="{BB962C8B-B14F-4D97-AF65-F5344CB8AC3E}">
        <p14:creationId xmlns:p14="http://schemas.microsoft.com/office/powerpoint/2010/main" val="47441114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1EE9A-AC65-7761-A50D-8F484CAAE092}"/>
              </a:ext>
            </a:extLst>
          </p:cNvPr>
          <p:cNvSpPr>
            <a:spLocks noGrp="1"/>
          </p:cNvSpPr>
          <p:nvPr>
            <p:ph type="title"/>
          </p:nvPr>
        </p:nvSpPr>
        <p:spPr/>
        <p:txBody>
          <a:bodyPr/>
          <a:lstStyle/>
          <a:p>
            <a:r>
              <a:rPr lang="en-US" dirty="0"/>
              <a:t>Chat-GPT</a:t>
            </a:r>
          </a:p>
        </p:txBody>
      </p:sp>
      <p:sp>
        <p:nvSpPr>
          <p:cNvPr id="3" name="Content Placeholder 2">
            <a:extLst>
              <a:ext uri="{FF2B5EF4-FFF2-40B4-BE49-F238E27FC236}">
                <a16:creationId xmlns:a16="http://schemas.microsoft.com/office/drawing/2014/main" id="{3160A3C6-746A-EB39-87A7-D9E06283E412}"/>
              </a:ext>
            </a:extLst>
          </p:cNvPr>
          <p:cNvSpPr>
            <a:spLocks noGrp="1"/>
          </p:cNvSpPr>
          <p:nvPr>
            <p:ph idx="1"/>
          </p:nvPr>
        </p:nvSpPr>
        <p:spPr>
          <a:xfrm>
            <a:off x="838200" y="1825625"/>
            <a:ext cx="4369904" cy="4351338"/>
          </a:xfrm>
        </p:spPr>
        <p:txBody>
          <a:bodyPr/>
          <a:lstStyle/>
          <a:p>
            <a:r>
              <a:rPr lang="en-US" b="0" i="0" dirty="0">
                <a:solidFill>
                  <a:srgbClr val="343541"/>
                </a:solidFill>
                <a:effectLst/>
                <a:latin typeface="Söhne"/>
              </a:rPr>
              <a:t>“Add an ADAM optimizer using the Cross Entropy Loss function. Define the training function.”</a:t>
            </a:r>
            <a:endParaRPr lang="en-US" dirty="0"/>
          </a:p>
        </p:txBody>
      </p:sp>
      <p:sp>
        <p:nvSpPr>
          <p:cNvPr id="4" name="Slide Number Placeholder 3">
            <a:extLst>
              <a:ext uri="{FF2B5EF4-FFF2-40B4-BE49-F238E27FC236}">
                <a16:creationId xmlns:a16="http://schemas.microsoft.com/office/drawing/2014/main" id="{4F297FC2-58D8-8065-BEFC-9196A6206BB4}"/>
              </a:ext>
            </a:extLst>
          </p:cNvPr>
          <p:cNvSpPr>
            <a:spLocks noGrp="1"/>
          </p:cNvSpPr>
          <p:nvPr>
            <p:ph type="sldNum" sz="quarter" idx="12"/>
          </p:nvPr>
        </p:nvSpPr>
        <p:spPr/>
        <p:txBody>
          <a:bodyPr/>
          <a:lstStyle/>
          <a:p>
            <a:fld id="{5F07402F-1908-0F43-B844-ECE5D9BD648C}" type="slidenum">
              <a:rPr lang="en-US" smtClean="0"/>
              <a:t>68</a:t>
            </a:fld>
            <a:endParaRPr lang="en-US"/>
          </a:p>
        </p:txBody>
      </p:sp>
      <p:sp>
        <p:nvSpPr>
          <p:cNvPr id="6" name="TextBox 5">
            <a:extLst>
              <a:ext uri="{FF2B5EF4-FFF2-40B4-BE49-F238E27FC236}">
                <a16:creationId xmlns:a16="http://schemas.microsoft.com/office/drawing/2014/main" id="{D3A5343F-F1B6-9E69-59FD-F050F08EF760}"/>
              </a:ext>
            </a:extLst>
          </p:cNvPr>
          <p:cNvSpPr txBox="1"/>
          <p:nvPr/>
        </p:nvSpPr>
        <p:spPr>
          <a:xfrm>
            <a:off x="5247860" y="19878"/>
            <a:ext cx="6097656" cy="6863417"/>
          </a:xfrm>
          <a:prstGeom prst="rect">
            <a:avLst/>
          </a:prstGeom>
          <a:noFill/>
        </p:spPr>
        <p:txBody>
          <a:bodyPr wrap="square">
            <a:spAutoFit/>
          </a:bodyPr>
          <a:lstStyle/>
          <a:p>
            <a:r>
              <a:rPr lang="en-US" sz="800" dirty="0"/>
              <a:t>To add an optimizer using the Cross Entropy Loss function and define a training function for the CNN, you can follow this example. We'll use the Adam optimizer and train the model on a sample dataset. Make sure you have a dataset and </a:t>
            </a:r>
            <a:r>
              <a:rPr lang="en-US" sz="800" dirty="0" err="1"/>
              <a:t>dataloaders</a:t>
            </a:r>
            <a:r>
              <a:rPr lang="en-US" sz="800" dirty="0"/>
              <a:t> for your specific task.</a:t>
            </a:r>
          </a:p>
          <a:p>
            <a:endParaRPr lang="en-US" sz="800" dirty="0"/>
          </a:p>
          <a:p>
            <a:r>
              <a:rPr lang="en-US" sz="800" dirty="0"/>
              <a:t>```python</a:t>
            </a:r>
          </a:p>
          <a:p>
            <a:r>
              <a:rPr lang="en-US" sz="800" dirty="0"/>
              <a:t>import torch</a:t>
            </a:r>
          </a:p>
          <a:p>
            <a:r>
              <a:rPr lang="en-US" sz="800" dirty="0"/>
              <a:t>import </a:t>
            </a:r>
            <a:r>
              <a:rPr lang="en-US" sz="800" dirty="0" err="1"/>
              <a:t>torch.nn</a:t>
            </a:r>
            <a:r>
              <a:rPr lang="en-US" sz="800" dirty="0"/>
              <a:t> as </a:t>
            </a:r>
            <a:r>
              <a:rPr lang="en-US" sz="800" dirty="0" err="1"/>
              <a:t>nn</a:t>
            </a:r>
            <a:endParaRPr lang="en-US" sz="800" dirty="0"/>
          </a:p>
          <a:p>
            <a:r>
              <a:rPr lang="en-US" sz="800" dirty="0"/>
              <a:t>import </a:t>
            </a:r>
            <a:r>
              <a:rPr lang="en-US" sz="800" dirty="0" err="1"/>
              <a:t>torch.optim</a:t>
            </a:r>
            <a:r>
              <a:rPr lang="en-US" sz="800" dirty="0"/>
              <a:t> as </a:t>
            </a:r>
            <a:r>
              <a:rPr lang="en-US" sz="800" dirty="0" err="1"/>
              <a:t>optim</a:t>
            </a:r>
            <a:endParaRPr lang="en-US" sz="800" dirty="0"/>
          </a:p>
          <a:p>
            <a:endParaRPr lang="en-US" sz="800" dirty="0"/>
          </a:p>
          <a:p>
            <a:r>
              <a:rPr lang="en-US" sz="800" dirty="0"/>
              <a:t># Define the CNN architecture as previously shown</a:t>
            </a:r>
          </a:p>
          <a:p>
            <a:r>
              <a:rPr lang="en-US" sz="800" dirty="0"/>
              <a:t>class </a:t>
            </a:r>
            <a:r>
              <a:rPr lang="en-US" sz="800" dirty="0" err="1"/>
              <a:t>SimpleCNN</a:t>
            </a:r>
            <a:r>
              <a:rPr lang="en-US" sz="800" dirty="0"/>
              <a:t>(</a:t>
            </a:r>
            <a:r>
              <a:rPr lang="en-US" sz="800" dirty="0" err="1"/>
              <a:t>nn.Module</a:t>
            </a:r>
            <a:r>
              <a:rPr lang="en-US" sz="800" dirty="0"/>
              <a:t>):</a:t>
            </a:r>
          </a:p>
          <a:p>
            <a:r>
              <a:rPr lang="en-US" sz="800" dirty="0"/>
              <a:t>    # ... (same as before)</a:t>
            </a:r>
          </a:p>
          <a:p>
            <a:endParaRPr lang="en-US" sz="800" dirty="0"/>
          </a:p>
          <a:p>
            <a:r>
              <a:rPr lang="en-US" sz="800" dirty="0"/>
              <a:t># Create an instance of the </a:t>
            </a:r>
            <a:r>
              <a:rPr lang="en-US" sz="800" dirty="0" err="1"/>
              <a:t>SimpleCNN</a:t>
            </a:r>
            <a:r>
              <a:rPr lang="en-US" sz="800" dirty="0"/>
              <a:t> model</a:t>
            </a:r>
          </a:p>
          <a:p>
            <a:r>
              <a:rPr lang="en-US" sz="800" dirty="0" err="1"/>
              <a:t>num_classes</a:t>
            </a:r>
            <a:r>
              <a:rPr lang="en-US" sz="800" dirty="0"/>
              <a:t> = 10  # Change this to the number of classes in your dataset</a:t>
            </a:r>
          </a:p>
          <a:p>
            <a:r>
              <a:rPr lang="en-US" sz="800" dirty="0"/>
              <a:t>model = </a:t>
            </a:r>
            <a:r>
              <a:rPr lang="en-US" sz="800" dirty="0" err="1"/>
              <a:t>SimpleCNN</a:t>
            </a:r>
            <a:r>
              <a:rPr lang="en-US" sz="800" dirty="0"/>
              <a:t>(</a:t>
            </a:r>
            <a:r>
              <a:rPr lang="en-US" sz="800" dirty="0" err="1"/>
              <a:t>num_classes</a:t>
            </a:r>
            <a:r>
              <a:rPr lang="en-US" sz="800" dirty="0"/>
              <a:t>)</a:t>
            </a:r>
          </a:p>
          <a:p>
            <a:endParaRPr lang="en-US" sz="800" dirty="0"/>
          </a:p>
          <a:p>
            <a:r>
              <a:rPr lang="en-US" sz="800" dirty="0"/>
              <a:t># Define the loss function (</a:t>
            </a:r>
            <a:r>
              <a:rPr lang="en-US" sz="800" dirty="0" err="1"/>
              <a:t>CrossEntropyLoss</a:t>
            </a:r>
            <a:r>
              <a:rPr lang="en-US" sz="800" dirty="0"/>
              <a:t>) and optimizer (Adam)</a:t>
            </a:r>
          </a:p>
          <a:p>
            <a:r>
              <a:rPr lang="en-US" sz="800" dirty="0"/>
              <a:t>criterion = </a:t>
            </a:r>
            <a:r>
              <a:rPr lang="en-US" sz="800" dirty="0" err="1"/>
              <a:t>nn.CrossEntropyLoss</a:t>
            </a:r>
            <a:r>
              <a:rPr lang="en-US" sz="800" dirty="0"/>
              <a:t>()</a:t>
            </a:r>
          </a:p>
          <a:p>
            <a:r>
              <a:rPr lang="en-US" sz="800" dirty="0"/>
              <a:t>optimizer = </a:t>
            </a:r>
            <a:r>
              <a:rPr lang="en-US" sz="800" dirty="0" err="1"/>
              <a:t>optim.Adam</a:t>
            </a:r>
            <a:r>
              <a:rPr lang="en-US" sz="800" dirty="0"/>
              <a:t>(</a:t>
            </a:r>
            <a:r>
              <a:rPr lang="en-US" sz="800" dirty="0" err="1"/>
              <a:t>model.parameters</a:t>
            </a:r>
            <a:r>
              <a:rPr lang="en-US" sz="800" dirty="0"/>
              <a:t>(), </a:t>
            </a:r>
            <a:r>
              <a:rPr lang="en-US" sz="800" dirty="0" err="1"/>
              <a:t>lr</a:t>
            </a:r>
            <a:r>
              <a:rPr lang="en-US" sz="800" dirty="0"/>
              <a:t>=0.001)  # You can adjust the learning rate as needed</a:t>
            </a:r>
          </a:p>
          <a:p>
            <a:endParaRPr lang="en-US" sz="800" dirty="0"/>
          </a:p>
          <a:p>
            <a:r>
              <a:rPr lang="en-US" sz="800" dirty="0"/>
              <a:t># Define the training function</a:t>
            </a:r>
          </a:p>
          <a:p>
            <a:r>
              <a:rPr lang="en-US" sz="800" dirty="0"/>
              <a:t>def </a:t>
            </a:r>
            <a:r>
              <a:rPr lang="en-US" sz="800" dirty="0" err="1"/>
              <a:t>train_model</a:t>
            </a:r>
            <a:r>
              <a:rPr lang="en-US" sz="800" dirty="0"/>
              <a:t>(model, </a:t>
            </a:r>
            <a:r>
              <a:rPr lang="en-US" sz="800" dirty="0" err="1"/>
              <a:t>train_loader</a:t>
            </a:r>
            <a:r>
              <a:rPr lang="en-US" sz="800" dirty="0"/>
              <a:t>, </a:t>
            </a:r>
            <a:r>
              <a:rPr lang="en-US" sz="800" dirty="0" err="1"/>
              <a:t>num_epochs</a:t>
            </a:r>
            <a:r>
              <a:rPr lang="en-US" sz="800" dirty="0"/>
              <a:t>):</a:t>
            </a:r>
          </a:p>
          <a:p>
            <a:r>
              <a:rPr lang="en-US" sz="800" dirty="0"/>
              <a:t>    for epoch in range(</a:t>
            </a:r>
            <a:r>
              <a:rPr lang="en-US" sz="800" dirty="0" err="1"/>
              <a:t>num_epochs</a:t>
            </a:r>
            <a:r>
              <a:rPr lang="en-US" sz="800" dirty="0"/>
              <a:t>):</a:t>
            </a:r>
          </a:p>
          <a:p>
            <a:r>
              <a:rPr lang="en-US" sz="800" dirty="0"/>
              <a:t>        </a:t>
            </a:r>
            <a:r>
              <a:rPr lang="en-US" sz="800" dirty="0" err="1"/>
              <a:t>model.train</a:t>
            </a:r>
            <a:r>
              <a:rPr lang="en-US" sz="800" dirty="0"/>
              <a:t>()  # Set the model to training mode</a:t>
            </a:r>
          </a:p>
          <a:p>
            <a:r>
              <a:rPr lang="en-US" sz="800" dirty="0"/>
              <a:t>        </a:t>
            </a:r>
          </a:p>
          <a:p>
            <a:r>
              <a:rPr lang="en-US" sz="800" dirty="0"/>
              <a:t>        </a:t>
            </a:r>
            <a:r>
              <a:rPr lang="en-US" sz="800" dirty="0" err="1"/>
              <a:t>running_loss</a:t>
            </a:r>
            <a:r>
              <a:rPr lang="en-US" sz="800" dirty="0"/>
              <a:t> = 0.0</a:t>
            </a:r>
          </a:p>
          <a:p>
            <a:r>
              <a:rPr lang="en-US" sz="800" dirty="0"/>
              <a:t>        for inputs, labels in </a:t>
            </a:r>
            <a:r>
              <a:rPr lang="en-US" sz="800" dirty="0" err="1"/>
              <a:t>train_loader</a:t>
            </a:r>
            <a:r>
              <a:rPr lang="en-US" sz="800" dirty="0"/>
              <a:t>:</a:t>
            </a:r>
          </a:p>
          <a:p>
            <a:r>
              <a:rPr lang="en-US" sz="800" dirty="0"/>
              <a:t>            </a:t>
            </a:r>
            <a:r>
              <a:rPr lang="en-US" sz="800" dirty="0" err="1"/>
              <a:t>optimizer.zero_grad</a:t>
            </a:r>
            <a:r>
              <a:rPr lang="en-US" sz="800" dirty="0"/>
              <a:t>()  # Zero the gradients</a:t>
            </a:r>
          </a:p>
          <a:p>
            <a:r>
              <a:rPr lang="en-US" sz="800" dirty="0"/>
              <a:t>            </a:t>
            </a:r>
          </a:p>
          <a:p>
            <a:r>
              <a:rPr lang="en-US" sz="800" dirty="0"/>
              <a:t>            # Forward pass</a:t>
            </a:r>
          </a:p>
          <a:p>
            <a:r>
              <a:rPr lang="en-US" sz="800" dirty="0"/>
              <a:t>            outputs = model(inputs)</a:t>
            </a:r>
          </a:p>
          <a:p>
            <a:r>
              <a:rPr lang="en-US" sz="800" dirty="0"/>
              <a:t>            </a:t>
            </a:r>
          </a:p>
          <a:p>
            <a:r>
              <a:rPr lang="en-US" sz="800" dirty="0"/>
              <a:t>            # Compute the loss</a:t>
            </a:r>
          </a:p>
          <a:p>
            <a:r>
              <a:rPr lang="en-US" sz="800" dirty="0"/>
              <a:t>            loss = criterion(outputs, labels)</a:t>
            </a:r>
          </a:p>
          <a:p>
            <a:r>
              <a:rPr lang="en-US" sz="800" dirty="0"/>
              <a:t>            </a:t>
            </a:r>
          </a:p>
          <a:p>
            <a:r>
              <a:rPr lang="en-US" sz="800" dirty="0"/>
              <a:t>            # Backpropagation and optimization</a:t>
            </a:r>
          </a:p>
          <a:p>
            <a:r>
              <a:rPr lang="en-US" sz="800" dirty="0"/>
              <a:t>            </a:t>
            </a:r>
            <a:r>
              <a:rPr lang="en-US" sz="800" dirty="0" err="1"/>
              <a:t>loss.backward</a:t>
            </a:r>
            <a:r>
              <a:rPr lang="en-US" sz="800" dirty="0"/>
              <a:t>()</a:t>
            </a:r>
          </a:p>
          <a:p>
            <a:r>
              <a:rPr lang="en-US" sz="800" dirty="0"/>
              <a:t>            </a:t>
            </a:r>
            <a:r>
              <a:rPr lang="en-US" sz="800" dirty="0" err="1"/>
              <a:t>optimizer.step</a:t>
            </a:r>
            <a:r>
              <a:rPr lang="en-US" sz="800" dirty="0"/>
              <a:t>()</a:t>
            </a:r>
          </a:p>
          <a:p>
            <a:r>
              <a:rPr lang="en-US" sz="800" dirty="0"/>
              <a:t>            </a:t>
            </a:r>
          </a:p>
          <a:p>
            <a:r>
              <a:rPr lang="en-US" sz="800" dirty="0"/>
              <a:t>            </a:t>
            </a:r>
            <a:r>
              <a:rPr lang="en-US" sz="800" dirty="0" err="1"/>
              <a:t>running_loss</a:t>
            </a:r>
            <a:r>
              <a:rPr lang="en-US" sz="800" dirty="0"/>
              <a:t> += </a:t>
            </a:r>
            <a:r>
              <a:rPr lang="en-US" sz="800" dirty="0" err="1"/>
              <a:t>loss.item</a:t>
            </a:r>
            <a:r>
              <a:rPr lang="en-US" sz="800" dirty="0"/>
              <a:t>()</a:t>
            </a:r>
          </a:p>
          <a:p>
            <a:r>
              <a:rPr lang="en-US" sz="800" dirty="0"/>
              <a:t>        </a:t>
            </a:r>
          </a:p>
          <a:p>
            <a:r>
              <a:rPr lang="en-US" sz="800" dirty="0"/>
              <a:t>        # Print the average loss for this epoch</a:t>
            </a:r>
          </a:p>
          <a:p>
            <a:r>
              <a:rPr lang="en-US" sz="800" dirty="0"/>
              <a:t>        print(</a:t>
            </a:r>
            <a:r>
              <a:rPr lang="en-US" sz="800" dirty="0" err="1"/>
              <a:t>f"Epoch</a:t>
            </a:r>
            <a:r>
              <a:rPr lang="en-US" sz="800" dirty="0"/>
              <a:t> {epoch+1}/{</a:t>
            </a:r>
            <a:r>
              <a:rPr lang="en-US" sz="800" dirty="0" err="1"/>
              <a:t>num_epochs</a:t>
            </a:r>
            <a:r>
              <a:rPr lang="en-US" sz="800" dirty="0"/>
              <a:t>}, Loss: {</a:t>
            </a:r>
            <a:r>
              <a:rPr lang="en-US" sz="800" dirty="0" err="1"/>
              <a:t>running_loss</a:t>
            </a:r>
            <a:r>
              <a:rPr lang="en-US" sz="800" dirty="0"/>
              <a:t>/</a:t>
            </a:r>
            <a:r>
              <a:rPr lang="en-US" sz="800" dirty="0" err="1"/>
              <a:t>len</a:t>
            </a:r>
            <a:r>
              <a:rPr lang="en-US" sz="800" dirty="0"/>
              <a:t>(</a:t>
            </a:r>
            <a:r>
              <a:rPr lang="en-US" sz="800" dirty="0" err="1"/>
              <a:t>train_loader</a:t>
            </a:r>
            <a:r>
              <a:rPr lang="en-US" sz="800" dirty="0"/>
              <a:t>)}")</a:t>
            </a:r>
          </a:p>
          <a:p>
            <a:endParaRPr lang="en-US" sz="800" dirty="0"/>
          </a:p>
          <a:p>
            <a:r>
              <a:rPr lang="en-US" sz="800" dirty="0"/>
              <a:t># Example usage:</a:t>
            </a:r>
          </a:p>
          <a:p>
            <a:r>
              <a:rPr lang="en-US" sz="800" dirty="0"/>
              <a:t># Assuming you have a </a:t>
            </a:r>
            <a:r>
              <a:rPr lang="en-US" sz="800" dirty="0" err="1"/>
              <a:t>DataLoader</a:t>
            </a:r>
            <a:r>
              <a:rPr lang="en-US" sz="800" dirty="0"/>
              <a:t> named '</a:t>
            </a:r>
            <a:r>
              <a:rPr lang="en-US" sz="800" dirty="0" err="1"/>
              <a:t>train_loader</a:t>
            </a:r>
            <a:r>
              <a:rPr lang="en-US" sz="800" dirty="0"/>
              <a:t>' and '</a:t>
            </a:r>
            <a:r>
              <a:rPr lang="en-US" sz="800" dirty="0" err="1"/>
              <a:t>num_epochs</a:t>
            </a:r>
            <a:r>
              <a:rPr lang="en-US" sz="800" dirty="0"/>
              <a:t>' is the number of training epochs</a:t>
            </a:r>
          </a:p>
          <a:p>
            <a:r>
              <a:rPr lang="en-US" sz="800" dirty="0"/>
              <a:t># </a:t>
            </a:r>
            <a:r>
              <a:rPr lang="en-US" sz="800" dirty="0" err="1"/>
              <a:t>train_model</a:t>
            </a:r>
            <a:r>
              <a:rPr lang="en-US" sz="800" dirty="0"/>
              <a:t>(model, </a:t>
            </a:r>
            <a:r>
              <a:rPr lang="en-US" sz="800" dirty="0" err="1"/>
              <a:t>train_loader</a:t>
            </a:r>
            <a:r>
              <a:rPr lang="en-US" sz="800" dirty="0"/>
              <a:t>, </a:t>
            </a:r>
            <a:r>
              <a:rPr lang="en-US" sz="800" dirty="0" err="1"/>
              <a:t>num_epochs</a:t>
            </a:r>
            <a:r>
              <a:rPr lang="en-US" sz="800" dirty="0"/>
              <a:t>)</a:t>
            </a:r>
          </a:p>
          <a:p>
            <a:r>
              <a:rPr lang="en-US" sz="800" dirty="0"/>
              <a:t>```</a:t>
            </a:r>
          </a:p>
          <a:p>
            <a:endParaRPr lang="en-US" sz="800" dirty="0"/>
          </a:p>
          <a:p>
            <a:r>
              <a:rPr lang="en-US" sz="800" dirty="0"/>
              <a:t>In this code, we added the loss function (`</a:t>
            </a:r>
            <a:r>
              <a:rPr lang="en-US" sz="800" dirty="0" err="1"/>
              <a:t>nn.CrossEntropyLoss</a:t>
            </a:r>
            <a:r>
              <a:rPr lang="en-US" sz="800" dirty="0"/>
              <a:t>()`) and defined the Adam optimizer (`</a:t>
            </a:r>
            <a:r>
              <a:rPr lang="en-US" sz="800" dirty="0" err="1"/>
              <a:t>optim.Adam</a:t>
            </a:r>
            <a:r>
              <a:rPr lang="en-US" sz="800" dirty="0"/>
              <a:t>()`) with a learning rate of 0.001. The `</a:t>
            </a:r>
            <a:r>
              <a:rPr lang="en-US" sz="800" dirty="0" err="1"/>
              <a:t>train_model</a:t>
            </a:r>
            <a:r>
              <a:rPr lang="en-US" sz="800" dirty="0"/>
              <a:t>` function takes the model, training data loader (`</a:t>
            </a:r>
            <a:r>
              <a:rPr lang="en-US" sz="800" dirty="0" err="1"/>
              <a:t>train_loader</a:t>
            </a:r>
            <a:r>
              <a:rPr lang="en-US" sz="800" dirty="0"/>
              <a:t>`), and the number of training epochs (`</a:t>
            </a:r>
            <a:r>
              <a:rPr lang="en-US" sz="800" dirty="0" err="1"/>
              <a:t>num_epochs</a:t>
            </a:r>
            <a:r>
              <a:rPr lang="en-US" sz="800" dirty="0"/>
              <a:t>`) as input and performs the training loop.</a:t>
            </a:r>
          </a:p>
          <a:p>
            <a:endParaRPr lang="en-US" sz="800" dirty="0"/>
          </a:p>
          <a:p>
            <a:r>
              <a:rPr lang="en-US" sz="800" dirty="0"/>
              <a:t>You should replace `'</a:t>
            </a:r>
            <a:r>
              <a:rPr lang="en-US" sz="800" dirty="0" err="1"/>
              <a:t>train_loader</a:t>
            </a:r>
            <a:r>
              <a:rPr lang="en-US" sz="800" dirty="0"/>
              <a:t>'` with your actual training data loader and specify the number of epochs based on your training requirements. After defining and running this training function, your CNN will be trained using the specified optimizer and loss function.</a:t>
            </a:r>
          </a:p>
        </p:txBody>
      </p:sp>
    </p:spTree>
    <p:extLst>
      <p:ext uri="{BB962C8B-B14F-4D97-AF65-F5344CB8AC3E}">
        <p14:creationId xmlns:p14="http://schemas.microsoft.com/office/powerpoint/2010/main" val="372131126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32702-B8B7-1C44-BB3E-5F6F1A2C95DA}"/>
              </a:ext>
            </a:extLst>
          </p:cNvPr>
          <p:cNvSpPr>
            <a:spLocks noGrp="1"/>
          </p:cNvSpPr>
          <p:nvPr>
            <p:ph type="title"/>
          </p:nvPr>
        </p:nvSpPr>
        <p:spPr/>
        <p:txBody>
          <a:bodyPr/>
          <a:lstStyle/>
          <a:p>
            <a:r>
              <a:rPr lang="en-US" dirty="0"/>
              <a:t>What did </a:t>
            </a:r>
            <a:r>
              <a:rPr lang="en-US"/>
              <a:t>we cover?</a:t>
            </a:r>
            <a:endParaRPr lang="en-US" dirty="0"/>
          </a:p>
        </p:txBody>
      </p:sp>
      <p:sp>
        <p:nvSpPr>
          <p:cNvPr id="3" name="Content Placeholder 2">
            <a:extLst>
              <a:ext uri="{FF2B5EF4-FFF2-40B4-BE49-F238E27FC236}">
                <a16:creationId xmlns:a16="http://schemas.microsoft.com/office/drawing/2014/main" id="{4F10B233-FD47-AF4C-BAAC-3051A84225C3}"/>
              </a:ext>
            </a:extLst>
          </p:cNvPr>
          <p:cNvSpPr>
            <a:spLocks noGrp="1"/>
          </p:cNvSpPr>
          <p:nvPr>
            <p:ph idx="1"/>
          </p:nvPr>
        </p:nvSpPr>
        <p:spPr/>
        <p:txBody>
          <a:bodyPr>
            <a:normAutofit fontScale="92500" lnSpcReduction="20000"/>
          </a:bodyPr>
          <a:lstStyle/>
          <a:p>
            <a:r>
              <a:rPr lang="en-US" dirty="0"/>
              <a:t>DNN are nonlinear functions with many tunable parameters (weights and biases)</a:t>
            </a:r>
          </a:p>
          <a:p>
            <a:r>
              <a:rPr lang="en-US" dirty="0"/>
              <a:t>Using the backpropagation algorithm, we can easily compute the partial derivative in the approximation error (loss) </a:t>
            </a:r>
            <a:r>
              <a:rPr lang="en-US" dirty="0" err="1"/>
              <a:t>w.r.t</a:t>
            </a:r>
            <a:r>
              <a:rPr lang="en-US" dirty="0"/>
              <a:t> the tunable parameters (</a:t>
            </a:r>
            <a:r>
              <a:rPr lang="en-US" dirty="0" err="1"/>
              <a:t>w,b</a:t>
            </a:r>
            <a:r>
              <a:rPr lang="en-US" dirty="0"/>
              <a:t>)</a:t>
            </a:r>
          </a:p>
          <a:p>
            <a:r>
              <a:rPr lang="en-US" dirty="0"/>
              <a:t>Using (stochastic) gradient decent steps, we optimize our model such that the error is reduced (in expectancy) </a:t>
            </a:r>
          </a:p>
          <a:p>
            <a:r>
              <a:rPr lang="en-US" dirty="0"/>
              <a:t>DNN can approximate any continuous function to arbitrary precision</a:t>
            </a:r>
          </a:p>
          <a:p>
            <a:pPr lvl="1"/>
            <a:r>
              <a:rPr lang="en-US" dirty="0"/>
              <a:t>Choose an appropriate loss function</a:t>
            </a:r>
          </a:p>
          <a:p>
            <a:pPr lvl="1"/>
            <a:r>
              <a:rPr lang="en-US" dirty="0"/>
              <a:t>Avoid overfitting! Regulate </a:t>
            </a:r>
          </a:p>
          <a:p>
            <a:pPr lvl="1"/>
            <a:r>
              <a:rPr lang="en-US" dirty="0"/>
              <a:t>Hyper parameter tuning: network’s structure (depth, width, convolution layers, pooling layers, fully connected layers), momentum, activation functions, Regularization technique.</a:t>
            </a:r>
          </a:p>
          <a:p>
            <a:pPr lvl="1"/>
            <a:endParaRPr lang="en-US" dirty="0"/>
          </a:p>
        </p:txBody>
      </p:sp>
      <p:sp>
        <p:nvSpPr>
          <p:cNvPr id="4" name="Slide Number Placeholder 3">
            <a:extLst>
              <a:ext uri="{FF2B5EF4-FFF2-40B4-BE49-F238E27FC236}">
                <a16:creationId xmlns:a16="http://schemas.microsoft.com/office/drawing/2014/main" id="{B0A1ED7D-04B0-4240-8D3F-773334E239E1}"/>
              </a:ext>
            </a:extLst>
          </p:cNvPr>
          <p:cNvSpPr>
            <a:spLocks noGrp="1"/>
          </p:cNvSpPr>
          <p:nvPr>
            <p:ph type="sldNum" sz="quarter" idx="12"/>
          </p:nvPr>
        </p:nvSpPr>
        <p:spPr/>
        <p:txBody>
          <a:bodyPr/>
          <a:lstStyle/>
          <a:p>
            <a:fld id="{5F07402F-1908-0F43-B844-ECE5D9BD648C}" type="slidenum">
              <a:rPr lang="en-US" smtClean="0"/>
              <a:t>69</a:t>
            </a:fld>
            <a:endParaRPr lang="en-US"/>
          </a:p>
        </p:txBody>
      </p:sp>
    </p:spTree>
    <p:extLst>
      <p:ext uri="{BB962C8B-B14F-4D97-AF65-F5344CB8AC3E}">
        <p14:creationId xmlns:p14="http://schemas.microsoft.com/office/powerpoint/2010/main" val="36759383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3611</TotalTime>
  <Words>5830</Words>
  <Application>Microsoft Macintosh PowerPoint</Application>
  <PresentationFormat>Widescreen</PresentationFormat>
  <Paragraphs>857</Paragraphs>
  <Slides>69</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69</vt:i4>
      </vt:variant>
    </vt:vector>
  </HeadingPairs>
  <TitlesOfParts>
    <vt:vector size="77" baseType="lpstr">
      <vt:lpstr>Arial</vt:lpstr>
      <vt:lpstr>Calibri</vt:lpstr>
      <vt:lpstr>Calibri Light</vt:lpstr>
      <vt:lpstr>Cambria Math</vt:lpstr>
      <vt:lpstr>Courier</vt:lpstr>
      <vt:lpstr>Söhne</vt:lpstr>
      <vt:lpstr>Wingdings</vt:lpstr>
      <vt:lpstr>Office Theme</vt:lpstr>
      <vt:lpstr>CSCE-420: Artificial Intelligence </vt:lpstr>
      <vt:lpstr>Announcements </vt:lpstr>
      <vt:lpstr>Course Evaluations</vt:lpstr>
      <vt:lpstr>Trainig a parametrized function </vt:lpstr>
      <vt:lpstr>Fitting to non-linear data</vt:lpstr>
      <vt:lpstr>Function approximator</vt:lpstr>
      <vt:lpstr>Perceptrons</vt:lpstr>
      <vt:lpstr>Solving for w</vt:lpstr>
      <vt:lpstr>Gradient Ascent</vt:lpstr>
      <vt:lpstr>Batch Gradient Decent</vt:lpstr>
      <vt:lpstr>Stochastic Gradient Decent (SGD)</vt:lpstr>
      <vt:lpstr>Mini-Batch Gradient Decent</vt:lpstr>
      <vt:lpstr>Training Perceptrons with GD</vt:lpstr>
      <vt:lpstr>Add bias</vt:lpstr>
      <vt:lpstr>Beyond linearity: connecting perceptrons </vt:lpstr>
      <vt:lpstr>Introducing non-linearity </vt:lpstr>
      <vt:lpstr>Common Activation Functions</vt:lpstr>
      <vt:lpstr>Common Activation Functions</vt:lpstr>
      <vt:lpstr>Common Activation Functions</vt:lpstr>
      <vt:lpstr>Common Activation Functions</vt:lpstr>
      <vt:lpstr>Example: Sigmoid neuron </vt:lpstr>
      <vt:lpstr>Example: Sigmoid neuron </vt:lpstr>
      <vt:lpstr>Connecting neurons</vt:lpstr>
      <vt:lpstr>Universal Function Approximation Theorem</vt:lpstr>
      <vt:lpstr>PowerPoint Presentation</vt:lpstr>
      <vt:lpstr>Gradient decent for a full network</vt:lpstr>
      <vt:lpstr>Gradient decent for a full network</vt:lpstr>
      <vt:lpstr>Gradient decent for a full network</vt:lpstr>
      <vt:lpstr>Gradient decent for a full network</vt:lpstr>
      <vt:lpstr>Gradient decent for a full network</vt:lpstr>
      <vt:lpstr>Gradient decent for a full network</vt:lpstr>
      <vt:lpstr>Gradient decent for a full network</vt:lpstr>
      <vt:lpstr>Gradient decent for a full network</vt:lpstr>
      <vt:lpstr>Gradient decent for a full network</vt:lpstr>
      <vt:lpstr>Back propagation </vt:lpstr>
      <vt:lpstr>Numerical example</vt:lpstr>
      <vt:lpstr>Numerical example</vt:lpstr>
      <vt:lpstr>Numerical example</vt:lpstr>
      <vt:lpstr>PowerPoint Presentation</vt:lpstr>
      <vt:lpstr>Activation functions</vt:lpstr>
      <vt:lpstr>Output vector</vt:lpstr>
      <vt:lpstr>Common loss functions</vt:lpstr>
      <vt:lpstr>Squared Error Loss</vt:lpstr>
      <vt:lpstr>Absolute Error Loss</vt:lpstr>
      <vt:lpstr>Huber Loss</vt:lpstr>
      <vt:lpstr>Cross Entropy Loss</vt:lpstr>
      <vt:lpstr>Kullback-Liebler (KL) Divergence</vt:lpstr>
      <vt:lpstr>Overfitting</vt:lpstr>
      <vt:lpstr>Regularization </vt:lpstr>
      <vt:lpstr>Early stopping</vt:lpstr>
      <vt:lpstr>L1 &amp; L2 regularization</vt:lpstr>
      <vt:lpstr>Dropout</vt:lpstr>
      <vt:lpstr>Adaptive learning rates</vt:lpstr>
      <vt:lpstr>Momentum</vt:lpstr>
      <vt:lpstr>Adaptive Moment Estimation (ADAM)</vt:lpstr>
      <vt:lpstr>Conv layers</vt:lpstr>
      <vt:lpstr>Local receptive fields</vt:lpstr>
      <vt:lpstr>Local receptive fields</vt:lpstr>
      <vt:lpstr>Shared weights and biases</vt:lpstr>
      <vt:lpstr>Pooling layers</vt:lpstr>
      <vt:lpstr>Pooling layers</vt:lpstr>
      <vt:lpstr>Keras (Python library based on TensorFlow) </vt:lpstr>
      <vt:lpstr>Keras: train</vt:lpstr>
      <vt:lpstr>Pytorch </vt:lpstr>
      <vt:lpstr>Pytorch: connect the layers (also your prediction function)</vt:lpstr>
      <vt:lpstr>Pytorch: train</vt:lpstr>
      <vt:lpstr>Chat-GPT</vt:lpstr>
      <vt:lpstr>Chat-GPT</vt:lpstr>
      <vt:lpstr>What did we cover?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Guni Sharon</dc:creator>
  <cp:lastModifiedBy>Sharon, Guni</cp:lastModifiedBy>
  <cp:revision>164</cp:revision>
  <dcterms:created xsi:type="dcterms:W3CDTF">2019-10-14T16:33:14Z</dcterms:created>
  <dcterms:modified xsi:type="dcterms:W3CDTF">2025-04-24T15:29:42Z</dcterms:modified>
</cp:coreProperties>
</file>