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4"/>
  </p:notesMasterIdLst>
  <p:handoutMasterIdLst>
    <p:handoutMasterId r:id="rId45"/>
  </p:handoutMasterIdLst>
  <p:sldIdLst>
    <p:sldId id="420" r:id="rId2"/>
    <p:sldId id="2031" r:id="rId3"/>
    <p:sldId id="1989" r:id="rId4"/>
    <p:sldId id="426" r:id="rId5"/>
    <p:sldId id="346" r:id="rId6"/>
    <p:sldId id="2032" r:id="rId7"/>
    <p:sldId id="347" r:id="rId8"/>
    <p:sldId id="2038" r:id="rId9"/>
    <p:sldId id="348" r:id="rId10"/>
    <p:sldId id="427" r:id="rId11"/>
    <p:sldId id="349" r:id="rId12"/>
    <p:sldId id="350" r:id="rId13"/>
    <p:sldId id="351" r:id="rId14"/>
    <p:sldId id="365" r:id="rId15"/>
    <p:sldId id="352" r:id="rId16"/>
    <p:sldId id="353" r:id="rId17"/>
    <p:sldId id="354" r:id="rId18"/>
    <p:sldId id="2034" r:id="rId19"/>
    <p:sldId id="951" r:id="rId20"/>
    <p:sldId id="952" r:id="rId21"/>
    <p:sldId id="2035" r:id="rId22"/>
    <p:sldId id="2036" r:id="rId23"/>
    <p:sldId id="1993" r:id="rId24"/>
    <p:sldId id="356" r:id="rId25"/>
    <p:sldId id="1990" r:id="rId26"/>
    <p:sldId id="423" r:id="rId27"/>
    <p:sldId id="363" r:id="rId28"/>
    <p:sldId id="358" r:id="rId29"/>
    <p:sldId id="367" r:id="rId30"/>
    <p:sldId id="368" r:id="rId31"/>
    <p:sldId id="369" r:id="rId32"/>
    <p:sldId id="372" r:id="rId33"/>
    <p:sldId id="373" r:id="rId34"/>
    <p:sldId id="361" r:id="rId35"/>
    <p:sldId id="386" r:id="rId36"/>
    <p:sldId id="408" r:id="rId37"/>
    <p:sldId id="416" r:id="rId38"/>
    <p:sldId id="362" r:id="rId39"/>
    <p:sldId id="412" r:id="rId40"/>
    <p:sldId id="414" r:id="rId41"/>
    <p:sldId id="417" r:id="rId42"/>
    <p:sldId id="2033" r:id="rId43"/>
  </p:sldIdLst>
  <p:sldSz cx="12192000" cy="6858000"/>
  <p:notesSz cx="7315200" cy="9601200"/>
  <p:custDataLst>
    <p:tags r:id="rId46"/>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FF5050"/>
    <a:srgbClr val="FFFF00"/>
    <a:srgbClr val="3333FF"/>
    <a:srgbClr val="FF3300"/>
    <a:srgbClr val="CC00CC"/>
    <a:srgbClr val="FFCC00"/>
    <a:srgbClr val="CC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6" autoAdjust="0"/>
    <p:restoredTop sz="91429" autoAdjust="0"/>
  </p:normalViewPr>
  <p:slideViewPr>
    <p:cSldViewPr>
      <p:cViewPr varScale="1">
        <p:scale>
          <a:sx n="117" d="100"/>
          <a:sy n="117" d="100"/>
        </p:scale>
        <p:origin x="60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p>
        </p:txBody>
      </p:sp>
      <p:sp>
        <p:nvSpPr>
          <p:cNvPr id="229379" name="Rectangle 3"/>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229380"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endParaRPr lang="en-US"/>
          </a:p>
        </p:txBody>
      </p:sp>
      <p:sp>
        <p:nvSpPr>
          <p:cNvPr id="229381"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C5575B08-46AD-4D8B-930A-A5E4BB2BBD24}" type="slidenum">
              <a:rPr lang="en-US"/>
              <a:pPr/>
              <a:t>‹#›</a:t>
            </a:fld>
            <a:endParaRPr lang="en-US"/>
          </a:p>
        </p:txBody>
      </p:sp>
    </p:spTree>
    <p:extLst>
      <p:ext uri="{BB962C8B-B14F-4D97-AF65-F5344CB8AC3E}">
        <p14:creationId xmlns:p14="http://schemas.microsoft.com/office/powerpoint/2010/main" val="913055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p>
        </p:txBody>
      </p:sp>
      <p:sp>
        <p:nvSpPr>
          <p:cNvPr id="173059"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endParaRPr lang="en-US"/>
          </a:p>
        </p:txBody>
      </p:sp>
      <p:sp>
        <p:nvSpPr>
          <p:cNvPr id="173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73061"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2"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endParaRPr lang="en-US"/>
          </a:p>
        </p:txBody>
      </p:sp>
      <p:sp>
        <p:nvSpPr>
          <p:cNvPr id="173063"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fld id="{F016E5B8-84E2-41A6-BF9C-3B5D6FF8B329}" type="slidenum">
              <a:rPr lang="en-US"/>
              <a:pPr/>
              <a:t>‹#›</a:t>
            </a:fld>
            <a:endParaRPr lang="en-US"/>
          </a:p>
        </p:txBody>
      </p:sp>
    </p:spTree>
    <p:extLst>
      <p:ext uri="{BB962C8B-B14F-4D97-AF65-F5344CB8AC3E}">
        <p14:creationId xmlns:p14="http://schemas.microsoft.com/office/powerpoint/2010/main" val="37024082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016E5B8-84E2-41A6-BF9C-3B5D6FF8B329}" type="slidenum">
              <a:rPr lang="en-US" smtClean="0"/>
              <a:pPr/>
              <a:t>1</a:t>
            </a:fld>
            <a:endParaRPr lang="en-US"/>
          </a:p>
        </p:txBody>
      </p:sp>
    </p:spTree>
    <p:extLst>
      <p:ext uri="{BB962C8B-B14F-4D97-AF65-F5344CB8AC3E}">
        <p14:creationId xmlns:p14="http://schemas.microsoft.com/office/powerpoint/2010/main" val="148633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9</a:t>
            </a:fld>
            <a:endParaRPr lang="en-US"/>
          </a:p>
        </p:txBody>
      </p:sp>
    </p:spTree>
    <p:extLst>
      <p:ext uri="{BB962C8B-B14F-4D97-AF65-F5344CB8AC3E}">
        <p14:creationId xmlns:p14="http://schemas.microsoft.com/office/powerpoint/2010/main" val="2959181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15</a:t>
            </a:fld>
            <a:endParaRPr lang="en-US"/>
          </a:p>
        </p:txBody>
      </p:sp>
    </p:spTree>
    <p:extLst>
      <p:ext uri="{BB962C8B-B14F-4D97-AF65-F5344CB8AC3E}">
        <p14:creationId xmlns:p14="http://schemas.microsoft.com/office/powerpoint/2010/main" val="61077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16E5B8-84E2-41A6-BF9C-3B5D6FF8B329}" type="slidenum">
              <a:rPr lang="en-US" smtClean="0"/>
              <a:pPr/>
              <a:t>41</a:t>
            </a:fld>
            <a:endParaRPr lang="en-US"/>
          </a:p>
        </p:txBody>
      </p:sp>
    </p:spTree>
    <p:extLst>
      <p:ext uri="{BB962C8B-B14F-4D97-AF65-F5344CB8AC3E}">
        <p14:creationId xmlns:p14="http://schemas.microsoft.com/office/powerpoint/2010/main" val="1377808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endParaRPr lang="en-US"/>
          </a:p>
        </p:txBody>
      </p:sp>
      <p:sp>
        <p:nvSpPr>
          <p:cNvPr id="5" name="Rectangle 5"/>
          <p:cNvSpPr>
            <a:spLocks noGrp="1" noChangeArrowheads="1"/>
          </p:cNvSpPr>
          <p:nvPr>
            <p:ph type="ftr" sz="quarter" idx="11"/>
          </p:nvPr>
        </p:nvSpPr>
        <p:spPr/>
        <p:txBody>
          <a:bodyPr/>
          <a:lstStyle>
            <a:lvl1pPr>
              <a:defRPr/>
            </a:lvl1pPr>
          </a:lstStyle>
          <a:p>
            <a:endParaRPr lang="en-US"/>
          </a:p>
        </p:txBody>
      </p:sp>
      <p:sp>
        <p:nvSpPr>
          <p:cNvPr id="6" name="Rectangle 6"/>
          <p:cNvSpPr>
            <a:spLocks noGrp="1" noChangeArrowheads="1"/>
          </p:cNvSpPr>
          <p:nvPr>
            <p:ph type="sldNum" sz="quarter" idx="12"/>
          </p:nvPr>
        </p:nvSpPr>
        <p:spPr/>
        <p:txBody>
          <a:bodyPr/>
          <a:lstStyle>
            <a:lvl1pPr>
              <a:defRPr/>
            </a:lvl1pPr>
          </a:lstStyle>
          <a:p>
            <a:fld id="{84C86540-E7E5-4035-B3A9-619E9CD318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29C9B28-9F47-4DDC-BFFB-AA4E94F3C8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CAEDE7A-BE37-4525-8BB8-DC7A59BCFF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268A3ABF-B740-4DA3-9529-16126B0F83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A4255E7F-2680-4FC9-9372-7AE6CC7ED6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FC1319E3-2F30-4D52-AA10-F8F0BCA2CB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3CC33E5C-B52E-485F-9E01-581EEDAEA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ECD5A28-0464-4A2D-827A-E78B00E729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F180A26-0864-467B-9F79-81BF5CC307F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9279E1E-EA53-4C52-A513-12A0AFC720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7A93BC6-8BD3-4307-B7BA-0EC52950EB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fld id="{0B6F0654-B567-45D8-9F83-E7FA56350E3F}" type="slidenum">
              <a:rPr lang="en-US" smtClean="0"/>
              <a:pPr/>
              <a:t>‹#›</a:t>
            </a:fld>
            <a:endParaRPr lang="en-US"/>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www.britannica.com/biography/William-of-Ockham" TargetMode="External"/><Relationship Id="rId2" Type="http://schemas.openxmlformats.org/officeDocument/2006/relationships/hyperlink" Target="https://www.britannica.com/topic/Scholasticism"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www.britannica.com/topic/explanation" TargetMode="External"/><Relationship Id="rId4" Type="http://schemas.openxmlformats.org/officeDocument/2006/relationships/hyperlink" Target="https://www.merriam-webster.com/dictionary/precedenc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oleObject" Target="../embeddings/oleObject2.bin"/><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r>
              <a:rPr lang="en-US" dirty="0"/>
              <a:t>CSCE-420: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r>
              <a:rPr lang="en-US" sz="4300" dirty="0"/>
              <a:t>Decision Trees</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sp>
        <p:nvSpPr>
          <p:cNvPr id="9" name="Subtitle 2">
            <a:extLst>
              <a:ext uri="{FF2B5EF4-FFF2-40B4-BE49-F238E27FC236}">
                <a16:creationId xmlns:a16="http://schemas.microsoft.com/office/drawing/2014/main" id="{54A9CA8F-921C-5341-B36A-37BACA24A33D}"/>
              </a:ext>
            </a:extLst>
          </p:cNvPr>
          <p:cNvSpPr txBox="1">
            <a:spLocks/>
          </p:cNvSpPr>
          <p:nvPr/>
        </p:nvSpPr>
        <p:spPr bwMode="auto">
          <a:xfrm>
            <a:off x="1962068" y="5903843"/>
            <a:ext cx="8534400" cy="954157"/>
          </a:xfrm>
          <a:prstGeom prst="rect">
            <a:avLst/>
          </a:prstGeom>
          <a:noFill/>
          <a:ln w="9525">
            <a:noFill/>
            <a:miter lim="800000"/>
            <a:headEnd/>
            <a:tailEnd/>
          </a:ln>
        </p:spPr>
        <p:txBody>
          <a:bodyPr vert="horz" wrap="square" lIns="91436" tIns="45718" rIns="91436" bIns="45718" numCol="1" anchor="t" anchorCtr="0" compatLnSpc="1">
            <a:prstTxWarp prst="textNoShape">
              <a:avLst/>
            </a:prstTxWarp>
            <a:normAutofit/>
          </a:bodyPr>
          <a:lstStyle>
            <a:lvl1pPr marL="0" indent="0" algn="ctr" rtl="0" eaLnBrk="1" fontAlgn="base" hangingPunct="1">
              <a:spcBef>
                <a:spcPct val="20000"/>
              </a:spcBef>
              <a:spcAft>
                <a:spcPct val="0"/>
              </a:spcAft>
              <a:buClr>
                <a:schemeClr val="accent2"/>
              </a:buClr>
              <a:buFont typeface="Wingdings" pitchFamily="2" charset="2"/>
              <a:buNone/>
              <a:defRPr sz="3200">
                <a:solidFill>
                  <a:schemeClr val="tx1"/>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kern="0"/>
              <a:t>Instructor: Guni Sharon</a:t>
            </a:r>
          </a:p>
          <a:p>
            <a:r>
              <a:rPr lang="en-US" sz="1800" kern="0"/>
              <a:t>Based on slides by: </a:t>
            </a:r>
            <a:r>
              <a:rPr lang="nl" sz="1800" kern="0"/>
              <a:t>Pieter Abbeel, Dan Klein</a:t>
            </a:r>
            <a:endParaRPr lang="en-US" sz="1800" kern="0"/>
          </a:p>
          <a:p>
            <a:endParaRPr lang="en-US" kern="0"/>
          </a:p>
          <a:p>
            <a:endParaRPr lang="en-US" kern="0" dirty="0"/>
          </a:p>
        </p:txBody>
      </p:sp>
      <p:pic>
        <p:nvPicPr>
          <p:cNvPr id="7" name="Picture 6" descr="Lecture23-DecisionTrees-nobrain.png">
            <a:extLst>
              <a:ext uri="{FF2B5EF4-FFF2-40B4-BE49-F238E27FC236}">
                <a16:creationId xmlns:a16="http://schemas.microsoft.com/office/drawing/2014/main" id="{18F912FB-66D0-8F47-8A46-900E195D85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4959" y="2303819"/>
            <a:ext cx="5088618" cy="3392412"/>
          </a:xfrm>
          <a:prstGeom prst="rect">
            <a:avLst/>
          </a:prstGeom>
        </p:spPr>
      </p:pic>
    </p:spTree>
    <p:extLst>
      <p:ext uri="{BB962C8B-B14F-4D97-AF65-F5344CB8AC3E}">
        <p14:creationId xmlns:p14="http://schemas.microsoft.com/office/powerpoint/2010/main" val="150389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4FD0-70BA-8247-A836-06A925261EE2}"/>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710E8552-6F35-3A45-A5D5-3856BC79E27B}"/>
              </a:ext>
            </a:extLst>
          </p:cNvPr>
          <p:cNvSpPr>
            <a:spLocks noGrp="1"/>
          </p:cNvSpPr>
          <p:nvPr>
            <p:ph idx="1"/>
          </p:nvPr>
        </p:nvSpPr>
        <p:spPr/>
        <p:txBody>
          <a:bodyPr>
            <a:normAutofit fontScale="92500" lnSpcReduction="20000"/>
          </a:bodyPr>
          <a:lstStyle/>
          <a:p>
            <a:r>
              <a:rPr lang="en-US" dirty="0"/>
              <a:t>Assignment 4 – Bayes Nets and HMMs, due April 21, </a:t>
            </a:r>
            <a:r>
              <a:rPr lang="en-US" dirty="0" err="1"/>
              <a:t>EoD</a:t>
            </a:r>
            <a:endParaRPr lang="he-IL" dirty="0"/>
          </a:p>
          <a:p>
            <a:r>
              <a:rPr lang="en-US" dirty="0"/>
              <a:t>Quiz 11 - naïve Bayes, due April 23, </a:t>
            </a:r>
            <a:r>
              <a:rPr lang="en-US" dirty="0" err="1"/>
              <a:t>EoD</a:t>
            </a:r>
            <a:r>
              <a:rPr lang="en-US" dirty="0"/>
              <a:t>.</a:t>
            </a:r>
          </a:p>
          <a:p>
            <a:r>
              <a:rPr lang="en-US" dirty="0"/>
              <a:t>Quiz12: Decision Trees, due April 28, </a:t>
            </a:r>
            <a:r>
              <a:rPr lang="en-US" dirty="0" err="1"/>
              <a:t>EoD</a:t>
            </a:r>
            <a:r>
              <a:rPr lang="en-US" dirty="0"/>
              <a:t>.</a:t>
            </a:r>
          </a:p>
          <a:p>
            <a:r>
              <a:rPr lang="en-US" dirty="0"/>
              <a:t>Assignment 5: Machine Learning (Extra credit), due May 1, </a:t>
            </a:r>
            <a:r>
              <a:rPr lang="en-US" dirty="0" err="1"/>
              <a:t>EoD</a:t>
            </a:r>
            <a:endParaRPr lang="en-US" dirty="0"/>
          </a:p>
          <a:p>
            <a:r>
              <a:rPr lang="en-US" dirty="0"/>
              <a:t>Contest 3: Multiagent Adversarial Pacman, due May 1, </a:t>
            </a:r>
            <a:r>
              <a:rPr lang="en-US" dirty="0" err="1"/>
              <a:t>EoD</a:t>
            </a:r>
            <a:endParaRPr lang="en-US" dirty="0"/>
          </a:p>
          <a:p>
            <a:pPr lvl="1"/>
            <a:r>
              <a:rPr lang="en-US" dirty="0"/>
              <a:t>You are encouraged to combine various AI tools</a:t>
            </a:r>
          </a:p>
          <a:p>
            <a:pPr lvl="2"/>
            <a:r>
              <a:rPr lang="en-US" dirty="0"/>
              <a:t>Heuristic search for deterministic planning</a:t>
            </a:r>
          </a:p>
          <a:p>
            <a:pPr lvl="2"/>
            <a:r>
              <a:rPr lang="en-US" dirty="0"/>
              <a:t>Adversarial search and game theory for modeling opponents</a:t>
            </a:r>
          </a:p>
          <a:p>
            <a:pPr lvl="2"/>
            <a:r>
              <a:rPr lang="en-US" dirty="0"/>
              <a:t>MDPs for modeling uncertainties </a:t>
            </a:r>
          </a:p>
          <a:p>
            <a:pPr lvl="2"/>
            <a:r>
              <a:rPr lang="en-US" dirty="0"/>
              <a:t>Reinforcement learning for solving MDPs</a:t>
            </a:r>
          </a:p>
          <a:p>
            <a:pPr lvl="2"/>
            <a:r>
              <a:rPr lang="en-US" dirty="0"/>
              <a:t>Bayes nets for inference</a:t>
            </a:r>
          </a:p>
          <a:p>
            <a:pPr lvl="2"/>
            <a:r>
              <a:rPr lang="en-US" dirty="0"/>
              <a:t>DNN as function approximators</a:t>
            </a:r>
          </a:p>
          <a:p>
            <a:endParaRPr lang="en-US" dirty="0"/>
          </a:p>
          <a:p>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7259559B-2B94-8C42-BB45-5A4263706D8D}"/>
              </a:ext>
            </a:extLst>
          </p:cNvPr>
          <p:cNvSpPr>
            <a:spLocks noGrp="1"/>
          </p:cNvSpPr>
          <p:nvPr>
            <p:ph type="sldNum" sz="quarter" idx="12"/>
          </p:nvPr>
        </p:nvSpPr>
        <p:spPr/>
        <p:txBody>
          <a:bodyPr/>
          <a:lstStyle/>
          <a:p>
            <a:fld id="{35E4D0F5-C3F2-0F48-AD2A-765B5543CD38}" type="slidenum">
              <a:rPr lang="en-US" smtClean="0"/>
              <a:t>2</a:t>
            </a:fld>
            <a:endParaRPr lang="en-US"/>
          </a:p>
        </p:txBody>
      </p:sp>
    </p:spTree>
    <p:extLst>
      <p:ext uri="{BB962C8B-B14F-4D97-AF65-F5344CB8AC3E}">
        <p14:creationId xmlns:p14="http://schemas.microsoft.com/office/powerpoint/2010/main" val="212080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602" name="Rectangle 2"/>
          <p:cNvSpPr>
            <a:spLocks noGrp="1" noChangeArrowheads="1"/>
          </p:cNvSpPr>
          <p:nvPr>
            <p:ph type="title"/>
          </p:nvPr>
        </p:nvSpPr>
        <p:spPr/>
        <p:txBody>
          <a:bodyPr/>
          <a:lstStyle/>
          <a:p>
            <a:r>
              <a:rPr lang="en-US" dirty="0"/>
              <a:t>Today</a:t>
            </a:r>
          </a:p>
        </p:txBody>
      </p:sp>
      <p:sp>
        <p:nvSpPr>
          <p:cNvPr id="1049603" name="Rectangle 3"/>
          <p:cNvSpPr>
            <a:spLocks noGrp="1" noChangeArrowheads="1"/>
          </p:cNvSpPr>
          <p:nvPr>
            <p:ph idx="1"/>
          </p:nvPr>
        </p:nvSpPr>
        <p:spPr>
          <a:xfrm>
            <a:off x="762000" y="1371600"/>
            <a:ext cx="8991600" cy="4729164"/>
          </a:xfrm>
        </p:spPr>
        <p:txBody>
          <a:bodyPr/>
          <a:lstStyle/>
          <a:p>
            <a:pPr marL="2285885" lvl="5" indent="0">
              <a:buNone/>
            </a:pPr>
            <a:endParaRPr lang="en-US" dirty="0"/>
          </a:p>
          <a:p>
            <a:r>
              <a:rPr lang="en-US" b="1" dirty="0"/>
              <a:t>Formalizing Learning</a:t>
            </a:r>
          </a:p>
          <a:p>
            <a:pPr lvl="1"/>
            <a:r>
              <a:rPr lang="en-US" b="1" dirty="0"/>
              <a:t>Consistency</a:t>
            </a:r>
          </a:p>
          <a:p>
            <a:pPr lvl="1"/>
            <a:r>
              <a:rPr lang="en-US" b="1" dirty="0"/>
              <a:t>Simplicity</a:t>
            </a:r>
            <a:endParaRPr lang="en-US" sz="2000" dirty="0"/>
          </a:p>
          <a:p>
            <a:r>
              <a:rPr lang="en-US" dirty="0"/>
              <a:t>Decision Trees</a:t>
            </a:r>
          </a:p>
          <a:p>
            <a:pPr lvl="1"/>
            <a:r>
              <a:rPr lang="en-US" dirty="0"/>
              <a:t>Expressiveness</a:t>
            </a:r>
          </a:p>
          <a:p>
            <a:pPr lvl="1"/>
            <a:r>
              <a:rPr lang="en-US" dirty="0"/>
              <a:t>Information Gain</a:t>
            </a:r>
          </a:p>
          <a:p>
            <a:pPr lvl="1"/>
            <a:r>
              <a:rPr lang="en-US" dirty="0"/>
              <a:t>Overfitting</a:t>
            </a:r>
            <a:endParaRPr lang="en-US" sz="2000" dirty="0">
              <a:latin typeface="+mn-lt"/>
            </a:endParaRPr>
          </a:p>
          <a:p>
            <a:r>
              <a:rPr lang="en-US" dirty="0"/>
              <a:t>K-Nearest Neighbors</a:t>
            </a:r>
          </a:p>
          <a:p>
            <a:endParaRPr lang="en-US" dirty="0"/>
          </a:p>
        </p:txBody>
      </p:sp>
    </p:spTree>
    <p:extLst>
      <p:ext uri="{BB962C8B-B14F-4D97-AF65-F5344CB8AC3E}">
        <p14:creationId xmlns:p14="http://schemas.microsoft.com/office/powerpoint/2010/main" val="1620285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Learning</a:t>
            </a:r>
          </a:p>
        </p:txBody>
      </p:sp>
      <p:pic>
        <p:nvPicPr>
          <p:cNvPr id="4" name="Picture 3" descr="InductiveLearni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143000"/>
            <a:ext cx="8676371" cy="5390588"/>
          </a:xfrm>
          <a:prstGeom prst="rect">
            <a:avLst/>
          </a:prstGeom>
        </p:spPr>
      </p:pic>
    </p:spTree>
    <p:extLst>
      <p:ext uri="{BB962C8B-B14F-4D97-AF65-F5344CB8AC3E}">
        <p14:creationId xmlns:p14="http://schemas.microsoft.com/office/powerpoint/2010/main" val="3375332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898" name="Rectangle 2"/>
          <p:cNvSpPr>
            <a:spLocks noGrp="1" noChangeArrowheads="1"/>
          </p:cNvSpPr>
          <p:nvPr>
            <p:ph type="title"/>
          </p:nvPr>
        </p:nvSpPr>
        <p:spPr/>
        <p:txBody>
          <a:bodyPr/>
          <a:lstStyle/>
          <a:p>
            <a:r>
              <a:rPr lang="en-US" dirty="0"/>
              <a:t>Supervised Learning</a:t>
            </a:r>
          </a:p>
        </p:txBody>
      </p:sp>
      <p:sp>
        <p:nvSpPr>
          <p:cNvPr id="1104899" name="Rectangle 3"/>
          <p:cNvSpPr>
            <a:spLocks noGrp="1" noChangeArrowheads="1"/>
          </p:cNvSpPr>
          <p:nvPr>
            <p:ph idx="1"/>
          </p:nvPr>
        </p:nvSpPr>
        <p:spPr>
          <a:xfrm>
            <a:off x="891155" y="1447800"/>
            <a:ext cx="8229600" cy="4987925"/>
          </a:xfrm>
        </p:spPr>
        <p:txBody>
          <a:bodyPr/>
          <a:lstStyle/>
          <a:p>
            <a:pPr>
              <a:lnSpc>
                <a:spcPct val="80000"/>
              </a:lnSpc>
            </a:pPr>
            <a:r>
              <a:rPr lang="en-US" sz="2400" dirty="0"/>
              <a:t>Simplest form: learn a function from examples</a:t>
            </a:r>
          </a:p>
          <a:p>
            <a:pPr lvl="1">
              <a:lnSpc>
                <a:spcPct val="80000"/>
              </a:lnSpc>
            </a:pPr>
            <a:r>
              <a:rPr lang="en-US" sz="2000" dirty="0"/>
              <a:t>A target function: </a:t>
            </a:r>
            <a:r>
              <a:rPr lang="en-US" sz="2400" i="1" dirty="0">
                <a:latin typeface="Times New Roman" pitchFamily="18" charset="0"/>
              </a:rPr>
              <a:t>g</a:t>
            </a:r>
            <a:endParaRPr lang="en-US" sz="2000" dirty="0"/>
          </a:p>
          <a:p>
            <a:pPr lvl="1">
              <a:lnSpc>
                <a:spcPct val="80000"/>
              </a:lnSpc>
            </a:pPr>
            <a:r>
              <a:rPr lang="en-US" sz="2000" dirty="0"/>
              <a:t>Examples: input-output pairs </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a:t>
            </a:r>
          </a:p>
          <a:p>
            <a:pPr lvl="1">
              <a:lnSpc>
                <a:spcPct val="80000"/>
              </a:lnSpc>
            </a:pPr>
            <a:r>
              <a:rPr lang="en-US" sz="2000" dirty="0"/>
              <a:t>E.g. </a:t>
            </a:r>
            <a:r>
              <a:rPr lang="en-US" sz="2400" i="1" dirty="0">
                <a:latin typeface="Times New Roman" pitchFamily="18" charset="0"/>
              </a:rPr>
              <a:t>x</a:t>
            </a:r>
            <a:r>
              <a:rPr lang="en-US" sz="2000" dirty="0"/>
              <a:t> is an email and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000" dirty="0"/>
              <a:t>is spam / ham</a:t>
            </a:r>
          </a:p>
          <a:p>
            <a:pPr lvl="1">
              <a:lnSpc>
                <a:spcPct val="80000"/>
              </a:lnSpc>
            </a:pPr>
            <a:r>
              <a:rPr lang="en-US" sz="2000" dirty="0"/>
              <a:t>E.g. </a:t>
            </a:r>
            <a:r>
              <a:rPr lang="en-US" sz="2400" i="1" dirty="0">
                <a:latin typeface="Times New Roman" pitchFamily="18" charset="0"/>
              </a:rPr>
              <a:t>x</a:t>
            </a:r>
            <a:r>
              <a:rPr lang="en-US" sz="2000" dirty="0"/>
              <a:t> is a house and </a:t>
            </a:r>
            <a:r>
              <a:rPr lang="en-US" sz="2400" i="1" dirty="0">
                <a:latin typeface="Times New Roman" pitchFamily="18" charset="0"/>
              </a:rPr>
              <a:t>g</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 </a:t>
            </a:r>
            <a:r>
              <a:rPr lang="en-US" sz="2000" dirty="0"/>
              <a:t>is its selling price</a:t>
            </a:r>
          </a:p>
          <a:p>
            <a:pPr>
              <a:lnSpc>
                <a:spcPct val="80000"/>
              </a:lnSpc>
            </a:pPr>
            <a:r>
              <a:rPr lang="en-US" sz="2400" dirty="0"/>
              <a:t>Problem:</a:t>
            </a:r>
          </a:p>
          <a:p>
            <a:pPr lvl="1">
              <a:lnSpc>
                <a:spcPct val="80000"/>
              </a:lnSpc>
            </a:pPr>
            <a:r>
              <a:rPr lang="en-US" sz="2000" dirty="0"/>
              <a:t>Given a hypothesis space </a:t>
            </a:r>
            <a:r>
              <a:rPr lang="en-US" sz="2400" i="1" dirty="0">
                <a:latin typeface="Times New Roman" pitchFamily="18" charset="0"/>
              </a:rPr>
              <a:t>H</a:t>
            </a:r>
          </a:p>
          <a:p>
            <a:pPr lvl="1">
              <a:lnSpc>
                <a:spcPct val="80000"/>
              </a:lnSpc>
            </a:pPr>
            <a:r>
              <a:rPr lang="en-US" sz="2000" dirty="0"/>
              <a:t>Given a training set of examples </a:t>
            </a:r>
            <a:r>
              <a:rPr lang="en-US" i="1" dirty="0">
                <a:latin typeface="Times New Roman" pitchFamily="18" charset="0"/>
              </a:rPr>
              <a:t>x</a:t>
            </a:r>
            <a:r>
              <a:rPr lang="en-US" i="1" baseline="-25000" dirty="0">
                <a:latin typeface="Times New Roman" pitchFamily="18" charset="0"/>
              </a:rPr>
              <a:t>i</a:t>
            </a:r>
          </a:p>
          <a:p>
            <a:pPr lvl="1">
              <a:lnSpc>
                <a:spcPct val="80000"/>
              </a:lnSpc>
            </a:pPr>
            <a:r>
              <a:rPr lang="en-US" sz="2000" dirty="0"/>
              <a:t>Find a hypothesis </a:t>
            </a:r>
            <a:r>
              <a:rPr lang="en-US" sz="2400" i="1" dirty="0">
                <a:latin typeface="Times New Roman" pitchFamily="18" charset="0"/>
              </a:rPr>
              <a:t>h</a:t>
            </a:r>
            <a:r>
              <a:rPr lang="en-US" sz="2400" dirty="0">
                <a:latin typeface="Times New Roman" pitchFamily="18" charset="0"/>
              </a:rPr>
              <a:t>(</a:t>
            </a:r>
            <a:r>
              <a:rPr lang="en-US" sz="2400" i="1" dirty="0">
                <a:latin typeface="Times New Roman" pitchFamily="18" charset="0"/>
              </a:rPr>
              <a:t>x</a:t>
            </a:r>
            <a:r>
              <a:rPr lang="en-US" sz="2400" dirty="0">
                <a:latin typeface="Times New Roman" pitchFamily="18" charset="0"/>
              </a:rPr>
              <a:t>)</a:t>
            </a:r>
            <a:r>
              <a:rPr lang="en-US" sz="2000" dirty="0"/>
              <a:t> such that </a:t>
            </a:r>
            <a:r>
              <a:rPr lang="en-US" sz="2400" i="1" dirty="0">
                <a:latin typeface="Times New Roman" pitchFamily="18" charset="0"/>
              </a:rPr>
              <a:t>h</a:t>
            </a:r>
            <a:r>
              <a:rPr lang="en-US" sz="2400" dirty="0">
                <a:latin typeface="Times New Roman" pitchFamily="18" charset="0"/>
              </a:rPr>
              <a:t> ~ </a:t>
            </a:r>
            <a:r>
              <a:rPr lang="en-US" sz="2400" i="1" dirty="0">
                <a:latin typeface="Times New Roman" pitchFamily="18" charset="0"/>
              </a:rPr>
              <a:t>g</a:t>
            </a:r>
            <a:endParaRPr lang="en-US" sz="2400" dirty="0">
              <a:latin typeface="Times New Roman" pitchFamily="18" charset="0"/>
            </a:endParaRPr>
          </a:p>
          <a:p>
            <a:pPr>
              <a:lnSpc>
                <a:spcPct val="80000"/>
              </a:lnSpc>
            </a:pPr>
            <a:r>
              <a:rPr lang="en-US" sz="2400" dirty="0"/>
              <a:t>Includes:</a:t>
            </a:r>
          </a:p>
          <a:p>
            <a:pPr lvl="1">
              <a:lnSpc>
                <a:spcPct val="80000"/>
              </a:lnSpc>
            </a:pPr>
            <a:r>
              <a:rPr lang="en-US" sz="2000" dirty="0"/>
              <a:t>Classification (outputs = class labels)</a:t>
            </a:r>
          </a:p>
          <a:p>
            <a:pPr lvl="1">
              <a:lnSpc>
                <a:spcPct val="80000"/>
              </a:lnSpc>
            </a:pPr>
            <a:r>
              <a:rPr lang="en-US" sz="2000" dirty="0"/>
              <a:t>Regression (outputs = real numbers)</a:t>
            </a:r>
          </a:p>
          <a:p>
            <a:pPr>
              <a:lnSpc>
                <a:spcPct val="80000"/>
              </a:lnSpc>
            </a:pPr>
            <a:r>
              <a:rPr lang="en-US" sz="2400" dirty="0"/>
              <a:t>How does naïve Bayes fit in?  (</a:t>
            </a:r>
            <a:r>
              <a:rPr lang="en-US" sz="2400" i="1" dirty="0">
                <a:latin typeface="Times New Roman" pitchFamily="18" charset="0"/>
              </a:rPr>
              <a:t>H</a:t>
            </a:r>
            <a:r>
              <a:rPr lang="en-US" sz="2400" dirty="0">
                <a:latin typeface="Times New Roman" pitchFamily="18" charset="0"/>
              </a:rPr>
              <a:t>, </a:t>
            </a:r>
            <a:r>
              <a:rPr lang="en-US" sz="2400" i="1" dirty="0">
                <a:latin typeface="Times New Roman" pitchFamily="18" charset="0"/>
              </a:rPr>
              <a:t>h, g</a:t>
            </a:r>
            <a:r>
              <a:rPr lang="en-US" sz="2400" dirty="0"/>
              <a:t>)</a:t>
            </a:r>
          </a:p>
        </p:txBody>
      </p:sp>
      <p:sp>
        <p:nvSpPr>
          <p:cNvPr id="1104901" name="Freeform 5"/>
          <p:cNvSpPr>
            <a:spLocks/>
          </p:cNvSpPr>
          <p:nvPr/>
        </p:nvSpPr>
        <p:spPr bwMode="auto">
          <a:xfrm>
            <a:off x="7643813" y="3365500"/>
            <a:ext cx="2947987" cy="1409700"/>
          </a:xfrm>
          <a:custGeom>
            <a:avLst/>
            <a:gdLst>
              <a:gd name="T0" fmla="*/ 213 w 1857"/>
              <a:gd name="T1" fmla="*/ 128 h 888"/>
              <a:gd name="T2" fmla="*/ 80 w 1857"/>
              <a:gd name="T3" fmla="*/ 475 h 888"/>
              <a:gd name="T4" fmla="*/ 692 w 1857"/>
              <a:gd name="T5" fmla="*/ 852 h 888"/>
              <a:gd name="T6" fmla="*/ 1013 w 1857"/>
              <a:gd name="T7" fmla="*/ 689 h 888"/>
              <a:gd name="T8" fmla="*/ 1451 w 1857"/>
              <a:gd name="T9" fmla="*/ 638 h 888"/>
              <a:gd name="T10" fmla="*/ 1752 w 1857"/>
              <a:gd name="T11" fmla="*/ 592 h 888"/>
              <a:gd name="T12" fmla="*/ 1818 w 1857"/>
              <a:gd name="T13" fmla="*/ 306 h 888"/>
              <a:gd name="T14" fmla="*/ 1517 w 1857"/>
              <a:gd name="T15" fmla="*/ 92 h 888"/>
              <a:gd name="T16" fmla="*/ 998 w 1857"/>
              <a:gd name="T17" fmla="*/ 6 h 888"/>
              <a:gd name="T18" fmla="*/ 213 w 1857"/>
              <a:gd name="T19" fmla="*/ 1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7" h="888">
                <a:moveTo>
                  <a:pt x="213" y="128"/>
                </a:moveTo>
                <a:cubicBezTo>
                  <a:pt x="60" y="206"/>
                  <a:pt x="0" y="354"/>
                  <a:pt x="80" y="475"/>
                </a:cubicBezTo>
                <a:cubicBezTo>
                  <a:pt x="160" y="596"/>
                  <a:pt x="537" y="816"/>
                  <a:pt x="692" y="852"/>
                </a:cubicBezTo>
                <a:cubicBezTo>
                  <a:pt x="847" y="888"/>
                  <a:pt x="887" y="725"/>
                  <a:pt x="1013" y="689"/>
                </a:cubicBezTo>
                <a:cubicBezTo>
                  <a:pt x="1139" y="653"/>
                  <a:pt x="1328" y="654"/>
                  <a:pt x="1451" y="638"/>
                </a:cubicBezTo>
                <a:cubicBezTo>
                  <a:pt x="1574" y="622"/>
                  <a:pt x="1691" y="647"/>
                  <a:pt x="1752" y="592"/>
                </a:cubicBezTo>
                <a:cubicBezTo>
                  <a:pt x="1813" y="537"/>
                  <a:pt x="1857" y="389"/>
                  <a:pt x="1818" y="306"/>
                </a:cubicBezTo>
                <a:cubicBezTo>
                  <a:pt x="1779" y="223"/>
                  <a:pt x="1654" y="142"/>
                  <a:pt x="1517" y="92"/>
                </a:cubicBezTo>
                <a:cubicBezTo>
                  <a:pt x="1380" y="42"/>
                  <a:pt x="1215" y="0"/>
                  <a:pt x="998" y="6"/>
                </a:cubicBezTo>
                <a:cubicBezTo>
                  <a:pt x="781" y="12"/>
                  <a:pt x="366" y="50"/>
                  <a:pt x="213" y="128"/>
                </a:cubicBezTo>
                <a:close/>
              </a:path>
            </a:pathLst>
          </a:custGeom>
          <a:solidFill>
            <a:schemeClr val="accent1">
              <a:alpha val="75000"/>
            </a:scheme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8977313" y="2403475"/>
            <a:ext cx="185737" cy="236393"/>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prstShdw prst="shdw14" dist="35921" dir="2700000">
                    <a:scrgbClr r="0" g="0" b="0"/>
                  </a:prst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104904" name="Picture 8" descr="txp_fig"/>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17000" y="3519488"/>
            <a:ext cx="18573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04905" name="Oval 9"/>
          <p:cNvSpPr>
            <a:spLocks noChangeArrowheads="1"/>
          </p:cNvSpPr>
          <p:nvPr/>
        </p:nvSpPr>
        <p:spPr bwMode="auto">
          <a:xfrm>
            <a:off x="9032875" y="3325813"/>
            <a:ext cx="112713" cy="112712"/>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04906" name="Oval 10"/>
          <p:cNvSpPr>
            <a:spLocks noChangeArrowheads="1"/>
          </p:cNvSpPr>
          <p:nvPr/>
        </p:nvSpPr>
        <p:spPr bwMode="auto">
          <a:xfrm>
            <a:off x="9032875" y="2871788"/>
            <a:ext cx="112713" cy="112712"/>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04907" name="Line 11"/>
          <p:cNvSpPr>
            <a:spLocks noChangeShapeType="1"/>
          </p:cNvSpPr>
          <p:nvPr/>
        </p:nvSpPr>
        <p:spPr bwMode="auto">
          <a:xfrm>
            <a:off x="9090025" y="2921000"/>
            <a:ext cx="0" cy="428625"/>
          </a:xfrm>
          <a:prstGeom prst="line">
            <a:avLst/>
          </a:prstGeom>
          <a:noFill/>
          <a:ln w="254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pic>
        <p:nvPicPr>
          <p:cNvPr id="1104909" name="Picture 13" descr="txp_fig"/>
          <p:cNvPicPr>
            <a:picLocks noChangeAspect="1" noChangeArrowheads="1"/>
          </p:cNvPicPr>
          <p:nvPr>
            <p:custDataLst>
              <p:tags r:id="rId3"/>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48675" y="4132263"/>
            <a:ext cx="303213" cy="236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949373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494F-8112-9F4D-BC7C-7CD137450CA6}"/>
              </a:ext>
            </a:extLst>
          </p:cNvPr>
          <p:cNvSpPr>
            <a:spLocks noGrp="1"/>
          </p:cNvSpPr>
          <p:nvPr>
            <p:ph type="title"/>
          </p:nvPr>
        </p:nvSpPr>
        <p:spPr/>
        <p:txBody>
          <a:bodyPr/>
          <a:lstStyle/>
          <a:p>
            <a:r>
              <a:rPr lang="en-US" dirty="0"/>
              <a:t>Supervised learning with Naïve Bayes</a:t>
            </a:r>
          </a:p>
        </p:txBody>
      </p:sp>
      <p:sp>
        <p:nvSpPr>
          <p:cNvPr id="3" name="Content Placeholder 2">
            <a:extLst>
              <a:ext uri="{FF2B5EF4-FFF2-40B4-BE49-F238E27FC236}">
                <a16:creationId xmlns:a16="http://schemas.microsoft.com/office/drawing/2014/main" id="{B3A4524F-4DBB-2A48-99F2-0226B26FBD63}"/>
              </a:ext>
            </a:extLst>
          </p:cNvPr>
          <p:cNvSpPr>
            <a:spLocks noGrp="1"/>
          </p:cNvSpPr>
          <p:nvPr>
            <p:ph idx="1"/>
          </p:nvPr>
        </p:nvSpPr>
        <p:spPr/>
        <p:txBody>
          <a:bodyPr/>
          <a:lstStyle/>
          <a:p>
            <a:r>
              <a:rPr lang="en-US" dirty="0"/>
              <a:t>Given a training set composed of (x &lt;features value&gt;, y &lt;label&gt;)</a:t>
            </a:r>
          </a:p>
          <a:p>
            <a:r>
              <a:rPr lang="en-US" dirty="0"/>
              <a:t>Learns a correlation between each feature value and each label</a:t>
            </a:r>
          </a:p>
          <a:p>
            <a:r>
              <a:rPr lang="en-US" dirty="0"/>
              <a:t>Very limiting assumption of independency (limited </a:t>
            </a:r>
            <a:r>
              <a:rPr lang="en-US" i="1" dirty="0"/>
              <a:t>H</a:t>
            </a:r>
            <a:r>
              <a:rPr lang="en-US" dirty="0"/>
              <a:t>)	</a:t>
            </a:r>
          </a:p>
          <a:p>
            <a:r>
              <a:rPr lang="en-US" dirty="0"/>
              <a:t>Train a Naïve Bayes model to output a XOR function…</a:t>
            </a:r>
          </a:p>
          <a:p>
            <a:endParaRPr lang="en-US" dirty="0"/>
          </a:p>
        </p:txBody>
      </p:sp>
      <mc:AlternateContent xmlns:mc="http://schemas.openxmlformats.org/markup-compatibility/2006" xmlns:a14="http://schemas.microsoft.com/office/drawing/2010/main">
        <mc:Choice Requires="a14">
          <p:graphicFrame>
            <p:nvGraphicFramePr>
              <p:cNvPr id="4" name="Table 4">
                <a:extLst>
                  <a:ext uri="{FF2B5EF4-FFF2-40B4-BE49-F238E27FC236}">
                    <a16:creationId xmlns:a16="http://schemas.microsoft.com/office/drawing/2014/main" id="{6A5B8B99-7BF4-C947-8D62-23876404A76D}"/>
                  </a:ext>
                </a:extLst>
              </p:cNvPr>
              <p:cNvGraphicFramePr>
                <a:graphicFrameLocks noGrp="1"/>
              </p:cNvGraphicFramePr>
              <p:nvPr>
                <p:extLst>
                  <p:ext uri="{D42A27DB-BD31-4B8C-83A1-F6EECF244321}">
                    <p14:modId xmlns:p14="http://schemas.microsoft.com/office/powerpoint/2010/main" val="3438721903"/>
                  </p:ext>
                </p:extLst>
              </p:nvPr>
            </p:nvGraphicFramePr>
            <p:xfrm>
              <a:off x="7010400" y="4343400"/>
              <a:ext cx="3886200" cy="1905000"/>
            </p:xfrm>
            <a:graphic>
              <a:graphicData uri="http://schemas.openxmlformats.org/drawingml/2006/table">
                <a:tbl>
                  <a:tblPr firstRow="1" bandRow="1">
                    <a:tableStyleId>{00A15C55-8517-42AA-B614-E9B94910E393}</a:tableStyleId>
                  </a:tblPr>
                  <a:tblGrid>
                    <a:gridCol w="1295400">
                      <a:extLst>
                        <a:ext uri="{9D8B030D-6E8A-4147-A177-3AD203B41FA5}">
                          <a16:colId xmlns:a16="http://schemas.microsoft.com/office/drawing/2014/main" val="1301514256"/>
                        </a:ext>
                      </a:extLst>
                    </a:gridCol>
                    <a:gridCol w="1295400">
                      <a:extLst>
                        <a:ext uri="{9D8B030D-6E8A-4147-A177-3AD203B41FA5}">
                          <a16:colId xmlns:a16="http://schemas.microsoft.com/office/drawing/2014/main" val="3501711039"/>
                        </a:ext>
                      </a:extLst>
                    </a:gridCol>
                    <a:gridCol w="1295400">
                      <a:extLst>
                        <a:ext uri="{9D8B030D-6E8A-4147-A177-3AD203B41FA5}">
                          <a16:colId xmlns:a16="http://schemas.microsoft.com/office/drawing/2014/main" val="3666830827"/>
                        </a:ext>
                      </a:extLst>
                    </a:gridCol>
                  </a:tblGrid>
                  <a:tr h="370840">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𝒙</m:t>
                                    </m:r>
                                  </m:e>
                                  <m:sub>
                                    <m:r>
                                      <a:rPr lang="en-US" smtClean="0">
                                        <a:latin typeface="Cambria Math" panose="02040503050406030204" pitchFamily="18" charset="0"/>
                                      </a:rPr>
                                      <m:t>𝟏</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𝒙</m:t>
                                    </m:r>
                                  </m:e>
                                  <m:sub>
                                    <m:r>
                                      <a:rPr lang="en-US" smtClean="0">
                                        <a:latin typeface="Cambria Math" panose="02040503050406030204" pitchFamily="18" charset="0"/>
                                      </a:rPr>
                                      <m:t>𝟐</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𝒚</m:t>
                                </m:r>
                              </m:oMath>
                            </m:oMathPara>
                          </a14:m>
                          <a:endParaRPr lang="en-US" dirty="0"/>
                        </a:p>
                      </a:txBody>
                      <a:tcPr/>
                    </a:tc>
                    <a:extLst>
                      <a:ext uri="{0D108BD9-81ED-4DB2-BD59-A6C34878D82A}">
                        <a16:rowId xmlns:a16="http://schemas.microsoft.com/office/drawing/2014/main" val="848435982"/>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extLst>
                      <a:ext uri="{0D108BD9-81ED-4DB2-BD59-A6C34878D82A}">
                        <a16:rowId xmlns:a16="http://schemas.microsoft.com/office/drawing/2014/main" val="1664793275"/>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extLst>
                      <a:ext uri="{0D108BD9-81ED-4DB2-BD59-A6C34878D82A}">
                        <a16:rowId xmlns:a16="http://schemas.microsoft.com/office/drawing/2014/main" val="1518803466"/>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extLst>
                      <a:ext uri="{0D108BD9-81ED-4DB2-BD59-A6C34878D82A}">
                        <a16:rowId xmlns:a16="http://schemas.microsoft.com/office/drawing/2014/main" val="1946201627"/>
                      </a:ext>
                    </a:extLst>
                  </a:tr>
                  <a:tr h="370840">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oMath>
                            </m:oMathPara>
                          </a14:m>
                          <a:endParaRPr lang="en-US"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𝟎</m:t>
                                </m:r>
                              </m:oMath>
                            </m:oMathPara>
                          </a14:m>
                          <a:endParaRPr lang="en-US" dirty="0"/>
                        </a:p>
                      </a:txBody>
                      <a:tcPr/>
                    </a:tc>
                    <a:extLst>
                      <a:ext uri="{0D108BD9-81ED-4DB2-BD59-A6C34878D82A}">
                        <a16:rowId xmlns:a16="http://schemas.microsoft.com/office/drawing/2014/main" val="3212430022"/>
                      </a:ext>
                    </a:extLst>
                  </a:tr>
                </a:tbl>
              </a:graphicData>
            </a:graphic>
          </p:graphicFrame>
        </mc:Choice>
        <mc:Fallback xmlns="">
          <p:graphicFrame>
            <p:nvGraphicFramePr>
              <p:cNvPr id="4" name="Table 4">
                <a:extLst>
                  <a:ext uri="{FF2B5EF4-FFF2-40B4-BE49-F238E27FC236}">
                    <a16:creationId xmlns:a16="http://schemas.microsoft.com/office/drawing/2014/main" id="{6A5B8B99-7BF4-C947-8D62-23876404A76D}"/>
                  </a:ext>
                </a:extLst>
              </p:cNvPr>
              <p:cNvGraphicFramePr>
                <a:graphicFrameLocks noGrp="1"/>
              </p:cNvGraphicFramePr>
              <p:nvPr>
                <p:extLst>
                  <p:ext uri="{D42A27DB-BD31-4B8C-83A1-F6EECF244321}">
                    <p14:modId xmlns:p14="http://schemas.microsoft.com/office/powerpoint/2010/main" val="3438721903"/>
                  </p:ext>
                </p:extLst>
              </p:nvPr>
            </p:nvGraphicFramePr>
            <p:xfrm>
              <a:off x="7010400" y="4343400"/>
              <a:ext cx="3886200" cy="1905000"/>
            </p:xfrm>
            <a:graphic>
              <a:graphicData uri="http://schemas.openxmlformats.org/drawingml/2006/table">
                <a:tbl>
                  <a:tblPr firstRow="1" bandRow="1">
                    <a:tableStyleId>{00A15C55-8517-42AA-B614-E9B94910E393}</a:tableStyleId>
                  </a:tblPr>
                  <a:tblGrid>
                    <a:gridCol w="1295400">
                      <a:extLst>
                        <a:ext uri="{9D8B030D-6E8A-4147-A177-3AD203B41FA5}">
                          <a16:colId xmlns:a16="http://schemas.microsoft.com/office/drawing/2014/main" val="1301514256"/>
                        </a:ext>
                      </a:extLst>
                    </a:gridCol>
                    <a:gridCol w="1295400">
                      <a:extLst>
                        <a:ext uri="{9D8B030D-6E8A-4147-A177-3AD203B41FA5}">
                          <a16:colId xmlns:a16="http://schemas.microsoft.com/office/drawing/2014/main" val="3501711039"/>
                        </a:ext>
                      </a:extLst>
                    </a:gridCol>
                    <a:gridCol w="1295400">
                      <a:extLst>
                        <a:ext uri="{9D8B030D-6E8A-4147-A177-3AD203B41FA5}">
                          <a16:colId xmlns:a16="http://schemas.microsoft.com/office/drawing/2014/main" val="3666830827"/>
                        </a:ext>
                      </a:extLst>
                    </a:gridCol>
                  </a:tblGrid>
                  <a:tr h="381000">
                    <a:tc>
                      <a:txBody>
                        <a:bodyPr/>
                        <a:lstStyle/>
                        <a:p>
                          <a:endParaRPr lang="en-US"/>
                        </a:p>
                      </a:txBody>
                      <a:tcPr>
                        <a:blipFill>
                          <a:blip r:embed="rId2"/>
                          <a:stretch>
                            <a:fillRect l="-980" t="-3333" r="-202941" b="-406667"/>
                          </a:stretch>
                        </a:blipFill>
                      </a:tcPr>
                    </a:tc>
                    <a:tc>
                      <a:txBody>
                        <a:bodyPr/>
                        <a:lstStyle/>
                        <a:p>
                          <a:endParaRPr lang="en-US"/>
                        </a:p>
                      </a:txBody>
                      <a:tcPr>
                        <a:blipFill>
                          <a:blip r:embed="rId2"/>
                          <a:stretch>
                            <a:fillRect l="-100980" t="-3333" r="-102941" b="-406667"/>
                          </a:stretch>
                        </a:blipFill>
                      </a:tcPr>
                    </a:tc>
                    <a:tc>
                      <a:txBody>
                        <a:bodyPr/>
                        <a:lstStyle/>
                        <a:p>
                          <a:endParaRPr lang="en-US"/>
                        </a:p>
                      </a:txBody>
                      <a:tcPr>
                        <a:blipFill>
                          <a:blip r:embed="rId2"/>
                          <a:stretch>
                            <a:fillRect l="-200980" t="-3333" r="-2941" b="-406667"/>
                          </a:stretch>
                        </a:blipFill>
                      </a:tcPr>
                    </a:tc>
                    <a:extLst>
                      <a:ext uri="{0D108BD9-81ED-4DB2-BD59-A6C34878D82A}">
                        <a16:rowId xmlns:a16="http://schemas.microsoft.com/office/drawing/2014/main" val="848435982"/>
                      </a:ext>
                    </a:extLst>
                  </a:tr>
                  <a:tr h="381000">
                    <a:tc>
                      <a:txBody>
                        <a:bodyPr/>
                        <a:lstStyle/>
                        <a:p>
                          <a:endParaRPr lang="en-US"/>
                        </a:p>
                      </a:txBody>
                      <a:tcPr>
                        <a:blipFill>
                          <a:blip r:embed="rId2"/>
                          <a:stretch>
                            <a:fillRect l="-980" t="-103333" r="-202941" b="-306667"/>
                          </a:stretch>
                        </a:blipFill>
                      </a:tcPr>
                    </a:tc>
                    <a:tc>
                      <a:txBody>
                        <a:bodyPr/>
                        <a:lstStyle/>
                        <a:p>
                          <a:endParaRPr lang="en-US"/>
                        </a:p>
                      </a:txBody>
                      <a:tcPr>
                        <a:blipFill>
                          <a:blip r:embed="rId2"/>
                          <a:stretch>
                            <a:fillRect l="-100980" t="-103333" r="-102941" b="-306667"/>
                          </a:stretch>
                        </a:blipFill>
                      </a:tcPr>
                    </a:tc>
                    <a:tc>
                      <a:txBody>
                        <a:bodyPr/>
                        <a:lstStyle/>
                        <a:p>
                          <a:endParaRPr lang="en-US"/>
                        </a:p>
                      </a:txBody>
                      <a:tcPr>
                        <a:blipFill>
                          <a:blip r:embed="rId2"/>
                          <a:stretch>
                            <a:fillRect l="-200980" t="-103333" r="-2941" b="-306667"/>
                          </a:stretch>
                        </a:blipFill>
                      </a:tcPr>
                    </a:tc>
                    <a:extLst>
                      <a:ext uri="{0D108BD9-81ED-4DB2-BD59-A6C34878D82A}">
                        <a16:rowId xmlns:a16="http://schemas.microsoft.com/office/drawing/2014/main" val="1664793275"/>
                      </a:ext>
                    </a:extLst>
                  </a:tr>
                  <a:tr h="381000">
                    <a:tc>
                      <a:txBody>
                        <a:bodyPr/>
                        <a:lstStyle/>
                        <a:p>
                          <a:endParaRPr lang="en-US"/>
                        </a:p>
                      </a:txBody>
                      <a:tcPr>
                        <a:blipFill>
                          <a:blip r:embed="rId2"/>
                          <a:stretch>
                            <a:fillRect l="-980" t="-203333" r="-202941" b="-206667"/>
                          </a:stretch>
                        </a:blipFill>
                      </a:tcPr>
                    </a:tc>
                    <a:tc>
                      <a:txBody>
                        <a:bodyPr/>
                        <a:lstStyle/>
                        <a:p>
                          <a:endParaRPr lang="en-US"/>
                        </a:p>
                      </a:txBody>
                      <a:tcPr>
                        <a:blipFill>
                          <a:blip r:embed="rId2"/>
                          <a:stretch>
                            <a:fillRect l="-100980" t="-203333" r="-102941" b="-206667"/>
                          </a:stretch>
                        </a:blipFill>
                      </a:tcPr>
                    </a:tc>
                    <a:tc>
                      <a:txBody>
                        <a:bodyPr/>
                        <a:lstStyle/>
                        <a:p>
                          <a:endParaRPr lang="en-US"/>
                        </a:p>
                      </a:txBody>
                      <a:tcPr>
                        <a:blipFill>
                          <a:blip r:embed="rId2"/>
                          <a:stretch>
                            <a:fillRect l="-200980" t="-203333" r="-2941" b="-206667"/>
                          </a:stretch>
                        </a:blipFill>
                      </a:tcPr>
                    </a:tc>
                    <a:extLst>
                      <a:ext uri="{0D108BD9-81ED-4DB2-BD59-A6C34878D82A}">
                        <a16:rowId xmlns:a16="http://schemas.microsoft.com/office/drawing/2014/main" val="1518803466"/>
                      </a:ext>
                    </a:extLst>
                  </a:tr>
                  <a:tr h="381000">
                    <a:tc>
                      <a:txBody>
                        <a:bodyPr/>
                        <a:lstStyle/>
                        <a:p>
                          <a:endParaRPr lang="en-US"/>
                        </a:p>
                      </a:txBody>
                      <a:tcPr>
                        <a:blipFill>
                          <a:blip r:embed="rId2"/>
                          <a:stretch>
                            <a:fillRect l="-980" t="-303333" r="-202941" b="-106667"/>
                          </a:stretch>
                        </a:blipFill>
                      </a:tcPr>
                    </a:tc>
                    <a:tc>
                      <a:txBody>
                        <a:bodyPr/>
                        <a:lstStyle/>
                        <a:p>
                          <a:endParaRPr lang="en-US"/>
                        </a:p>
                      </a:txBody>
                      <a:tcPr>
                        <a:blipFill>
                          <a:blip r:embed="rId2"/>
                          <a:stretch>
                            <a:fillRect l="-100980" t="-303333" r="-102941" b="-106667"/>
                          </a:stretch>
                        </a:blipFill>
                      </a:tcPr>
                    </a:tc>
                    <a:tc>
                      <a:txBody>
                        <a:bodyPr/>
                        <a:lstStyle/>
                        <a:p>
                          <a:endParaRPr lang="en-US"/>
                        </a:p>
                      </a:txBody>
                      <a:tcPr>
                        <a:blipFill>
                          <a:blip r:embed="rId2"/>
                          <a:stretch>
                            <a:fillRect l="-200980" t="-303333" r="-2941" b="-106667"/>
                          </a:stretch>
                        </a:blipFill>
                      </a:tcPr>
                    </a:tc>
                    <a:extLst>
                      <a:ext uri="{0D108BD9-81ED-4DB2-BD59-A6C34878D82A}">
                        <a16:rowId xmlns:a16="http://schemas.microsoft.com/office/drawing/2014/main" val="1946201627"/>
                      </a:ext>
                    </a:extLst>
                  </a:tr>
                  <a:tr h="381000">
                    <a:tc>
                      <a:txBody>
                        <a:bodyPr/>
                        <a:lstStyle/>
                        <a:p>
                          <a:endParaRPr lang="en-US"/>
                        </a:p>
                      </a:txBody>
                      <a:tcPr>
                        <a:blipFill>
                          <a:blip r:embed="rId2"/>
                          <a:stretch>
                            <a:fillRect l="-980" t="-403333" r="-202941" b="-6667"/>
                          </a:stretch>
                        </a:blipFill>
                      </a:tcPr>
                    </a:tc>
                    <a:tc>
                      <a:txBody>
                        <a:bodyPr/>
                        <a:lstStyle/>
                        <a:p>
                          <a:endParaRPr lang="en-US"/>
                        </a:p>
                      </a:txBody>
                      <a:tcPr>
                        <a:blipFill>
                          <a:blip r:embed="rId2"/>
                          <a:stretch>
                            <a:fillRect l="-100980" t="-403333" r="-102941" b="-6667"/>
                          </a:stretch>
                        </a:blipFill>
                      </a:tcPr>
                    </a:tc>
                    <a:tc>
                      <a:txBody>
                        <a:bodyPr/>
                        <a:lstStyle/>
                        <a:p>
                          <a:endParaRPr lang="en-US"/>
                        </a:p>
                      </a:txBody>
                      <a:tcPr>
                        <a:blipFill>
                          <a:blip r:embed="rId2"/>
                          <a:stretch>
                            <a:fillRect l="-200980" t="-403333" r="-2941" b="-6667"/>
                          </a:stretch>
                        </a:blipFill>
                      </a:tcPr>
                    </a:tc>
                    <a:extLst>
                      <a:ext uri="{0D108BD9-81ED-4DB2-BD59-A6C34878D82A}">
                        <a16:rowId xmlns:a16="http://schemas.microsoft.com/office/drawing/2014/main" val="3212430022"/>
                      </a:ext>
                    </a:extLst>
                  </a:tr>
                </a:tbl>
              </a:graphicData>
            </a:graphic>
          </p:graphicFrame>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B7DAE678-ABBC-7B4B-ABB6-E71212F4A783}"/>
                  </a:ext>
                </a:extLst>
              </p:cNvPr>
              <p:cNvSpPr/>
              <p:nvPr/>
            </p:nvSpPr>
            <p:spPr>
              <a:xfrm>
                <a:off x="2877457" y="43434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latin typeface="Cambria Math" panose="02040503050406030204" pitchFamily="18" charset="0"/>
                        </a:rPr>
                        <m:t>𝑦</m:t>
                      </m:r>
                    </m:oMath>
                  </m:oMathPara>
                </a14:m>
                <a:endParaRPr lang="en-US" sz="2800" dirty="0"/>
              </a:p>
            </p:txBody>
          </p:sp>
        </mc:Choice>
        <mc:Fallback xmlns="">
          <p:sp>
            <p:nvSpPr>
              <p:cNvPr id="5" name="Oval 4">
                <a:extLst>
                  <a:ext uri="{FF2B5EF4-FFF2-40B4-BE49-F238E27FC236}">
                    <a16:creationId xmlns:a16="http://schemas.microsoft.com/office/drawing/2014/main" id="{B7DAE678-ABBC-7B4B-ABB6-E71212F4A783}"/>
                  </a:ext>
                </a:extLst>
              </p:cNvPr>
              <p:cNvSpPr>
                <a:spLocks noRot="1" noChangeAspect="1" noMove="1" noResize="1" noEditPoints="1" noAdjustHandles="1" noChangeArrowheads="1" noChangeShapeType="1" noTextEdit="1"/>
              </p:cNvSpPr>
              <p:nvPr/>
            </p:nvSpPr>
            <p:spPr>
              <a:xfrm>
                <a:off x="2877457" y="4343400"/>
                <a:ext cx="762000" cy="685800"/>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ECA32D70-B7B3-F545-A9B5-2A43DFABC995}"/>
                  </a:ext>
                </a:extLst>
              </p:cNvPr>
              <p:cNvSpPr/>
              <p:nvPr/>
            </p:nvSpPr>
            <p:spPr>
              <a:xfrm>
                <a:off x="1981200" y="55626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1</m:t>
                          </m:r>
                        </m:sub>
                      </m:sSub>
                    </m:oMath>
                  </m:oMathPara>
                </a14:m>
                <a:endParaRPr lang="en-US" sz="2800" dirty="0"/>
              </a:p>
            </p:txBody>
          </p:sp>
        </mc:Choice>
        <mc:Fallback xmlns="">
          <p:sp>
            <p:nvSpPr>
              <p:cNvPr id="6" name="Oval 5">
                <a:extLst>
                  <a:ext uri="{FF2B5EF4-FFF2-40B4-BE49-F238E27FC236}">
                    <a16:creationId xmlns:a16="http://schemas.microsoft.com/office/drawing/2014/main" id="{ECA32D70-B7B3-F545-A9B5-2A43DFABC995}"/>
                  </a:ext>
                </a:extLst>
              </p:cNvPr>
              <p:cNvSpPr>
                <a:spLocks noRot="1" noChangeAspect="1" noMove="1" noResize="1" noEditPoints="1" noAdjustHandles="1" noChangeArrowheads="1" noChangeShapeType="1" noTextEdit="1"/>
              </p:cNvSpPr>
              <p:nvPr/>
            </p:nvSpPr>
            <p:spPr>
              <a:xfrm>
                <a:off x="1981200" y="5562600"/>
                <a:ext cx="762000" cy="685800"/>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378AD581-803D-6D47-829E-EA055F2817F1}"/>
                  </a:ext>
                </a:extLst>
              </p:cNvPr>
              <p:cNvSpPr/>
              <p:nvPr/>
            </p:nvSpPr>
            <p:spPr>
              <a:xfrm>
                <a:off x="3708400" y="5562600"/>
                <a:ext cx="762000" cy="6858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𝑥</m:t>
                          </m:r>
                        </m:e>
                        <m:sub>
                          <m:r>
                            <a:rPr lang="en-US" sz="2800" b="0" i="1" dirty="0" smtClean="0">
                              <a:latin typeface="Cambria Math" panose="02040503050406030204" pitchFamily="18" charset="0"/>
                            </a:rPr>
                            <m:t>2</m:t>
                          </m:r>
                        </m:sub>
                      </m:sSub>
                    </m:oMath>
                  </m:oMathPara>
                </a14:m>
                <a:endParaRPr lang="en-US" sz="2800" dirty="0"/>
              </a:p>
            </p:txBody>
          </p:sp>
        </mc:Choice>
        <mc:Fallback xmlns="">
          <p:sp>
            <p:nvSpPr>
              <p:cNvPr id="7" name="Oval 6">
                <a:extLst>
                  <a:ext uri="{FF2B5EF4-FFF2-40B4-BE49-F238E27FC236}">
                    <a16:creationId xmlns:a16="http://schemas.microsoft.com/office/drawing/2014/main" id="{378AD581-803D-6D47-829E-EA055F2817F1}"/>
                  </a:ext>
                </a:extLst>
              </p:cNvPr>
              <p:cNvSpPr>
                <a:spLocks noRot="1" noChangeAspect="1" noMove="1" noResize="1" noEditPoints="1" noAdjustHandles="1" noChangeArrowheads="1" noChangeShapeType="1" noTextEdit="1"/>
              </p:cNvSpPr>
              <p:nvPr/>
            </p:nvSpPr>
            <p:spPr>
              <a:xfrm>
                <a:off x="3708400" y="5562600"/>
                <a:ext cx="762000" cy="685800"/>
              </a:xfrm>
              <a:prstGeom prst="ellipse">
                <a:avLst/>
              </a:prstGeom>
              <a:blipFill>
                <a:blip r:embed="rId5"/>
                <a:stretch>
                  <a:fillRect/>
                </a:stretch>
              </a:blipFill>
              <a:ln>
                <a:solidFill>
                  <a:schemeClr val="tx1"/>
                </a:solidFill>
              </a:ln>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9E456156-EB6A-7042-8D0B-BC8C4870000E}"/>
              </a:ext>
            </a:extLst>
          </p:cNvPr>
          <p:cNvCxnSpPr>
            <a:stCxn id="5" idx="3"/>
          </p:cNvCxnSpPr>
          <p:nvPr/>
        </p:nvCxnSpPr>
        <p:spPr>
          <a:xfrm flipH="1">
            <a:off x="2514599" y="4928767"/>
            <a:ext cx="475488" cy="6338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7987710C-F105-104F-AF7A-AB8B0D629B39}"/>
              </a:ext>
            </a:extLst>
          </p:cNvPr>
          <p:cNvCxnSpPr>
            <a:cxnSpLocks/>
            <a:stCxn id="5" idx="5"/>
          </p:cNvCxnSpPr>
          <p:nvPr/>
        </p:nvCxnSpPr>
        <p:spPr>
          <a:xfrm>
            <a:off x="3527865" y="4928767"/>
            <a:ext cx="427422" cy="6338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8990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22" name="Rectangle 2"/>
          <p:cNvSpPr>
            <a:spLocks noGrp="1" noChangeArrowheads="1"/>
          </p:cNvSpPr>
          <p:nvPr>
            <p:ph type="title"/>
          </p:nvPr>
        </p:nvSpPr>
        <p:spPr/>
        <p:txBody>
          <a:bodyPr/>
          <a:lstStyle/>
          <a:p>
            <a:r>
              <a:rPr lang="en-US" dirty="0"/>
              <a:t>Supervised Learning</a:t>
            </a:r>
          </a:p>
        </p:txBody>
      </p:sp>
      <p:sp>
        <p:nvSpPr>
          <p:cNvPr id="1105923" name="Rectangle 3"/>
          <p:cNvSpPr>
            <a:spLocks noGrp="1" noChangeArrowheads="1"/>
          </p:cNvSpPr>
          <p:nvPr>
            <p:ph idx="1"/>
          </p:nvPr>
        </p:nvSpPr>
        <p:spPr>
          <a:xfrm>
            <a:off x="1752600" y="1397001"/>
            <a:ext cx="10033000" cy="4729164"/>
          </a:xfrm>
        </p:spPr>
        <p:txBody>
          <a:bodyPr/>
          <a:lstStyle/>
          <a:p>
            <a:pPr>
              <a:lnSpc>
                <a:spcPct val="80000"/>
              </a:lnSpc>
            </a:pPr>
            <a:r>
              <a:rPr lang="en-US" sz="2400" dirty="0"/>
              <a:t>Curve fitting (regression, function approximation):</a:t>
            </a:r>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4000" dirty="0"/>
          </a:p>
          <a:p>
            <a:pPr>
              <a:lnSpc>
                <a:spcPct val="80000"/>
              </a:lnSpc>
            </a:pPr>
            <a:r>
              <a:rPr lang="en-US" sz="2400" dirty="0">
                <a:solidFill>
                  <a:srgbClr val="CC0000"/>
                </a:solidFill>
              </a:rPr>
              <a:t>Consistency</a:t>
            </a:r>
            <a:r>
              <a:rPr lang="en-US" sz="2400" dirty="0"/>
              <a:t> vs. </a:t>
            </a:r>
            <a:r>
              <a:rPr lang="en-US" sz="2400" dirty="0">
                <a:solidFill>
                  <a:srgbClr val="CC0000"/>
                </a:solidFill>
              </a:rPr>
              <a:t>simplicity</a:t>
            </a:r>
          </a:p>
          <a:p>
            <a:pPr>
              <a:lnSpc>
                <a:spcPct val="80000"/>
              </a:lnSpc>
            </a:pPr>
            <a:r>
              <a:rPr lang="en-US" sz="2400" dirty="0"/>
              <a:t>Occam’s razor</a:t>
            </a:r>
          </a:p>
          <a:p>
            <a:pPr>
              <a:lnSpc>
                <a:spcPct val="80000"/>
              </a:lnSpc>
            </a:pPr>
            <a:endParaRPr lang="en-US" sz="2400" dirty="0"/>
          </a:p>
          <a:p>
            <a:pPr>
              <a:lnSpc>
                <a:spcPct val="80000"/>
              </a:lnSpc>
            </a:pPr>
            <a:endParaRPr lang="en-US" sz="2400" dirty="0"/>
          </a:p>
        </p:txBody>
      </p:sp>
      <p:pic>
        <p:nvPicPr>
          <p:cNvPr id="11059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7550" y="2092325"/>
            <a:ext cx="4716463" cy="3470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059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8975" y="2073275"/>
            <a:ext cx="4772025" cy="3502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059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2313" y="2084388"/>
            <a:ext cx="4735512" cy="3494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059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0725" y="2092325"/>
            <a:ext cx="4735513" cy="3490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0592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5963" y="2095500"/>
            <a:ext cx="4735512" cy="3481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E51435B9-E5AE-51C2-5585-D955E8D00420}"/>
              </a:ext>
            </a:extLst>
          </p:cNvPr>
          <p:cNvSpPr txBox="1"/>
          <p:nvPr/>
        </p:nvSpPr>
        <p:spPr>
          <a:xfrm>
            <a:off x="5867400" y="5683550"/>
            <a:ext cx="6101442" cy="923330"/>
          </a:xfrm>
          <a:prstGeom prst="rect">
            <a:avLst/>
          </a:prstGeom>
          <a:noFill/>
        </p:spPr>
        <p:txBody>
          <a:bodyPr wrap="square">
            <a:spAutoFit/>
          </a:bodyPr>
          <a:lstStyle/>
          <a:p>
            <a:r>
              <a:rPr lang="en-US" b="0" i="0" u="none" strike="noStrike" dirty="0">
                <a:solidFill>
                  <a:srgbClr val="1F1F1F"/>
                </a:solidFill>
                <a:effectLst/>
                <a:highlight>
                  <a:srgbClr val="FFFFFF"/>
                </a:highlight>
                <a:latin typeface="Google Sans"/>
              </a:rPr>
              <a:t>Suppose an event has two possible explanations. The explanation that requires the fewest assumptions is usually correct.</a:t>
            </a:r>
            <a:endParaRPr lang="en-US" dirty="0"/>
          </a:p>
        </p:txBody>
      </p:sp>
    </p:spTree>
    <p:extLst>
      <p:ext uri="{BB962C8B-B14F-4D97-AF65-F5344CB8AC3E}">
        <p14:creationId xmlns:p14="http://schemas.microsoft.com/office/powerpoint/2010/main" val="14737100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059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059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059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059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0592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059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B3113-7D93-1A06-3665-D50CB97E4C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79FD437-6ADD-342E-211A-737D72D81B28}"/>
              </a:ext>
            </a:extLst>
          </p:cNvPr>
          <p:cNvSpPr>
            <a:spLocks noGrp="1"/>
          </p:cNvSpPr>
          <p:nvPr>
            <p:ph idx="1"/>
          </p:nvPr>
        </p:nvSpPr>
        <p:spPr>
          <a:xfrm>
            <a:off x="304800" y="1447800"/>
            <a:ext cx="8991600" cy="4729164"/>
          </a:xfrm>
        </p:spPr>
        <p:txBody>
          <a:bodyPr/>
          <a:lstStyle/>
          <a:p>
            <a:r>
              <a:rPr lang="en-US" b="1" i="0" u="none" strike="noStrike" dirty="0">
                <a:solidFill>
                  <a:srgbClr val="1A1A1A"/>
                </a:solidFill>
                <a:effectLst/>
                <a:latin typeface="Georgia" panose="02040502050405020303" pitchFamily="18" charset="0"/>
              </a:rPr>
              <a:t>Occam’s razor</a:t>
            </a:r>
            <a:r>
              <a:rPr lang="en-US" b="0" i="0" u="none" strike="noStrike" dirty="0">
                <a:solidFill>
                  <a:srgbClr val="1A1A1A"/>
                </a:solidFill>
                <a:effectLst/>
                <a:highlight>
                  <a:srgbClr val="FFFFFF"/>
                </a:highlight>
                <a:latin typeface="Georgia" panose="02040502050405020303" pitchFamily="18" charset="0"/>
              </a:rPr>
              <a:t>, principle stated by </a:t>
            </a:r>
            <a:r>
              <a:rPr lang="en-US" dirty="0">
                <a:solidFill>
                  <a:srgbClr val="1A1A1A"/>
                </a:solidFill>
                <a:highlight>
                  <a:srgbClr val="FFFFFF"/>
                </a:highlight>
                <a:latin typeface="Georgia" panose="02040502050405020303" pitchFamily="18" charset="0"/>
              </a:rPr>
              <a:t>the </a:t>
            </a:r>
            <a:r>
              <a:rPr lang="en-US" dirty="0">
                <a:solidFill>
                  <a:srgbClr val="1A1A1A"/>
                </a:solidFill>
                <a:highlight>
                  <a:srgbClr val="FFFFFF"/>
                </a:highlight>
                <a:latin typeface="Georgia" panose="02040502050405020303" pitchFamily="18" charset="0"/>
                <a:hlinkClick r:id="rId2">
                  <a:extLst>
                    <a:ext uri="{A12FA001-AC4F-418D-AE19-62706E023703}">
                      <ahyp:hlinkClr xmlns:ahyp="http://schemas.microsoft.com/office/drawing/2018/hyperlinkcolor" val="tx"/>
                    </a:ext>
                  </a:extLst>
                </a:hlinkClick>
              </a:rPr>
              <a:t>Scholastic</a:t>
            </a:r>
            <a:r>
              <a:rPr lang="en-US" dirty="0">
                <a:solidFill>
                  <a:srgbClr val="1A1A1A"/>
                </a:solidFill>
                <a:highlight>
                  <a:srgbClr val="FFFFFF"/>
                </a:highlight>
                <a:latin typeface="Georgia" panose="02040502050405020303" pitchFamily="18" charset="0"/>
              </a:rPr>
              <a:t> philosopher </a:t>
            </a:r>
            <a:r>
              <a:rPr lang="en-US" dirty="0">
                <a:solidFill>
                  <a:srgbClr val="1A1A1A"/>
                </a:solidFill>
                <a:highlight>
                  <a:srgbClr val="FFFFFF"/>
                </a:highlight>
                <a:latin typeface="Georgia" panose="02040502050405020303" pitchFamily="18" charset="0"/>
                <a:hlinkClick r:id="rId3">
                  <a:extLst>
                    <a:ext uri="{A12FA001-AC4F-418D-AE19-62706E023703}">
                      <ahyp:hlinkClr xmlns:ahyp="http://schemas.microsoft.com/office/drawing/2018/hyperlinkcolor" val="tx"/>
                    </a:ext>
                  </a:extLst>
                </a:hlinkClick>
              </a:rPr>
              <a:t>William of Ockham</a:t>
            </a:r>
            <a:r>
              <a:rPr lang="en-US" dirty="0">
                <a:solidFill>
                  <a:srgbClr val="1A1A1A"/>
                </a:solidFill>
                <a:highlight>
                  <a:srgbClr val="FFFFFF"/>
                </a:highlight>
                <a:latin typeface="Georgia" panose="02040502050405020303" pitchFamily="18" charset="0"/>
              </a:rPr>
              <a:t>(1285–1347/49) that “plurality should not be posited without necessity.” The principle gives </a:t>
            </a:r>
            <a:r>
              <a:rPr lang="en-US" dirty="0">
                <a:solidFill>
                  <a:srgbClr val="1A1A1A"/>
                </a:solidFill>
                <a:highlight>
                  <a:srgbClr val="FFFFFF"/>
                </a:highlight>
                <a:latin typeface="Georgia" panose="02040502050405020303" pitchFamily="18" charset="0"/>
                <a:hlinkClick r:id="rId4">
                  <a:extLst>
                    <a:ext uri="{A12FA001-AC4F-418D-AE19-62706E023703}">
                      <ahyp:hlinkClr xmlns:ahyp="http://schemas.microsoft.com/office/drawing/2018/hyperlinkcolor" val="tx"/>
                    </a:ext>
                  </a:extLst>
                </a:hlinkClick>
              </a:rPr>
              <a:t>precedence</a:t>
            </a:r>
            <a:r>
              <a:rPr lang="en-US" dirty="0">
                <a:solidFill>
                  <a:srgbClr val="1A1A1A"/>
                </a:solidFill>
                <a:highlight>
                  <a:srgbClr val="FFFFFF"/>
                </a:highlight>
                <a:latin typeface="Georgia" panose="02040502050405020303" pitchFamily="18" charset="0"/>
              </a:rPr>
              <a:t> to simplicity: of two competing theories, the simpler </a:t>
            </a:r>
            <a:r>
              <a:rPr lang="en-US" dirty="0">
                <a:solidFill>
                  <a:srgbClr val="1A1A1A"/>
                </a:solidFill>
                <a:highlight>
                  <a:srgbClr val="FFFFFF"/>
                </a:highlight>
                <a:latin typeface="Georgia" panose="02040502050405020303" pitchFamily="18" charset="0"/>
                <a:hlinkClick r:id="rId5">
                  <a:extLst>
                    <a:ext uri="{A12FA001-AC4F-418D-AE19-62706E023703}">
                      <ahyp:hlinkClr xmlns:ahyp="http://schemas.microsoft.com/office/drawing/2018/hyperlinkcolor" val="tx"/>
                    </a:ext>
                  </a:extLst>
                </a:hlinkClick>
              </a:rPr>
              <a:t>explanation</a:t>
            </a:r>
            <a:r>
              <a:rPr lang="en-US" dirty="0">
                <a:solidFill>
                  <a:srgbClr val="1A1A1A"/>
                </a:solidFill>
                <a:highlight>
                  <a:srgbClr val="FFFFFF"/>
                </a:highlight>
                <a:latin typeface="Georgia" panose="02040502050405020303" pitchFamily="18" charset="0"/>
              </a:rPr>
              <a:t> </a:t>
            </a:r>
            <a:r>
              <a:rPr lang="en-US" b="0" i="0" u="none" strike="noStrike" dirty="0">
                <a:solidFill>
                  <a:srgbClr val="1A1A1A"/>
                </a:solidFill>
                <a:effectLst/>
                <a:highlight>
                  <a:srgbClr val="FFFFFF"/>
                </a:highlight>
                <a:latin typeface="Georgia" panose="02040502050405020303" pitchFamily="18" charset="0"/>
              </a:rPr>
              <a:t>of an entity is to be preferred. The principle is also expressed as “Entities are not to be multiplied beyond necessity.”</a:t>
            </a:r>
            <a:endParaRPr lang="en-US" dirty="0"/>
          </a:p>
        </p:txBody>
      </p:sp>
      <p:pic>
        <p:nvPicPr>
          <p:cNvPr id="1026" name="Picture 2" descr="Occam's razor | Origin, Examples, &amp; Facts | Britannica">
            <a:extLst>
              <a:ext uri="{FF2B5EF4-FFF2-40B4-BE49-F238E27FC236}">
                <a16:creationId xmlns:a16="http://schemas.microsoft.com/office/drawing/2014/main" id="{95021951-CE3A-BA1C-3695-3F4200D014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94371" y="1905000"/>
            <a:ext cx="2661412"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140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6946" name="Rectangle 2"/>
          <p:cNvSpPr>
            <a:spLocks noGrp="1" noChangeArrowheads="1"/>
          </p:cNvSpPr>
          <p:nvPr>
            <p:ph type="title"/>
          </p:nvPr>
        </p:nvSpPr>
        <p:spPr/>
        <p:txBody>
          <a:bodyPr/>
          <a:lstStyle/>
          <a:p>
            <a:r>
              <a:rPr lang="en-US" dirty="0"/>
              <a:t>Consistency vs. Simplicity</a:t>
            </a:r>
          </a:p>
        </p:txBody>
      </p:sp>
      <p:sp>
        <p:nvSpPr>
          <p:cNvPr id="1106947" name="Rectangle 3"/>
          <p:cNvSpPr>
            <a:spLocks noGrp="1" noChangeArrowheads="1"/>
          </p:cNvSpPr>
          <p:nvPr>
            <p:ph idx="1"/>
          </p:nvPr>
        </p:nvSpPr>
        <p:spPr>
          <a:xfrm>
            <a:off x="1155700" y="1371600"/>
            <a:ext cx="9880600" cy="4729164"/>
          </a:xfrm>
        </p:spPr>
        <p:txBody>
          <a:bodyPr/>
          <a:lstStyle/>
          <a:p>
            <a:pPr>
              <a:lnSpc>
                <a:spcPct val="90000"/>
              </a:lnSpc>
            </a:pPr>
            <a:r>
              <a:rPr lang="en-US" dirty="0"/>
              <a:t>Fundamental tradeoff: bias (due to limited </a:t>
            </a:r>
            <a:r>
              <a:rPr lang="en-US" i="1" dirty="0"/>
              <a:t>H</a:t>
            </a:r>
            <a:r>
              <a:rPr lang="en-US" dirty="0"/>
              <a:t>) vs. accuracy variance (due to overfitting on training)</a:t>
            </a:r>
          </a:p>
          <a:p>
            <a:pPr>
              <a:lnSpc>
                <a:spcPct val="90000"/>
              </a:lnSpc>
            </a:pPr>
            <a:r>
              <a:rPr lang="en-US" dirty="0"/>
              <a:t>Usually algorithms prefer consistency by default (why?)</a:t>
            </a:r>
          </a:p>
          <a:p>
            <a:pPr>
              <a:lnSpc>
                <a:spcPct val="90000"/>
              </a:lnSpc>
            </a:pPr>
            <a:r>
              <a:rPr lang="en-US" dirty="0"/>
              <a:t>Several ways to operationalize “simplicity”</a:t>
            </a:r>
          </a:p>
          <a:p>
            <a:pPr lvl="1">
              <a:lnSpc>
                <a:spcPct val="90000"/>
              </a:lnSpc>
            </a:pPr>
            <a:r>
              <a:rPr lang="en-US" dirty="0"/>
              <a:t>Reduce the </a:t>
            </a:r>
            <a:r>
              <a:rPr lang="en-US" dirty="0">
                <a:solidFill>
                  <a:srgbClr val="CC0000"/>
                </a:solidFill>
              </a:rPr>
              <a:t>hypothesis space</a:t>
            </a:r>
          </a:p>
          <a:p>
            <a:pPr lvl="2">
              <a:lnSpc>
                <a:spcPct val="90000"/>
              </a:lnSpc>
            </a:pPr>
            <a:r>
              <a:rPr lang="en-US" dirty="0"/>
              <a:t>Assume more: e.g. independence assumptions, as in naïve Bayes</a:t>
            </a:r>
          </a:p>
          <a:p>
            <a:pPr lvl="2">
              <a:lnSpc>
                <a:spcPct val="90000"/>
              </a:lnSpc>
            </a:pPr>
            <a:r>
              <a:rPr lang="en-US" dirty="0"/>
              <a:t>Have fewer, better features / attributes: feature selection</a:t>
            </a:r>
          </a:p>
          <a:p>
            <a:pPr lvl="2">
              <a:lnSpc>
                <a:spcPct val="90000"/>
              </a:lnSpc>
            </a:pPr>
            <a:r>
              <a:rPr lang="en-US" dirty="0"/>
              <a:t>Other structural limitations </a:t>
            </a:r>
          </a:p>
          <a:p>
            <a:pPr lvl="1">
              <a:lnSpc>
                <a:spcPct val="90000"/>
              </a:lnSpc>
            </a:pPr>
            <a:r>
              <a:rPr lang="en-US" dirty="0">
                <a:solidFill>
                  <a:srgbClr val="CC0000"/>
                </a:solidFill>
              </a:rPr>
              <a:t>Regularization</a:t>
            </a:r>
          </a:p>
          <a:p>
            <a:pPr lvl="2">
              <a:lnSpc>
                <a:spcPct val="90000"/>
              </a:lnSpc>
            </a:pPr>
            <a:r>
              <a:rPr lang="en-US" dirty="0"/>
              <a:t>Smoothing</a:t>
            </a:r>
          </a:p>
          <a:p>
            <a:pPr lvl="2">
              <a:lnSpc>
                <a:spcPct val="90000"/>
              </a:lnSpc>
            </a:pPr>
            <a:r>
              <a:rPr lang="en-US" dirty="0"/>
              <a:t>Many other generalization parameters (pruning cutoffs today)</a:t>
            </a:r>
          </a:p>
          <a:p>
            <a:pPr lvl="3">
              <a:lnSpc>
                <a:spcPct val="90000"/>
              </a:lnSpc>
            </a:pPr>
            <a:r>
              <a:rPr lang="en-US" dirty="0"/>
              <a:t>Hypothesis space stays big, but discouraged from getting to the outskirts</a:t>
            </a:r>
          </a:p>
        </p:txBody>
      </p:sp>
    </p:spTree>
    <p:extLst>
      <p:ext uri="{BB962C8B-B14F-4D97-AF65-F5344CB8AC3E}">
        <p14:creationId xmlns:p14="http://schemas.microsoft.com/office/powerpoint/2010/main" val="167766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694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0694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0694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0694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0694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06947">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0694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06947">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0694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 Trees</a:t>
            </a:r>
          </a:p>
        </p:txBody>
      </p:sp>
      <p:pic>
        <p:nvPicPr>
          <p:cNvPr id="4" name="Picture 3" descr="Lecture23-DecisionTrees-nobr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676400"/>
            <a:ext cx="7086600" cy="4724400"/>
          </a:xfrm>
          <a:prstGeom prst="rect">
            <a:avLst/>
          </a:prstGeom>
        </p:spPr>
      </p:pic>
    </p:spTree>
    <p:extLst>
      <p:ext uri="{BB962C8B-B14F-4D97-AF65-F5344CB8AC3E}">
        <p14:creationId xmlns:p14="http://schemas.microsoft.com/office/powerpoint/2010/main" val="3271203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0" name="Rectangle 2"/>
          <p:cNvSpPr>
            <a:spLocks noGrp="1" noChangeArrowheads="1"/>
          </p:cNvSpPr>
          <p:nvPr>
            <p:ph type="title"/>
          </p:nvPr>
        </p:nvSpPr>
        <p:spPr/>
        <p:txBody>
          <a:bodyPr/>
          <a:lstStyle/>
          <a:p>
            <a:r>
              <a:rPr lang="en-US"/>
              <a:t>Reminder: Features</a:t>
            </a:r>
          </a:p>
        </p:txBody>
      </p:sp>
      <p:sp>
        <p:nvSpPr>
          <p:cNvPr id="1107971" name="Rectangle 3"/>
          <p:cNvSpPr>
            <a:spLocks noGrp="1" noChangeArrowheads="1"/>
          </p:cNvSpPr>
          <p:nvPr>
            <p:ph idx="1"/>
          </p:nvPr>
        </p:nvSpPr>
        <p:spPr>
          <a:xfrm>
            <a:off x="1143000" y="1219200"/>
            <a:ext cx="10261600" cy="4729164"/>
          </a:xfrm>
        </p:spPr>
        <p:txBody>
          <a:bodyPr/>
          <a:lstStyle/>
          <a:p>
            <a:r>
              <a:rPr lang="en-US" sz="2800" dirty="0"/>
              <a:t>Features, aka attributes</a:t>
            </a:r>
          </a:p>
          <a:p>
            <a:pPr lvl="1"/>
            <a:r>
              <a:rPr lang="en-US" sz="2400" dirty="0"/>
              <a:t>Sometimes: TYPE=French</a:t>
            </a:r>
          </a:p>
          <a:p>
            <a:pPr lvl="1"/>
            <a:r>
              <a:rPr lang="en-US" sz="2400" dirty="0"/>
              <a:t>Sometimes: </a:t>
            </a:r>
            <a:r>
              <a:rPr lang="en-US" i="1" dirty="0" err="1">
                <a:latin typeface="Times New Roman" pitchFamily="18" charset="0"/>
              </a:rPr>
              <a:t>f</a:t>
            </a:r>
            <a:r>
              <a:rPr lang="en-US" sz="2400" baseline="-25000" dirty="0" err="1"/>
              <a:t>TYPE</a:t>
            </a:r>
            <a:r>
              <a:rPr lang="en-US" sz="2400" baseline="-25000" dirty="0"/>
              <a:t>=French</a:t>
            </a:r>
            <a:r>
              <a:rPr lang="en-US" sz="2400" dirty="0"/>
              <a:t>(</a:t>
            </a:r>
            <a:r>
              <a:rPr lang="en-US" i="1" dirty="0">
                <a:latin typeface="Times New Roman" pitchFamily="18" charset="0"/>
              </a:rPr>
              <a:t>x</a:t>
            </a:r>
            <a:r>
              <a:rPr lang="en-US" sz="2400" dirty="0"/>
              <a:t>) = 1</a:t>
            </a:r>
          </a:p>
        </p:txBody>
      </p:sp>
      <p:pic>
        <p:nvPicPr>
          <p:cNvPr id="11079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895600"/>
            <a:ext cx="7543800" cy="3779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716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p:txBody>
          <a:bodyPr/>
          <a:lstStyle/>
          <a:p>
            <a:r>
              <a:rPr lang="en-US"/>
              <a:t>Decision Trees</a:t>
            </a:r>
          </a:p>
        </p:txBody>
      </p:sp>
      <p:sp>
        <p:nvSpPr>
          <p:cNvPr id="1108995" name="Rectangle 3"/>
          <p:cNvSpPr>
            <a:spLocks noGrp="1" noChangeArrowheads="1"/>
          </p:cNvSpPr>
          <p:nvPr>
            <p:ph idx="1"/>
          </p:nvPr>
        </p:nvSpPr>
        <p:spPr>
          <a:xfrm>
            <a:off x="736600" y="1611085"/>
            <a:ext cx="10414000" cy="4729164"/>
          </a:xfrm>
        </p:spPr>
        <p:txBody>
          <a:bodyPr/>
          <a:lstStyle/>
          <a:p>
            <a:r>
              <a:rPr lang="en-US" sz="2800" dirty="0"/>
              <a:t>Compact representation of a truth table:</a:t>
            </a:r>
          </a:p>
          <a:p>
            <a:pPr lvl="1"/>
            <a:r>
              <a:rPr lang="en-US" sz="2400" dirty="0"/>
              <a:t>Specifies a class (label) for every feature combination</a:t>
            </a:r>
          </a:p>
          <a:p>
            <a:pPr lvl="1"/>
            <a:r>
              <a:rPr lang="en-US" sz="2400" dirty="0"/>
              <a:t>Depth = O(number of features)</a:t>
            </a:r>
          </a:p>
          <a:p>
            <a:r>
              <a:rPr lang="en-US" sz="2800" dirty="0"/>
              <a:t>True function</a:t>
            </a:r>
          </a:p>
          <a:p>
            <a:pPr lvl="1"/>
            <a:r>
              <a:rPr lang="en-US" sz="2400" dirty="0"/>
              <a:t>Realizable: in </a:t>
            </a:r>
            <a:r>
              <a:rPr lang="en-US" sz="2400" i="1" dirty="0">
                <a:latin typeface="Times New Roman" pitchFamily="18" charset="0"/>
              </a:rPr>
              <a:t>H </a:t>
            </a:r>
          </a:p>
          <a:p>
            <a:pPr lvl="2"/>
            <a:r>
              <a:rPr lang="en-US" sz="2000" dirty="0">
                <a:latin typeface="Times New Roman" pitchFamily="18" charset="0"/>
              </a:rPr>
              <a:t>For discreate features domain</a:t>
            </a:r>
          </a:p>
          <a:p>
            <a:pPr marL="914353" lvl="2" indent="0">
              <a:buNone/>
            </a:pPr>
            <a:endParaRPr lang="en-US" sz="2000" dirty="0">
              <a:latin typeface="Times New Roman" pitchFamily="18" charset="0"/>
            </a:endParaRPr>
          </a:p>
        </p:txBody>
      </p:sp>
      <p:pic>
        <p:nvPicPr>
          <p:cNvPr id="11089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3058886"/>
            <a:ext cx="5091112" cy="3281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050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8" name="Rectangle 2"/>
          <p:cNvSpPr>
            <a:spLocks noGrp="1" noChangeArrowheads="1"/>
          </p:cNvSpPr>
          <p:nvPr>
            <p:ph type="title"/>
          </p:nvPr>
        </p:nvSpPr>
        <p:spPr/>
        <p:txBody>
          <a:bodyPr/>
          <a:lstStyle/>
          <a:p>
            <a:r>
              <a:rPr lang="en-US"/>
              <a:t>Expressiveness of DTs</a:t>
            </a:r>
          </a:p>
        </p:txBody>
      </p:sp>
      <p:sp>
        <p:nvSpPr>
          <p:cNvPr id="1110019" name="Rectangle 3"/>
          <p:cNvSpPr>
            <a:spLocks noGrp="1" noChangeArrowheads="1"/>
          </p:cNvSpPr>
          <p:nvPr>
            <p:ph idx="1"/>
          </p:nvPr>
        </p:nvSpPr>
        <p:spPr>
          <a:xfrm>
            <a:off x="2362200" y="1600200"/>
            <a:ext cx="8001000" cy="4953000"/>
          </a:xfrm>
        </p:spPr>
        <p:txBody>
          <a:bodyPr/>
          <a:lstStyle/>
          <a:p>
            <a:pPr>
              <a:lnSpc>
                <a:spcPct val="80000"/>
              </a:lnSpc>
            </a:pPr>
            <a:r>
              <a:rPr lang="en-US" sz="2800" dirty="0"/>
              <a:t>Can express any function of the (discreate) features</a:t>
            </a:r>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p:txBody>
      </p:sp>
      <p:pic>
        <p:nvPicPr>
          <p:cNvPr id="11100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975" y="2286000"/>
            <a:ext cx="5737225" cy="1949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91921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Grp="1" noChangeArrowheads="1"/>
          </p:cNvSpPr>
          <p:nvPr>
            <p:ph type="title"/>
          </p:nvPr>
        </p:nvSpPr>
        <p:spPr/>
        <p:txBody>
          <a:bodyPr/>
          <a:lstStyle/>
          <a:p>
            <a:r>
              <a:rPr lang="en-US"/>
              <a:t>Comparison: Perceptrons</a:t>
            </a:r>
          </a:p>
        </p:txBody>
      </p:sp>
      <p:sp>
        <p:nvSpPr>
          <p:cNvPr id="1126403" name="Rectangle 3"/>
          <p:cNvSpPr>
            <a:spLocks noGrp="1" noChangeArrowheads="1"/>
          </p:cNvSpPr>
          <p:nvPr>
            <p:ph idx="1"/>
          </p:nvPr>
        </p:nvSpPr>
        <p:spPr/>
        <p:txBody>
          <a:bodyPr/>
          <a:lstStyle/>
          <a:p>
            <a:pPr>
              <a:lnSpc>
                <a:spcPct val="80000"/>
              </a:lnSpc>
            </a:pPr>
            <a:r>
              <a:rPr lang="en-US" sz="2400" dirty="0"/>
              <a:t>What are the limitations on </a:t>
            </a:r>
            <a:r>
              <a:rPr lang="en-US" sz="2400" i="1" dirty="0"/>
              <a:t>H</a:t>
            </a:r>
            <a:r>
              <a:rPr lang="en-US" sz="2400" dirty="0"/>
              <a:t> for a Naïve Bayes model?</a:t>
            </a:r>
          </a:p>
          <a:p>
            <a:pPr>
              <a:lnSpc>
                <a:spcPct val="80000"/>
              </a:lnSpc>
            </a:pPr>
            <a:endParaRPr lang="en-US" sz="2400" dirty="0"/>
          </a:p>
          <a:p>
            <a:pPr>
              <a:lnSpc>
                <a:spcPct val="80000"/>
              </a:lnSpc>
            </a:pPr>
            <a:endParaRPr lang="en-US" sz="2400" dirty="0"/>
          </a:p>
          <a:p>
            <a:pPr>
              <a:lnSpc>
                <a:spcPct val="80000"/>
              </a:lnSpc>
            </a:pPr>
            <a:endParaRPr lang="en-US" sz="2400" dirty="0"/>
          </a:p>
          <a:p>
            <a:pPr marL="0" indent="0">
              <a:lnSpc>
                <a:spcPct val="80000"/>
              </a:lnSpc>
              <a:buNone/>
            </a:pPr>
            <a:endParaRPr lang="en-US" sz="2400" dirty="0"/>
          </a:p>
          <a:p>
            <a:pPr>
              <a:lnSpc>
                <a:spcPct val="80000"/>
              </a:lnSpc>
            </a:pPr>
            <a:r>
              <a:rPr lang="en-US" sz="2400" dirty="0"/>
              <a:t>Naïve Bayes model: feature’s contribution is independent (close ghost -&gt; danger)</a:t>
            </a:r>
          </a:p>
          <a:p>
            <a:pPr lvl="1">
              <a:lnSpc>
                <a:spcPct val="80000"/>
              </a:lnSpc>
            </a:pPr>
            <a:r>
              <a:rPr lang="en-US" sz="2000" dirty="0"/>
              <a:t>If you want one feature’s effect to depend on another, you must add a new conjunction feature</a:t>
            </a:r>
          </a:p>
          <a:p>
            <a:pPr lvl="1">
              <a:lnSpc>
                <a:spcPct val="80000"/>
              </a:lnSpc>
            </a:pPr>
            <a:r>
              <a:rPr lang="en-US" sz="2000" dirty="0"/>
              <a:t>E.g. adding “</a:t>
            </a:r>
            <a:r>
              <a:rPr lang="en-US" sz="2000" dirty="0" err="1"/>
              <a:t>close_ghost</a:t>
            </a:r>
            <a:r>
              <a:rPr lang="en-US" sz="2000" dirty="0"/>
              <a:t> </a:t>
            </a:r>
            <a:r>
              <a:rPr lang="en-US" sz="2000" dirty="0">
                <a:sym typeface="Symbol" pitchFamily="18" charset="2"/>
              </a:rPr>
              <a:t> </a:t>
            </a:r>
            <a:r>
              <a:rPr lang="en-US" sz="2000" dirty="0" err="1">
                <a:sym typeface="Symbol" pitchFamily="18" charset="2"/>
              </a:rPr>
              <a:t>is_scared</a:t>
            </a:r>
            <a:r>
              <a:rPr lang="en-US" sz="2000" dirty="0">
                <a:sym typeface="Symbol" pitchFamily="18" charset="2"/>
              </a:rPr>
              <a:t>” allows a NB to model the interaction between the two atomic features</a:t>
            </a:r>
            <a:endParaRPr lang="en-US" sz="1400" dirty="0"/>
          </a:p>
          <a:p>
            <a:pPr>
              <a:lnSpc>
                <a:spcPct val="80000"/>
              </a:lnSpc>
            </a:pPr>
            <a:r>
              <a:rPr lang="en-US" sz="2400" dirty="0"/>
              <a:t>DTs automatically conjoin features / attributes</a:t>
            </a:r>
          </a:p>
          <a:p>
            <a:pPr lvl="1">
              <a:lnSpc>
                <a:spcPct val="80000"/>
              </a:lnSpc>
            </a:pPr>
            <a:r>
              <a:rPr lang="en-US" sz="2000" dirty="0"/>
              <a:t>Features can have different effects in different branches of the tree!</a:t>
            </a:r>
            <a:endParaRPr lang="en-US" sz="1400" dirty="0"/>
          </a:p>
          <a:p>
            <a:pPr>
              <a:lnSpc>
                <a:spcPct val="80000"/>
              </a:lnSpc>
            </a:pPr>
            <a:r>
              <a:rPr lang="en-US" sz="2400" dirty="0"/>
              <a:t>Difference between modeling independence evidence weighting (NB) and complex </a:t>
            </a:r>
            <a:r>
              <a:rPr lang="en-US" sz="2400" dirty="0">
                <a:solidFill>
                  <a:srgbClr val="333399"/>
                </a:solidFill>
              </a:rPr>
              <a:t>evidence interaction</a:t>
            </a:r>
            <a:r>
              <a:rPr lang="en-US" sz="2400" dirty="0"/>
              <a:t> (DTs)</a:t>
            </a:r>
          </a:p>
          <a:p>
            <a:pPr lvl="1">
              <a:lnSpc>
                <a:spcPct val="80000"/>
              </a:lnSpc>
            </a:pPr>
            <a:r>
              <a:rPr lang="en-US" sz="2000" dirty="0"/>
              <a:t>Though if the interactions are too complex, may not find the DT greedily (more on tree construction later today)</a:t>
            </a:r>
          </a:p>
        </p:txBody>
      </p:sp>
      <p:grpSp>
        <p:nvGrpSpPr>
          <p:cNvPr id="1126406" name="Group 6"/>
          <p:cNvGrpSpPr>
            <a:grpSpLocks/>
          </p:cNvGrpSpPr>
          <p:nvPr/>
        </p:nvGrpSpPr>
        <p:grpSpPr bwMode="auto">
          <a:xfrm>
            <a:off x="1014412" y="1981200"/>
            <a:ext cx="7138988" cy="990600"/>
            <a:chOff x="624" y="1488"/>
            <a:chExt cx="4497" cy="624"/>
          </a:xfrm>
        </p:grpSpPr>
        <p:pic>
          <p:nvPicPr>
            <p:cNvPr id="1126404" name="Picture 4"/>
            <p:cNvPicPr>
              <a:picLocks noChangeAspect="1" noChangeArrowheads="1"/>
            </p:cNvPicPr>
            <p:nvPr/>
          </p:nvPicPr>
          <p:blipFill>
            <a:blip r:embed="rId2">
              <a:extLst>
                <a:ext uri="{28A0092B-C50C-407E-A947-70E740481C1C}">
                  <a14:useLocalDpi xmlns:a14="http://schemas.microsoft.com/office/drawing/2010/main" val="0"/>
                </a:ext>
              </a:extLst>
            </a:blip>
            <a:srcRect b="72287"/>
            <a:stretch>
              <a:fillRect/>
            </a:stretch>
          </p:blipFill>
          <p:spPr bwMode="auto">
            <a:xfrm>
              <a:off x="624" y="1488"/>
              <a:ext cx="4497" cy="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26405" name="Line 5"/>
            <p:cNvSpPr>
              <a:spLocks noChangeShapeType="1"/>
            </p:cNvSpPr>
            <p:nvPr/>
          </p:nvSpPr>
          <p:spPr bwMode="auto">
            <a:xfrm>
              <a:off x="632" y="2112"/>
              <a:ext cx="448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11858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title"/>
          </p:nvPr>
        </p:nvSpPr>
        <p:spPr/>
        <p:txBody>
          <a:bodyPr/>
          <a:lstStyle/>
          <a:p>
            <a:r>
              <a:rPr lang="en-US" dirty="0"/>
              <a:t>Hypothesis Spaces (why prune?)</a:t>
            </a:r>
          </a:p>
        </p:txBody>
      </p:sp>
      <p:pic>
        <p:nvPicPr>
          <p:cNvPr id="2" name="Picture 1" descr="HypothesisSpace-man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519" y="2286000"/>
            <a:ext cx="3952481" cy="2719505"/>
          </a:xfrm>
          <a:prstGeom prst="rect">
            <a:avLst/>
          </a:prstGeom>
        </p:spPr>
      </p:pic>
      <p:sp>
        <p:nvSpPr>
          <p:cNvPr id="1111043" name="Rectangle 3"/>
          <p:cNvSpPr>
            <a:spLocks noGrp="1" noChangeArrowheads="1"/>
          </p:cNvSpPr>
          <p:nvPr>
            <p:ph idx="1"/>
          </p:nvPr>
        </p:nvSpPr>
        <p:spPr>
          <a:xfrm>
            <a:off x="381000" y="1312547"/>
            <a:ext cx="10439400" cy="5029200"/>
          </a:xfrm>
        </p:spPr>
        <p:txBody>
          <a:bodyPr/>
          <a:lstStyle/>
          <a:p>
            <a:pPr>
              <a:lnSpc>
                <a:spcPct val="80000"/>
              </a:lnSpc>
            </a:pPr>
            <a:r>
              <a:rPr lang="en-US" sz="2400" dirty="0"/>
              <a:t>How many distinct decision trees with </a:t>
            </a:r>
            <a:r>
              <a:rPr lang="en-US" sz="2400" i="1" dirty="0"/>
              <a:t>n</a:t>
            </a:r>
            <a:r>
              <a:rPr lang="en-US" sz="2400" dirty="0"/>
              <a:t> attributes each with d possible values?</a:t>
            </a:r>
          </a:p>
          <a:p>
            <a:pPr lvl="1">
              <a:lnSpc>
                <a:spcPct val="80000"/>
              </a:lnSpc>
              <a:buFont typeface="Wingdings" pitchFamily="2" charset="2"/>
              <a:buNone/>
            </a:pPr>
            <a:r>
              <a:rPr lang="en-US" sz="2000" dirty="0"/>
              <a:t>= number of classification functions for m labels over </a:t>
            </a:r>
            <a:r>
              <a:rPr lang="en-US" sz="2000" i="1" dirty="0"/>
              <a:t>n</a:t>
            </a:r>
            <a:r>
              <a:rPr lang="en-US" sz="2000" dirty="0"/>
              <a:t> attributes</a:t>
            </a:r>
          </a:p>
          <a:p>
            <a:pPr lvl="1">
              <a:lnSpc>
                <a:spcPct val="80000"/>
              </a:lnSpc>
              <a:buFont typeface="Wingdings" pitchFamily="2" charset="2"/>
              <a:buNone/>
            </a:pPr>
            <a:r>
              <a:rPr lang="en-US" sz="2000" dirty="0"/>
              <a:t>= number of distinct truth tables with </a:t>
            </a:r>
            <a:r>
              <a:rPr lang="en-US" sz="2000" dirty="0" err="1"/>
              <a:t>d</a:t>
            </a:r>
            <a:r>
              <a:rPr lang="en-US" sz="2000" baseline="30000" dirty="0" err="1"/>
              <a:t>n</a:t>
            </a:r>
            <a:r>
              <a:rPr lang="en-US" sz="2000" dirty="0"/>
              <a:t> rows</a:t>
            </a:r>
          </a:p>
          <a:p>
            <a:pPr lvl="1">
              <a:lnSpc>
                <a:spcPct val="80000"/>
              </a:lnSpc>
              <a:buFont typeface="Wingdings" pitchFamily="2" charset="2"/>
              <a:buNone/>
            </a:pPr>
            <a:r>
              <a:rPr lang="en-US" sz="2000" dirty="0"/>
              <a:t>= m^(</a:t>
            </a:r>
            <a:r>
              <a:rPr lang="en-US" sz="2000" dirty="0" err="1"/>
              <a:t>d</a:t>
            </a:r>
            <a:r>
              <a:rPr lang="en-US" sz="2000" baseline="30000" dirty="0" err="1"/>
              <a:t>n</a:t>
            </a:r>
            <a:r>
              <a:rPr lang="en-US" sz="2000" dirty="0"/>
              <a:t>)</a:t>
            </a:r>
          </a:p>
          <a:p>
            <a:pPr lvl="1">
              <a:lnSpc>
                <a:spcPct val="80000"/>
              </a:lnSpc>
            </a:pPr>
            <a:r>
              <a:rPr lang="en-US" sz="2000" dirty="0"/>
              <a:t>E.g., with 6 Boolean attributes and Boolean classification, there are</a:t>
            </a:r>
          </a:p>
          <a:p>
            <a:pPr lvl="1">
              <a:lnSpc>
                <a:spcPct val="80000"/>
              </a:lnSpc>
              <a:buFont typeface="Wingdings" pitchFamily="2" charset="2"/>
              <a:buNone/>
            </a:pPr>
            <a:r>
              <a:rPr lang="en-US" sz="2000" dirty="0"/>
              <a:t>	18,446,744,073,709,551,616 trees</a:t>
            </a:r>
            <a:endParaRPr lang="en-US" sz="2400" dirty="0"/>
          </a:p>
          <a:p>
            <a:pPr>
              <a:lnSpc>
                <a:spcPct val="80000"/>
              </a:lnSpc>
            </a:pPr>
            <a:r>
              <a:rPr lang="en-US" sz="2400" dirty="0"/>
              <a:t>How many trees of depth 1 (decision stumps)?</a:t>
            </a:r>
          </a:p>
          <a:p>
            <a:pPr lvl="1">
              <a:lnSpc>
                <a:spcPct val="80000"/>
              </a:lnSpc>
              <a:buFont typeface="Wingdings" pitchFamily="2" charset="2"/>
              <a:buNone/>
            </a:pPr>
            <a:r>
              <a:rPr lang="en-US" sz="2000" dirty="0"/>
              <a:t>= number of Boolean functions over 1 attribute</a:t>
            </a:r>
          </a:p>
          <a:p>
            <a:pPr lvl="1">
              <a:lnSpc>
                <a:spcPct val="80000"/>
              </a:lnSpc>
              <a:buFont typeface="Wingdings" pitchFamily="2" charset="2"/>
              <a:buNone/>
            </a:pPr>
            <a:r>
              <a:rPr lang="en-US" sz="2000" dirty="0"/>
              <a:t>= number of truth tables with 2 rows, times n</a:t>
            </a:r>
          </a:p>
          <a:p>
            <a:pPr lvl="1">
              <a:lnSpc>
                <a:spcPct val="80000"/>
              </a:lnSpc>
              <a:buFont typeface="Wingdings" pitchFamily="2" charset="2"/>
              <a:buNone/>
            </a:pPr>
            <a:r>
              <a:rPr lang="en-US" sz="2000" dirty="0"/>
              <a:t>= 4n</a:t>
            </a:r>
          </a:p>
          <a:p>
            <a:pPr lvl="1">
              <a:lnSpc>
                <a:spcPct val="80000"/>
              </a:lnSpc>
            </a:pPr>
            <a:r>
              <a:rPr lang="en-US" sz="2000" dirty="0"/>
              <a:t>E.g. with 6 Boolean attributes, there are 24 decision stumps</a:t>
            </a:r>
            <a:endParaRPr lang="en-US" sz="2400" dirty="0"/>
          </a:p>
          <a:p>
            <a:pPr>
              <a:lnSpc>
                <a:spcPct val="80000"/>
              </a:lnSpc>
            </a:pPr>
            <a:r>
              <a:rPr lang="en-US" sz="2400" dirty="0"/>
              <a:t>More expressive hypothesis space:</a:t>
            </a:r>
          </a:p>
          <a:p>
            <a:pPr lvl="1">
              <a:lnSpc>
                <a:spcPct val="80000"/>
              </a:lnSpc>
            </a:pPr>
            <a:r>
              <a:rPr lang="en-US" sz="2000" dirty="0"/>
              <a:t>Increases chance that target function can be expressed (good)</a:t>
            </a:r>
          </a:p>
          <a:p>
            <a:pPr lvl="1">
              <a:lnSpc>
                <a:spcPct val="80000"/>
              </a:lnSpc>
            </a:pPr>
            <a:r>
              <a:rPr lang="en-US" sz="2000" dirty="0"/>
              <a:t>Increases number of hypotheses consistent with training set (bad, why?)</a:t>
            </a:r>
          </a:p>
          <a:p>
            <a:pPr lvl="1">
              <a:lnSpc>
                <a:spcPct val="80000"/>
              </a:lnSpc>
            </a:pPr>
            <a:r>
              <a:rPr lang="en-US" sz="2000" dirty="0"/>
              <a:t>Means we </a:t>
            </a:r>
            <a:r>
              <a:rPr lang="en-US" sz="2000" b="1" u="sng" dirty="0"/>
              <a:t>can</a:t>
            </a:r>
            <a:r>
              <a:rPr lang="en-US" sz="2000" dirty="0"/>
              <a:t> get better predictions (lower </a:t>
            </a:r>
            <a:r>
              <a:rPr lang="en-US" sz="2000" dirty="0">
                <a:solidFill>
                  <a:srgbClr val="CC0000"/>
                </a:solidFill>
              </a:rPr>
              <a:t>bias</a:t>
            </a:r>
            <a:r>
              <a:rPr lang="en-US" sz="2000" dirty="0"/>
              <a:t>)</a:t>
            </a:r>
          </a:p>
          <a:p>
            <a:pPr lvl="1">
              <a:lnSpc>
                <a:spcPct val="80000"/>
              </a:lnSpc>
            </a:pPr>
            <a:r>
              <a:rPr lang="en-US" sz="2000" dirty="0"/>
              <a:t>But we </a:t>
            </a:r>
            <a:r>
              <a:rPr lang="en-US" sz="2000" b="1" u="sng" dirty="0"/>
              <a:t>may</a:t>
            </a:r>
            <a:r>
              <a:rPr lang="en-US" sz="2000" dirty="0"/>
              <a:t> get worse predictions (higher </a:t>
            </a:r>
            <a:r>
              <a:rPr lang="en-US" sz="2000" dirty="0">
                <a:solidFill>
                  <a:srgbClr val="CC0000"/>
                </a:solidFill>
              </a:rPr>
              <a:t>variance</a:t>
            </a:r>
            <a:r>
              <a:rPr lang="en-US" sz="2000" dirty="0"/>
              <a:t>)</a:t>
            </a:r>
          </a:p>
        </p:txBody>
      </p:sp>
    </p:spTree>
    <p:extLst>
      <p:ext uri="{BB962C8B-B14F-4D97-AF65-F5344CB8AC3E}">
        <p14:creationId xmlns:p14="http://schemas.microsoft.com/office/powerpoint/2010/main" val="166463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104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104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1104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104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104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104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1104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1104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1104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1104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1104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11043">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11043">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1104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1104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6" name="Rectangle 2"/>
          <p:cNvSpPr>
            <a:spLocks noGrp="1" noChangeArrowheads="1"/>
          </p:cNvSpPr>
          <p:nvPr>
            <p:ph type="title"/>
          </p:nvPr>
        </p:nvSpPr>
        <p:spPr/>
        <p:txBody>
          <a:bodyPr/>
          <a:lstStyle/>
          <a:p>
            <a:r>
              <a:rPr lang="en-US"/>
              <a:t>Decision Tree Learning</a:t>
            </a:r>
          </a:p>
        </p:txBody>
      </p:sp>
      <p:sp>
        <p:nvSpPr>
          <p:cNvPr id="1112067" name="Rectangle 3"/>
          <p:cNvSpPr>
            <a:spLocks noGrp="1" noChangeArrowheads="1"/>
          </p:cNvSpPr>
          <p:nvPr>
            <p:ph idx="1"/>
          </p:nvPr>
        </p:nvSpPr>
        <p:spPr/>
        <p:txBody>
          <a:bodyPr/>
          <a:lstStyle/>
          <a:p>
            <a:r>
              <a:rPr lang="en-US" sz="2000"/>
              <a:t>Aim: find a small tree consistent with the training examples</a:t>
            </a:r>
          </a:p>
          <a:p>
            <a:r>
              <a:rPr lang="en-US" sz="2000"/>
              <a:t>Idea: (recursively) choose “most significant” attribute as root of (sub)tree</a:t>
            </a:r>
          </a:p>
        </p:txBody>
      </p:sp>
      <p:pic>
        <p:nvPicPr>
          <p:cNvPr id="11120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362200"/>
            <a:ext cx="8234804" cy="403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A1C9493D-7805-244A-A7C2-929020D53011}"/>
              </a:ext>
            </a:extLst>
          </p:cNvPr>
          <p:cNvSpPr/>
          <p:nvPr/>
        </p:nvSpPr>
        <p:spPr>
          <a:xfrm>
            <a:off x="2209800" y="4038600"/>
            <a:ext cx="4267200" cy="381000"/>
          </a:xfrm>
          <a:prstGeom prst="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365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090" name="Rectangle 2"/>
          <p:cNvSpPr>
            <a:spLocks noGrp="1" noChangeArrowheads="1"/>
          </p:cNvSpPr>
          <p:nvPr>
            <p:ph type="title"/>
          </p:nvPr>
        </p:nvSpPr>
        <p:spPr/>
        <p:txBody>
          <a:bodyPr/>
          <a:lstStyle/>
          <a:p>
            <a:r>
              <a:rPr lang="en-US"/>
              <a:t>Choosing an Attribute</a:t>
            </a:r>
          </a:p>
        </p:txBody>
      </p:sp>
      <p:sp>
        <p:nvSpPr>
          <p:cNvPr id="1113091" name="Rectangle 3"/>
          <p:cNvSpPr>
            <a:spLocks noGrp="1" noChangeArrowheads="1"/>
          </p:cNvSpPr>
          <p:nvPr>
            <p:ph idx="1"/>
          </p:nvPr>
        </p:nvSpPr>
        <p:spPr/>
        <p:txBody>
          <a:bodyPr/>
          <a:lstStyle/>
          <a:p>
            <a:r>
              <a:rPr lang="en-US" sz="2400"/>
              <a:t>Idea: a good attribute splits the examples into subsets that are (ideally) “all positive” or “all negative”</a:t>
            </a:r>
          </a:p>
          <a:p>
            <a:endParaRPr lang="en-US" sz="2400"/>
          </a:p>
          <a:p>
            <a:endParaRPr lang="en-US" sz="2400"/>
          </a:p>
          <a:p>
            <a:endParaRPr lang="en-US" sz="2400"/>
          </a:p>
          <a:p>
            <a:endParaRPr lang="en-US" sz="2400"/>
          </a:p>
          <a:p>
            <a:endParaRPr lang="en-US" sz="2400"/>
          </a:p>
          <a:p>
            <a:endParaRPr lang="en-US" sz="2400"/>
          </a:p>
          <a:p>
            <a:r>
              <a:rPr lang="en-US" sz="2400"/>
              <a:t>So: we need a measure of how “good” a split is, even if the results aren’t perfectly separated out</a:t>
            </a:r>
          </a:p>
        </p:txBody>
      </p:sp>
      <p:pic>
        <p:nvPicPr>
          <p:cNvPr id="11130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2798763"/>
            <a:ext cx="7102475"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623532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endParaRPr lang="en-US" dirty="0"/>
          </a:p>
        </p:txBody>
      </p:sp>
      <p:pic>
        <p:nvPicPr>
          <p:cNvPr id="1026" name="Picture 2" descr="Image result for entropy">
            <a:extLst>
              <a:ext uri="{FF2B5EF4-FFF2-40B4-BE49-F238E27FC236}">
                <a16:creationId xmlns:a16="http://schemas.microsoft.com/office/drawing/2014/main" id="{6C6468F6-DDAD-1E48-A800-E1F39420D5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1825627"/>
            <a:ext cx="7848600" cy="36738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0C86E69-17C4-FB4F-886E-9BCB674EC1D6}"/>
              </a:ext>
            </a:extLst>
          </p:cNvPr>
          <p:cNvSpPr>
            <a:spLocks noGrp="1"/>
          </p:cNvSpPr>
          <p:nvPr>
            <p:ph type="sldNum" sz="quarter" idx="12"/>
          </p:nvPr>
        </p:nvSpPr>
        <p:spPr/>
        <p:txBody>
          <a:bodyPr/>
          <a:lstStyle/>
          <a:p>
            <a:fld id="{5F07402F-1908-0F43-B844-ECE5D9BD648C}" type="slidenum">
              <a:rPr lang="en-US" smtClean="0"/>
              <a:t>18</a:t>
            </a:fld>
            <a:endParaRPr lang="en-US"/>
          </a:p>
        </p:txBody>
      </p:sp>
      <p:pic>
        <p:nvPicPr>
          <p:cNvPr id="6" name="Picture 2" descr="Related image">
            <a:extLst>
              <a:ext uri="{FF2B5EF4-FFF2-40B4-BE49-F238E27FC236}">
                <a16:creationId xmlns:a16="http://schemas.microsoft.com/office/drawing/2014/main" id="{2D9A455A-ACA9-934F-A529-BC5BC9246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606098"/>
            <a:ext cx="3279346" cy="2833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432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9112-C244-1F44-96D5-A0D4C96A9187}"/>
              </a:ext>
            </a:extLst>
          </p:cNvPr>
          <p:cNvSpPr>
            <a:spLocks noGrp="1"/>
          </p:cNvSpPr>
          <p:nvPr>
            <p:ph type="title"/>
          </p:nvPr>
        </p:nvSpPr>
        <p:spPr/>
        <p:txBody>
          <a:bodyPr/>
          <a:lstStyle/>
          <a:p>
            <a:r>
              <a:rPr lang="en-US" dirty="0"/>
              <a:t>Disorder is the most probable state</a:t>
            </a:r>
          </a:p>
        </p:txBody>
      </p:sp>
      <p:sp>
        <p:nvSpPr>
          <p:cNvPr id="3" name="Content Placeholder 2">
            <a:extLst>
              <a:ext uri="{FF2B5EF4-FFF2-40B4-BE49-F238E27FC236}">
                <a16:creationId xmlns:a16="http://schemas.microsoft.com/office/drawing/2014/main" id="{18E3F441-2F53-144C-9DDD-E9596B492456}"/>
              </a:ext>
            </a:extLst>
          </p:cNvPr>
          <p:cNvSpPr>
            <a:spLocks noGrp="1"/>
          </p:cNvSpPr>
          <p:nvPr>
            <p:ph idx="1"/>
          </p:nvPr>
        </p:nvSpPr>
        <p:spPr>
          <a:xfrm>
            <a:off x="762000" y="1447800"/>
            <a:ext cx="8002982" cy="4351338"/>
          </a:xfrm>
        </p:spPr>
        <p:txBody>
          <a:bodyPr>
            <a:normAutofit lnSpcReduction="10000"/>
          </a:bodyPr>
          <a:lstStyle/>
          <a:p>
            <a:r>
              <a:rPr lang="en-US" sz="2800" dirty="0"/>
              <a:t>What is the probability of getting a specific card order after shuffling a deck?</a:t>
            </a:r>
          </a:p>
          <a:p>
            <a:pPr lvl="1"/>
            <a:r>
              <a:rPr lang="en-US" sz="2400" dirty="0"/>
              <a:t>1 over all possible configurations (52!)</a:t>
            </a:r>
          </a:p>
          <a:p>
            <a:pPr lvl="2"/>
            <a:r>
              <a:rPr lang="en-US" sz="2000" dirty="0"/>
              <a:t>52!=80,658,175,170,943,878,571,660,636, 856,403,766,975,289,505,440, 883,277,824,000,000,000,000</a:t>
            </a:r>
            <a:endParaRPr lang="en-US" sz="2400" dirty="0"/>
          </a:p>
          <a:p>
            <a:r>
              <a:rPr lang="en-US" sz="2800" dirty="0"/>
              <a:t>What is the probability of getting a configuration where cards are ordered based on value?</a:t>
            </a:r>
          </a:p>
          <a:p>
            <a:pPr lvl="1"/>
            <a:r>
              <a:rPr lang="en-US" sz="2400" dirty="0"/>
              <a:t>Number of configurations where cards are ordered over number 52!</a:t>
            </a:r>
          </a:p>
          <a:p>
            <a:r>
              <a:rPr lang="en-US" sz="2800" dirty="0"/>
              <a:t>Why is it not probable to shuffle cards and get ordered values?</a:t>
            </a:r>
          </a:p>
        </p:txBody>
      </p:sp>
      <p:sp>
        <p:nvSpPr>
          <p:cNvPr id="5" name="Slide Number Placeholder 4">
            <a:extLst>
              <a:ext uri="{FF2B5EF4-FFF2-40B4-BE49-F238E27FC236}">
                <a16:creationId xmlns:a16="http://schemas.microsoft.com/office/drawing/2014/main" id="{FE883760-0D08-EA48-B1FC-0E4D6AF5DDBF}"/>
              </a:ext>
            </a:extLst>
          </p:cNvPr>
          <p:cNvSpPr>
            <a:spLocks noGrp="1"/>
          </p:cNvSpPr>
          <p:nvPr>
            <p:ph type="sldNum" sz="quarter" idx="12"/>
          </p:nvPr>
        </p:nvSpPr>
        <p:spPr/>
        <p:txBody>
          <a:bodyPr/>
          <a:lstStyle/>
          <a:p>
            <a:fld id="{B29C9B28-9F47-4DDC-BFFB-AA4E94F3C8C7}" type="slidenum">
              <a:rPr lang="en-US" smtClean="0"/>
              <a:pPr/>
              <a:t>19</a:t>
            </a:fld>
            <a:endParaRPr lang="en-US"/>
          </a:p>
        </p:txBody>
      </p:sp>
      <p:pic>
        <p:nvPicPr>
          <p:cNvPr id="3074" name="Picture 2" descr="What Are the Features of a Standard Deck of Cards?">
            <a:extLst>
              <a:ext uri="{FF2B5EF4-FFF2-40B4-BE49-F238E27FC236}">
                <a16:creationId xmlns:a16="http://schemas.microsoft.com/office/drawing/2014/main" id="{CE41A1DD-0355-B349-9C35-A21A00E32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143" y="1563687"/>
            <a:ext cx="32893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Png Four Aces Cards Png Images Transparent - Ace Card Transparent PNG  - 480x528 - Free Download on NicePNG">
            <a:extLst>
              <a:ext uri="{FF2B5EF4-FFF2-40B4-BE49-F238E27FC236}">
                <a16:creationId xmlns:a16="http://schemas.microsoft.com/office/drawing/2014/main" id="{54193DA4-64B8-D446-8CD1-DDC96F10FB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4143" y="4143374"/>
            <a:ext cx="1737010" cy="127725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Four queens stock image. Image of cards, queen, poker - 4582237">
            <a:extLst>
              <a:ext uri="{FF2B5EF4-FFF2-40B4-BE49-F238E27FC236}">
                <a16:creationId xmlns:a16="http://schemas.microsoft.com/office/drawing/2014/main" id="{89F2B02D-0B3C-EE42-9A23-AB4D031FC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8496" y="4267200"/>
            <a:ext cx="1676399" cy="11169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ripleclicks Card King An Eager Zebra Game - All 4 King Cards Transparent  PNG - 434x289 - Free Download on NicePNG">
            <a:extLst>
              <a:ext uri="{FF2B5EF4-FFF2-40B4-BE49-F238E27FC236}">
                <a16:creationId xmlns:a16="http://schemas.microsoft.com/office/drawing/2014/main" id="{D157DDCE-BA76-9D45-B0E0-E7F1D88FA7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0200" y="5357277"/>
            <a:ext cx="1676400" cy="1112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25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5706613-8FA7-D547-8510-707A1885466E}"/>
              </a:ext>
            </a:extLst>
          </p:cNvPr>
          <p:cNvGrpSpPr/>
          <p:nvPr/>
        </p:nvGrpSpPr>
        <p:grpSpPr>
          <a:xfrm>
            <a:off x="2757004" y="3709918"/>
            <a:ext cx="6677991" cy="2782957"/>
            <a:chOff x="2757004" y="3709918"/>
            <a:chExt cx="6677991" cy="2782957"/>
          </a:xfrm>
        </p:grpSpPr>
        <p:pic>
          <p:nvPicPr>
            <p:cNvPr id="2050" name="Picture 2" descr="Related image">
              <a:extLst>
                <a:ext uri="{FF2B5EF4-FFF2-40B4-BE49-F238E27FC236}">
                  <a16:creationId xmlns:a16="http://schemas.microsoft.com/office/drawing/2014/main" id="{D0949841-25D4-7B43-9958-33875750E9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664"/>
            <a:stretch/>
          </p:blipFill>
          <p:spPr bwMode="auto">
            <a:xfrm>
              <a:off x="2757004" y="3709918"/>
              <a:ext cx="6677991" cy="2782957"/>
            </a:xfrm>
            <a:prstGeom prst="rect">
              <a:avLst/>
            </a:prstGeom>
            <a:noFill/>
            <a:extLst>
              <a:ext uri="{909E8E84-426E-40DD-AFC4-6F175D3DCCD1}">
                <a14:hiddenFill xmlns:a14="http://schemas.microsoft.com/office/drawing/2010/main">
                  <a:solidFill>
                    <a:srgbClr val="FFFFFF"/>
                  </a:solidFill>
                </a14:hiddenFill>
              </a:ext>
            </a:extLst>
          </p:spPr>
        </p:pic>
        <p:sp>
          <p:nvSpPr>
            <p:cNvPr id="7" name="Left Arrow 6">
              <a:extLst>
                <a:ext uri="{FF2B5EF4-FFF2-40B4-BE49-F238E27FC236}">
                  <a16:creationId xmlns:a16="http://schemas.microsoft.com/office/drawing/2014/main" id="{51B919AE-C4DA-D644-8774-77FF8DB7CD6F}"/>
                </a:ext>
              </a:extLst>
            </p:cNvPr>
            <p:cNvSpPr/>
            <p:nvPr/>
          </p:nvSpPr>
          <p:spPr>
            <a:xfrm>
              <a:off x="6934200" y="4572001"/>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808D7D9B-E445-B749-AC8F-C5ABAC61C17C}"/>
                </a:ext>
              </a:extLst>
            </p:cNvPr>
            <p:cNvSpPr/>
            <p:nvPr/>
          </p:nvSpPr>
          <p:spPr>
            <a:xfrm>
              <a:off x="8305800" y="4584025"/>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C328755C-4CB3-6845-83C1-085CFB7310F9}"/>
                </a:ext>
              </a:extLst>
            </p:cNvPr>
            <p:cNvSpPr/>
            <p:nvPr/>
          </p:nvSpPr>
          <p:spPr>
            <a:xfrm>
              <a:off x="5018157" y="4572001"/>
              <a:ext cx="304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465475B-94EC-D144-B46E-27ADEB70976A}"/>
              </a:ext>
            </a:extLst>
          </p:cNvPr>
          <p:cNvSpPr>
            <a:spLocks noGrp="1"/>
          </p:cNvSpPr>
          <p:nvPr>
            <p:ph type="title"/>
          </p:nvPr>
        </p:nvSpPr>
        <p:spPr/>
        <p:txBody>
          <a:bodyPr/>
          <a:lstStyle/>
          <a:p>
            <a:r>
              <a:rPr lang="en-US" dirty="0"/>
              <a:t>Entropy</a:t>
            </a:r>
          </a:p>
        </p:txBody>
      </p:sp>
      <p:sp>
        <p:nvSpPr>
          <p:cNvPr id="3" name="Content Placeholder 2">
            <a:extLst>
              <a:ext uri="{FF2B5EF4-FFF2-40B4-BE49-F238E27FC236}">
                <a16:creationId xmlns:a16="http://schemas.microsoft.com/office/drawing/2014/main" id="{A27337F3-F454-4941-89E1-25BAD057A7E4}"/>
              </a:ext>
            </a:extLst>
          </p:cNvPr>
          <p:cNvSpPr>
            <a:spLocks noGrp="1"/>
          </p:cNvSpPr>
          <p:nvPr>
            <p:ph idx="1"/>
          </p:nvPr>
        </p:nvSpPr>
        <p:spPr/>
        <p:txBody>
          <a:bodyPr/>
          <a:lstStyle/>
          <a:p>
            <a:r>
              <a:rPr lang="en-US" dirty="0"/>
              <a:t>The 2nd law of thermodynamics states that the total entropy of an isolated system can never decrease over time. Isolated systems spontaneously evolve towards thermodynamic equilibrium, i.e., the state with maximum entropy</a:t>
            </a:r>
          </a:p>
        </p:txBody>
      </p:sp>
      <p:graphicFrame>
        <p:nvGraphicFramePr>
          <p:cNvPr id="4" name="Table 3">
            <a:extLst>
              <a:ext uri="{FF2B5EF4-FFF2-40B4-BE49-F238E27FC236}">
                <a16:creationId xmlns:a16="http://schemas.microsoft.com/office/drawing/2014/main" id="{AA57B4BB-9285-7249-A90D-67DAE840FB94}"/>
              </a:ext>
            </a:extLst>
          </p:cNvPr>
          <p:cNvGraphicFramePr>
            <a:graphicFrameLocks noGrp="1"/>
          </p:cNvGraphicFramePr>
          <p:nvPr/>
        </p:nvGraphicFramePr>
        <p:xfrm>
          <a:off x="7955723"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graphicFrame>
        <p:nvGraphicFramePr>
          <p:cNvPr id="6" name="Table 5">
            <a:extLst>
              <a:ext uri="{FF2B5EF4-FFF2-40B4-BE49-F238E27FC236}">
                <a16:creationId xmlns:a16="http://schemas.microsoft.com/office/drawing/2014/main" id="{F519C0CC-4494-524C-8E63-B6DE3BE1D311}"/>
              </a:ext>
            </a:extLst>
          </p:cNvPr>
          <p:cNvGraphicFramePr>
            <a:graphicFrameLocks noGrp="1"/>
          </p:cNvGraphicFramePr>
          <p:nvPr/>
        </p:nvGraphicFramePr>
        <p:xfrm>
          <a:off x="2890079" y="3749674"/>
          <a:ext cx="2082801" cy="2125902"/>
        </p:xfrm>
        <a:graphic>
          <a:graphicData uri="http://schemas.openxmlformats.org/drawingml/2006/table">
            <a:tbl>
              <a:tblPr firstRow="1" bandRow="1">
                <a:tableStyleId>{5940675A-B579-460E-94D1-54222C63F5DA}</a:tableStyleId>
              </a:tblPr>
              <a:tblGrid>
                <a:gridCol w="694267">
                  <a:extLst>
                    <a:ext uri="{9D8B030D-6E8A-4147-A177-3AD203B41FA5}">
                      <a16:colId xmlns:a16="http://schemas.microsoft.com/office/drawing/2014/main" val="633696289"/>
                    </a:ext>
                  </a:extLst>
                </a:gridCol>
                <a:gridCol w="694267">
                  <a:extLst>
                    <a:ext uri="{9D8B030D-6E8A-4147-A177-3AD203B41FA5}">
                      <a16:colId xmlns:a16="http://schemas.microsoft.com/office/drawing/2014/main" val="3037204165"/>
                    </a:ext>
                  </a:extLst>
                </a:gridCol>
                <a:gridCol w="694267">
                  <a:extLst>
                    <a:ext uri="{9D8B030D-6E8A-4147-A177-3AD203B41FA5}">
                      <a16:colId xmlns:a16="http://schemas.microsoft.com/office/drawing/2014/main" val="2984255709"/>
                    </a:ext>
                  </a:extLst>
                </a:gridCol>
              </a:tblGrid>
              <a:tr h="708634">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73962403"/>
                  </a:ext>
                </a:extLst>
              </a:tr>
              <a:tr h="708634">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551442474"/>
                  </a:ext>
                </a:extLst>
              </a:tr>
              <a:tr h="708634">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24852343"/>
                  </a:ext>
                </a:extLst>
              </a:tr>
            </a:tbl>
          </a:graphicData>
        </a:graphic>
      </p:graphicFrame>
      <p:sp>
        <p:nvSpPr>
          <p:cNvPr id="5" name="TextBox 4">
            <a:extLst>
              <a:ext uri="{FF2B5EF4-FFF2-40B4-BE49-F238E27FC236}">
                <a16:creationId xmlns:a16="http://schemas.microsoft.com/office/drawing/2014/main" id="{94A59ADE-4AA1-CC45-85DA-996AAFC7F139}"/>
              </a:ext>
            </a:extLst>
          </p:cNvPr>
          <p:cNvSpPr txBox="1"/>
          <p:nvPr/>
        </p:nvSpPr>
        <p:spPr>
          <a:xfrm>
            <a:off x="326333" y="4372908"/>
            <a:ext cx="2364133" cy="1938992"/>
          </a:xfrm>
          <a:prstGeom prst="rect">
            <a:avLst/>
          </a:prstGeom>
          <a:noFill/>
        </p:spPr>
        <p:txBody>
          <a:bodyPr wrap="square" rtlCol="0">
            <a:spAutoFit/>
          </a:bodyPr>
          <a:lstStyle/>
          <a:p>
            <a:pPr algn="ctr"/>
            <a:r>
              <a:rPr lang="en-US" sz="2400" dirty="0"/>
              <a:t>How much information is required to represent each state?</a:t>
            </a:r>
          </a:p>
        </p:txBody>
      </p:sp>
      <p:sp>
        <p:nvSpPr>
          <p:cNvPr id="8" name="Slide Number Placeholder 7">
            <a:extLst>
              <a:ext uri="{FF2B5EF4-FFF2-40B4-BE49-F238E27FC236}">
                <a16:creationId xmlns:a16="http://schemas.microsoft.com/office/drawing/2014/main" id="{6EF64A08-2755-D54A-A4CB-17CA96F2F063}"/>
              </a:ext>
            </a:extLst>
          </p:cNvPr>
          <p:cNvSpPr>
            <a:spLocks noGrp="1"/>
          </p:cNvSpPr>
          <p:nvPr>
            <p:ph type="sldNum" sz="quarter" idx="12"/>
          </p:nvPr>
        </p:nvSpPr>
        <p:spPr/>
        <p:txBody>
          <a:bodyPr/>
          <a:lstStyle/>
          <a:p>
            <a:fld id="{B29C9B28-9F47-4DDC-BFFB-AA4E94F3C8C7}" type="slidenum">
              <a:rPr lang="en-US" smtClean="0"/>
              <a:pPr/>
              <a:t>20</a:t>
            </a:fld>
            <a:endParaRPr lang="en-US"/>
          </a:p>
        </p:txBody>
      </p:sp>
    </p:spTree>
    <p:extLst>
      <p:ext uri="{BB962C8B-B14F-4D97-AF65-F5344CB8AC3E}">
        <p14:creationId xmlns:p14="http://schemas.microsoft.com/office/powerpoint/2010/main" val="373585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6" name="Rectangle 2"/>
          <p:cNvSpPr>
            <a:spLocks noGrp="1" noChangeArrowheads="1"/>
          </p:cNvSpPr>
          <p:nvPr>
            <p:ph type="title"/>
          </p:nvPr>
        </p:nvSpPr>
        <p:spPr/>
        <p:txBody>
          <a:bodyPr/>
          <a:lstStyle/>
          <a:p>
            <a:r>
              <a:rPr lang="en-US" dirty="0"/>
              <a:t>Entropy in Information Theory </a:t>
            </a:r>
          </a:p>
        </p:txBody>
      </p:sp>
      <p:sp>
        <p:nvSpPr>
          <p:cNvPr id="1127427" name="Rectangle 3"/>
          <p:cNvSpPr>
            <a:spLocks noGrp="1" noChangeArrowheads="1"/>
          </p:cNvSpPr>
          <p:nvPr>
            <p:ph idx="1"/>
          </p:nvPr>
        </p:nvSpPr>
        <p:spPr>
          <a:xfrm>
            <a:off x="417443" y="1806989"/>
            <a:ext cx="7212013" cy="4946650"/>
          </a:xfrm>
        </p:spPr>
        <p:txBody>
          <a:bodyPr/>
          <a:lstStyle/>
          <a:p>
            <a:r>
              <a:rPr lang="en-US" sz="2400" dirty="0">
                <a:solidFill>
                  <a:srgbClr val="CC0000"/>
                </a:solidFill>
              </a:rPr>
              <a:t>Information</a:t>
            </a:r>
            <a:r>
              <a:rPr lang="en-US" sz="2400" dirty="0"/>
              <a:t> answers questions</a:t>
            </a:r>
          </a:p>
          <a:p>
            <a:pPr lvl="1"/>
            <a:r>
              <a:rPr lang="en-US" sz="2000" dirty="0"/>
              <a:t>The more uncertain about the answer initially, the more information in the answer</a:t>
            </a:r>
          </a:p>
          <a:p>
            <a:pPr lvl="1"/>
            <a:r>
              <a:rPr lang="en-US" sz="2000" dirty="0"/>
              <a:t>Scale: bits</a:t>
            </a:r>
          </a:p>
          <a:p>
            <a:pPr lvl="2"/>
            <a:r>
              <a:rPr lang="en-US" sz="1800" dirty="0"/>
              <a:t>Answer to Boolean question with prior &lt;1/2, 1/2&gt;?  </a:t>
            </a:r>
          </a:p>
          <a:p>
            <a:pPr lvl="2"/>
            <a:r>
              <a:rPr lang="en-US" sz="1800" dirty="0"/>
              <a:t>Answer to 4-way question with prior &lt;1/4, 1/4, 1/4, 1/4&gt;?</a:t>
            </a:r>
          </a:p>
          <a:p>
            <a:pPr lvl="2"/>
            <a:r>
              <a:rPr lang="en-US" sz="1800" dirty="0"/>
              <a:t>Answer to 4-way question with prior &lt;0, 0, 0, 1&gt;?</a:t>
            </a:r>
          </a:p>
          <a:p>
            <a:pPr lvl="2"/>
            <a:r>
              <a:rPr lang="en-US" sz="1800" dirty="0"/>
              <a:t>Answer to 3-way question with prior &lt;1/3, 1/3, 1/3&gt;?</a:t>
            </a:r>
          </a:p>
          <a:p>
            <a:pPr lvl="2"/>
            <a:r>
              <a:rPr lang="en-US" sz="1800" dirty="0"/>
              <a:t>Answer to 3-way question with prior &lt;1/2, 1/4, 1/4&gt;?</a:t>
            </a:r>
          </a:p>
          <a:p>
            <a:pPr lvl="2"/>
            <a:endParaRPr lang="en-US" sz="1800" dirty="0"/>
          </a:p>
          <a:p>
            <a:r>
              <a:rPr lang="en-US" sz="2400" dirty="0"/>
              <a:t>High entropy </a:t>
            </a:r>
            <a:r>
              <a:rPr lang="en-US" sz="2400" i="1" dirty="0"/>
              <a:t>p</a:t>
            </a:r>
            <a:r>
              <a:rPr lang="en-US" sz="2400" dirty="0"/>
              <a:t>-way question:</a:t>
            </a:r>
          </a:p>
          <a:p>
            <a:pPr lvl="1"/>
            <a:r>
              <a:rPr lang="en-US" sz="2000" dirty="0"/>
              <a:t>A uniform distribution with probability 1/p</a:t>
            </a:r>
          </a:p>
          <a:p>
            <a:pPr lvl="1"/>
            <a:r>
              <a:rPr lang="en-US" sz="2000" dirty="0"/>
              <a:t>Requires O(log</a:t>
            </a:r>
            <a:r>
              <a:rPr lang="en-US" sz="2000" baseline="-25000" dirty="0"/>
              <a:t>2</a:t>
            </a:r>
            <a:r>
              <a:rPr lang="en-US" sz="2000" dirty="0"/>
              <a:t> 1/p) bits </a:t>
            </a:r>
          </a:p>
          <a:p>
            <a:pPr lvl="1"/>
            <a:endParaRPr lang="en-US" sz="2000" dirty="0"/>
          </a:p>
          <a:p>
            <a:endParaRPr lang="en-US" sz="2400" dirty="0"/>
          </a:p>
        </p:txBody>
      </p:sp>
      <p:sp>
        <p:nvSpPr>
          <p:cNvPr id="2" name="TextBox 1">
            <a:extLst>
              <a:ext uri="{FF2B5EF4-FFF2-40B4-BE49-F238E27FC236}">
                <a16:creationId xmlns:a16="http://schemas.microsoft.com/office/drawing/2014/main" id="{E0C5AAAB-F965-4A40-A3EE-9B3F5FB4BDF3}"/>
              </a:ext>
            </a:extLst>
          </p:cNvPr>
          <p:cNvSpPr txBox="1"/>
          <p:nvPr/>
        </p:nvSpPr>
        <p:spPr>
          <a:xfrm>
            <a:off x="7166470" y="3200400"/>
            <a:ext cx="606256" cy="369332"/>
          </a:xfrm>
          <a:prstGeom prst="rect">
            <a:avLst/>
          </a:prstGeom>
          <a:noFill/>
        </p:spPr>
        <p:txBody>
          <a:bodyPr wrap="none" rtlCol="0">
            <a:spAutoFit/>
          </a:bodyPr>
          <a:lstStyle/>
          <a:p>
            <a:r>
              <a:rPr lang="en-US" dirty="0"/>
              <a:t>1 bit</a:t>
            </a:r>
          </a:p>
        </p:txBody>
      </p:sp>
      <p:sp>
        <p:nvSpPr>
          <p:cNvPr id="5" name="TextBox 4">
            <a:extLst>
              <a:ext uri="{FF2B5EF4-FFF2-40B4-BE49-F238E27FC236}">
                <a16:creationId xmlns:a16="http://schemas.microsoft.com/office/drawing/2014/main" id="{674B051B-DC3D-6B46-9EAF-941337492C88}"/>
              </a:ext>
            </a:extLst>
          </p:cNvPr>
          <p:cNvSpPr txBox="1"/>
          <p:nvPr/>
        </p:nvSpPr>
        <p:spPr>
          <a:xfrm>
            <a:off x="7192317" y="3540220"/>
            <a:ext cx="696024" cy="369332"/>
          </a:xfrm>
          <a:prstGeom prst="rect">
            <a:avLst/>
          </a:prstGeom>
          <a:noFill/>
        </p:spPr>
        <p:txBody>
          <a:bodyPr wrap="none" rtlCol="0">
            <a:spAutoFit/>
          </a:bodyPr>
          <a:lstStyle/>
          <a:p>
            <a:r>
              <a:rPr lang="en-US" dirty="0"/>
              <a:t>2 bits</a:t>
            </a:r>
          </a:p>
        </p:txBody>
      </p:sp>
      <p:sp>
        <p:nvSpPr>
          <p:cNvPr id="6" name="TextBox 5">
            <a:extLst>
              <a:ext uri="{FF2B5EF4-FFF2-40B4-BE49-F238E27FC236}">
                <a16:creationId xmlns:a16="http://schemas.microsoft.com/office/drawing/2014/main" id="{A03DDA23-8EFD-A24F-8274-7E372DB0100D}"/>
              </a:ext>
            </a:extLst>
          </p:cNvPr>
          <p:cNvSpPr txBox="1"/>
          <p:nvPr/>
        </p:nvSpPr>
        <p:spPr>
          <a:xfrm>
            <a:off x="7162800" y="3870381"/>
            <a:ext cx="696024" cy="369332"/>
          </a:xfrm>
          <a:prstGeom prst="rect">
            <a:avLst/>
          </a:prstGeom>
          <a:noFill/>
        </p:spPr>
        <p:txBody>
          <a:bodyPr wrap="none" rtlCol="0">
            <a:spAutoFit/>
          </a:bodyPr>
          <a:lstStyle/>
          <a:p>
            <a:r>
              <a:rPr lang="en-US" dirty="0"/>
              <a:t>0 bits</a:t>
            </a:r>
          </a:p>
        </p:txBody>
      </p:sp>
      <p:sp>
        <p:nvSpPr>
          <p:cNvPr id="7" name="TextBox 6">
            <a:extLst>
              <a:ext uri="{FF2B5EF4-FFF2-40B4-BE49-F238E27FC236}">
                <a16:creationId xmlns:a16="http://schemas.microsoft.com/office/drawing/2014/main" id="{59E2FD80-C189-4B44-9C6B-37284EB5EF65}"/>
              </a:ext>
            </a:extLst>
          </p:cNvPr>
          <p:cNvSpPr txBox="1"/>
          <p:nvPr/>
        </p:nvSpPr>
        <p:spPr>
          <a:xfrm>
            <a:off x="7162800" y="4219860"/>
            <a:ext cx="2194832" cy="369332"/>
          </a:xfrm>
          <a:prstGeom prst="rect">
            <a:avLst/>
          </a:prstGeom>
          <a:noFill/>
        </p:spPr>
        <p:txBody>
          <a:bodyPr wrap="none" rtlCol="0">
            <a:spAutoFit/>
          </a:bodyPr>
          <a:lstStyle/>
          <a:p>
            <a:r>
              <a:rPr lang="en-US" dirty="0"/>
              <a:t>1+0.667x1=1.667 bits</a:t>
            </a:r>
          </a:p>
        </p:txBody>
      </p:sp>
      <p:sp>
        <p:nvSpPr>
          <p:cNvPr id="8" name="TextBox 7">
            <a:extLst>
              <a:ext uri="{FF2B5EF4-FFF2-40B4-BE49-F238E27FC236}">
                <a16:creationId xmlns:a16="http://schemas.microsoft.com/office/drawing/2014/main" id="{4E158F75-FE60-2B4B-B1B6-A47173E8091D}"/>
              </a:ext>
            </a:extLst>
          </p:cNvPr>
          <p:cNvSpPr txBox="1"/>
          <p:nvPr/>
        </p:nvSpPr>
        <p:spPr>
          <a:xfrm>
            <a:off x="7162800" y="4550021"/>
            <a:ext cx="1726755" cy="369332"/>
          </a:xfrm>
          <a:prstGeom prst="rect">
            <a:avLst/>
          </a:prstGeom>
          <a:noFill/>
        </p:spPr>
        <p:txBody>
          <a:bodyPr wrap="none" rtlCol="0">
            <a:spAutoFit/>
          </a:bodyPr>
          <a:lstStyle/>
          <a:p>
            <a:r>
              <a:rPr lang="en-US" dirty="0"/>
              <a:t>1+0.5x1=1.5 bits</a:t>
            </a:r>
          </a:p>
        </p:txBody>
      </p:sp>
      <p:sp>
        <p:nvSpPr>
          <p:cNvPr id="4" name="Slide Number Placeholder 3">
            <a:extLst>
              <a:ext uri="{FF2B5EF4-FFF2-40B4-BE49-F238E27FC236}">
                <a16:creationId xmlns:a16="http://schemas.microsoft.com/office/drawing/2014/main" id="{B8753090-C8BA-A941-92D5-F8E9C1EE670D}"/>
              </a:ext>
            </a:extLst>
          </p:cNvPr>
          <p:cNvSpPr>
            <a:spLocks noGrp="1"/>
          </p:cNvSpPr>
          <p:nvPr>
            <p:ph type="sldNum" sz="quarter" idx="12"/>
          </p:nvPr>
        </p:nvSpPr>
        <p:spPr/>
        <p:txBody>
          <a:bodyPr/>
          <a:lstStyle/>
          <a:p>
            <a:fld id="{B29C9B28-9F47-4DDC-BFFB-AA4E94F3C8C7}" type="slidenum">
              <a:rPr lang="en-US" smtClean="0"/>
              <a:pPr/>
              <a:t>21</a:t>
            </a:fld>
            <a:endParaRPr lang="en-US"/>
          </a:p>
        </p:txBody>
      </p:sp>
    </p:spTree>
    <p:extLst>
      <p:ext uri="{BB962C8B-B14F-4D97-AF65-F5344CB8AC3E}">
        <p14:creationId xmlns:p14="http://schemas.microsoft.com/office/powerpoint/2010/main" val="352167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42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42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4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742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7427">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27427">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2742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79651" name="Rectangle 3"/>
              <p:cNvSpPr>
                <a:spLocks noGrp="1" noChangeArrowheads="1"/>
              </p:cNvSpPr>
              <p:nvPr>
                <p:ph idx="1"/>
              </p:nvPr>
            </p:nvSpPr>
            <p:spPr>
              <a:xfrm>
                <a:off x="406400" y="1397000"/>
                <a:ext cx="11379200" cy="5156200"/>
              </a:xfrm>
            </p:spPr>
            <p:txBody>
              <a:bodyPr>
                <a:normAutofit lnSpcReduction="10000"/>
              </a:bodyPr>
              <a:lstStyle/>
              <a:p>
                <a:pPr>
                  <a:lnSpc>
                    <a:spcPct val="90000"/>
                  </a:lnSpc>
                </a:pPr>
                <a:r>
                  <a:rPr lang="en-US" dirty="0"/>
                  <a:t>General answer: if prior is &lt;</a:t>
                </a:r>
                <a:r>
                  <a:rPr lang="en-US" sz="3200" i="1" dirty="0">
                    <a:latin typeface="Times New Roman" pitchFamily="18" charset="0"/>
                  </a:rPr>
                  <a:t>p</a:t>
                </a:r>
                <a:r>
                  <a:rPr lang="en-US" sz="3200" baseline="-25000" dirty="0">
                    <a:latin typeface="Times New Roman" pitchFamily="18" charset="0"/>
                  </a:rPr>
                  <a:t>1</a:t>
                </a:r>
                <a:r>
                  <a:rPr lang="en-US" sz="3200" i="1" dirty="0">
                    <a:latin typeface="Times New Roman" pitchFamily="18" charset="0"/>
                  </a:rPr>
                  <a:t>,…,</a:t>
                </a:r>
                <a:r>
                  <a:rPr lang="en-US" sz="3200" i="1" dirty="0" err="1">
                    <a:latin typeface="Times New Roman" pitchFamily="18" charset="0"/>
                  </a:rPr>
                  <a:t>p</a:t>
                </a:r>
                <a:r>
                  <a:rPr lang="en-US" sz="3200" i="1" baseline="-25000" dirty="0" err="1">
                    <a:latin typeface="Times New Roman" pitchFamily="18" charset="0"/>
                  </a:rPr>
                  <a:t>n</a:t>
                </a:r>
                <a:r>
                  <a:rPr lang="en-US" dirty="0"/>
                  <a:t>&gt;:</a:t>
                </a:r>
              </a:p>
              <a:p>
                <a:pPr lvl="1">
                  <a:lnSpc>
                    <a:spcPct val="90000"/>
                  </a:lnSpc>
                </a:pPr>
                <a:r>
                  <a:rPr lang="en-US" dirty="0"/>
                  <a:t>Information is the expected number of bits</a:t>
                </a:r>
              </a:p>
              <a:p>
                <a:pPr marL="0" indent="0">
                  <a:lnSpc>
                    <a:spcPct val="90000"/>
                  </a:lnSpc>
                  <a:buNone/>
                </a:pPr>
                <a:endParaRPr lang="en-US" dirty="0"/>
              </a:p>
              <a:p>
                <a:pPr marL="0" indent="0">
                  <a:lnSpc>
                    <a:spcPct val="90000"/>
                  </a:lnSpc>
                  <a:buNone/>
                </a:pPr>
                <a:endParaRPr lang="en-US" dirty="0"/>
              </a:p>
              <a:p>
                <a:pPr>
                  <a:lnSpc>
                    <a:spcPct val="90000"/>
                  </a:lnSpc>
                </a:pPr>
                <a:r>
                  <a:rPr lang="en-US" dirty="0"/>
                  <a:t>Also called the </a:t>
                </a:r>
                <a:r>
                  <a:rPr lang="en-US" dirty="0">
                    <a:solidFill>
                      <a:srgbClr val="CC0000"/>
                    </a:solidFill>
                  </a:rPr>
                  <a:t>entropy </a:t>
                </a:r>
                <a:r>
                  <a:rPr lang="en-US" dirty="0"/>
                  <a:t>of the distribution</a:t>
                </a:r>
              </a:p>
              <a:p>
                <a:pPr lvl="1">
                  <a:lnSpc>
                    <a:spcPct val="90000"/>
                  </a:lnSpc>
                </a:pPr>
                <a:r>
                  <a:rPr lang="en-US" dirty="0"/>
                  <a:t>More uniform = higher entropy</a:t>
                </a:r>
              </a:p>
              <a:p>
                <a:pPr lvl="1">
                  <a:lnSpc>
                    <a:spcPct val="90000"/>
                  </a:lnSpc>
                </a:pPr>
                <a:r>
                  <a:rPr lang="en-US" dirty="0"/>
                  <a:t>More values = higher entropy</a:t>
                </a:r>
              </a:p>
              <a:p>
                <a:pPr lvl="1">
                  <a:lnSpc>
                    <a:spcPct val="90000"/>
                  </a:lnSpc>
                </a:pPr>
                <a:r>
                  <a:rPr lang="en-US" dirty="0"/>
                  <a:t>More peaked = lower entropy</a:t>
                </a:r>
              </a:p>
              <a:p>
                <a:r>
                  <a:rPr lang="en-US" dirty="0">
                    <a:latin typeface="Cambria Math" panose="02040503050406030204" pitchFamily="18" charset="0"/>
                    <a:ea typeface="Cambria Math" panose="02040503050406030204" pitchFamily="18" charset="0"/>
                  </a:rPr>
                  <a:t>Can also be computed over a continuous distribution</a:t>
                </a:r>
              </a:p>
              <a:p>
                <a:pPr lvl="1"/>
                <a14:m>
                  <m:oMath xmlns:m="http://schemas.openxmlformats.org/officeDocument/2006/math">
                    <m:r>
                      <a:rPr lang="en-US" i="1">
                        <a:latin typeface="Cambria Math" panose="02040503050406030204" pitchFamily="18" charset="0"/>
                        <a:ea typeface="Cambria Math" panose="02040503050406030204" pitchFamily="18" charset="0"/>
                      </a:rPr>
                      <m:t>ℋ</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𝑃</m:t>
                        </m:r>
                      </m:e>
                    </m:d>
                    <m:r>
                      <a:rPr lang="en-US" i="1">
                        <a:latin typeface="Cambria Math" panose="02040503050406030204" pitchFamily="18" charset="0"/>
                        <a:ea typeface="Cambria Math" panose="02040503050406030204" pitchFamily="18" charset="0"/>
                      </a:rPr>
                      <m:t>=−</m:t>
                    </m:r>
                    <m:nary>
                      <m:naryPr>
                        <m:limLoc m:val="undOvr"/>
                        <m:subHide m:val="on"/>
                        <m:supHide m:val="on"/>
                        <m:ctrlPr>
                          <a:rPr lang="en-US" i="1">
                            <a:latin typeface="Cambria Math" panose="02040503050406030204" pitchFamily="18" charset="0"/>
                            <a:ea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log</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𝑖</m:t>
                                </m:r>
                              </m:sub>
                            </m:sSub>
                          </m:e>
                        </m:func>
                      </m:e>
                    </m:nary>
                    <m:r>
                      <a:rPr lang="en-US" i="1">
                        <a:latin typeface="Cambria Math" panose="02040503050406030204" pitchFamily="18" charset="0"/>
                        <a:ea typeface="Cambria Math" panose="02040503050406030204" pitchFamily="18" charset="0"/>
                      </a:rPr>
                      <m:t>ⅆ</m:t>
                    </m:r>
                    <m:r>
                      <a:rPr lang="en-US" i="1">
                        <a:latin typeface="Cambria Math" panose="02040503050406030204" pitchFamily="18" charset="0"/>
                        <a:ea typeface="Cambria Math" panose="02040503050406030204" pitchFamily="18" charset="0"/>
                      </a:rPr>
                      <m:t>𝑖</m:t>
                    </m:r>
                  </m:oMath>
                </a14:m>
                <a:endParaRPr lang="en-US" dirty="0"/>
              </a:p>
              <a:p>
                <a:endParaRPr lang="en-US" sz="2400" dirty="0"/>
              </a:p>
            </p:txBody>
          </p:sp>
        </mc:Choice>
        <mc:Fallback xmlns="">
          <p:sp>
            <p:nvSpPr>
              <p:cNvPr id="1179651" name="Rectangle 3"/>
              <p:cNvSpPr>
                <a:spLocks noGrp="1" noRot="1" noChangeAspect="1" noMove="1" noResize="1" noEditPoints="1" noAdjustHandles="1" noChangeArrowheads="1" noChangeShapeType="1" noTextEdit="1"/>
              </p:cNvSpPr>
              <p:nvPr>
                <p:ph idx="1"/>
              </p:nvPr>
            </p:nvSpPr>
            <p:spPr>
              <a:xfrm>
                <a:off x="406400" y="1397000"/>
                <a:ext cx="11379200" cy="5156200"/>
              </a:xfrm>
              <a:blipFill>
                <a:blip r:embed="rId4"/>
                <a:stretch>
                  <a:fillRect l="-1228" t="-3194" b="-16708"/>
                </a:stretch>
              </a:blipFill>
            </p:spPr>
            <p:txBody>
              <a:bodyPr/>
              <a:lstStyle/>
              <a:p>
                <a:r>
                  <a:rPr lang="en-US">
                    <a:noFill/>
                  </a:rPr>
                  <a:t> </a:t>
                </a:r>
              </a:p>
            </p:txBody>
          </p:sp>
        </mc:Fallback>
      </mc:AlternateContent>
      <p:pic>
        <p:nvPicPr>
          <p:cNvPr id="1179653" name="Picture 5" descr="txp_fig"/>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335877"/>
            <a:ext cx="1986755" cy="6786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79650" name="Rectangle 2"/>
          <p:cNvSpPr>
            <a:spLocks noGrp="1" noChangeArrowheads="1"/>
          </p:cNvSpPr>
          <p:nvPr>
            <p:ph type="title"/>
          </p:nvPr>
        </p:nvSpPr>
        <p:spPr>
          <a:xfrm>
            <a:off x="0" y="-1784"/>
            <a:ext cx="12192000" cy="1143000"/>
          </a:xfrm>
        </p:spPr>
        <p:txBody>
          <a:bodyPr/>
          <a:lstStyle/>
          <a:p>
            <a:r>
              <a:rPr lang="en-US" dirty="0"/>
              <a:t>Entropy</a:t>
            </a:r>
          </a:p>
        </p:txBody>
      </p:sp>
      <p:pic>
        <p:nvPicPr>
          <p:cNvPr id="1179652" name="Picture 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1729580" y="2400329"/>
            <a:ext cx="4219575" cy="322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79654" name="Line 6"/>
          <p:cNvSpPr>
            <a:spLocks noChangeShapeType="1"/>
          </p:cNvSpPr>
          <p:nvPr/>
        </p:nvSpPr>
        <p:spPr bwMode="auto">
          <a:xfrm>
            <a:off x="9992140" y="2415623"/>
            <a:ext cx="1447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9655" name="Rectangle 7"/>
          <p:cNvSpPr>
            <a:spLocks noChangeArrowheads="1"/>
          </p:cNvSpPr>
          <p:nvPr/>
        </p:nvSpPr>
        <p:spPr bwMode="auto">
          <a:xfrm>
            <a:off x="102207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9656" name="Rectangle 8"/>
          <p:cNvSpPr>
            <a:spLocks noChangeArrowheads="1"/>
          </p:cNvSpPr>
          <p:nvPr/>
        </p:nvSpPr>
        <p:spPr bwMode="auto">
          <a:xfrm>
            <a:off x="10830340" y="1729823"/>
            <a:ext cx="381000" cy="685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9657" name="Line 9"/>
          <p:cNvSpPr>
            <a:spLocks noChangeShapeType="1"/>
          </p:cNvSpPr>
          <p:nvPr/>
        </p:nvSpPr>
        <p:spPr bwMode="auto">
          <a:xfrm>
            <a:off x="9992140" y="4473023"/>
            <a:ext cx="1447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9659" name="Rectangle 11"/>
          <p:cNvSpPr>
            <a:spLocks noChangeArrowheads="1"/>
          </p:cNvSpPr>
          <p:nvPr/>
        </p:nvSpPr>
        <p:spPr bwMode="auto">
          <a:xfrm>
            <a:off x="10830340" y="3177623"/>
            <a:ext cx="381000" cy="1295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9660" name="Line 12"/>
          <p:cNvSpPr>
            <a:spLocks noChangeShapeType="1"/>
          </p:cNvSpPr>
          <p:nvPr/>
        </p:nvSpPr>
        <p:spPr bwMode="auto">
          <a:xfrm>
            <a:off x="9992140" y="6225623"/>
            <a:ext cx="1447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9661" name="Rectangle 13"/>
          <p:cNvSpPr>
            <a:spLocks noChangeArrowheads="1"/>
          </p:cNvSpPr>
          <p:nvPr/>
        </p:nvSpPr>
        <p:spPr bwMode="auto">
          <a:xfrm>
            <a:off x="10220740" y="5830335"/>
            <a:ext cx="381000" cy="395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9662" name="Rectangle 14"/>
          <p:cNvSpPr>
            <a:spLocks noChangeArrowheads="1"/>
          </p:cNvSpPr>
          <p:nvPr/>
        </p:nvSpPr>
        <p:spPr bwMode="auto">
          <a:xfrm>
            <a:off x="10830340" y="5220735"/>
            <a:ext cx="381000" cy="10048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9663" name="Text Box 15"/>
          <p:cNvSpPr txBox="1">
            <a:spLocks noChangeArrowheads="1"/>
          </p:cNvSpPr>
          <p:nvPr/>
        </p:nvSpPr>
        <p:spPr bwMode="auto">
          <a:xfrm>
            <a:off x="10373140" y="2491823"/>
            <a:ext cx="7620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dirty="0"/>
              <a:t>1 bit</a:t>
            </a:r>
          </a:p>
        </p:txBody>
      </p:sp>
      <p:sp>
        <p:nvSpPr>
          <p:cNvPr id="1179664" name="Text Box 16"/>
          <p:cNvSpPr txBox="1">
            <a:spLocks noChangeArrowheads="1"/>
          </p:cNvSpPr>
          <p:nvPr/>
        </p:nvSpPr>
        <p:spPr bwMode="auto">
          <a:xfrm>
            <a:off x="10373140" y="4549223"/>
            <a:ext cx="7620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t>0 bits</a:t>
            </a:r>
          </a:p>
        </p:txBody>
      </p:sp>
      <p:sp>
        <p:nvSpPr>
          <p:cNvPr id="1179665" name="Text Box 17"/>
          <p:cNvSpPr txBox="1">
            <a:spLocks noChangeArrowheads="1"/>
          </p:cNvSpPr>
          <p:nvPr/>
        </p:nvSpPr>
        <p:spPr bwMode="auto">
          <a:xfrm>
            <a:off x="10373140" y="6301823"/>
            <a:ext cx="11430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t>0.5 bit</a:t>
            </a:r>
          </a:p>
        </p:txBody>
      </p:sp>
      <p:sp>
        <p:nvSpPr>
          <p:cNvPr id="3" name="Slide Number Placeholder 2">
            <a:extLst>
              <a:ext uri="{FF2B5EF4-FFF2-40B4-BE49-F238E27FC236}">
                <a16:creationId xmlns:a16="http://schemas.microsoft.com/office/drawing/2014/main" id="{76F4F1CA-4BBC-A547-A12D-CA3A2C4BAD8F}"/>
              </a:ext>
            </a:extLst>
          </p:cNvPr>
          <p:cNvSpPr>
            <a:spLocks noGrp="1"/>
          </p:cNvSpPr>
          <p:nvPr>
            <p:ph type="sldNum" sz="quarter" idx="12"/>
          </p:nvPr>
        </p:nvSpPr>
        <p:spPr/>
        <p:txBody>
          <a:bodyPr/>
          <a:lstStyle/>
          <a:p>
            <a:fld id="{B29C9B28-9F47-4DDC-BFFB-AA4E94F3C8C7}" type="slidenum">
              <a:rPr lang="en-US" smtClean="0"/>
              <a:pPr/>
              <a:t>22</a:t>
            </a:fld>
            <a:endParaRPr lang="en-US"/>
          </a:p>
        </p:txBody>
      </p:sp>
    </p:spTree>
    <p:extLst>
      <p:ext uri="{BB962C8B-B14F-4D97-AF65-F5344CB8AC3E}">
        <p14:creationId xmlns:p14="http://schemas.microsoft.com/office/powerpoint/2010/main" val="1029351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9B22-C84B-754C-B80C-362270E3C520}"/>
              </a:ext>
            </a:extLst>
          </p:cNvPr>
          <p:cNvSpPr>
            <a:spLocks noGrp="1"/>
          </p:cNvSpPr>
          <p:nvPr>
            <p:ph type="title"/>
          </p:nvPr>
        </p:nvSpPr>
        <p:spPr/>
        <p:txBody>
          <a:bodyPr/>
          <a:lstStyle/>
          <a:p>
            <a:r>
              <a:rPr lang="en-US" dirty="0"/>
              <a:t>Entropy </a:t>
            </a:r>
          </a:p>
        </p:txBody>
      </p:sp>
      <p:sp>
        <p:nvSpPr>
          <p:cNvPr id="3" name="Content Placeholder 2">
            <a:extLst>
              <a:ext uri="{FF2B5EF4-FFF2-40B4-BE49-F238E27FC236}">
                <a16:creationId xmlns:a16="http://schemas.microsoft.com/office/drawing/2014/main" id="{3062022C-A53F-3E46-9813-C4034916EE03}"/>
              </a:ext>
            </a:extLst>
          </p:cNvPr>
          <p:cNvSpPr>
            <a:spLocks noGrp="1"/>
          </p:cNvSpPr>
          <p:nvPr>
            <p:ph idx="1"/>
          </p:nvPr>
        </p:nvSpPr>
        <p:spPr/>
        <p:txBody>
          <a:bodyPr/>
          <a:lstStyle/>
          <a:p>
            <a:r>
              <a:rPr lang="en-US" dirty="0"/>
              <a:t>Categorical (left), and Gaussian (Right) distributions. Orange shows low-entropy distributions, while blue shows high-entropy distributions.</a:t>
            </a:r>
          </a:p>
        </p:txBody>
      </p:sp>
      <p:pic>
        <p:nvPicPr>
          <p:cNvPr id="1026" name="Picture 2">
            <a:extLst>
              <a:ext uri="{FF2B5EF4-FFF2-40B4-BE49-F238E27FC236}">
                <a16:creationId xmlns:a16="http://schemas.microsoft.com/office/drawing/2014/main" id="{E3A3DCEA-AD72-3748-BBFA-CF66B9A93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3633"/>
            <a:ext cx="121920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52B1EA-DA87-944A-AE07-C2B4DE399142}"/>
              </a:ext>
            </a:extLst>
          </p:cNvPr>
          <p:cNvSpPr txBox="1"/>
          <p:nvPr/>
        </p:nvSpPr>
        <p:spPr>
          <a:xfrm>
            <a:off x="0" y="6517344"/>
            <a:ext cx="2228559" cy="307777"/>
          </a:xfrm>
          <a:prstGeom prst="rect">
            <a:avLst/>
          </a:prstGeom>
          <a:noFill/>
        </p:spPr>
        <p:txBody>
          <a:bodyPr wrap="none" rtlCol="0">
            <a:spAutoFit/>
          </a:bodyPr>
          <a:lstStyle/>
          <a:p>
            <a:r>
              <a:rPr lang="en-US" sz="1400" dirty="0"/>
              <a:t>Picture credit: Arthur </a:t>
            </a:r>
            <a:r>
              <a:rPr lang="en-US" sz="1400" dirty="0" err="1"/>
              <a:t>Juliani</a:t>
            </a:r>
            <a:endParaRPr lang="en-US" sz="1400" dirty="0"/>
          </a:p>
        </p:txBody>
      </p:sp>
      <p:sp>
        <p:nvSpPr>
          <p:cNvPr id="6" name="Slide Number Placeholder 5">
            <a:extLst>
              <a:ext uri="{FF2B5EF4-FFF2-40B4-BE49-F238E27FC236}">
                <a16:creationId xmlns:a16="http://schemas.microsoft.com/office/drawing/2014/main" id="{E26899E0-9FA0-E748-8568-820DE8FB7C91}"/>
              </a:ext>
            </a:extLst>
          </p:cNvPr>
          <p:cNvSpPr>
            <a:spLocks noGrp="1"/>
          </p:cNvSpPr>
          <p:nvPr>
            <p:ph type="sldNum" sz="quarter" idx="12"/>
          </p:nvPr>
        </p:nvSpPr>
        <p:spPr/>
        <p:txBody>
          <a:bodyPr/>
          <a:lstStyle/>
          <a:p>
            <a:fld id="{B29C9B28-9F47-4DDC-BFFB-AA4E94F3C8C7}" type="slidenum">
              <a:rPr lang="en-US" smtClean="0"/>
              <a:pPr/>
              <a:t>23</a:t>
            </a:fld>
            <a:endParaRPr lang="en-US"/>
          </a:p>
        </p:txBody>
      </p:sp>
    </p:spTree>
    <p:extLst>
      <p:ext uri="{BB962C8B-B14F-4D97-AF65-F5344CB8AC3E}">
        <p14:creationId xmlns:p14="http://schemas.microsoft.com/office/powerpoint/2010/main" val="1824737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rmationGai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2985" y="4038600"/>
            <a:ext cx="5249015" cy="2829290"/>
          </a:xfrm>
          <a:prstGeom prst="rect">
            <a:avLst/>
          </a:prstGeom>
        </p:spPr>
      </p:pic>
      <p:sp>
        <p:nvSpPr>
          <p:cNvPr id="1115138" name="Rectangle 2"/>
          <p:cNvSpPr>
            <a:spLocks noGrp="1" noChangeArrowheads="1"/>
          </p:cNvSpPr>
          <p:nvPr>
            <p:ph type="title"/>
          </p:nvPr>
        </p:nvSpPr>
        <p:spPr/>
        <p:txBody>
          <a:bodyPr/>
          <a:lstStyle/>
          <a:p>
            <a:r>
              <a:rPr lang="en-US" dirty="0"/>
              <a:t>Information Gain</a:t>
            </a:r>
          </a:p>
        </p:txBody>
      </p:sp>
      <p:sp>
        <p:nvSpPr>
          <p:cNvPr id="1115139" name="Rectangle 3"/>
          <p:cNvSpPr>
            <a:spLocks noGrp="1" noChangeArrowheads="1"/>
          </p:cNvSpPr>
          <p:nvPr>
            <p:ph idx="1"/>
          </p:nvPr>
        </p:nvSpPr>
        <p:spPr>
          <a:xfrm>
            <a:off x="228600" y="1447800"/>
            <a:ext cx="6858000" cy="5181600"/>
          </a:xfrm>
        </p:spPr>
        <p:txBody>
          <a:bodyPr/>
          <a:lstStyle/>
          <a:p>
            <a:pPr>
              <a:lnSpc>
                <a:spcPct val="90000"/>
              </a:lnSpc>
            </a:pPr>
            <a:r>
              <a:rPr lang="en-US" sz="2000" dirty="0"/>
              <a:t>Back to decision trees!</a:t>
            </a:r>
          </a:p>
          <a:p>
            <a:pPr>
              <a:lnSpc>
                <a:spcPct val="90000"/>
              </a:lnSpc>
            </a:pPr>
            <a:r>
              <a:rPr lang="en-US" sz="2000" dirty="0"/>
              <a:t>For each split, compare entropy before and after</a:t>
            </a:r>
          </a:p>
          <a:p>
            <a:pPr lvl="1">
              <a:lnSpc>
                <a:spcPct val="90000"/>
              </a:lnSpc>
            </a:pPr>
            <a:r>
              <a:rPr lang="en-US" sz="1800" dirty="0"/>
              <a:t>Difference is the </a:t>
            </a:r>
            <a:r>
              <a:rPr lang="en-US" sz="1800" dirty="0">
                <a:solidFill>
                  <a:srgbClr val="CC0000"/>
                </a:solidFill>
              </a:rPr>
              <a:t>information gain</a:t>
            </a:r>
          </a:p>
          <a:p>
            <a:pPr lvl="1">
              <a:lnSpc>
                <a:spcPct val="90000"/>
              </a:lnSpc>
            </a:pPr>
            <a:r>
              <a:rPr lang="en-US" sz="1800" dirty="0"/>
              <a:t>Problem: there’s more than one distribution after split!</a:t>
            </a:r>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endParaRPr lang="en-US" sz="1800" dirty="0"/>
          </a:p>
          <a:p>
            <a:pPr lvl="1">
              <a:lnSpc>
                <a:spcPct val="90000"/>
              </a:lnSpc>
            </a:pPr>
            <a:r>
              <a:rPr lang="en-US" sz="1800" dirty="0"/>
              <a:t>Solution: use </a:t>
            </a:r>
            <a:r>
              <a:rPr lang="en-US" sz="1800" dirty="0">
                <a:solidFill>
                  <a:srgbClr val="CC0000"/>
                </a:solidFill>
              </a:rPr>
              <a:t>expected entropy</a:t>
            </a:r>
            <a:r>
              <a:rPr lang="en-US" sz="1800" dirty="0"/>
              <a:t>, weighted by the number of examples</a:t>
            </a:r>
          </a:p>
        </p:txBody>
      </p:sp>
      <p:pic>
        <p:nvPicPr>
          <p:cNvPr id="11151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86100"/>
            <a:ext cx="7102475"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554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691D-4FA8-964D-9E43-7A394F738A2B}"/>
              </a:ext>
            </a:extLst>
          </p:cNvPr>
          <p:cNvSpPr>
            <a:spLocks noGrp="1"/>
          </p:cNvSpPr>
          <p:nvPr>
            <p:ph type="title"/>
          </p:nvPr>
        </p:nvSpPr>
        <p:spPr/>
        <p:txBody>
          <a:bodyPr/>
          <a:lstStyle/>
          <a:p>
            <a:r>
              <a:rPr lang="en-US" dirty="0"/>
              <a:t>Information Gain</a:t>
            </a:r>
          </a:p>
        </p:txBody>
      </p:sp>
      <p:pic>
        <p:nvPicPr>
          <p:cNvPr id="4" name="Content Placeholder 3">
            <a:extLst>
              <a:ext uri="{FF2B5EF4-FFF2-40B4-BE49-F238E27FC236}">
                <a16:creationId xmlns:a16="http://schemas.microsoft.com/office/drawing/2014/main" id="{DC87D94C-B70F-6746-A729-6CBE33441404}"/>
              </a:ext>
            </a:extLst>
          </p:cNvPr>
          <p:cNvPicPr>
            <a:picLocks noGrp="1" noChangeAspect="1"/>
          </p:cNvPicPr>
          <p:nvPr>
            <p:ph idx="1"/>
          </p:nvPr>
        </p:nvPicPr>
        <p:blipFill>
          <a:blip r:embed="rId3"/>
          <a:stretch>
            <a:fillRect/>
          </a:stretch>
        </p:blipFill>
        <p:spPr>
          <a:xfrm>
            <a:off x="527050" y="1881981"/>
            <a:ext cx="11137900" cy="3759200"/>
          </a:xfrm>
          <a:prstGeom prst="rect">
            <a:avLst/>
          </a:prstGeom>
        </p:spPr>
      </p:pic>
      <p:pic>
        <p:nvPicPr>
          <p:cNvPr id="5" name="Picture 5" descr="txp_fig">
            <a:extLst>
              <a:ext uri="{FF2B5EF4-FFF2-40B4-BE49-F238E27FC236}">
                <a16:creationId xmlns:a16="http://schemas.microsoft.com/office/drawing/2014/main" id="{AC9A450E-AE3B-0647-A91D-A24BF54E101E}"/>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4267200" y="3276600"/>
            <a:ext cx="2007825"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6651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5138" name="Rectangle 2"/>
          <p:cNvSpPr>
            <a:spLocks noGrp="1" noChangeArrowheads="1"/>
          </p:cNvSpPr>
          <p:nvPr>
            <p:ph type="title"/>
          </p:nvPr>
        </p:nvSpPr>
        <p:spPr/>
        <p:txBody>
          <a:bodyPr/>
          <a:lstStyle/>
          <a:p>
            <a:r>
              <a:rPr lang="en-US"/>
              <a:t>Information Gain</a:t>
            </a:r>
          </a:p>
        </p:txBody>
      </p:sp>
      <p:sp>
        <p:nvSpPr>
          <p:cNvPr id="1115139" name="Rectangle 3"/>
          <p:cNvSpPr>
            <a:spLocks noGrp="1" noChangeArrowheads="1"/>
          </p:cNvSpPr>
          <p:nvPr>
            <p:ph idx="1"/>
          </p:nvPr>
        </p:nvSpPr>
        <p:spPr>
          <a:xfrm>
            <a:off x="457200" y="1447800"/>
            <a:ext cx="8229600" cy="5181600"/>
          </a:xfrm>
        </p:spPr>
        <p:txBody>
          <a:bodyPr/>
          <a:lstStyle/>
          <a:p>
            <a:pPr>
              <a:lnSpc>
                <a:spcPct val="90000"/>
              </a:lnSpc>
            </a:pPr>
            <a:r>
              <a:rPr lang="en-US" sz="2000"/>
              <a:t>Back to decision trees!</a:t>
            </a:r>
          </a:p>
          <a:p>
            <a:pPr>
              <a:lnSpc>
                <a:spcPct val="90000"/>
              </a:lnSpc>
            </a:pPr>
            <a:r>
              <a:rPr lang="en-US" sz="2000"/>
              <a:t>For each split, compare entropy before and after</a:t>
            </a:r>
          </a:p>
          <a:p>
            <a:pPr lvl="1">
              <a:lnSpc>
                <a:spcPct val="90000"/>
              </a:lnSpc>
            </a:pPr>
            <a:r>
              <a:rPr lang="en-US" sz="1800"/>
              <a:t>Difference is the </a:t>
            </a:r>
            <a:r>
              <a:rPr lang="en-US" sz="1800">
                <a:solidFill>
                  <a:srgbClr val="CC0000"/>
                </a:solidFill>
              </a:rPr>
              <a:t>information gain</a:t>
            </a:r>
          </a:p>
          <a:p>
            <a:pPr lvl="1">
              <a:lnSpc>
                <a:spcPct val="90000"/>
              </a:lnSpc>
            </a:pPr>
            <a:r>
              <a:rPr lang="en-US" sz="1800"/>
              <a:t>Problem: there’s more than one distribution after split!</a:t>
            </a:r>
          </a:p>
          <a:p>
            <a:pPr lvl="1">
              <a:lnSpc>
                <a:spcPct val="90000"/>
              </a:lnSpc>
            </a:pPr>
            <a:endParaRPr lang="en-US" sz="1800"/>
          </a:p>
          <a:p>
            <a:pPr lvl="1">
              <a:lnSpc>
                <a:spcPct val="90000"/>
              </a:lnSpc>
            </a:pPr>
            <a:endParaRPr lang="en-US" sz="1800"/>
          </a:p>
          <a:p>
            <a:pPr lvl="1">
              <a:lnSpc>
                <a:spcPct val="90000"/>
              </a:lnSpc>
            </a:pPr>
            <a:endParaRPr lang="en-US" sz="1800"/>
          </a:p>
          <a:p>
            <a:pPr lvl="1">
              <a:lnSpc>
                <a:spcPct val="90000"/>
              </a:lnSpc>
            </a:pPr>
            <a:endParaRPr lang="en-US" sz="1800"/>
          </a:p>
          <a:p>
            <a:pPr lvl="1">
              <a:lnSpc>
                <a:spcPct val="90000"/>
              </a:lnSpc>
            </a:pPr>
            <a:endParaRPr lang="en-US" sz="1800"/>
          </a:p>
          <a:p>
            <a:pPr lvl="1">
              <a:lnSpc>
                <a:spcPct val="90000"/>
              </a:lnSpc>
            </a:pPr>
            <a:endParaRPr lang="en-US" sz="1800"/>
          </a:p>
          <a:p>
            <a:pPr lvl="1">
              <a:lnSpc>
                <a:spcPct val="90000"/>
              </a:lnSpc>
            </a:pPr>
            <a:endParaRPr lang="en-US" sz="1800"/>
          </a:p>
          <a:p>
            <a:pPr lvl="1">
              <a:lnSpc>
                <a:spcPct val="90000"/>
              </a:lnSpc>
            </a:pPr>
            <a:endParaRPr lang="en-US" sz="1800"/>
          </a:p>
          <a:p>
            <a:pPr lvl="1">
              <a:lnSpc>
                <a:spcPct val="90000"/>
              </a:lnSpc>
            </a:pPr>
            <a:endParaRPr lang="en-US" sz="1800"/>
          </a:p>
          <a:p>
            <a:pPr lvl="1">
              <a:lnSpc>
                <a:spcPct val="90000"/>
              </a:lnSpc>
            </a:pPr>
            <a:r>
              <a:rPr lang="en-US" sz="1800"/>
              <a:t>Solution: use </a:t>
            </a:r>
            <a:r>
              <a:rPr lang="en-US" sz="1800">
                <a:solidFill>
                  <a:srgbClr val="CC0000"/>
                </a:solidFill>
              </a:rPr>
              <a:t>expected entropy</a:t>
            </a:r>
            <a:r>
              <a:rPr lang="en-US" sz="1800"/>
              <a:t>, weighted by the number of examples</a:t>
            </a:r>
          </a:p>
          <a:p>
            <a:pPr lvl="1">
              <a:lnSpc>
                <a:spcPct val="90000"/>
              </a:lnSpc>
            </a:pPr>
            <a:r>
              <a:rPr lang="en-US" sz="1800"/>
              <a:t>Note: hidden problem here!  Gain needs to be adjusted for large-domain splits – why?</a:t>
            </a:r>
          </a:p>
        </p:txBody>
      </p:sp>
      <p:pic>
        <p:nvPicPr>
          <p:cNvPr id="11151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086100"/>
            <a:ext cx="7102475"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5664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306" name="Rectangle 2"/>
          <p:cNvSpPr>
            <a:spLocks noGrp="1" noChangeArrowheads="1"/>
          </p:cNvSpPr>
          <p:nvPr>
            <p:ph type="title"/>
          </p:nvPr>
        </p:nvSpPr>
        <p:spPr/>
        <p:txBody>
          <a:bodyPr/>
          <a:lstStyle/>
          <a:p>
            <a:r>
              <a:rPr lang="en-US"/>
              <a:t>Next Step: Recurse</a:t>
            </a:r>
          </a:p>
        </p:txBody>
      </p:sp>
      <p:sp>
        <p:nvSpPr>
          <p:cNvPr id="1122307" name="Rectangle 3"/>
          <p:cNvSpPr>
            <a:spLocks noGrp="1" noChangeArrowheads="1"/>
          </p:cNvSpPr>
          <p:nvPr>
            <p:ph idx="1"/>
          </p:nvPr>
        </p:nvSpPr>
        <p:spPr/>
        <p:txBody>
          <a:bodyPr/>
          <a:lstStyle/>
          <a:p>
            <a:r>
              <a:rPr lang="en-US" sz="2400" dirty="0"/>
              <a:t>Now we need to keep growing the tree!</a:t>
            </a:r>
          </a:p>
          <a:p>
            <a:r>
              <a:rPr lang="en-US" sz="2400" dirty="0"/>
              <a:t>Two branches are done (why?)</a:t>
            </a:r>
          </a:p>
          <a:p>
            <a:r>
              <a:rPr lang="en-US" sz="2400" dirty="0"/>
              <a:t>What should we do under “full”?</a:t>
            </a:r>
          </a:p>
          <a:p>
            <a:pPr lvl="1"/>
            <a:r>
              <a:rPr lang="en-US" sz="2000" dirty="0"/>
              <a:t>See what examples are there…</a:t>
            </a:r>
          </a:p>
        </p:txBody>
      </p:sp>
      <p:pic>
        <p:nvPicPr>
          <p:cNvPr id="1122308" name="Picture 4"/>
          <p:cNvPicPr>
            <a:picLocks noChangeAspect="1" noChangeArrowheads="1"/>
          </p:cNvPicPr>
          <p:nvPr/>
        </p:nvPicPr>
        <p:blipFill>
          <a:blip r:embed="rId2">
            <a:extLst>
              <a:ext uri="{28A0092B-C50C-407E-A947-70E740481C1C}">
                <a14:useLocalDpi xmlns:a14="http://schemas.microsoft.com/office/drawing/2010/main" val="0"/>
              </a:ext>
            </a:extLst>
          </a:blip>
          <a:srcRect r="53867"/>
          <a:stretch>
            <a:fillRect/>
          </a:stretch>
        </p:blipFill>
        <p:spPr bwMode="auto">
          <a:xfrm>
            <a:off x="6096000" y="1447800"/>
            <a:ext cx="3276600"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2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288" y="3429000"/>
            <a:ext cx="6513512" cy="3263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22310" name="Rectangle 6"/>
          <p:cNvSpPr>
            <a:spLocks noChangeArrowheads="1"/>
          </p:cNvSpPr>
          <p:nvPr/>
        </p:nvSpPr>
        <p:spPr bwMode="auto">
          <a:xfrm>
            <a:off x="1447800" y="41148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2311" name="Rectangle 7"/>
          <p:cNvSpPr>
            <a:spLocks noChangeArrowheads="1"/>
          </p:cNvSpPr>
          <p:nvPr/>
        </p:nvSpPr>
        <p:spPr bwMode="auto">
          <a:xfrm>
            <a:off x="1447800" y="4572000"/>
            <a:ext cx="6477000" cy="228600"/>
          </a:xfrm>
          <a:prstGeom prst="rect">
            <a:avLst/>
          </a:prstGeom>
          <a:solidFill>
            <a:srgbClr val="008000">
              <a:alpha val="5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2312" name="Rectangle 8"/>
          <p:cNvSpPr>
            <a:spLocks noChangeArrowheads="1"/>
          </p:cNvSpPr>
          <p:nvPr/>
        </p:nvSpPr>
        <p:spPr bwMode="auto">
          <a:xfrm>
            <a:off x="1447800" y="48006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2313" name="Rectangle 9"/>
          <p:cNvSpPr>
            <a:spLocks noChangeArrowheads="1"/>
          </p:cNvSpPr>
          <p:nvPr/>
        </p:nvSpPr>
        <p:spPr bwMode="auto">
          <a:xfrm>
            <a:off x="1447800" y="57150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2314" name="Rectangle 10"/>
          <p:cNvSpPr>
            <a:spLocks noChangeArrowheads="1"/>
          </p:cNvSpPr>
          <p:nvPr/>
        </p:nvSpPr>
        <p:spPr bwMode="auto">
          <a:xfrm>
            <a:off x="1447800" y="5943600"/>
            <a:ext cx="6477000" cy="228600"/>
          </a:xfrm>
          <a:prstGeom prst="rect">
            <a:avLst/>
          </a:prstGeom>
          <a:solidFill>
            <a:srgbClr val="CC0000">
              <a:alpha val="5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2315" name="Rectangle 11"/>
          <p:cNvSpPr>
            <a:spLocks noChangeArrowheads="1"/>
          </p:cNvSpPr>
          <p:nvPr/>
        </p:nvSpPr>
        <p:spPr bwMode="auto">
          <a:xfrm>
            <a:off x="1447800" y="6400800"/>
            <a:ext cx="6477000" cy="228600"/>
          </a:xfrm>
          <a:prstGeom prst="rect">
            <a:avLst/>
          </a:prstGeom>
          <a:solidFill>
            <a:srgbClr val="008000">
              <a:alpha val="5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503358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186" name="Rectangle 2"/>
          <p:cNvSpPr>
            <a:spLocks noGrp="1" noChangeArrowheads="1"/>
          </p:cNvSpPr>
          <p:nvPr>
            <p:ph type="title"/>
          </p:nvPr>
        </p:nvSpPr>
        <p:spPr/>
        <p:txBody>
          <a:bodyPr/>
          <a:lstStyle/>
          <a:p>
            <a:r>
              <a:rPr lang="en-US"/>
              <a:t>Example: Learned Tree</a:t>
            </a:r>
          </a:p>
        </p:txBody>
      </p:sp>
      <p:sp>
        <p:nvSpPr>
          <p:cNvPr id="1117187" name="Rectangle 3"/>
          <p:cNvSpPr>
            <a:spLocks noGrp="1" noChangeArrowheads="1"/>
          </p:cNvSpPr>
          <p:nvPr>
            <p:ph idx="1"/>
          </p:nvPr>
        </p:nvSpPr>
        <p:spPr>
          <a:xfrm>
            <a:off x="2209800" y="1600200"/>
            <a:ext cx="6477000" cy="5105400"/>
          </a:xfrm>
        </p:spPr>
        <p:txBody>
          <a:bodyPr/>
          <a:lstStyle/>
          <a:p>
            <a:pPr>
              <a:lnSpc>
                <a:spcPct val="80000"/>
              </a:lnSpc>
            </a:pPr>
            <a:r>
              <a:rPr lang="en-US" sz="2400" dirty="0"/>
              <a:t>Decision tree learned from these 12 examples:</a:t>
            </a:r>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800" dirty="0"/>
          </a:p>
          <a:p>
            <a:pPr>
              <a:lnSpc>
                <a:spcPct val="80000"/>
              </a:lnSpc>
            </a:pPr>
            <a:endParaRPr lang="en-US" sz="2400" dirty="0"/>
          </a:p>
          <a:p>
            <a:pPr>
              <a:lnSpc>
                <a:spcPct val="80000"/>
              </a:lnSpc>
            </a:pPr>
            <a:r>
              <a:rPr lang="en-US" sz="2400" dirty="0"/>
              <a:t>Substantially simpler than the full tree</a:t>
            </a:r>
          </a:p>
          <a:p>
            <a:pPr lvl="1">
              <a:lnSpc>
                <a:spcPct val="80000"/>
              </a:lnSpc>
            </a:pPr>
            <a:r>
              <a:rPr lang="en-US" sz="2000" dirty="0"/>
              <a:t>A more complex hypothesis isn't justified by data</a:t>
            </a:r>
          </a:p>
        </p:txBody>
      </p:sp>
      <p:pic>
        <p:nvPicPr>
          <p:cNvPr id="11171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063" y="2035175"/>
            <a:ext cx="4351337" cy="3146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2523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450" name="Rectangle 2"/>
          <p:cNvSpPr>
            <a:spLocks noGrp="1" noChangeArrowheads="1"/>
          </p:cNvSpPr>
          <p:nvPr>
            <p:ph type="title"/>
          </p:nvPr>
        </p:nvSpPr>
        <p:spPr/>
        <p:txBody>
          <a:bodyPr/>
          <a:lstStyle/>
          <a:p>
            <a:r>
              <a:rPr lang="en-US"/>
              <a:t>Example: Miles Per Gallon</a:t>
            </a:r>
          </a:p>
        </p:txBody>
      </p:sp>
      <p:sp>
        <p:nvSpPr>
          <p:cNvPr id="1128452" name="Text Box 4"/>
          <p:cNvSpPr txBox="1">
            <a:spLocks noChangeArrowheads="1"/>
          </p:cNvSpPr>
          <p:nvPr/>
        </p:nvSpPr>
        <p:spPr bwMode="auto">
          <a:xfrm>
            <a:off x="365125" y="2166938"/>
            <a:ext cx="12350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sz="2400">
              <a:latin typeface="Tahoma" pitchFamily="34" charset="0"/>
            </a:endParaRPr>
          </a:p>
        </p:txBody>
      </p:sp>
      <p:sp>
        <p:nvSpPr>
          <p:cNvPr id="1128453" name="Text Box 5"/>
          <p:cNvSpPr txBox="1">
            <a:spLocks noChangeArrowheads="1"/>
          </p:cNvSpPr>
          <p:nvPr/>
        </p:nvSpPr>
        <p:spPr bwMode="auto">
          <a:xfrm rot="16200000">
            <a:off x="919162" y="3175000"/>
            <a:ext cx="2336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000" dirty="0">
                <a:latin typeface="Tahoma" pitchFamily="34" charset="0"/>
              </a:rPr>
              <a:t>40 Examples</a:t>
            </a:r>
          </a:p>
        </p:txBody>
      </p:sp>
      <p:graphicFrame>
        <p:nvGraphicFramePr>
          <p:cNvPr id="1128454" name="Object 6"/>
          <p:cNvGraphicFramePr>
            <a:graphicFrameLocks noChangeAspect="1"/>
          </p:cNvGraphicFramePr>
          <p:nvPr/>
        </p:nvGraphicFramePr>
        <p:xfrm>
          <a:off x="2640012" y="1530350"/>
          <a:ext cx="6503988" cy="4967288"/>
        </p:xfrm>
        <a:graphic>
          <a:graphicData uri="http://schemas.openxmlformats.org/presentationml/2006/ole">
            <mc:AlternateContent xmlns:mc="http://schemas.openxmlformats.org/markup-compatibility/2006">
              <mc:Choice xmlns:v="urn:schemas-microsoft-com:vml" Requires="v">
                <p:oleObj name="Worksheet" r:id="rId2" imgW="5191354" imgH="3734105" progId="Excel.Sheet.8">
                  <p:embed/>
                </p:oleObj>
              </mc:Choice>
              <mc:Fallback>
                <p:oleObj name="Worksheet" r:id="rId2" imgW="5191354" imgH="3734105" progId="Excel.Sheet.8">
                  <p:embed/>
                  <p:pic>
                    <p:nvPicPr>
                      <p:cNvPr id="1128454"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012" y="1530350"/>
                        <a:ext cx="6503988" cy="4967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1128455" name="Rectangle 7"/>
          <p:cNvSpPr>
            <a:spLocks noChangeArrowheads="1"/>
          </p:cNvSpPr>
          <p:nvPr/>
        </p:nvSpPr>
        <p:spPr bwMode="auto">
          <a:xfrm>
            <a:off x="1495425" y="1530350"/>
            <a:ext cx="530225" cy="4946650"/>
          </a:xfrm>
          <a:prstGeom prst="rect">
            <a:avLst/>
          </a:prstGeom>
          <a:solidFill>
            <a:schemeClr val="accent1">
              <a:alpha val="50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473848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9476" name="Picture 4" descr="iga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304800"/>
            <a:ext cx="2984500" cy="6477000"/>
          </a:xfrm>
          <a:prstGeom prst="rect">
            <a:avLst/>
          </a:prstGeom>
          <a:noFill/>
          <a:extLst>
            <a:ext uri="{909E8E84-426E-40dd-AFC4-6F175D3DCCD1}">
              <a14:hiddenFill xmlns:a14="http://schemas.microsoft.com/office/drawing/2010/main" xmlns="">
                <a:solidFill>
                  <a:srgbClr val="FFFFFF"/>
                </a:solidFill>
              </a14:hiddenFill>
            </a:ext>
          </a:extLst>
        </p:spPr>
      </p:pic>
      <p:sp>
        <p:nvSpPr>
          <p:cNvPr id="1129480" name="Rectangle 8"/>
          <p:cNvSpPr>
            <a:spLocks noGrp="1" noChangeArrowheads="1"/>
          </p:cNvSpPr>
          <p:nvPr>
            <p:ph type="title"/>
          </p:nvPr>
        </p:nvSpPr>
        <p:spPr>
          <a:xfrm>
            <a:off x="0" y="0"/>
            <a:ext cx="8153400" cy="1066800"/>
          </a:xfrm>
        </p:spPr>
        <p:txBody>
          <a:bodyPr/>
          <a:lstStyle/>
          <a:p>
            <a:r>
              <a:rPr lang="en-US" dirty="0"/>
              <a:t>Find the First Split</a:t>
            </a:r>
          </a:p>
        </p:txBody>
      </p:sp>
      <p:sp>
        <p:nvSpPr>
          <p:cNvPr id="1129481" name="Rectangle 9"/>
          <p:cNvSpPr>
            <a:spLocks noGrp="1" noChangeArrowheads="1"/>
          </p:cNvSpPr>
          <p:nvPr>
            <p:ph idx="1"/>
          </p:nvPr>
        </p:nvSpPr>
        <p:spPr>
          <a:xfrm>
            <a:off x="1295400" y="1600200"/>
            <a:ext cx="5638800" cy="4525963"/>
          </a:xfrm>
        </p:spPr>
        <p:txBody>
          <a:bodyPr/>
          <a:lstStyle/>
          <a:p>
            <a:r>
              <a:rPr lang="en-US" dirty="0"/>
              <a:t>Look at information gain for each attribute</a:t>
            </a:r>
          </a:p>
          <a:p>
            <a:endParaRPr lang="en-US" dirty="0"/>
          </a:p>
          <a:p>
            <a:r>
              <a:rPr lang="en-US" dirty="0"/>
              <a:t>Note that each attribute is correlated with the target!</a:t>
            </a:r>
          </a:p>
          <a:p>
            <a:endParaRPr lang="en-US" dirty="0"/>
          </a:p>
          <a:p>
            <a:r>
              <a:rPr lang="en-US" dirty="0"/>
              <a:t>What do we split on?</a:t>
            </a:r>
          </a:p>
        </p:txBody>
      </p:sp>
    </p:spTree>
    <p:extLst>
      <p:ext uri="{BB962C8B-B14F-4D97-AF65-F5344CB8AC3E}">
        <p14:creationId xmlns:p14="http://schemas.microsoft.com/office/powerpoint/2010/main" val="411729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p:txBody>
          <a:bodyPr/>
          <a:lstStyle/>
          <a:p>
            <a:r>
              <a:rPr lang="en-US"/>
              <a:t>Result: Decision Stump</a:t>
            </a:r>
          </a:p>
        </p:txBody>
      </p:sp>
      <p:pic>
        <p:nvPicPr>
          <p:cNvPr id="1130499" name="Picture 3" descr="stu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600200"/>
            <a:ext cx="7018337" cy="36226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47124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3570" name="Picture 2" descr="2lev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524000"/>
            <a:ext cx="7829550" cy="4092575"/>
          </a:xfrm>
          <a:prstGeom prst="rect">
            <a:avLst/>
          </a:prstGeom>
          <a:noFill/>
          <a:extLst>
            <a:ext uri="{909E8E84-426E-40dd-AFC4-6F175D3DCCD1}">
              <a14:hiddenFill xmlns:a14="http://schemas.microsoft.com/office/drawing/2010/main" xmlns="">
                <a:solidFill>
                  <a:srgbClr val="FFFFFF"/>
                </a:solidFill>
              </a14:hiddenFill>
            </a:ext>
          </a:extLst>
        </p:spPr>
      </p:pic>
      <p:sp>
        <p:nvSpPr>
          <p:cNvPr id="1133571" name="Rectangle 3"/>
          <p:cNvSpPr>
            <a:spLocks noGrp="1" noChangeArrowheads="1"/>
          </p:cNvSpPr>
          <p:nvPr>
            <p:ph type="title"/>
          </p:nvPr>
        </p:nvSpPr>
        <p:spPr/>
        <p:txBody>
          <a:bodyPr/>
          <a:lstStyle/>
          <a:p>
            <a:r>
              <a:rPr lang="en-US" dirty="0"/>
              <a:t>Second Level</a:t>
            </a:r>
          </a:p>
        </p:txBody>
      </p:sp>
      <p:pic>
        <p:nvPicPr>
          <p:cNvPr id="3" name="Picture 2">
            <a:extLst>
              <a:ext uri="{FF2B5EF4-FFF2-40B4-BE49-F238E27FC236}">
                <a16:creationId xmlns:a16="http://schemas.microsoft.com/office/drawing/2014/main" id="{83DBFBEB-0260-D747-A6C0-9B0E0394C6EF}"/>
              </a:ext>
            </a:extLst>
          </p:cNvPr>
          <p:cNvPicPr>
            <a:picLocks noChangeAspect="1"/>
          </p:cNvPicPr>
          <p:nvPr/>
        </p:nvPicPr>
        <p:blipFill>
          <a:blip r:embed="rId3"/>
          <a:stretch>
            <a:fillRect/>
          </a:stretch>
        </p:blipFill>
        <p:spPr>
          <a:xfrm>
            <a:off x="4572000" y="3733800"/>
            <a:ext cx="1143000" cy="368300"/>
          </a:xfrm>
          <a:prstGeom prst="rect">
            <a:avLst/>
          </a:prstGeom>
        </p:spPr>
      </p:pic>
      <p:pic>
        <p:nvPicPr>
          <p:cNvPr id="6" name="Picture 5">
            <a:extLst>
              <a:ext uri="{FF2B5EF4-FFF2-40B4-BE49-F238E27FC236}">
                <a16:creationId xmlns:a16="http://schemas.microsoft.com/office/drawing/2014/main" id="{E095FEB8-EEF3-E945-AC62-94F034E5A33E}"/>
              </a:ext>
            </a:extLst>
          </p:cNvPr>
          <p:cNvPicPr>
            <a:picLocks noChangeAspect="1"/>
          </p:cNvPicPr>
          <p:nvPr/>
        </p:nvPicPr>
        <p:blipFill>
          <a:blip r:embed="rId3"/>
          <a:stretch>
            <a:fillRect/>
          </a:stretch>
        </p:blipFill>
        <p:spPr>
          <a:xfrm>
            <a:off x="7848600" y="3725454"/>
            <a:ext cx="1143000" cy="368300"/>
          </a:xfrm>
          <a:prstGeom prst="rect">
            <a:avLst/>
          </a:prstGeom>
        </p:spPr>
      </p:pic>
    </p:spTree>
    <p:extLst>
      <p:ext uri="{BB962C8B-B14F-4D97-AF65-F5344CB8AC3E}">
        <p14:creationId xmlns:p14="http://schemas.microsoft.com/office/powerpoint/2010/main" val="3340168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4594"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7"/>
            <a:ext cx="7469831" cy="5879592"/>
          </a:xfrm>
          <a:prstGeom prst="rect">
            <a:avLst/>
          </a:prstGeom>
          <a:noFill/>
          <a:extLst>
            <a:ext uri="{909E8E84-426E-40dd-AFC4-6F175D3DCCD1}">
              <a14:hiddenFill xmlns:a14="http://schemas.microsoft.com/office/drawing/2010/main" xmlns="">
                <a:solidFill>
                  <a:srgbClr val="FFFFFF"/>
                </a:solidFill>
              </a14:hiddenFill>
            </a:ext>
          </a:extLst>
        </p:spPr>
      </p:pic>
      <p:sp>
        <p:nvSpPr>
          <p:cNvPr id="1134595" name="Rectangle 3"/>
          <p:cNvSpPr>
            <a:spLocks noChangeArrowheads="1"/>
          </p:cNvSpPr>
          <p:nvPr/>
        </p:nvSpPr>
        <p:spPr bwMode="auto">
          <a:xfrm>
            <a:off x="381000" y="304800"/>
            <a:ext cx="3505200" cy="7715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sz="4400">
                <a:latin typeface="Tahoma" pitchFamily="34" charset="0"/>
              </a:rPr>
              <a:t>Final Tree</a:t>
            </a:r>
          </a:p>
        </p:txBody>
      </p:sp>
      <p:grpSp>
        <p:nvGrpSpPr>
          <p:cNvPr id="1134596" name="Group 4"/>
          <p:cNvGrpSpPr>
            <a:grpSpLocks/>
          </p:cNvGrpSpPr>
          <p:nvPr/>
        </p:nvGrpSpPr>
        <p:grpSpPr bwMode="auto">
          <a:xfrm>
            <a:off x="8991600" y="457200"/>
            <a:ext cx="2743200" cy="6096000"/>
            <a:chOff x="3408" y="96"/>
            <a:chExt cx="1728" cy="3840"/>
          </a:xfrm>
        </p:grpSpPr>
        <p:sp>
          <p:nvSpPr>
            <p:cNvPr id="1134597" name="AutoShape 5"/>
            <p:cNvSpPr>
              <a:spLocks noChangeArrowheads="1"/>
            </p:cNvSpPr>
            <p:nvPr/>
          </p:nvSpPr>
          <p:spPr bwMode="auto">
            <a:xfrm>
              <a:off x="3408" y="96"/>
              <a:ext cx="1728" cy="3840"/>
            </a:xfrm>
            <a:prstGeom prst="wedgeRectCallout">
              <a:avLst>
                <a:gd name="adj1" fmla="val -270570"/>
                <a:gd name="adj2" fmla="val 39706"/>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endParaRPr lang="en-US" sz="2400">
                <a:latin typeface="Tahoma" pitchFamily="34" charset="0"/>
              </a:endParaRPr>
            </a:p>
          </p:txBody>
        </p:sp>
        <p:pic>
          <p:nvPicPr>
            <p:cNvPr id="1134598" name="Picture 6" descr="unexpand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6" y="144"/>
              <a:ext cx="1626" cy="3768"/>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7" name="Picture 6">
            <a:extLst>
              <a:ext uri="{FF2B5EF4-FFF2-40B4-BE49-F238E27FC236}">
                <a16:creationId xmlns:a16="http://schemas.microsoft.com/office/drawing/2014/main" id="{55E327C0-1568-2940-8A97-3683A4664C35}"/>
              </a:ext>
            </a:extLst>
          </p:cNvPr>
          <p:cNvPicPr>
            <a:picLocks noChangeAspect="1"/>
          </p:cNvPicPr>
          <p:nvPr/>
        </p:nvPicPr>
        <p:blipFill>
          <a:blip r:embed="rId4"/>
          <a:stretch>
            <a:fillRect/>
          </a:stretch>
        </p:blipFill>
        <p:spPr>
          <a:xfrm>
            <a:off x="3271381" y="3657600"/>
            <a:ext cx="919619" cy="228600"/>
          </a:xfrm>
          <a:prstGeom prst="rect">
            <a:avLst/>
          </a:prstGeom>
        </p:spPr>
      </p:pic>
      <p:pic>
        <p:nvPicPr>
          <p:cNvPr id="8" name="Picture 7">
            <a:extLst>
              <a:ext uri="{FF2B5EF4-FFF2-40B4-BE49-F238E27FC236}">
                <a16:creationId xmlns:a16="http://schemas.microsoft.com/office/drawing/2014/main" id="{38082B48-3177-C24E-A39B-68468035169D}"/>
              </a:ext>
            </a:extLst>
          </p:cNvPr>
          <p:cNvPicPr>
            <a:picLocks noChangeAspect="1"/>
          </p:cNvPicPr>
          <p:nvPr/>
        </p:nvPicPr>
        <p:blipFill>
          <a:blip r:embed="rId4"/>
          <a:stretch>
            <a:fillRect/>
          </a:stretch>
        </p:blipFill>
        <p:spPr>
          <a:xfrm>
            <a:off x="2209800" y="3657600"/>
            <a:ext cx="975856" cy="228600"/>
          </a:xfrm>
          <a:prstGeom prst="rect">
            <a:avLst/>
          </a:prstGeom>
        </p:spPr>
      </p:pic>
      <p:pic>
        <p:nvPicPr>
          <p:cNvPr id="9" name="Picture 8">
            <a:extLst>
              <a:ext uri="{FF2B5EF4-FFF2-40B4-BE49-F238E27FC236}">
                <a16:creationId xmlns:a16="http://schemas.microsoft.com/office/drawing/2014/main" id="{16069848-6BB9-7643-A491-963A1E6EED6F}"/>
              </a:ext>
            </a:extLst>
          </p:cNvPr>
          <p:cNvPicPr>
            <a:picLocks noChangeAspect="1"/>
          </p:cNvPicPr>
          <p:nvPr/>
        </p:nvPicPr>
        <p:blipFill>
          <a:blip r:embed="rId4"/>
          <a:stretch>
            <a:fillRect/>
          </a:stretch>
        </p:blipFill>
        <p:spPr>
          <a:xfrm>
            <a:off x="2057400" y="4724400"/>
            <a:ext cx="975856" cy="228600"/>
          </a:xfrm>
          <a:prstGeom prst="rect">
            <a:avLst/>
          </a:prstGeom>
        </p:spPr>
      </p:pic>
    </p:spTree>
    <p:extLst>
      <p:ext uri="{BB962C8B-B14F-4D97-AF65-F5344CB8AC3E}">
        <p14:creationId xmlns:p14="http://schemas.microsoft.com/office/powerpoint/2010/main" val="397010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45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258" name="Rectangle 2"/>
          <p:cNvSpPr>
            <a:spLocks noGrp="1" noChangeArrowheads="1"/>
          </p:cNvSpPr>
          <p:nvPr>
            <p:ph type="title"/>
          </p:nvPr>
        </p:nvSpPr>
        <p:spPr/>
        <p:txBody>
          <a:bodyPr/>
          <a:lstStyle/>
          <a:p>
            <a:r>
              <a:rPr lang="en-US"/>
              <a:t>Reminder: Overfitting</a:t>
            </a:r>
          </a:p>
        </p:txBody>
      </p:sp>
      <p:sp>
        <p:nvSpPr>
          <p:cNvPr id="1120259" name="Rectangle 3"/>
          <p:cNvSpPr>
            <a:spLocks noGrp="1" noChangeArrowheads="1"/>
          </p:cNvSpPr>
          <p:nvPr>
            <p:ph idx="1"/>
          </p:nvPr>
        </p:nvSpPr>
        <p:spPr/>
        <p:txBody>
          <a:bodyPr/>
          <a:lstStyle/>
          <a:p>
            <a:pPr>
              <a:lnSpc>
                <a:spcPct val="90000"/>
              </a:lnSpc>
            </a:pPr>
            <a:r>
              <a:rPr lang="en-US" dirty="0" err="1"/>
              <a:t>Overfitting</a:t>
            </a:r>
            <a:r>
              <a:rPr lang="en-US" dirty="0"/>
              <a:t>:</a:t>
            </a:r>
          </a:p>
          <a:p>
            <a:pPr lvl="1">
              <a:lnSpc>
                <a:spcPct val="90000"/>
              </a:lnSpc>
            </a:pPr>
            <a:r>
              <a:rPr lang="en-US" dirty="0"/>
              <a:t>When you stop modeling the patterns in the training data (which generalize)</a:t>
            </a:r>
          </a:p>
          <a:p>
            <a:pPr lvl="1">
              <a:lnSpc>
                <a:spcPct val="90000"/>
              </a:lnSpc>
            </a:pPr>
            <a:r>
              <a:rPr lang="en-US" dirty="0"/>
              <a:t>And start modeling the noise (which doesn’t)</a:t>
            </a:r>
          </a:p>
          <a:p>
            <a:pPr lvl="1">
              <a:lnSpc>
                <a:spcPct val="90000"/>
              </a:lnSpc>
            </a:pPr>
            <a:endParaRPr lang="en-US" dirty="0"/>
          </a:p>
          <a:p>
            <a:pPr>
              <a:lnSpc>
                <a:spcPct val="90000"/>
              </a:lnSpc>
            </a:pPr>
            <a:r>
              <a:rPr lang="en-US" dirty="0"/>
              <a:t>We had this before:</a:t>
            </a:r>
          </a:p>
          <a:p>
            <a:pPr lvl="1">
              <a:lnSpc>
                <a:spcPct val="90000"/>
              </a:lnSpc>
            </a:pPr>
            <a:r>
              <a:rPr lang="en-US" dirty="0"/>
              <a:t>Naïve Bayes: needed to smooth</a:t>
            </a:r>
          </a:p>
        </p:txBody>
      </p:sp>
    </p:spTree>
    <p:extLst>
      <p:ext uri="{BB962C8B-B14F-4D97-AF65-F5344CB8AC3E}">
        <p14:creationId xmlns:p14="http://schemas.microsoft.com/office/powerpoint/2010/main" val="4198680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7906"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8"/>
            <a:ext cx="7464425" cy="5875337"/>
          </a:xfrm>
          <a:prstGeom prst="rect">
            <a:avLst/>
          </a:prstGeom>
          <a:noFill/>
          <a:extLst>
            <a:ext uri="{909E8E84-426E-40dd-AFC4-6F175D3DCCD1}">
              <a14:hiddenFill xmlns:a14="http://schemas.microsoft.com/office/drawing/2010/main" xmlns="">
                <a:solidFill>
                  <a:srgbClr val="FFFFFF"/>
                </a:solidFill>
              </a14:hiddenFill>
            </a:ext>
          </a:extLst>
        </p:spPr>
      </p:pic>
      <p:sp>
        <p:nvSpPr>
          <p:cNvPr id="1147907" name="Rectangle 3"/>
          <p:cNvSpPr>
            <a:spLocks noChangeArrowheads="1"/>
          </p:cNvSpPr>
          <p:nvPr/>
        </p:nvSpPr>
        <p:spPr bwMode="auto">
          <a:xfrm>
            <a:off x="5486400" y="46038"/>
            <a:ext cx="3497263" cy="144145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sz="4400">
                <a:latin typeface="Tahoma" pitchFamily="34" charset="0"/>
              </a:rPr>
              <a:t>MPG Training Error</a:t>
            </a:r>
          </a:p>
        </p:txBody>
      </p:sp>
      <p:sp>
        <p:nvSpPr>
          <p:cNvPr id="1147908" name="Rectangle 4"/>
          <p:cNvSpPr>
            <a:spLocks noChangeArrowheads="1"/>
          </p:cNvSpPr>
          <p:nvPr/>
        </p:nvSpPr>
        <p:spPr bwMode="auto">
          <a:xfrm>
            <a:off x="457200" y="1905000"/>
            <a:ext cx="6629400" cy="1295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endParaRPr lang="en-US"/>
          </a:p>
        </p:txBody>
      </p:sp>
      <p:sp>
        <p:nvSpPr>
          <p:cNvPr id="1147909" name="Freeform 5"/>
          <p:cNvSpPr>
            <a:spLocks/>
          </p:cNvSpPr>
          <p:nvPr/>
        </p:nvSpPr>
        <p:spPr bwMode="auto">
          <a:xfrm>
            <a:off x="1828800" y="5029200"/>
            <a:ext cx="1676400" cy="1376363"/>
          </a:xfrm>
          <a:custGeom>
            <a:avLst/>
            <a:gdLst>
              <a:gd name="T0" fmla="*/ 389 w 981"/>
              <a:gd name="T1" fmla="*/ 771 h 771"/>
              <a:gd name="T2" fmla="*/ 202 w 981"/>
              <a:gd name="T3" fmla="*/ 746 h 771"/>
              <a:gd name="T4" fmla="*/ 32 w 981"/>
              <a:gd name="T5" fmla="*/ 657 h 771"/>
              <a:gd name="T6" fmla="*/ 16 w 981"/>
              <a:gd name="T7" fmla="*/ 625 h 771"/>
              <a:gd name="T8" fmla="*/ 0 w 981"/>
              <a:gd name="T9" fmla="*/ 576 h 771"/>
              <a:gd name="T10" fmla="*/ 24 w 981"/>
              <a:gd name="T11" fmla="*/ 365 h 771"/>
              <a:gd name="T12" fmla="*/ 64 w 981"/>
              <a:gd name="T13" fmla="*/ 251 h 771"/>
              <a:gd name="T14" fmla="*/ 186 w 981"/>
              <a:gd name="T15" fmla="*/ 154 h 771"/>
              <a:gd name="T16" fmla="*/ 227 w 981"/>
              <a:gd name="T17" fmla="*/ 130 h 771"/>
              <a:gd name="T18" fmla="*/ 243 w 981"/>
              <a:gd name="T19" fmla="*/ 113 h 771"/>
              <a:gd name="T20" fmla="*/ 365 w 981"/>
              <a:gd name="T21" fmla="*/ 65 h 771"/>
              <a:gd name="T22" fmla="*/ 454 w 981"/>
              <a:gd name="T23" fmla="*/ 32 h 771"/>
              <a:gd name="T24" fmla="*/ 819 w 981"/>
              <a:gd name="T25" fmla="*/ 49 h 771"/>
              <a:gd name="T26" fmla="*/ 932 w 981"/>
              <a:gd name="T27" fmla="*/ 170 h 771"/>
              <a:gd name="T28" fmla="*/ 965 w 981"/>
              <a:gd name="T29" fmla="*/ 235 h 771"/>
              <a:gd name="T30" fmla="*/ 981 w 981"/>
              <a:gd name="T31" fmla="*/ 268 h 771"/>
              <a:gd name="T32" fmla="*/ 916 w 981"/>
              <a:gd name="T33" fmla="*/ 552 h 771"/>
              <a:gd name="T34" fmla="*/ 478 w 981"/>
              <a:gd name="T35" fmla="*/ 754 h 771"/>
              <a:gd name="T36" fmla="*/ 389 w 981"/>
              <a:gd name="T37"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1" h="771">
                <a:moveTo>
                  <a:pt x="389" y="771"/>
                </a:moveTo>
                <a:cubicBezTo>
                  <a:pt x="326" y="764"/>
                  <a:pt x="264" y="756"/>
                  <a:pt x="202" y="746"/>
                </a:cubicBezTo>
                <a:cubicBezTo>
                  <a:pt x="141" y="726"/>
                  <a:pt x="73" y="714"/>
                  <a:pt x="32" y="657"/>
                </a:cubicBezTo>
                <a:cubicBezTo>
                  <a:pt x="25" y="647"/>
                  <a:pt x="20" y="636"/>
                  <a:pt x="16" y="625"/>
                </a:cubicBezTo>
                <a:cubicBezTo>
                  <a:pt x="10" y="609"/>
                  <a:pt x="0" y="576"/>
                  <a:pt x="0" y="576"/>
                </a:cubicBezTo>
                <a:cubicBezTo>
                  <a:pt x="4" y="509"/>
                  <a:pt x="2" y="431"/>
                  <a:pt x="24" y="365"/>
                </a:cubicBezTo>
                <a:cubicBezTo>
                  <a:pt x="31" y="322"/>
                  <a:pt x="34" y="283"/>
                  <a:pt x="64" y="251"/>
                </a:cubicBezTo>
                <a:cubicBezTo>
                  <a:pt x="82" y="203"/>
                  <a:pt x="142" y="178"/>
                  <a:pt x="186" y="154"/>
                </a:cubicBezTo>
                <a:cubicBezTo>
                  <a:pt x="200" y="146"/>
                  <a:pt x="214" y="139"/>
                  <a:pt x="227" y="130"/>
                </a:cubicBezTo>
                <a:cubicBezTo>
                  <a:pt x="233" y="125"/>
                  <a:pt x="237" y="117"/>
                  <a:pt x="243" y="113"/>
                </a:cubicBezTo>
                <a:cubicBezTo>
                  <a:pt x="276" y="90"/>
                  <a:pt x="327" y="74"/>
                  <a:pt x="365" y="65"/>
                </a:cubicBezTo>
                <a:cubicBezTo>
                  <a:pt x="394" y="46"/>
                  <a:pt x="420" y="40"/>
                  <a:pt x="454" y="32"/>
                </a:cubicBezTo>
                <a:cubicBezTo>
                  <a:pt x="576" y="35"/>
                  <a:pt x="707" y="0"/>
                  <a:pt x="819" y="49"/>
                </a:cubicBezTo>
                <a:cubicBezTo>
                  <a:pt x="869" y="71"/>
                  <a:pt x="902" y="127"/>
                  <a:pt x="932" y="170"/>
                </a:cubicBezTo>
                <a:cubicBezTo>
                  <a:pt x="946" y="190"/>
                  <a:pt x="954" y="213"/>
                  <a:pt x="965" y="235"/>
                </a:cubicBezTo>
                <a:cubicBezTo>
                  <a:pt x="970" y="246"/>
                  <a:pt x="981" y="268"/>
                  <a:pt x="981" y="268"/>
                </a:cubicBezTo>
                <a:cubicBezTo>
                  <a:pt x="975" y="346"/>
                  <a:pt x="977" y="487"/>
                  <a:pt x="916" y="552"/>
                </a:cubicBezTo>
                <a:cubicBezTo>
                  <a:pt x="846" y="763"/>
                  <a:pt x="669" y="747"/>
                  <a:pt x="478" y="754"/>
                </a:cubicBezTo>
                <a:cubicBezTo>
                  <a:pt x="405" y="763"/>
                  <a:pt x="433" y="754"/>
                  <a:pt x="389" y="771"/>
                </a:cubicBezTo>
                <a:close/>
              </a:path>
            </a:pathLst>
          </a:custGeom>
          <a:noFill/>
          <a:ln w="76200" cap="flat" cmpd="sng">
            <a:solidFill>
              <a:schemeClr val="accent2"/>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pic>
        <p:nvPicPr>
          <p:cNvPr id="1147910" name="Picture 6" descr="train-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6378575" cy="10509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47911" name="Group 7"/>
          <p:cNvGrpSpPr>
            <a:grpSpLocks/>
          </p:cNvGrpSpPr>
          <p:nvPr/>
        </p:nvGrpSpPr>
        <p:grpSpPr bwMode="auto">
          <a:xfrm>
            <a:off x="457200" y="1905000"/>
            <a:ext cx="6629400" cy="1981200"/>
            <a:chOff x="288" y="1200"/>
            <a:chExt cx="4176" cy="1248"/>
          </a:xfrm>
        </p:grpSpPr>
        <p:sp>
          <p:nvSpPr>
            <p:cNvPr id="1147912" name="Rectangle 8"/>
            <p:cNvSpPr>
              <a:spLocks noChangeArrowheads="1"/>
            </p:cNvSpPr>
            <p:nvPr/>
          </p:nvSpPr>
          <p:spPr bwMode="auto">
            <a:xfrm>
              <a:off x="288" y="1200"/>
              <a:ext cx="4176" cy="124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endParaRPr lang="en-US"/>
            </a:p>
          </p:txBody>
        </p:sp>
        <p:pic>
          <p:nvPicPr>
            <p:cNvPr id="1147913" name="Picture 9" descr="test-sc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 y="1296"/>
              <a:ext cx="4018" cy="1073"/>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147914" name="Rectangle 10"/>
          <p:cNvSpPr>
            <a:spLocks noChangeArrowheads="1"/>
          </p:cNvSpPr>
          <p:nvPr/>
        </p:nvSpPr>
        <p:spPr bwMode="auto">
          <a:xfrm>
            <a:off x="1058863" y="4578350"/>
            <a:ext cx="6629400" cy="131921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r>
              <a:rPr lang="en-US" sz="2400">
                <a:latin typeface="Tahoma" pitchFamily="34" charset="0"/>
              </a:rPr>
              <a:t>The test set error is much worse than the training set error…</a:t>
            </a:r>
          </a:p>
          <a:p>
            <a:pPr algn="r"/>
            <a:r>
              <a:rPr lang="en-US" sz="3200">
                <a:latin typeface="Tahoma" pitchFamily="34" charset="0"/>
              </a:rPr>
              <a:t>…why?</a:t>
            </a:r>
          </a:p>
        </p:txBody>
      </p:sp>
    </p:spTree>
    <p:extLst>
      <p:ext uri="{BB962C8B-B14F-4D97-AF65-F5344CB8AC3E}">
        <p14:creationId xmlns:p14="http://schemas.microsoft.com/office/powerpoint/2010/main" val="1174866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0434" name="Picture 2" descr="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490538"/>
            <a:ext cx="7464425" cy="5875337"/>
          </a:xfrm>
          <a:prstGeom prst="rect">
            <a:avLst/>
          </a:prstGeom>
          <a:noFill/>
          <a:extLst>
            <a:ext uri="{909E8E84-426E-40dd-AFC4-6F175D3DCCD1}">
              <a14:hiddenFill xmlns:a14="http://schemas.microsoft.com/office/drawing/2010/main" xmlns="">
                <a:solidFill>
                  <a:srgbClr val="FFFFFF"/>
                </a:solidFill>
              </a14:hiddenFill>
            </a:ext>
          </a:extLst>
        </p:spPr>
      </p:pic>
      <p:sp>
        <p:nvSpPr>
          <p:cNvPr id="1170435" name="AutoShape 3"/>
          <p:cNvSpPr>
            <a:spLocks noChangeArrowheads="1"/>
          </p:cNvSpPr>
          <p:nvPr/>
        </p:nvSpPr>
        <p:spPr bwMode="auto">
          <a:xfrm>
            <a:off x="5105400" y="2667000"/>
            <a:ext cx="2590800" cy="1143000"/>
          </a:xfrm>
          <a:prstGeom prst="wedgeRectCallout">
            <a:avLst>
              <a:gd name="adj1" fmla="val -115565"/>
              <a:gd name="adj2" fmla="val 138194"/>
            </a:avLst>
          </a:prstGeom>
          <a:solidFill>
            <a:srgbClr val="FFFFFF"/>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sz="3200">
                <a:latin typeface="Tahoma" pitchFamily="34" charset="0"/>
              </a:rPr>
              <a:t>Consider this split</a:t>
            </a:r>
          </a:p>
        </p:txBody>
      </p:sp>
      <p:pic>
        <p:nvPicPr>
          <p:cNvPr id="4" name="Picture 3">
            <a:extLst>
              <a:ext uri="{FF2B5EF4-FFF2-40B4-BE49-F238E27FC236}">
                <a16:creationId xmlns:a16="http://schemas.microsoft.com/office/drawing/2014/main" id="{1EDF60AE-D306-6D45-A1A3-42998A95E675}"/>
              </a:ext>
            </a:extLst>
          </p:cNvPr>
          <p:cNvPicPr>
            <a:picLocks noChangeAspect="1"/>
          </p:cNvPicPr>
          <p:nvPr/>
        </p:nvPicPr>
        <p:blipFill>
          <a:blip r:embed="rId3"/>
          <a:stretch>
            <a:fillRect/>
          </a:stretch>
        </p:blipFill>
        <p:spPr>
          <a:xfrm>
            <a:off x="2209800" y="3657600"/>
            <a:ext cx="975856" cy="228600"/>
          </a:xfrm>
          <a:prstGeom prst="rect">
            <a:avLst/>
          </a:prstGeom>
        </p:spPr>
      </p:pic>
      <p:pic>
        <p:nvPicPr>
          <p:cNvPr id="5" name="Picture 4">
            <a:extLst>
              <a:ext uri="{FF2B5EF4-FFF2-40B4-BE49-F238E27FC236}">
                <a16:creationId xmlns:a16="http://schemas.microsoft.com/office/drawing/2014/main" id="{67744694-81F5-0B46-AA53-270C91E48DA4}"/>
              </a:ext>
            </a:extLst>
          </p:cNvPr>
          <p:cNvPicPr>
            <a:picLocks noChangeAspect="1"/>
          </p:cNvPicPr>
          <p:nvPr/>
        </p:nvPicPr>
        <p:blipFill>
          <a:blip r:embed="rId3"/>
          <a:stretch>
            <a:fillRect/>
          </a:stretch>
        </p:blipFill>
        <p:spPr>
          <a:xfrm>
            <a:off x="3276600" y="3616234"/>
            <a:ext cx="975856" cy="228600"/>
          </a:xfrm>
          <a:prstGeom prst="rect">
            <a:avLst/>
          </a:prstGeom>
        </p:spPr>
      </p:pic>
      <p:pic>
        <p:nvPicPr>
          <p:cNvPr id="6" name="Picture 5">
            <a:extLst>
              <a:ext uri="{FF2B5EF4-FFF2-40B4-BE49-F238E27FC236}">
                <a16:creationId xmlns:a16="http://schemas.microsoft.com/office/drawing/2014/main" id="{AB77D38D-54F8-D541-9852-E69E4ED10377}"/>
              </a:ext>
            </a:extLst>
          </p:cNvPr>
          <p:cNvPicPr>
            <a:picLocks noChangeAspect="1"/>
          </p:cNvPicPr>
          <p:nvPr/>
        </p:nvPicPr>
        <p:blipFill>
          <a:blip r:embed="rId3"/>
          <a:stretch>
            <a:fillRect/>
          </a:stretch>
        </p:blipFill>
        <p:spPr>
          <a:xfrm>
            <a:off x="2057400" y="4724400"/>
            <a:ext cx="975856" cy="228600"/>
          </a:xfrm>
          <a:prstGeom prst="rect">
            <a:avLst/>
          </a:prstGeom>
        </p:spPr>
      </p:pic>
      <p:sp>
        <p:nvSpPr>
          <p:cNvPr id="7" name="TextBox 6">
            <a:extLst>
              <a:ext uri="{FF2B5EF4-FFF2-40B4-BE49-F238E27FC236}">
                <a16:creationId xmlns:a16="http://schemas.microsoft.com/office/drawing/2014/main" id="{46550C08-2DCB-BE4F-9360-12DB2CB01F25}"/>
              </a:ext>
            </a:extLst>
          </p:cNvPr>
          <p:cNvSpPr txBox="1"/>
          <p:nvPr/>
        </p:nvSpPr>
        <p:spPr>
          <a:xfrm>
            <a:off x="2100943" y="4654034"/>
            <a:ext cx="1011815" cy="369332"/>
          </a:xfrm>
          <a:prstGeom prst="rect">
            <a:avLst/>
          </a:prstGeom>
          <a:noFill/>
        </p:spPr>
        <p:txBody>
          <a:bodyPr wrap="none" rtlCol="0">
            <a:spAutoFit/>
          </a:bodyPr>
          <a:lstStyle/>
          <a:p>
            <a:r>
              <a:rPr lang="en-US" dirty="0"/>
              <a:t>IG=0.25</a:t>
            </a:r>
          </a:p>
        </p:txBody>
      </p:sp>
    </p:spTree>
    <p:extLst>
      <p:ext uri="{BB962C8B-B14F-4D97-AF65-F5344CB8AC3E}">
        <p14:creationId xmlns:p14="http://schemas.microsoft.com/office/powerpoint/2010/main" val="32281439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674" name="Rectangle 2"/>
          <p:cNvSpPr>
            <a:spLocks noGrp="1" noChangeArrowheads="1"/>
          </p:cNvSpPr>
          <p:nvPr>
            <p:ph type="title"/>
          </p:nvPr>
        </p:nvSpPr>
        <p:spPr/>
        <p:txBody>
          <a:bodyPr/>
          <a:lstStyle/>
          <a:p>
            <a:r>
              <a:rPr lang="en-US"/>
              <a:t>Significance of a Split</a:t>
            </a:r>
          </a:p>
        </p:txBody>
      </p:sp>
      <p:sp>
        <p:nvSpPr>
          <p:cNvPr id="1180675" name="Rectangle 3"/>
          <p:cNvSpPr>
            <a:spLocks noGrp="1" noChangeArrowheads="1"/>
          </p:cNvSpPr>
          <p:nvPr>
            <p:ph idx="1"/>
          </p:nvPr>
        </p:nvSpPr>
        <p:spPr/>
        <p:txBody>
          <a:bodyPr/>
          <a:lstStyle/>
          <a:p>
            <a:pPr>
              <a:lnSpc>
                <a:spcPct val="80000"/>
              </a:lnSpc>
            </a:pPr>
            <a:r>
              <a:rPr lang="en-US" dirty="0"/>
              <a:t>Starting with:</a:t>
            </a:r>
          </a:p>
          <a:p>
            <a:pPr lvl="1">
              <a:lnSpc>
                <a:spcPct val="80000"/>
              </a:lnSpc>
            </a:pPr>
            <a:r>
              <a:rPr lang="en-US" dirty="0"/>
              <a:t>Three cars with 4 cylinders, from Asia, with medium HP</a:t>
            </a:r>
          </a:p>
          <a:p>
            <a:pPr lvl="1">
              <a:lnSpc>
                <a:spcPct val="80000"/>
              </a:lnSpc>
            </a:pPr>
            <a:r>
              <a:rPr lang="en-US" dirty="0"/>
              <a:t>2 bad MPG</a:t>
            </a:r>
          </a:p>
          <a:p>
            <a:pPr lvl="1">
              <a:lnSpc>
                <a:spcPct val="80000"/>
              </a:lnSpc>
            </a:pPr>
            <a:r>
              <a:rPr lang="en-US" dirty="0"/>
              <a:t>1 good MPG</a:t>
            </a:r>
          </a:p>
          <a:p>
            <a:pPr>
              <a:lnSpc>
                <a:spcPct val="80000"/>
              </a:lnSpc>
            </a:pPr>
            <a:r>
              <a:rPr lang="en-US" dirty="0"/>
              <a:t>What do we expect from a three-way split?</a:t>
            </a:r>
          </a:p>
          <a:p>
            <a:pPr lvl="1">
              <a:lnSpc>
                <a:spcPct val="80000"/>
              </a:lnSpc>
            </a:pPr>
            <a:r>
              <a:rPr lang="en-US" dirty="0"/>
              <a:t>Maybe each example in its own subset?</a:t>
            </a:r>
          </a:p>
          <a:p>
            <a:pPr lvl="1">
              <a:lnSpc>
                <a:spcPct val="80000"/>
              </a:lnSpc>
            </a:pPr>
            <a:r>
              <a:rPr lang="en-US" dirty="0"/>
              <a:t>Maybe just what we saw in the last slide?</a:t>
            </a:r>
          </a:p>
          <a:p>
            <a:pPr>
              <a:lnSpc>
                <a:spcPct val="80000"/>
              </a:lnSpc>
            </a:pPr>
            <a:r>
              <a:rPr lang="en-US" dirty="0"/>
              <a:t>Probably shouldn’t split if the information gain is small</a:t>
            </a:r>
          </a:p>
          <a:p>
            <a:pPr marL="0" indent="0">
              <a:lnSpc>
                <a:spcPct val="80000"/>
              </a:lnSpc>
              <a:buNone/>
            </a:pPr>
            <a:endParaRPr lang="en-US" dirty="0"/>
          </a:p>
        </p:txBody>
      </p:sp>
      <p:sp>
        <p:nvSpPr>
          <p:cNvPr id="1180676" name="Oval 4"/>
          <p:cNvSpPr>
            <a:spLocks noChangeArrowheads="1"/>
          </p:cNvSpPr>
          <p:nvPr/>
        </p:nvSpPr>
        <p:spPr bwMode="auto">
          <a:xfrm>
            <a:off x="10591800" y="1970314"/>
            <a:ext cx="152400" cy="152400"/>
          </a:xfrm>
          <a:prstGeom prst="ellipse">
            <a:avLst/>
          </a:prstGeom>
          <a:solidFill>
            <a:srgbClr val="3333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80677" name="Oval 5"/>
          <p:cNvSpPr>
            <a:spLocks noChangeArrowheads="1"/>
          </p:cNvSpPr>
          <p:nvPr/>
        </p:nvSpPr>
        <p:spPr bwMode="auto">
          <a:xfrm>
            <a:off x="10820400" y="1970314"/>
            <a:ext cx="152400" cy="152400"/>
          </a:xfrm>
          <a:prstGeom prst="ellipse">
            <a:avLst/>
          </a:prstGeom>
          <a:solidFill>
            <a:srgbClr val="3333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80678" name="Oval 6"/>
          <p:cNvSpPr>
            <a:spLocks noChangeArrowheads="1"/>
          </p:cNvSpPr>
          <p:nvPr/>
        </p:nvSpPr>
        <p:spPr bwMode="auto">
          <a:xfrm>
            <a:off x="10820400" y="2198914"/>
            <a:ext cx="152400" cy="152400"/>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80679" name="Line 7"/>
          <p:cNvSpPr>
            <a:spLocks noChangeShapeType="1"/>
          </p:cNvSpPr>
          <p:nvPr/>
        </p:nvSpPr>
        <p:spPr bwMode="auto">
          <a:xfrm flipH="1">
            <a:off x="10363200" y="2503714"/>
            <a:ext cx="3810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80680" name="Line 8"/>
          <p:cNvSpPr>
            <a:spLocks noChangeShapeType="1"/>
          </p:cNvSpPr>
          <p:nvPr/>
        </p:nvSpPr>
        <p:spPr bwMode="auto">
          <a:xfrm>
            <a:off x="10744200" y="2503714"/>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80681" name="Line 9"/>
          <p:cNvSpPr>
            <a:spLocks noChangeShapeType="1"/>
          </p:cNvSpPr>
          <p:nvPr/>
        </p:nvSpPr>
        <p:spPr bwMode="auto">
          <a:xfrm>
            <a:off x="10744200" y="2503714"/>
            <a:ext cx="6858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80682" name="Oval 10"/>
          <p:cNvSpPr>
            <a:spLocks noChangeArrowheads="1"/>
          </p:cNvSpPr>
          <p:nvPr/>
        </p:nvSpPr>
        <p:spPr bwMode="auto">
          <a:xfrm>
            <a:off x="10287000" y="3037114"/>
            <a:ext cx="152400" cy="152400"/>
          </a:xfrm>
          <a:prstGeom prst="ellipse">
            <a:avLst/>
          </a:prstGeom>
          <a:solidFill>
            <a:srgbClr val="3333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80683" name="Oval 11"/>
          <p:cNvSpPr>
            <a:spLocks noChangeArrowheads="1"/>
          </p:cNvSpPr>
          <p:nvPr/>
        </p:nvSpPr>
        <p:spPr bwMode="auto">
          <a:xfrm>
            <a:off x="10820400" y="3037114"/>
            <a:ext cx="152400" cy="152400"/>
          </a:xfrm>
          <a:prstGeom prst="ellipse">
            <a:avLst/>
          </a:prstGeom>
          <a:solidFill>
            <a:srgbClr val="3333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80684" name="Oval 12"/>
          <p:cNvSpPr>
            <a:spLocks noChangeArrowheads="1"/>
          </p:cNvSpPr>
          <p:nvPr/>
        </p:nvSpPr>
        <p:spPr bwMode="auto">
          <a:xfrm>
            <a:off x="10820400" y="3265714"/>
            <a:ext cx="152400" cy="152400"/>
          </a:xfrm>
          <a:prstGeom prst="ellipse">
            <a:avLst/>
          </a:prstGeom>
          <a:solidFill>
            <a:srgbClr val="CC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365556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Grp="1" noChangeArrowheads="1"/>
          </p:cNvSpPr>
          <p:nvPr>
            <p:ph type="title"/>
          </p:nvPr>
        </p:nvSpPr>
        <p:spPr/>
        <p:txBody>
          <a:bodyPr/>
          <a:lstStyle/>
          <a:p>
            <a:r>
              <a:rPr lang="en-US"/>
              <a:t>Keeping it General</a:t>
            </a:r>
          </a:p>
        </p:txBody>
      </p:sp>
      <p:sp>
        <p:nvSpPr>
          <p:cNvPr id="1121283" name="Rectangle 3"/>
          <p:cNvSpPr>
            <a:spLocks noGrp="1" noChangeArrowheads="1"/>
          </p:cNvSpPr>
          <p:nvPr>
            <p:ph idx="1"/>
          </p:nvPr>
        </p:nvSpPr>
        <p:spPr>
          <a:xfrm>
            <a:off x="304800" y="1600200"/>
            <a:ext cx="5867400" cy="4525963"/>
          </a:xfrm>
        </p:spPr>
        <p:txBody>
          <a:bodyPr/>
          <a:lstStyle/>
          <a:p>
            <a:pPr>
              <a:lnSpc>
                <a:spcPct val="90000"/>
              </a:lnSpc>
            </a:pPr>
            <a:r>
              <a:rPr lang="en-US" dirty="0"/>
              <a:t>Pruning:</a:t>
            </a:r>
          </a:p>
          <a:p>
            <a:pPr lvl="1">
              <a:lnSpc>
                <a:spcPct val="90000"/>
              </a:lnSpc>
            </a:pPr>
            <a:r>
              <a:rPr lang="en-US" dirty="0"/>
              <a:t>Build the full decision tree</a:t>
            </a:r>
          </a:p>
          <a:p>
            <a:pPr lvl="1">
              <a:lnSpc>
                <a:spcPct val="90000"/>
              </a:lnSpc>
            </a:pPr>
            <a:r>
              <a:rPr lang="en-US" dirty="0"/>
              <a:t>Begin at the bottom of the tree</a:t>
            </a:r>
          </a:p>
          <a:p>
            <a:pPr lvl="1">
              <a:lnSpc>
                <a:spcPct val="90000"/>
              </a:lnSpc>
            </a:pPr>
            <a:r>
              <a:rPr lang="en-US" dirty="0"/>
              <a:t>Delete splits in which </a:t>
            </a:r>
          </a:p>
          <a:p>
            <a:pPr lvl="1">
              <a:lnSpc>
                <a:spcPct val="90000"/>
              </a:lnSpc>
              <a:buFont typeface="Wingdings" pitchFamily="2" charset="2"/>
              <a:buNone/>
            </a:pPr>
            <a:r>
              <a:rPr lang="en-US" dirty="0"/>
              <a:t>		</a:t>
            </a:r>
            <a:r>
              <a:rPr lang="en-US" dirty="0">
                <a:solidFill>
                  <a:srgbClr val="CC0000"/>
                </a:solidFill>
              </a:rPr>
              <a:t>IG &lt; Threshold</a:t>
            </a:r>
            <a:endParaRPr lang="en-US" i="1" dirty="0">
              <a:solidFill>
                <a:srgbClr val="CC0000"/>
              </a:solidFill>
            </a:endParaRPr>
          </a:p>
          <a:p>
            <a:pPr lvl="1">
              <a:lnSpc>
                <a:spcPct val="90000"/>
              </a:lnSpc>
            </a:pPr>
            <a:r>
              <a:rPr lang="en-US" dirty="0"/>
              <a:t>Continue working upward until there are no more </a:t>
            </a:r>
            <a:r>
              <a:rPr lang="en-US" dirty="0" err="1"/>
              <a:t>prunable</a:t>
            </a:r>
            <a:r>
              <a:rPr lang="en-US" dirty="0"/>
              <a:t> nodes</a:t>
            </a:r>
          </a:p>
          <a:p>
            <a:pPr>
              <a:lnSpc>
                <a:spcPct val="90000"/>
              </a:lnSpc>
            </a:pPr>
            <a:endParaRPr lang="en-US" dirty="0"/>
          </a:p>
        </p:txBody>
      </p:sp>
      <p:graphicFrame>
        <p:nvGraphicFramePr>
          <p:cNvPr id="1121284" name="Object 4"/>
          <p:cNvGraphicFramePr>
            <a:graphicFrameLocks noChangeAspect="1"/>
          </p:cNvGraphicFramePr>
          <p:nvPr>
            <p:extLst>
              <p:ext uri="{D42A27DB-BD31-4B8C-83A1-F6EECF244321}">
                <p14:modId xmlns:p14="http://schemas.microsoft.com/office/powerpoint/2010/main" val="2664618779"/>
              </p:ext>
            </p:extLst>
          </p:nvPr>
        </p:nvGraphicFramePr>
        <p:xfrm>
          <a:off x="6310312" y="2065338"/>
          <a:ext cx="1127125" cy="1295400"/>
        </p:xfrm>
        <a:graphic>
          <a:graphicData uri="http://schemas.openxmlformats.org/presentationml/2006/ole">
            <mc:AlternateContent xmlns:mc="http://schemas.openxmlformats.org/markup-compatibility/2006">
              <mc:Choice xmlns:v="urn:schemas-microsoft-com:vml" Requires="v">
                <p:oleObj name="Worksheet" r:id="rId2" imgW="581254" imgH="819607" progId="Excel.Sheet.8">
                  <p:embed/>
                </p:oleObj>
              </mc:Choice>
              <mc:Fallback>
                <p:oleObj name="Worksheet" r:id="rId2" imgW="581254" imgH="819607" progId="Excel.Sheet.8">
                  <p:embed/>
                  <p:pic>
                    <p:nvPicPr>
                      <p:cNvPr id="112128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312" y="2065338"/>
                        <a:ext cx="1127125" cy="1295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1121285" name="Text Box 5"/>
          <p:cNvSpPr txBox="1">
            <a:spLocks noChangeArrowheads="1"/>
          </p:cNvSpPr>
          <p:nvPr/>
        </p:nvSpPr>
        <p:spPr bwMode="auto">
          <a:xfrm>
            <a:off x="6172200" y="1534773"/>
            <a:ext cx="1570037"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dirty="0">
                <a:latin typeface="Tahoma" pitchFamily="34" charset="0"/>
              </a:rPr>
              <a:t>y = a XOR b</a:t>
            </a:r>
          </a:p>
        </p:txBody>
      </p:sp>
      <p:pic>
        <p:nvPicPr>
          <p:cNvPr id="1121286" name="Picture 6" descr="xor-tr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0057" y="3505201"/>
            <a:ext cx="2470150" cy="3124200"/>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Picture 1" descr="DecisionPrun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837" y="2392363"/>
            <a:ext cx="3967163" cy="3733800"/>
          </a:xfrm>
          <a:prstGeom prst="rect">
            <a:avLst/>
          </a:prstGeom>
        </p:spPr>
      </p:pic>
    </p:spTree>
    <p:extLst>
      <p:ext uri="{BB962C8B-B14F-4D97-AF65-F5344CB8AC3E}">
        <p14:creationId xmlns:p14="http://schemas.microsoft.com/office/powerpoint/2010/main" val="900123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Rectangle 2"/>
          <p:cNvSpPr>
            <a:spLocks noGrp="1" noChangeArrowheads="1"/>
          </p:cNvSpPr>
          <p:nvPr>
            <p:ph type="title"/>
          </p:nvPr>
        </p:nvSpPr>
        <p:spPr/>
        <p:txBody>
          <a:bodyPr/>
          <a:lstStyle/>
          <a:p>
            <a:r>
              <a:rPr lang="en-US"/>
              <a:t>Pruning example</a:t>
            </a:r>
          </a:p>
        </p:txBody>
      </p:sp>
      <p:sp>
        <p:nvSpPr>
          <p:cNvPr id="1174531" name="Rectangle 3"/>
          <p:cNvSpPr>
            <a:spLocks noGrp="1" noChangeArrowheads="1"/>
          </p:cNvSpPr>
          <p:nvPr>
            <p:ph idx="1"/>
          </p:nvPr>
        </p:nvSpPr>
        <p:spPr>
          <a:xfrm>
            <a:off x="457200" y="1600200"/>
            <a:ext cx="8229600" cy="946150"/>
          </a:xfrm>
        </p:spPr>
        <p:txBody>
          <a:bodyPr/>
          <a:lstStyle/>
          <a:p>
            <a:r>
              <a:rPr lang="en-US" sz="2800" dirty="0"/>
              <a:t>With </a:t>
            </a:r>
            <a:r>
              <a:rPr lang="en-US" sz="2800" dirty="0">
                <a:solidFill>
                  <a:srgbClr val="CC0000"/>
                </a:solidFill>
              </a:rPr>
              <a:t>Threshold</a:t>
            </a:r>
            <a:r>
              <a:rPr lang="en-US" sz="2800" dirty="0"/>
              <a:t> = 0.3:</a:t>
            </a:r>
          </a:p>
        </p:txBody>
      </p:sp>
      <p:pic>
        <p:nvPicPr>
          <p:cNvPr id="1174532" name="Picture 4" descr="stu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362200"/>
            <a:ext cx="4724400" cy="2438400"/>
          </a:xfrm>
          <a:prstGeom prst="rect">
            <a:avLst/>
          </a:prstGeom>
          <a:noFill/>
          <a:extLst>
            <a:ext uri="{909E8E84-426E-40dd-AFC4-6F175D3DCCD1}">
              <a14:hiddenFill xmlns:a14="http://schemas.microsoft.com/office/drawing/2010/main" xmlns="">
                <a:solidFill>
                  <a:srgbClr val="FFFFFF"/>
                </a:solidFill>
              </a14:hiddenFill>
            </a:ext>
          </a:extLst>
        </p:spPr>
      </p:pic>
      <p:pic>
        <p:nvPicPr>
          <p:cNvPr id="1174533" name="Picture 5" descr="pruned-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5129213"/>
            <a:ext cx="5616575" cy="1500187"/>
          </a:xfrm>
          <a:prstGeom prst="rect">
            <a:avLst/>
          </a:prstGeom>
          <a:noFill/>
          <a:extLst>
            <a:ext uri="{909E8E84-426E-40dd-AFC4-6F175D3DCCD1}">
              <a14:hiddenFill xmlns:a14="http://schemas.microsoft.com/office/drawing/2010/main" xmlns="">
                <a:solidFill>
                  <a:srgbClr val="FFFFFF"/>
                </a:solidFill>
              </a14:hiddenFill>
            </a:ext>
          </a:extLst>
        </p:spPr>
      </p:pic>
      <p:sp>
        <p:nvSpPr>
          <p:cNvPr id="1174534" name="AutoShape 6"/>
          <p:cNvSpPr>
            <a:spLocks noChangeArrowheads="1"/>
          </p:cNvSpPr>
          <p:nvPr/>
        </p:nvSpPr>
        <p:spPr bwMode="auto">
          <a:xfrm>
            <a:off x="6553200" y="3478213"/>
            <a:ext cx="2362200" cy="1524000"/>
          </a:xfrm>
          <a:prstGeom prst="wedgeRectCallout">
            <a:avLst>
              <a:gd name="adj1" fmla="val -20630"/>
              <a:gd name="adj2" fmla="val 69690"/>
            </a:avLst>
          </a:prstGeom>
          <a:solidFill>
            <a:srgbClr val="FFFFFF"/>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sz="2000">
                <a:latin typeface="Tahoma" pitchFamily="34" charset="0"/>
              </a:rPr>
              <a:t>Note the improved test set accuracy compared with the unpruned tree</a:t>
            </a:r>
          </a:p>
        </p:txBody>
      </p:sp>
    </p:spTree>
    <p:extLst>
      <p:ext uri="{BB962C8B-B14F-4D97-AF65-F5344CB8AC3E}">
        <p14:creationId xmlns:p14="http://schemas.microsoft.com/office/powerpoint/2010/main" val="2579027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Grp="1" noChangeArrowheads="1"/>
          </p:cNvSpPr>
          <p:nvPr>
            <p:ph type="title"/>
          </p:nvPr>
        </p:nvSpPr>
        <p:spPr/>
        <p:txBody>
          <a:bodyPr/>
          <a:lstStyle/>
          <a:p>
            <a:r>
              <a:rPr lang="en-US"/>
              <a:t>Regularization</a:t>
            </a:r>
          </a:p>
        </p:txBody>
      </p:sp>
      <p:sp>
        <p:nvSpPr>
          <p:cNvPr id="1176579" name="Rectangle 3"/>
          <p:cNvSpPr>
            <a:spLocks noGrp="1" noChangeArrowheads="1"/>
          </p:cNvSpPr>
          <p:nvPr>
            <p:ph idx="1"/>
          </p:nvPr>
        </p:nvSpPr>
        <p:spPr>
          <a:xfrm>
            <a:off x="457200" y="1600200"/>
            <a:ext cx="8229600" cy="811213"/>
          </a:xfrm>
        </p:spPr>
        <p:txBody>
          <a:bodyPr/>
          <a:lstStyle/>
          <a:p>
            <a:r>
              <a:rPr lang="en-US" sz="2800" dirty="0">
                <a:solidFill>
                  <a:srgbClr val="CC0000"/>
                </a:solidFill>
              </a:rPr>
              <a:t>Threshold</a:t>
            </a:r>
            <a:r>
              <a:rPr lang="en-US" sz="2800" dirty="0"/>
              <a:t> is a regularization parameter</a:t>
            </a:r>
          </a:p>
          <a:p>
            <a:r>
              <a:rPr lang="en-US" sz="2800" dirty="0"/>
              <a:t>Generally, set it using held-out data (as usual)</a:t>
            </a:r>
          </a:p>
        </p:txBody>
      </p:sp>
      <p:sp>
        <p:nvSpPr>
          <p:cNvPr id="1176580" name="Line 4"/>
          <p:cNvSpPr>
            <a:spLocks noChangeShapeType="1"/>
          </p:cNvSpPr>
          <p:nvPr/>
        </p:nvSpPr>
        <p:spPr bwMode="auto">
          <a:xfrm>
            <a:off x="1846263" y="5410200"/>
            <a:ext cx="6019800"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a:p>
        </p:txBody>
      </p:sp>
      <p:sp>
        <p:nvSpPr>
          <p:cNvPr id="1176581" name="Text Box 5"/>
          <p:cNvSpPr txBox="1">
            <a:spLocks noChangeArrowheads="1"/>
          </p:cNvSpPr>
          <p:nvPr/>
        </p:nvSpPr>
        <p:spPr bwMode="auto">
          <a:xfrm>
            <a:off x="1185863" y="5562600"/>
            <a:ext cx="1487487"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Small Trees</a:t>
            </a:r>
          </a:p>
        </p:txBody>
      </p:sp>
      <p:sp>
        <p:nvSpPr>
          <p:cNvPr id="1176582" name="Text Box 6"/>
          <p:cNvSpPr txBox="1">
            <a:spLocks noChangeArrowheads="1"/>
          </p:cNvSpPr>
          <p:nvPr/>
        </p:nvSpPr>
        <p:spPr bwMode="auto">
          <a:xfrm>
            <a:off x="6837363" y="5562600"/>
            <a:ext cx="15081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Large Trees</a:t>
            </a:r>
          </a:p>
        </p:txBody>
      </p:sp>
      <p:sp>
        <p:nvSpPr>
          <p:cNvPr id="1176583" name="Text Box 7"/>
          <p:cNvSpPr txBox="1">
            <a:spLocks noChangeArrowheads="1"/>
          </p:cNvSpPr>
          <p:nvPr/>
        </p:nvSpPr>
        <p:spPr bwMode="auto">
          <a:xfrm>
            <a:off x="4136805" y="4876800"/>
            <a:ext cx="132600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dirty="0">
                <a:solidFill>
                  <a:srgbClr val="CC0000"/>
                </a:solidFill>
              </a:rPr>
              <a:t>Threshold</a:t>
            </a:r>
            <a:endParaRPr lang="en-US" sz="2000" baseline="-25000" dirty="0">
              <a:solidFill>
                <a:srgbClr val="3333FF"/>
              </a:solidFill>
              <a:latin typeface="Tahoma" pitchFamily="34" charset="0"/>
            </a:endParaRPr>
          </a:p>
        </p:txBody>
      </p:sp>
      <p:sp>
        <p:nvSpPr>
          <p:cNvPr id="1176584" name="Line 8"/>
          <p:cNvSpPr>
            <a:spLocks noChangeShapeType="1"/>
          </p:cNvSpPr>
          <p:nvPr/>
        </p:nvSpPr>
        <p:spPr bwMode="auto">
          <a:xfrm>
            <a:off x="5808663" y="5105400"/>
            <a:ext cx="17526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a:p>
        </p:txBody>
      </p:sp>
      <p:sp>
        <p:nvSpPr>
          <p:cNvPr id="1176585" name="Text Box 9"/>
          <p:cNvSpPr txBox="1">
            <a:spLocks noChangeArrowheads="1"/>
          </p:cNvSpPr>
          <p:nvPr/>
        </p:nvSpPr>
        <p:spPr bwMode="auto">
          <a:xfrm>
            <a:off x="5884863" y="4648200"/>
            <a:ext cx="13493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solidFill>
                  <a:srgbClr val="3333FF"/>
                </a:solidFill>
                <a:latin typeface="Tahoma" pitchFamily="34" charset="0"/>
              </a:rPr>
              <a:t>Increasing</a:t>
            </a:r>
          </a:p>
        </p:txBody>
      </p:sp>
      <p:sp>
        <p:nvSpPr>
          <p:cNvPr id="1176586" name="Line 10"/>
          <p:cNvSpPr>
            <a:spLocks noChangeShapeType="1"/>
          </p:cNvSpPr>
          <p:nvPr/>
        </p:nvSpPr>
        <p:spPr bwMode="auto">
          <a:xfrm>
            <a:off x="2151063" y="5181600"/>
            <a:ext cx="1752600" cy="0"/>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a:p>
        </p:txBody>
      </p:sp>
      <p:sp>
        <p:nvSpPr>
          <p:cNvPr id="1176587" name="Text Box 11"/>
          <p:cNvSpPr txBox="1">
            <a:spLocks noChangeArrowheads="1"/>
          </p:cNvSpPr>
          <p:nvPr/>
        </p:nvSpPr>
        <p:spPr bwMode="auto">
          <a:xfrm>
            <a:off x="2192338" y="4724400"/>
            <a:ext cx="14192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solidFill>
                  <a:srgbClr val="3333FF"/>
                </a:solidFill>
                <a:latin typeface="Tahoma" pitchFamily="34" charset="0"/>
              </a:rPr>
              <a:t>Decreasing</a:t>
            </a:r>
          </a:p>
        </p:txBody>
      </p:sp>
      <p:sp>
        <p:nvSpPr>
          <p:cNvPr id="1176589" name="Text Box 13"/>
          <p:cNvSpPr txBox="1">
            <a:spLocks noChangeArrowheads="1"/>
          </p:cNvSpPr>
          <p:nvPr/>
        </p:nvSpPr>
        <p:spPr bwMode="auto">
          <a:xfrm rot="-5400000">
            <a:off x="261938" y="4021137"/>
            <a:ext cx="23431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000">
                <a:latin typeface="Tahoma" pitchFamily="34" charset="0"/>
              </a:rPr>
              <a:t>Accuracy</a:t>
            </a:r>
          </a:p>
        </p:txBody>
      </p:sp>
      <p:sp>
        <p:nvSpPr>
          <p:cNvPr id="1176590" name="Text Box 14"/>
          <p:cNvSpPr txBox="1">
            <a:spLocks noChangeArrowheads="1"/>
          </p:cNvSpPr>
          <p:nvPr/>
        </p:nvSpPr>
        <p:spPr bwMode="auto">
          <a:xfrm>
            <a:off x="1295400" y="5927725"/>
            <a:ext cx="12287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dirty="0">
                <a:latin typeface="Tahoma" pitchFamily="34" charset="0"/>
              </a:rPr>
              <a:t>High Bias</a:t>
            </a:r>
          </a:p>
        </p:txBody>
      </p:sp>
      <p:sp>
        <p:nvSpPr>
          <p:cNvPr id="1176591" name="Text Box 15"/>
          <p:cNvSpPr txBox="1">
            <a:spLocks noChangeArrowheads="1"/>
          </p:cNvSpPr>
          <p:nvPr/>
        </p:nvSpPr>
        <p:spPr bwMode="auto">
          <a:xfrm>
            <a:off x="6705600" y="5911850"/>
            <a:ext cx="17351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ahoma" pitchFamily="34" charset="0"/>
              </a:rPr>
              <a:t>High Variance</a:t>
            </a:r>
          </a:p>
        </p:txBody>
      </p:sp>
      <p:sp>
        <p:nvSpPr>
          <p:cNvPr id="1176592" name="Freeform 16"/>
          <p:cNvSpPr>
            <a:spLocks/>
          </p:cNvSpPr>
          <p:nvPr/>
        </p:nvSpPr>
        <p:spPr bwMode="auto">
          <a:xfrm>
            <a:off x="2033588" y="3354388"/>
            <a:ext cx="5443537" cy="1525587"/>
          </a:xfrm>
          <a:custGeom>
            <a:avLst/>
            <a:gdLst>
              <a:gd name="T0" fmla="*/ 0 w 3429"/>
              <a:gd name="T1" fmla="*/ 961 h 961"/>
              <a:gd name="T2" fmla="*/ 594 w 3429"/>
              <a:gd name="T3" fmla="*/ 275 h 961"/>
              <a:gd name="T4" fmla="*/ 1251 w 3429"/>
              <a:gd name="T5" fmla="*/ 50 h 961"/>
              <a:gd name="T6" fmla="*/ 2163 w 3429"/>
              <a:gd name="T7" fmla="*/ 42 h 961"/>
              <a:gd name="T8" fmla="*/ 2837 w 3429"/>
              <a:gd name="T9" fmla="*/ 218 h 961"/>
              <a:gd name="T10" fmla="*/ 3429 w 3429"/>
              <a:gd name="T11" fmla="*/ 487 h 961"/>
            </a:gdLst>
            <a:ahLst/>
            <a:cxnLst>
              <a:cxn ang="0">
                <a:pos x="T0" y="T1"/>
              </a:cxn>
              <a:cxn ang="0">
                <a:pos x="T2" y="T3"/>
              </a:cxn>
              <a:cxn ang="0">
                <a:pos x="T4" y="T5"/>
              </a:cxn>
              <a:cxn ang="0">
                <a:pos x="T6" y="T7"/>
              </a:cxn>
              <a:cxn ang="0">
                <a:pos x="T8" y="T9"/>
              </a:cxn>
              <a:cxn ang="0">
                <a:pos x="T10" y="T11"/>
              </a:cxn>
            </a:cxnLst>
            <a:rect l="0" t="0" r="r" b="b"/>
            <a:pathLst>
              <a:path w="3429" h="961">
                <a:moveTo>
                  <a:pt x="0" y="961"/>
                </a:moveTo>
                <a:cubicBezTo>
                  <a:pt x="92" y="859"/>
                  <a:pt x="386" y="427"/>
                  <a:pt x="594" y="275"/>
                </a:cubicBezTo>
                <a:cubicBezTo>
                  <a:pt x="802" y="123"/>
                  <a:pt x="990" y="89"/>
                  <a:pt x="1251" y="50"/>
                </a:cubicBezTo>
                <a:cubicBezTo>
                  <a:pt x="1491" y="0"/>
                  <a:pt x="2110" y="41"/>
                  <a:pt x="2163" y="42"/>
                </a:cubicBezTo>
                <a:cubicBezTo>
                  <a:pt x="2420" y="74"/>
                  <a:pt x="2626" y="144"/>
                  <a:pt x="2837" y="218"/>
                </a:cubicBezTo>
                <a:cubicBezTo>
                  <a:pt x="3048" y="292"/>
                  <a:pt x="3306" y="431"/>
                  <a:pt x="3429" y="487"/>
                </a:cubicBezTo>
              </a:path>
            </a:pathLst>
          </a:custGeom>
          <a:noFill/>
          <a:ln w="381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1176593" name="Freeform 17"/>
          <p:cNvSpPr>
            <a:spLocks/>
          </p:cNvSpPr>
          <p:nvPr/>
        </p:nvSpPr>
        <p:spPr bwMode="auto">
          <a:xfrm>
            <a:off x="2043113" y="3094038"/>
            <a:ext cx="5537200" cy="1768475"/>
          </a:xfrm>
          <a:custGeom>
            <a:avLst/>
            <a:gdLst>
              <a:gd name="T0" fmla="*/ 0 w 3488"/>
              <a:gd name="T1" fmla="*/ 1114 h 1114"/>
              <a:gd name="T2" fmla="*/ 613 w 3488"/>
              <a:gd name="T3" fmla="*/ 344 h 1114"/>
              <a:gd name="T4" fmla="*/ 1437 w 3488"/>
              <a:gd name="T5" fmla="*/ 102 h 1114"/>
              <a:gd name="T6" fmla="*/ 2966 w 3488"/>
              <a:gd name="T7" fmla="*/ 37 h 1114"/>
              <a:gd name="T8" fmla="*/ 3488 w 3488"/>
              <a:gd name="T9" fmla="*/ 0 h 1114"/>
            </a:gdLst>
            <a:ahLst/>
            <a:cxnLst>
              <a:cxn ang="0">
                <a:pos x="T0" y="T1"/>
              </a:cxn>
              <a:cxn ang="0">
                <a:pos x="T2" y="T3"/>
              </a:cxn>
              <a:cxn ang="0">
                <a:pos x="T4" y="T5"/>
              </a:cxn>
              <a:cxn ang="0">
                <a:pos x="T6" y="T7"/>
              </a:cxn>
              <a:cxn ang="0">
                <a:pos x="T8" y="T9"/>
              </a:cxn>
            </a:cxnLst>
            <a:rect l="0" t="0" r="r" b="b"/>
            <a:pathLst>
              <a:path w="3488" h="1114">
                <a:moveTo>
                  <a:pt x="0" y="1114"/>
                </a:moveTo>
                <a:cubicBezTo>
                  <a:pt x="92" y="1012"/>
                  <a:pt x="403" y="494"/>
                  <a:pt x="613" y="344"/>
                </a:cubicBezTo>
                <a:cubicBezTo>
                  <a:pt x="853" y="175"/>
                  <a:pt x="1152" y="149"/>
                  <a:pt x="1437" y="102"/>
                </a:cubicBezTo>
                <a:cubicBezTo>
                  <a:pt x="1829" y="51"/>
                  <a:pt x="2624" y="54"/>
                  <a:pt x="2966" y="37"/>
                </a:cubicBezTo>
                <a:cubicBezTo>
                  <a:pt x="3308" y="20"/>
                  <a:pt x="3379" y="8"/>
                  <a:pt x="3488" y="0"/>
                </a:cubicBezTo>
              </a:path>
            </a:pathLst>
          </a:custGeom>
          <a:noFill/>
          <a:ln w="38100" cap="flat" cmpd="sng">
            <a:solidFill>
              <a:srgbClr val="CC00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1176594" name="Text Box 18"/>
          <p:cNvSpPr txBox="1">
            <a:spLocks noChangeArrowheads="1"/>
          </p:cNvSpPr>
          <p:nvPr/>
        </p:nvSpPr>
        <p:spPr bwMode="auto">
          <a:xfrm>
            <a:off x="4876800" y="3733800"/>
            <a:ext cx="1879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solidFill>
                  <a:srgbClr val="008000"/>
                </a:solidFill>
                <a:latin typeface="Tahoma" pitchFamily="34" charset="0"/>
              </a:rPr>
              <a:t>Held-out / Test</a:t>
            </a:r>
          </a:p>
        </p:txBody>
      </p:sp>
      <p:sp>
        <p:nvSpPr>
          <p:cNvPr id="1176595" name="Text Box 19"/>
          <p:cNvSpPr txBox="1">
            <a:spLocks noChangeArrowheads="1"/>
          </p:cNvSpPr>
          <p:nvPr/>
        </p:nvSpPr>
        <p:spPr bwMode="auto">
          <a:xfrm>
            <a:off x="7010400" y="3276600"/>
            <a:ext cx="109696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solidFill>
                  <a:srgbClr val="CC0000"/>
                </a:solidFill>
                <a:latin typeface="Tahoma" pitchFamily="34" charset="0"/>
              </a:rPr>
              <a:t>Training</a:t>
            </a:r>
          </a:p>
        </p:txBody>
      </p:sp>
      <p:pic>
        <p:nvPicPr>
          <p:cNvPr id="1176596"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3189" y="5638800"/>
            <a:ext cx="1446211" cy="9316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76597"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399" y="5638800"/>
            <a:ext cx="1508125" cy="1091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66672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698" name="Rectangle 2"/>
          <p:cNvSpPr>
            <a:spLocks noGrp="1" noChangeArrowheads="1"/>
          </p:cNvSpPr>
          <p:nvPr>
            <p:ph type="title"/>
          </p:nvPr>
        </p:nvSpPr>
        <p:spPr/>
        <p:txBody>
          <a:bodyPr/>
          <a:lstStyle/>
          <a:p>
            <a:r>
              <a:rPr lang="en-US" sz="4000"/>
              <a:t>Two Ways of Controlling Overfitting</a:t>
            </a:r>
          </a:p>
        </p:txBody>
      </p:sp>
      <p:sp>
        <p:nvSpPr>
          <p:cNvPr id="1181699" name="Rectangle 3"/>
          <p:cNvSpPr>
            <a:spLocks noGrp="1" noChangeArrowheads="1"/>
          </p:cNvSpPr>
          <p:nvPr>
            <p:ph idx="1"/>
          </p:nvPr>
        </p:nvSpPr>
        <p:spPr/>
        <p:txBody>
          <a:bodyPr/>
          <a:lstStyle/>
          <a:p>
            <a:pPr>
              <a:lnSpc>
                <a:spcPct val="90000"/>
              </a:lnSpc>
            </a:pPr>
            <a:r>
              <a:rPr lang="en-US" dirty="0"/>
              <a:t>Limit the hypothesis space</a:t>
            </a:r>
          </a:p>
          <a:p>
            <a:pPr lvl="1">
              <a:lnSpc>
                <a:spcPct val="90000"/>
              </a:lnSpc>
            </a:pPr>
            <a:r>
              <a:rPr lang="en-US" dirty="0"/>
              <a:t>E.g. limit the max depth of trees</a:t>
            </a:r>
          </a:p>
          <a:p>
            <a:pPr lvl="1">
              <a:lnSpc>
                <a:spcPct val="90000"/>
              </a:lnSpc>
            </a:pPr>
            <a:r>
              <a:rPr lang="en-US" dirty="0"/>
              <a:t>Easier to analyze</a:t>
            </a:r>
          </a:p>
          <a:p>
            <a:pPr>
              <a:lnSpc>
                <a:spcPct val="90000"/>
              </a:lnSpc>
            </a:pPr>
            <a:r>
              <a:rPr lang="en-US" dirty="0"/>
              <a:t>Regularize the hypothesis selection</a:t>
            </a:r>
          </a:p>
          <a:p>
            <a:pPr lvl="1">
              <a:lnSpc>
                <a:spcPct val="90000"/>
              </a:lnSpc>
            </a:pPr>
            <a:r>
              <a:rPr lang="en-US" dirty="0"/>
              <a:t>E.g. chance cutoff</a:t>
            </a:r>
          </a:p>
          <a:p>
            <a:pPr lvl="1">
              <a:lnSpc>
                <a:spcPct val="90000"/>
              </a:lnSpc>
            </a:pPr>
            <a:r>
              <a:rPr lang="en-US" dirty="0" err="1"/>
              <a:t>Disprefer</a:t>
            </a:r>
            <a:r>
              <a:rPr lang="en-US" dirty="0"/>
              <a:t> most of the hypotheses unless data is clear</a:t>
            </a:r>
          </a:p>
          <a:p>
            <a:pPr lvl="1">
              <a:lnSpc>
                <a:spcPct val="90000"/>
              </a:lnSpc>
            </a:pPr>
            <a:r>
              <a:rPr lang="en-US" dirty="0"/>
              <a:t>Commonly used</a:t>
            </a:r>
          </a:p>
        </p:txBody>
      </p:sp>
    </p:spTree>
    <p:extLst>
      <p:ext uri="{BB962C8B-B14F-4D97-AF65-F5344CB8AC3E}">
        <p14:creationId xmlns:p14="http://schemas.microsoft.com/office/powerpoint/2010/main" val="2443404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30BD-08CE-0344-8FC4-73D87091538D}"/>
              </a:ext>
            </a:extLst>
          </p:cNvPr>
          <p:cNvSpPr>
            <a:spLocks noGrp="1"/>
          </p:cNvSpPr>
          <p:nvPr>
            <p:ph type="title"/>
          </p:nvPr>
        </p:nvSpPr>
        <p:spPr/>
        <p:txBody>
          <a:bodyPr/>
          <a:lstStyle/>
          <a:p>
            <a:r>
              <a:rPr lang="en-US" dirty="0"/>
              <a:t>What did we learn?</a:t>
            </a:r>
          </a:p>
        </p:txBody>
      </p:sp>
      <p:sp>
        <p:nvSpPr>
          <p:cNvPr id="3" name="Content Placeholder 2">
            <a:extLst>
              <a:ext uri="{FF2B5EF4-FFF2-40B4-BE49-F238E27FC236}">
                <a16:creationId xmlns:a16="http://schemas.microsoft.com/office/drawing/2014/main" id="{379003FB-4EE7-1C43-BDD3-02103B96642B}"/>
              </a:ext>
            </a:extLst>
          </p:cNvPr>
          <p:cNvSpPr>
            <a:spLocks noGrp="1"/>
          </p:cNvSpPr>
          <p:nvPr>
            <p:ph idx="1"/>
          </p:nvPr>
        </p:nvSpPr>
        <p:spPr/>
        <p:txBody>
          <a:bodyPr/>
          <a:lstStyle/>
          <a:p>
            <a:r>
              <a:rPr lang="en-US" dirty="0"/>
              <a:t>Consistency (accuracy variance) vs. Simplicity (bias) tradeoff </a:t>
            </a:r>
          </a:p>
          <a:p>
            <a:r>
              <a:rPr lang="en-US" dirty="0"/>
              <a:t>Greedy approach for building decision trees (one step information gain)</a:t>
            </a:r>
          </a:p>
          <a:p>
            <a:pPr lvl="1"/>
            <a:r>
              <a:rPr lang="en-US" dirty="0"/>
              <a:t>Information entropy</a:t>
            </a:r>
          </a:p>
          <a:p>
            <a:r>
              <a:rPr lang="en-US" dirty="0"/>
              <a:t>Regularization via post pruning (cutoffs) </a:t>
            </a:r>
          </a:p>
          <a:p>
            <a:endParaRPr lang="en-US" dirty="0"/>
          </a:p>
        </p:txBody>
      </p:sp>
    </p:spTree>
    <p:extLst>
      <p:ext uri="{BB962C8B-B14F-4D97-AF65-F5344CB8AC3E}">
        <p14:creationId xmlns:p14="http://schemas.microsoft.com/office/powerpoint/2010/main" val="3732535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592"/>
  <p:tag name="DEFAULTHEIGHT" val="422"/>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g$&#10;\end{document}&#10;"/>
  <p:tag name="FILENAME" val="txp_fig"/>
  <p:tag name="FORMAT" val="pngmono"/>
  <p:tag name="RES" val="1200"/>
  <p:tag name="BLEND" val="0"/>
  <p:tag name="TRANSPARENT" val="0"/>
  <p:tag name="TBUG" val="0"/>
  <p:tag name="ALLOWFS" val="0"/>
  <p:tag name="ORIGWIDTH" val="11"/>
  <p:tag name="PICTUREFILESIZE" val="90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h$&#10;\end{document}&#10;"/>
  <p:tag name="EXTERNALNAME" val="txp_fig"/>
  <p:tag name="BLEND" val="False"/>
  <p:tag name="TRANSPARENT" val="Tru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1"/>
  <p:tag name="PICTUREFILESIZE" val="85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H$&#10;\end{document}&#10;"/>
  <p:tag name="EXTERNALNAME" val="txp_fig"/>
  <p:tag name="BLEND" val="False"/>
  <p:tag name="TRANSPARENT" val="Tru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8"/>
  <p:tag name="PICTUREFILESIZE" val="70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 \sum_{i = 1}^n - p_i \log_2 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58"/>
  <p:tag name="PICTUREFILESIZE" val="10901"/>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H(\langle p_1,\ldots,p_n \rangle) = E_{p} \log_2 1/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288"/>
  <p:tag name="PICTUREFILESIZE" val="14042"/>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 \sum_{i = 1}^n - p_i \log_2 p_i&#10;\]&#10;\end{document}&#10;"/>
  <p:tag name="EXTERNALNAME" val="txp_fig"/>
  <p:tag name="BLEND" val="False"/>
  <p:tag name="TRANSPARENT" val="False"/>
  <p:tag name="KEEPFILES" val="False"/>
  <p:tag name="DEBUGPAUSE" val="False"/>
  <p:tag name="RESOLUTION" val="1200"/>
  <p:tag name="TIMEOUT" val="(none)"/>
  <p:tag name="BOXWIDTH" val="592"/>
  <p:tag name="BOXHEIGHT" val="422"/>
  <p:tag name="BOXFONT" val="10"/>
  <p:tag name="BOXWRAP" val="False"/>
  <p:tag name="WORKAROUNDTRANSPARENCYBUG" val="False"/>
  <p:tag name="ALLOWFONTSUBSTITUTION" val="False"/>
  <p:tag name="BITMAPFORMAT" val="pngmono"/>
  <p:tag name="ORIGWIDTH" val="158"/>
  <p:tag name="PICTUREFILESIZE" val="10901"/>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3 -- a-star search</Template>
  <TotalTime>33986</TotalTime>
  <Words>1812</Words>
  <Application>Microsoft Macintosh PowerPoint</Application>
  <PresentationFormat>Widescreen</PresentationFormat>
  <Paragraphs>333</Paragraphs>
  <Slides>42</Slides>
  <Notes>4</Notes>
  <HiddenSlides>1</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3" baseType="lpstr">
      <vt:lpstr>Arial</vt:lpstr>
      <vt:lpstr>Calibri</vt:lpstr>
      <vt:lpstr>Cambria Math</vt:lpstr>
      <vt:lpstr>Georgia</vt:lpstr>
      <vt:lpstr>Google Sans</vt:lpstr>
      <vt:lpstr>Symbol</vt:lpstr>
      <vt:lpstr>Tahoma</vt:lpstr>
      <vt:lpstr>Times New Roman</vt:lpstr>
      <vt:lpstr>Wingdings</vt:lpstr>
      <vt:lpstr>dan-berkeley-nlp-v1</vt:lpstr>
      <vt:lpstr>Worksheet</vt:lpstr>
      <vt:lpstr>CSCE-420: Artificial Intelligence </vt:lpstr>
      <vt:lpstr>Announcements </vt:lpstr>
      <vt:lpstr>Today</vt:lpstr>
      <vt:lpstr>Supervised Learning</vt:lpstr>
      <vt:lpstr>Supervised Learning</vt:lpstr>
      <vt:lpstr>Supervised learning with Naïve Bayes</vt:lpstr>
      <vt:lpstr>Supervised Learning</vt:lpstr>
      <vt:lpstr>PowerPoint Presentation</vt:lpstr>
      <vt:lpstr>Consistency vs. Simplicity</vt:lpstr>
      <vt:lpstr>Decision Trees</vt:lpstr>
      <vt:lpstr>Reminder: Features</vt:lpstr>
      <vt:lpstr>Decision Trees</vt:lpstr>
      <vt:lpstr>Expressiveness of DTs</vt:lpstr>
      <vt:lpstr>Comparison: Perceptrons</vt:lpstr>
      <vt:lpstr>Hypothesis Spaces (why prune?)</vt:lpstr>
      <vt:lpstr>Decision Tree Learning</vt:lpstr>
      <vt:lpstr>Choosing an Attribute</vt:lpstr>
      <vt:lpstr>Entropy </vt:lpstr>
      <vt:lpstr>Disorder is the most probable state</vt:lpstr>
      <vt:lpstr>Entropy</vt:lpstr>
      <vt:lpstr>Entropy in Information Theory </vt:lpstr>
      <vt:lpstr>Entropy</vt:lpstr>
      <vt:lpstr>Entropy </vt:lpstr>
      <vt:lpstr>Information Gain</vt:lpstr>
      <vt:lpstr>Information Gain</vt:lpstr>
      <vt:lpstr>Information Gain</vt:lpstr>
      <vt:lpstr>Next Step: Recurse</vt:lpstr>
      <vt:lpstr>Example: Learned Tree</vt:lpstr>
      <vt:lpstr>Example: Miles Per Gallon</vt:lpstr>
      <vt:lpstr>Find the First Split</vt:lpstr>
      <vt:lpstr>Result: Decision Stump</vt:lpstr>
      <vt:lpstr>Second Level</vt:lpstr>
      <vt:lpstr>PowerPoint Presentation</vt:lpstr>
      <vt:lpstr>Reminder: Overfitting</vt:lpstr>
      <vt:lpstr>PowerPoint Presentation</vt:lpstr>
      <vt:lpstr>PowerPoint Presentation</vt:lpstr>
      <vt:lpstr>Significance of a Split</vt:lpstr>
      <vt:lpstr>Keeping it General</vt:lpstr>
      <vt:lpstr>Pruning example</vt:lpstr>
      <vt:lpstr>Regularization</vt:lpstr>
      <vt:lpstr>Two Ways of Controlling Overfitting</vt:lpstr>
      <vt:lpstr>What did we learn?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Sharon, Guni</cp:lastModifiedBy>
  <cp:revision>2725</cp:revision>
  <cp:lastPrinted>2018-11-08T20:04:01Z</cp:lastPrinted>
  <dcterms:created xsi:type="dcterms:W3CDTF">2004-08-27T04:16:05Z</dcterms:created>
  <dcterms:modified xsi:type="dcterms:W3CDTF">2025-04-17T15:46:02Z</dcterms:modified>
</cp:coreProperties>
</file>