
<file path=[Content_Types].xml><?xml version="1.0" encoding="utf-8"?>
<Types xmlns="http://schemas.openxmlformats.org/package/2006/content-types">
  <Default Extension="(null)" ContentType="image/x-emf"/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4"/>
  </p:notesMasterIdLst>
  <p:sldIdLst>
    <p:sldId id="256" r:id="rId2"/>
    <p:sldId id="325" r:id="rId3"/>
    <p:sldId id="326" r:id="rId4"/>
    <p:sldId id="288" r:id="rId5"/>
    <p:sldId id="289" r:id="rId6"/>
    <p:sldId id="290" r:id="rId7"/>
    <p:sldId id="291" r:id="rId8"/>
    <p:sldId id="353" r:id="rId9"/>
    <p:sldId id="268" r:id="rId10"/>
    <p:sldId id="269" r:id="rId11"/>
    <p:sldId id="380" r:id="rId12"/>
    <p:sldId id="379" r:id="rId13"/>
    <p:sldId id="273" r:id="rId14"/>
    <p:sldId id="272" r:id="rId15"/>
    <p:sldId id="274" r:id="rId16"/>
    <p:sldId id="275" r:id="rId17"/>
    <p:sldId id="276" r:id="rId18"/>
    <p:sldId id="277" r:id="rId19"/>
    <p:sldId id="335" r:id="rId20"/>
    <p:sldId id="281" r:id="rId21"/>
    <p:sldId id="283" r:id="rId22"/>
    <p:sldId id="284" r:id="rId23"/>
    <p:sldId id="336" r:id="rId24"/>
    <p:sldId id="282" r:id="rId25"/>
    <p:sldId id="286" r:id="rId26"/>
    <p:sldId id="332" r:id="rId27"/>
    <p:sldId id="297" r:id="rId28"/>
    <p:sldId id="303" r:id="rId29"/>
    <p:sldId id="344" r:id="rId30"/>
    <p:sldId id="319" r:id="rId31"/>
    <p:sldId id="322" r:id="rId32"/>
    <p:sldId id="381" r:id="rId33"/>
    <p:sldId id="382" r:id="rId34"/>
    <p:sldId id="790" r:id="rId35"/>
    <p:sldId id="259" r:id="rId36"/>
    <p:sldId id="789" r:id="rId37"/>
    <p:sldId id="785" r:id="rId38"/>
    <p:sldId id="786" r:id="rId39"/>
    <p:sldId id="800" r:id="rId40"/>
    <p:sldId id="801" r:id="rId41"/>
    <p:sldId id="802" r:id="rId42"/>
    <p:sldId id="383" r:id="rId43"/>
    <p:sldId id="791" r:id="rId44"/>
    <p:sldId id="271" r:id="rId45"/>
    <p:sldId id="278" r:id="rId46"/>
    <p:sldId id="279" r:id="rId47"/>
    <p:sldId id="261" r:id="rId48"/>
    <p:sldId id="810" r:id="rId49"/>
    <p:sldId id="805" r:id="rId50"/>
    <p:sldId id="806" r:id="rId51"/>
    <p:sldId id="264" r:id="rId52"/>
    <p:sldId id="280" r:id="rId53"/>
    <p:sldId id="807" r:id="rId54"/>
    <p:sldId id="811" r:id="rId55"/>
    <p:sldId id="265" r:id="rId56"/>
    <p:sldId id="327" r:id="rId57"/>
    <p:sldId id="794" r:id="rId58"/>
    <p:sldId id="796" r:id="rId59"/>
    <p:sldId id="797" r:id="rId60"/>
    <p:sldId id="795" r:id="rId61"/>
    <p:sldId id="799" r:id="rId62"/>
    <p:sldId id="798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89"/>
    <p:restoredTop sz="82981"/>
  </p:normalViewPr>
  <p:slideViewPr>
    <p:cSldViewPr snapToGrid="0">
      <p:cViewPr varScale="1">
        <p:scale>
          <a:sx n="116" d="100"/>
          <a:sy n="116" d="100"/>
        </p:scale>
        <p:origin x="4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0698D-15CC-0245-A569-9B87DC7EF087}" type="datetimeFigureOut">
              <a:rPr lang="en-US" smtClean="0"/>
              <a:t>3/6/25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F6236-774F-6D4B-AF37-2B576F24B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92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D6976-8ABD-BC43-9315-8CA8C116BD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2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DEE866-48D7-E140-A4F8-C12D747E3AF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87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AB1910-8DB1-0C4B-AEA0-AA63070D403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78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households</a:t>
            </a:r>
          </a:p>
          <a:p>
            <a:r>
              <a:rPr lang="en-US" dirty="0"/>
              <a:t>Use arrows to display contacts</a:t>
            </a:r>
          </a:p>
          <a:p>
            <a:r>
              <a:rPr lang="en-US" dirty="0"/>
              <a:t>1 has friends that live somewhere else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9454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report symptomatic</a:t>
            </a:r>
          </a:p>
          <a:p>
            <a:r>
              <a:rPr lang="en-US" dirty="0"/>
              <a:t>Test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1583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Suppose person A and B live in the same household, then person B gets a positive test</a:t>
            </a:r>
          </a:p>
          <a:p>
            <a:r>
              <a:rPr lang="en-US" dirty="0"/>
              <a:t>Person 3 has reported to have symptoms, while no others in their household have</a:t>
            </a:r>
          </a:p>
          <a:p>
            <a:r>
              <a:rPr lang="en-US" dirty="0"/>
              <a:t>All of person 2’s recent contacts have reported symptoms as well</a:t>
            </a:r>
          </a:p>
          <a:p>
            <a:r>
              <a:rPr lang="en-US" dirty="0"/>
              <a:t>We have only a single test to give, who should get it?</a:t>
            </a:r>
          </a:p>
          <a:p>
            <a:r>
              <a:rPr lang="en-US" dirty="0"/>
              <a:t>Following </a:t>
            </a:r>
            <a:r>
              <a:rPr lang="en-US" dirty="0" err="1"/>
              <a:t>Grushka’s</a:t>
            </a:r>
            <a:r>
              <a:rPr lang="en-US" dirty="0"/>
              <a:t>, person 3, as they have both had exposure to a positive case and reported symptoms</a:t>
            </a:r>
          </a:p>
          <a:p>
            <a:r>
              <a:rPr lang="en-US" dirty="0"/>
              <a:t>Intuitively however we see that person 2 is more likely to have been infected, they’re in the same house!</a:t>
            </a:r>
          </a:p>
          <a:p>
            <a:r>
              <a:rPr lang="en-US" dirty="0"/>
              <a:t>Now scale this outside of the simple case of a household, into offices and schools where the decision is less clear</a:t>
            </a:r>
          </a:p>
          <a:p>
            <a:r>
              <a:rPr lang="en-US" dirty="0"/>
              <a:t>This is what we hoped to capture in this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941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8868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Assumption 1: there is a constant per day recovery 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050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that infection events are mutually exclusive over days, gives us proposition 3, 1 – sum of event probabilities</a:t>
            </a:r>
          </a:p>
          <a:p>
            <a:r>
              <a:rPr lang="en-US" dirty="0"/>
              <a:t>Lemma 1, prob. K days in past is product of current and recovery probability</a:t>
            </a:r>
          </a:p>
          <a:p>
            <a:r>
              <a:rPr lang="en-US" dirty="0"/>
              <a:t>Full proof in the paper</a:t>
            </a:r>
          </a:p>
          <a:p>
            <a:r>
              <a:rPr lang="en-US" dirty="0"/>
              <a:t>Take k to be 1, can be computed with 2 contact </a:t>
            </a:r>
            <a:r>
              <a:rPr lang="en-US" dirty="0" err="1"/>
              <a:t>matricies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9540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Simulator developed by Sony AI and UT Austin, which is now publicly available</a:t>
            </a:r>
          </a:p>
          <a:p>
            <a:r>
              <a:rPr lang="en-US" dirty="0"/>
              <a:t>Necessary because existing simulators don’t have the resolution to track individuals in the population </a:t>
            </a:r>
          </a:p>
          <a:p>
            <a:endParaRPr lang="en-US" dirty="0"/>
          </a:p>
          <a:p>
            <a:r>
              <a:rPr lang="en-US" dirty="0"/>
              <a:t>3 people work here</a:t>
            </a:r>
          </a:p>
          <a:p>
            <a:r>
              <a:rPr lang="en-US" dirty="0"/>
              <a:t>A visitor</a:t>
            </a:r>
          </a:p>
          <a:p>
            <a:r>
              <a:rPr lang="en-US" dirty="0"/>
              <a:t>Full trace: we know full contact information, length of contact</a:t>
            </a:r>
          </a:p>
          <a:p>
            <a:r>
              <a:rPr lang="en-US" dirty="0"/>
              <a:t>Half: still know the 2 participants did not contact,</a:t>
            </a:r>
          </a:p>
          <a:p>
            <a:r>
              <a:rPr lang="en-US" dirty="0"/>
              <a:t>Passive: we only know that these 4 work together and had some chance of contact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3353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lose most of the contact information, only have full information between participants</a:t>
            </a:r>
          </a:p>
          <a:p>
            <a:r>
              <a:rPr lang="en-US" dirty="0"/>
              <a:t>grey lines use estimate of location contact rate</a:t>
            </a:r>
          </a:p>
          <a:p>
            <a:r>
              <a:rPr lang="en-US" dirty="0"/>
              <a:t>No longer know visitor was ever there, no recorded contact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8838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have the estimated contact rate</a:t>
            </a:r>
          </a:p>
          <a:p>
            <a:r>
              <a:rPr lang="en-US" dirty="0"/>
              <a:t>Visitor unknown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7552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Preview/unpublished results</a:t>
            </a:r>
          </a:p>
          <a:p>
            <a:r>
              <a:rPr lang="en-US" dirty="0"/>
              <a:t>Sim went through improvements/calibration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15830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F6236-774F-6D4B-AF37-2B576F24BEFE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600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78A73-FB9D-8A85-A25B-E1C909F76B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5A6D01-0B1E-5AC9-5E2F-56A316B2F5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66180-4AA2-D07B-1E6E-B516FF2A9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381B-843B-B04E-AE2C-BE64183CCF1D}" type="datetime1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CA54B-2554-C294-EA52-5487D8B3B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38ECE-75EC-21A9-0AC6-8635A52BC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404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D7474-6EBB-0994-9C12-4349DE3B1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457BB-F38B-AF23-4F20-674B486A2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B35D6-90A5-0796-D9B3-D642F4D1A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B2526-04C9-6143-85B7-C3F7DFFE373A}" type="datetime1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F4304-2E78-BA5E-FA0B-F5B10D2B9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23F06-35C5-6EE1-186E-5F71441B7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92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32442-7B87-EFC3-6410-E8E25F8D8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3EE04-8B53-AA7A-C352-7751F8770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3B957-DC01-F7A6-58A9-0FD473343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ABB1B-7D9D-734B-B2BD-8E665E0FFB5A}" type="datetime1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ECD9A-B002-BC7C-8F45-47037935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C45FA-899E-809A-3BF2-037EB53F7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6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425BD-2E31-E3D4-53DB-0EAD3D351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A276E-9C81-B1C8-AE74-76DAD10A86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1989A4-8226-135E-B96B-D8A7EDFF2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B45B7-42B6-2950-0F39-05194F10D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12317-FD40-E946-85B2-08D2B6479920}" type="datetime1">
              <a:rPr lang="en-US" smtClean="0"/>
              <a:t>3/6/25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931008-3E3A-9FB1-2D28-1090D15C1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7A5362-4A52-0BDE-A278-B7A1F80A2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027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C0021-BC09-584F-5432-5E91FF099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61BA28-7282-0170-C851-07618BE5A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F0E5E-F6E6-436A-8C96-BB801FA13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E7C95B-39EB-30F0-38BC-17A216A8F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82815-055E-7B01-FBD4-536149F0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59DA19-8596-0DA1-0461-1F503F9D2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A2C0-6B84-7D42-B74C-58AAA580AA56}" type="datetime1">
              <a:rPr lang="en-US" smtClean="0"/>
              <a:t>3/6/25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EF9F7-830A-8A5F-91FA-74DAD14E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5745BD-1756-9851-FE99-70B15BEB7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20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59550-4D14-44BF-C9A7-0C5833F2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488E53-AF01-5648-BC78-F13F906E3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8E426-9963-354B-AF0F-13372BB806AE}" type="datetime1">
              <a:rPr lang="en-US" smtClean="0"/>
              <a:t>3/6/25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B88AA5-F5D6-6470-F5F7-A2DA4AAE5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046FD-E27E-DF9B-1BF4-9854C36A2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690296-D082-6E29-F2FA-42006BB7C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F587-F421-0944-8946-3CAECD8AEA8C}" type="datetime1">
              <a:rPr lang="en-US" smtClean="0"/>
              <a:t>3/6/25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51DD7C-F39A-EA0A-0AD1-ABE7CF256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5089B-73AE-35E9-88C1-6AD9F9EE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744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A843-9AAE-91B7-98C7-A5B3D07D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715DC-BE65-74DA-7190-89E60A90E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6C65B-300E-86BC-9FC0-8D1492E527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12D58F-FAAC-8080-4805-284FF675F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46DF5-363F-4247-9656-620BFF8B3518}" type="datetime1">
              <a:rPr lang="en-US" smtClean="0"/>
              <a:t>3/6/25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42F80-47D7-4C8F-3511-E6B63C80A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595D9-CDCD-0548-BA57-5830C90C1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927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B403C-E022-8604-2623-2E9DF723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7F2C8A-2F77-8C10-D5DC-9F61927689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DFDA2-853D-328F-1F4D-12F02C423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0880FF-BB5B-46C4-6BDD-2CE8D03A4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21B70-A7F0-DF42-848D-D9256C5C43CC}" type="datetime1">
              <a:rPr lang="en-US" smtClean="0"/>
              <a:t>3/6/25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AB68FC-2408-D062-B165-4B8AD4D6F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D5A5C-3FBE-B920-BD42-DFFC6C6AA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96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D2E0-C036-6508-4169-96DE60B56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69C13C-399F-973B-D1C3-C51687C96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79760-1D00-1300-5D29-630CA5BD2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A8E8C-470D-7D48-AA1E-C15FA821CC14}" type="datetime1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96058-41B2-EDEB-65A2-F57B5EDF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4A540-9BAE-7E3B-74D7-7D5F252E2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3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05B079-CACF-109B-2E16-D22978C13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A1734-A88D-D8BD-422B-46D816212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634ED-96B6-8442-C128-FFF42A2B1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61C58-6E37-2C48-B1FB-A120051B9185}" type="datetime1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38E8D-FCE2-A1F9-F425-99845E8E3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A3B66-4945-87B3-6796-4BF5CABF7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7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DE3F34-A262-09FF-3C02-2DF80B079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45AC8B-BA02-B146-2916-3EE82B232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EE67A-71D0-AB7B-9537-23B0C346F8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24902B-5E66-0242-B751-3792852CF75C}" type="datetime1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41D4C-3407-A4F3-3778-84239DEB6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045D7-C3AD-3E75-403B-06C2A8CA9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1FA8AD-CD1A-F34D-8945-99546CCA1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79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00.png"/><Relationship Id="rId7" Type="http://schemas.openxmlformats.org/officeDocument/2006/relationships/image" Target="../media/image4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170.png"/><Relationship Id="rId4" Type="http://schemas.openxmlformats.org/officeDocument/2006/relationships/image" Target="../media/image110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4.png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iff"/><Relationship Id="rId5" Type="http://schemas.openxmlformats.org/officeDocument/2006/relationships/image" Target="../media/image4.tiff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7" Type="http://schemas.openxmlformats.org/officeDocument/2006/relationships/image" Target="../media/image33.wmf"/><Relationship Id="rId2" Type="http://schemas.openxmlformats.org/officeDocument/2006/relationships/image" Target="../media/image31.(null)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2.png"/><Relationship Id="rId4" Type="http://schemas.openxmlformats.org/officeDocument/2006/relationships/image" Target="../media/image3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4.png"/><Relationship Id="rId7" Type="http://schemas.openxmlformats.org/officeDocument/2006/relationships/image" Target="../media/image51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1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2.png"/><Relationship Id="rId7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80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scholar.google.com/citations?view_op=view_citation&amp;hl=en&amp;user=Vwx9fo4AAAAJ&amp;citation_for_view=Vwx9fo4AAAAJ:JV2RwH3_ST0C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68.png"/><Relationship Id="rId10" Type="http://schemas.openxmlformats.org/officeDocument/2006/relationships/image" Target="../media/image67.png"/><Relationship Id="rId4" Type="http://schemas.openxmlformats.org/officeDocument/2006/relationships/image" Target="../media/image64.png"/><Relationship Id="rId9" Type="http://schemas.openxmlformats.org/officeDocument/2006/relationships/image" Target="../media/image70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81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svg"/><Relationship Id="rId11" Type="http://schemas.openxmlformats.org/officeDocument/2006/relationships/image" Target="../media/image88.sv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65.png"/><Relationship Id="rId9" Type="http://schemas.openxmlformats.org/officeDocument/2006/relationships/image" Target="../media/image8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3" Type="http://schemas.openxmlformats.org/officeDocument/2006/relationships/image" Target="../media/image81.png"/><Relationship Id="rId7" Type="http://schemas.openxmlformats.org/officeDocument/2006/relationships/image" Target="../media/image82.png"/><Relationship Id="rId12" Type="http://schemas.openxmlformats.org/officeDocument/2006/relationships/image" Target="../media/image9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svg"/><Relationship Id="rId11" Type="http://schemas.openxmlformats.org/officeDocument/2006/relationships/image" Target="../media/image88.svg"/><Relationship Id="rId5" Type="http://schemas.openxmlformats.org/officeDocument/2006/relationships/image" Target="../media/image84.png"/><Relationship Id="rId10" Type="http://schemas.openxmlformats.org/officeDocument/2006/relationships/image" Target="../media/image87.png"/><Relationship Id="rId4" Type="http://schemas.openxmlformats.org/officeDocument/2006/relationships/image" Target="../media/image65.png"/><Relationship Id="rId9" Type="http://schemas.openxmlformats.org/officeDocument/2006/relationships/image" Target="../media/image8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1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10" Type="http://schemas.openxmlformats.org/officeDocument/2006/relationships/image" Target="../media/image91.png"/><Relationship Id="rId4" Type="http://schemas.openxmlformats.org/officeDocument/2006/relationships/image" Target="../media/image65.png"/><Relationship Id="rId9" Type="http://schemas.openxmlformats.org/officeDocument/2006/relationships/image" Target="../media/image88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99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AF2D3B-6432-B2DF-2F00-9982FA1D40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 sz="4200" b="1" dirty="0"/>
              <a:t>Optimizing Intelligence: Bridging AI and Real-World Decision-Making with Mathematical Tools</a:t>
            </a:r>
            <a:endParaRPr lang="en-US" sz="4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AD72B5-1694-25D8-828D-6CC0806565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en-US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Guni Sharon</a:t>
            </a:r>
          </a:p>
          <a:p>
            <a:r>
              <a:rPr lang="en-US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Texas A&amp;M University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C3D9E0-98D9-CC4C-8307-E8EA5B30F1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75" r="21373" b="-2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C4AD01-082C-1DA7-83AE-64FC9043C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38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CC2A4-2802-DE14-75DB-B1DD50591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talk’s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28C5C-E83C-3AF1-FE4E-8B07673A8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D1A52D27-0A9A-3820-DA70-9A12EC21E5F5}"/>
              </a:ext>
            </a:extLst>
          </p:cNvPr>
          <p:cNvSpPr/>
          <p:nvPr/>
        </p:nvSpPr>
        <p:spPr>
          <a:xfrm>
            <a:off x="2085859" y="2211216"/>
            <a:ext cx="8020279" cy="1311008"/>
          </a:xfrm>
          <a:prstGeom prst="wedgeRoundRectCallout">
            <a:avLst>
              <a:gd name="adj1" fmla="val -55964"/>
              <a:gd name="adj2" fmla="val 24754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My research does rely on mathematical tools but has limited relevancy to education.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A5E137BC-F0DA-5219-F3DD-F22450065C71}"/>
              </a:ext>
            </a:extLst>
          </p:cNvPr>
          <p:cNvSpPr/>
          <p:nvPr/>
        </p:nvSpPr>
        <p:spPr>
          <a:xfrm>
            <a:off x="2085859" y="3657161"/>
            <a:ext cx="8020279" cy="1917814"/>
          </a:xfrm>
          <a:prstGeom prst="wedgeRoundRectCallout">
            <a:avLst>
              <a:gd name="adj1" fmla="val 57100"/>
              <a:gd name="adj2" fmla="val 29041"/>
              <a:gd name="adj3" fmla="val 16667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We would like to learn about your current research with connections to the mathematics involved in your work. Tell us how mathematics is important to what you do.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E5C87-B4A1-87F5-50F6-B3ED76AAF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78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41FA9-989C-B67A-D004-D2B2265C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Breaking it down…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45BE2-1DB1-78C9-130D-79863F103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Congestion pricing for optimized traffic flow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Deep reinforcement learning for traffic signal control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Inference and management of epidemic progression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Optimizing video-game design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Optimizing indoor daylight in architectural design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</a:rPr>
              <a:t>Other applications…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5AEC6B-8D62-5C10-CF23-DBF21F7A6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2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2629-3534-D745-ABAE-2B8E0BDF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AFB92-0329-EE4D-9807-6D815C535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How to model traffic networks?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30E06D-EB8E-A641-B88F-4A836EF18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375" y="2671581"/>
            <a:ext cx="3805082" cy="350538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63E150-5D10-BF4F-9585-DC3A3649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4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F8F732E-10F6-DB4C-92AD-E4BBD20EE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440" y="2657608"/>
            <a:ext cx="5778696" cy="365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86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71CE5-3542-8C40-B2D5-E38029D9A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Macro-level modeling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F3A09A-E88C-4E43-84B1-FF3F2F9F8A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Traffic is modeled as an infinitely divisible flow of vehicles</a:t>
                </a:r>
              </a:p>
              <a:p>
                <a:r>
                  <a:rPr lang="en-US" dirty="0"/>
                  <a:t>A traffic scenario is defined by:</a:t>
                </a:r>
              </a:p>
              <a:p>
                <a:pPr lvl="1"/>
                <a:r>
                  <a:rPr lang="en-US" dirty="0"/>
                  <a:t>Directed graph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Trip table (origin, destination, volume)</a:t>
                </a:r>
              </a:p>
              <a:p>
                <a:pPr lvl="1"/>
                <a:r>
                  <a:rPr lang="en-US" dirty="0"/>
                  <a:t>Latency functions </a:t>
                </a:r>
              </a:p>
              <a:p>
                <a:pPr lvl="2"/>
                <a:r>
                  <a:rPr lang="en-US" dirty="0"/>
                  <a:t>Travel time as a function of flow volume</a:t>
                </a:r>
              </a:p>
              <a:p>
                <a:pPr lvl="2"/>
                <a:r>
                  <a:rPr lang="en-US" dirty="0"/>
                  <a:t>Non-negative</a:t>
                </a:r>
              </a:p>
              <a:p>
                <a:pPr lvl="2"/>
                <a:r>
                  <a:rPr lang="en-US" dirty="0"/>
                  <a:t>Non-decreasing</a:t>
                </a:r>
              </a:p>
              <a:p>
                <a:pPr marL="914400" lvl="2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F3A09A-E88C-4E43-84B1-FF3F2F9F8A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c 4">
            <a:extLst>
              <a:ext uri="{FF2B5EF4-FFF2-40B4-BE49-F238E27FC236}">
                <a16:creationId xmlns:a16="http://schemas.microsoft.com/office/drawing/2014/main" id="{D3D5A06C-68FA-E44B-80E1-75C7E7820204}"/>
              </a:ext>
            </a:extLst>
          </p:cNvPr>
          <p:cNvSpPr/>
          <p:nvPr/>
        </p:nvSpPr>
        <p:spPr>
          <a:xfrm rot="18892415">
            <a:off x="7407484" y="3507312"/>
            <a:ext cx="4572000" cy="4572000"/>
          </a:xfrm>
          <a:prstGeom prst="arc">
            <a:avLst>
              <a:gd name="adj1" fmla="val 16147549"/>
              <a:gd name="adj2" fmla="val 27563"/>
            </a:avLst>
          </a:prstGeom>
          <a:ln w="38100" cmpd="sng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142E76A3-4ECE-FF4A-8432-860750CCC89C}"/>
              </a:ext>
            </a:extLst>
          </p:cNvPr>
          <p:cNvSpPr/>
          <p:nvPr/>
        </p:nvSpPr>
        <p:spPr>
          <a:xfrm rot="8082452">
            <a:off x="7407448" y="965672"/>
            <a:ext cx="4572000" cy="4572000"/>
          </a:xfrm>
          <a:prstGeom prst="arc">
            <a:avLst>
              <a:gd name="adj1" fmla="val 16277023"/>
              <a:gd name="adj2" fmla="val 51755"/>
            </a:avLst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D2935455-E4B8-864E-8AB3-53A801B8B4C3}"/>
                  </a:ext>
                </a:extLst>
              </p:cNvPr>
              <p:cNvSpPr/>
              <p:nvPr/>
            </p:nvSpPr>
            <p:spPr>
              <a:xfrm>
                <a:off x="7496578" y="4141051"/>
                <a:ext cx="786581" cy="766917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4400" b="1" dirty="0"/>
              </a:p>
            </p:txBody>
          </p:sp>
        </mc:Choice>
        <mc:Fallback xmlns="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D2935455-E4B8-864E-8AB3-53A801B8B4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6578" y="4141051"/>
                <a:ext cx="786581" cy="766917"/>
              </a:xfrm>
              <a:prstGeom prst="ellipse">
                <a:avLst/>
              </a:prstGeom>
              <a:blipFill>
                <a:blip r:embed="rId3"/>
                <a:stretch>
                  <a:fillRect l="-1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C4C8DE47-818C-0943-8792-9B38440394BF}"/>
                  </a:ext>
                </a:extLst>
              </p:cNvPr>
              <p:cNvSpPr/>
              <p:nvPr/>
            </p:nvSpPr>
            <p:spPr>
              <a:xfrm>
                <a:off x="11047006" y="4141051"/>
                <a:ext cx="786581" cy="766917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3600" b="1" dirty="0"/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C4C8DE47-818C-0943-8792-9B38440394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7006" y="4141051"/>
                <a:ext cx="786581" cy="766917"/>
              </a:xfrm>
              <a:prstGeom prst="ellipse">
                <a:avLst/>
              </a:prstGeom>
              <a:blipFill>
                <a:blip r:embed="rId4"/>
                <a:stretch>
                  <a:fillRect l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4E26771-3B20-7241-BC74-8E4520148ED3}"/>
                  </a:ext>
                </a:extLst>
              </p:cNvPr>
              <p:cNvSpPr txBox="1"/>
              <p:nvPr/>
            </p:nvSpPr>
            <p:spPr>
              <a:xfrm>
                <a:off x="9095143" y="3067006"/>
                <a:ext cx="119661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4E26771-3B20-7241-BC74-8E4520148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5143" y="3067006"/>
                <a:ext cx="1196610" cy="369332"/>
              </a:xfrm>
              <a:prstGeom prst="rect">
                <a:avLst/>
              </a:prstGeom>
              <a:blipFill>
                <a:blip r:embed="rId5"/>
                <a:stretch>
                  <a:fillRect l="-4211" r="-4211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6D68EA-6381-7F4B-A537-A52B624AFFEA}"/>
                  </a:ext>
                </a:extLst>
              </p:cNvPr>
              <p:cNvSpPr txBox="1"/>
              <p:nvPr/>
            </p:nvSpPr>
            <p:spPr>
              <a:xfrm>
                <a:off x="9317564" y="5608612"/>
                <a:ext cx="11776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6D68EA-6381-7F4B-A537-A52B624AF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7564" y="5608612"/>
                <a:ext cx="1177695" cy="369332"/>
              </a:xfrm>
              <a:prstGeom prst="rect">
                <a:avLst/>
              </a:prstGeom>
              <a:blipFill>
                <a:blip r:embed="rId6"/>
                <a:stretch>
                  <a:fillRect l="-5376" r="-215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21936486-60D0-6E47-BD43-D0B6DBBD8C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5752" y="5502665"/>
            <a:ext cx="638348" cy="3838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2ABC4B9-0A77-2143-B7B9-CB660440A6AE}"/>
                  </a:ext>
                </a:extLst>
              </p:cNvPr>
              <p:cNvSpPr txBox="1"/>
              <p:nvPr/>
            </p:nvSpPr>
            <p:spPr>
              <a:xfrm>
                <a:off x="6386242" y="5509925"/>
                <a:ext cx="7982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100×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2ABC4B9-0A77-2143-B7B9-CB660440A6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242" y="5509925"/>
                <a:ext cx="798295" cy="369332"/>
              </a:xfrm>
              <a:prstGeom prst="rect">
                <a:avLst/>
              </a:prstGeom>
              <a:blipFill>
                <a:blip r:embed="rId8"/>
                <a:stretch>
                  <a:fillRect l="-7813" r="-4688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AC43C6A-3654-4844-9823-FC6E55B8C17D}"/>
                  </a:ext>
                </a:extLst>
              </p:cNvPr>
              <p:cNvSpPr/>
              <p:nvPr/>
            </p:nvSpPr>
            <p:spPr>
              <a:xfrm>
                <a:off x="6570659" y="5173133"/>
                <a:ext cx="10565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AC43C6A-3654-4844-9823-FC6E55B8C1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659" y="5173133"/>
                <a:ext cx="1056571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3334B-CFAB-9149-B09B-4AA750311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5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CDD01-AC4C-4F41-B5D4-614795671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network</a:t>
            </a: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00513995-700F-9445-B8C5-F4E062C2ADE2}"/>
              </a:ext>
            </a:extLst>
          </p:cNvPr>
          <p:cNvSpPr/>
          <p:nvPr/>
        </p:nvSpPr>
        <p:spPr>
          <a:xfrm rot="18892415">
            <a:off x="514262" y="2531125"/>
            <a:ext cx="4572000" cy="4572000"/>
          </a:xfrm>
          <a:prstGeom prst="arc">
            <a:avLst>
              <a:gd name="adj1" fmla="val 16147549"/>
              <a:gd name="adj2" fmla="val 145460"/>
            </a:avLst>
          </a:prstGeom>
          <a:ln w="1238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A89864AC-C478-8A46-9686-D0C5A0F95DB5}"/>
              </a:ext>
            </a:extLst>
          </p:cNvPr>
          <p:cNvSpPr/>
          <p:nvPr/>
        </p:nvSpPr>
        <p:spPr>
          <a:xfrm rot="8082452">
            <a:off x="514226" y="-10515"/>
            <a:ext cx="4572000" cy="4572000"/>
          </a:xfrm>
          <a:prstGeom prst="arc">
            <a:avLst>
              <a:gd name="adj1" fmla="val 16158533"/>
              <a:gd name="adj2" fmla="val 51755"/>
            </a:avLst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28651E3-A0E8-AC4D-A8E0-CE0379E5E694}"/>
              </a:ext>
            </a:extLst>
          </p:cNvPr>
          <p:cNvSpPr/>
          <p:nvPr/>
        </p:nvSpPr>
        <p:spPr>
          <a:xfrm>
            <a:off x="603356" y="3164864"/>
            <a:ext cx="786581" cy="76691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9267BAC-60EA-4E4C-9F9E-5976CAF1F320}"/>
              </a:ext>
            </a:extLst>
          </p:cNvPr>
          <p:cNvSpPr/>
          <p:nvPr/>
        </p:nvSpPr>
        <p:spPr>
          <a:xfrm>
            <a:off x="4153784" y="3164864"/>
            <a:ext cx="786581" cy="76691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2EAAC10-6CAC-8D40-81C6-C4603EAF417C}"/>
                  </a:ext>
                </a:extLst>
              </p:cNvPr>
              <p:cNvSpPr txBox="1"/>
              <p:nvPr/>
            </p:nvSpPr>
            <p:spPr>
              <a:xfrm>
                <a:off x="1006629" y="4948141"/>
                <a:ext cx="3632533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charset="0"/>
                      </a:rPr>
                      <m:t>𝑥</m:t>
                    </m:r>
                    <m:r>
                      <a:rPr lang="en-US" sz="28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800" dirty="0"/>
                  <a:t> fraction of the flow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2EAAC10-6CAC-8D40-81C6-C4603EAF41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629" y="4948141"/>
                <a:ext cx="3632533" cy="523220"/>
              </a:xfrm>
              <a:prstGeom prst="rect">
                <a:avLst/>
              </a:prstGeom>
              <a:blipFill>
                <a:blip r:embed="rId3"/>
                <a:stretch>
                  <a:fillRect t="-11628" r="-2083" b="-2558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18">
            <a:extLst>
              <a:ext uri="{FF2B5EF4-FFF2-40B4-BE49-F238E27FC236}">
                <a16:creationId xmlns:a16="http://schemas.microsoft.com/office/drawing/2014/main" id="{E66EFF2C-A732-3B4B-B8CA-832129B98961}"/>
              </a:ext>
            </a:extLst>
          </p:cNvPr>
          <p:cNvSpPr/>
          <p:nvPr/>
        </p:nvSpPr>
        <p:spPr>
          <a:xfrm rot="18892415">
            <a:off x="6788756" y="4337941"/>
            <a:ext cx="4572000" cy="4572000"/>
          </a:xfrm>
          <a:prstGeom prst="arc">
            <a:avLst>
              <a:gd name="adj1" fmla="val 16147549"/>
              <a:gd name="adj2" fmla="val 145460"/>
            </a:avLst>
          </a:prstGeom>
          <a:ln w="123825" cmpd="sng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60726A7-041D-DA46-900A-BB06FA07042E}"/>
              </a:ext>
            </a:extLst>
          </p:cNvPr>
          <p:cNvSpPr/>
          <p:nvPr/>
        </p:nvSpPr>
        <p:spPr>
          <a:xfrm>
            <a:off x="6877850" y="4971680"/>
            <a:ext cx="786581" cy="76691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/>
              <a:t>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5A4F555-8F87-2C47-BB33-625B9634E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13501">
            <a:off x="7584653" y="5703310"/>
            <a:ext cx="638348" cy="38385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2D2763-DA0F-2E45-A0D5-84A865CA2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7218" y="6068922"/>
            <a:ext cx="638348" cy="38385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7DFBBB-37AF-BA4D-98E6-821146094D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635787">
            <a:off x="9886495" y="5737285"/>
            <a:ext cx="638348" cy="383852"/>
          </a:xfrm>
          <a:prstGeom prst="rect">
            <a:avLst/>
          </a:prstGeom>
        </p:spPr>
      </p:pic>
      <p:sp>
        <p:nvSpPr>
          <p:cNvPr id="24" name="Arc 23">
            <a:extLst>
              <a:ext uri="{FF2B5EF4-FFF2-40B4-BE49-F238E27FC236}">
                <a16:creationId xmlns:a16="http://schemas.microsoft.com/office/drawing/2014/main" id="{D65A83C5-093C-CB4F-9B17-AE194F4D1334}"/>
              </a:ext>
            </a:extLst>
          </p:cNvPr>
          <p:cNvSpPr/>
          <p:nvPr/>
        </p:nvSpPr>
        <p:spPr>
          <a:xfrm rot="8082452">
            <a:off x="6788720" y="1816255"/>
            <a:ext cx="4572000" cy="4572000"/>
          </a:xfrm>
          <a:prstGeom prst="arc">
            <a:avLst>
              <a:gd name="adj1" fmla="val 16158533"/>
              <a:gd name="adj2" fmla="val 51755"/>
            </a:avLst>
          </a:prstGeom>
          <a:ln w="317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D3FB01B-EF40-D54E-960C-B3BB1392D3A7}"/>
              </a:ext>
            </a:extLst>
          </p:cNvPr>
          <p:cNvSpPr/>
          <p:nvPr/>
        </p:nvSpPr>
        <p:spPr>
          <a:xfrm>
            <a:off x="10428278" y="4971680"/>
            <a:ext cx="786581" cy="76691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540868E-F9CF-9342-A0C7-73B4122BD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598056">
            <a:off x="7453313" y="4343145"/>
            <a:ext cx="638348" cy="38385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2C4A61-3D6D-234F-A6A0-CE5163B23B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317" y="3977862"/>
            <a:ext cx="638348" cy="38385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DA6D3BB-08B3-DB40-83E2-04063DAB7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54500">
            <a:off x="9906916" y="4264355"/>
            <a:ext cx="638348" cy="3838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B30F1BF-DC16-1743-A51A-EA7FF74E0FC4}"/>
              </a:ext>
            </a:extLst>
          </p:cNvPr>
          <p:cNvSpPr txBox="1"/>
          <p:nvPr/>
        </p:nvSpPr>
        <p:spPr>
          <a:xfrm>
            <a:off x="8230605" y="5000351"/>
            <a:ext cx="19209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8000"/>
                </a:solidFill>
              </a:rPr>
              <a:t>0.75 </a:t>
            </a:r>
            <a:r>
              <a:rPr lang="en-US" sz="4000" b="1" dirty="0" err="1">
                <a:solidFill>
                  <a:srgbClr val="008000"/>
                </a:solidFill>
              </a:rPr>
              <a:t>Hrs</a:t>
            </a:r>
            <a:endParaRPr lang="en-US" sz="4000" b="1" dirty="0">
              <a:solidFill>
                <a:srgbClr val="008000"/>
              </a:solidFill>
            </a:endParaRPr>
          </a:p>
        </p:txBody>
      </p:sp>
      <p:sp>
        <p:nvSpPr>
          <p:cNvPr id="31" name="Rounded Rectangular Callout 30">
            <a:extLst>
              <a:ext uri="{FF2B5EF4-FFF2-40B4-BE49-F238E27FC236}">
                <a16:creationId xmlns:a16="http://schemas.microsoft.com/office/drawing/2014/main" id="{1BF07010-C61D-4E46-B631-15B6F0AA4146}"/>
              </a:ext>
            </a:extLst>
          </p:cNvPr>
          <p:cNvSpPr/>
          <p:nvPr/>
        </p:nvSpPr>
        <p:spPr>
          <a:xfrm>
            <a:off x="10863864" y="4029606"/>
            <a:ext cx="916780" cy="613697"/>
          </a:xfrm>
          <a:prstGeom prst="wedgeRoundRectCallout">
            <a:avLst>
              <a:gd name="adj1" fmla="val -97271"/>
              <a:gd name="adj2" fmla="val 1599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1 HR</a:t>
            </a:r>
          </a:p>
        </p:txBody>
      </p:sp>
      <p:sp>
        <p:nvSpPr>
          <p:cNvPr id="32" name="Rounded Rectangular Callout 31">
            <a:extLst>
              <a:ext uri="{FF2B5EF4-FFF2-40B4-BE49-F238E27FC236}">
                <a16:creationId xmlns:a16="http://schemas.microsoft.com/office/drawing/2014/main" id="{56250D88-2267-944E-A8AC-D4915F808833}"/>
              </a:ext>
            </a:extLst>
          </p:cNvPr>
          <p:cNvSpPr/>
          <p:nvPr/>
        </p:nvSpPr>
        <p:spPr>
          <a:xfrm>
            <a:off x="10863864" y="5812339"/>
            <a:ext cx="916780" cy="613697"/>
          </a:xfrm>
          <a:prstGeom prst="wedgeRoundRectCallout">
            <a:avLst>
              <a:gd name="adj1" fmla="val -87688"/>
              <a:gd name="adj2" fmla="val -42341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0.5 HR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28AFFC6-AB77-1C4D-9ED7-2A9B36D4E969}"/>
              </a:ext>
            </a:extLst>
          </p:cNvPr>
          <p:cNvSpPr txBox="1"/>
          <p:nvPr/>
        </p:nvSpPr>
        <p:spPr>
          <a:xfrm>
            <a:off x="8717943" y="4419551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50%</a:t>
            </a:r>
            <a:endParaRPr lang="en-US" sz="2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5B32A80-330C-294E-A31F-D5A3FE6FBEB0}"/>
              </a:ext>
            </a:extLst>
          </p:cNvPr>
          <p:cNvSpPr txBox="1"/>
          <p:nvPr/>
        </p:nvSpPr>
        <p:spPr>
          <a:xfrm>
            <a:off x="8761172" y="6430090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50%</a:t>
            </a:r>
            <a:endParaRPr lang="en-US" sz="200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20F5BB0-03D4-8345-9A5A-D19EC78D55DA}"/>
              </a:ext>
            </a:extLst>
          </p:cNvPr>
          <p:cNvGrpSpPr/>
          <p:nvPr/>
        </p:nvGrpSpPr>
        <p:grpSpPr>
          <a:xfrm>
            <a:off x="6851098" y="-990488"/>
            <a:ext cx="4954260" cy="7121195"/>
            <a:chOff x="6788720" y="-1457436"/>
            <a:chExt cx="4954260" cy="712119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7DBF93E-015C-8244-808B-9D3020FB4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37783" y="2771335"/>
              <a:ext cx="638348" cy="383852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500E3BC-A1EE-8A4B-801E-A81374EFA1CE}"/>
                </a:ext>
              </a:extLst>
            </p:cNvPr>
            <p:cNvGrpSpPr/>
            <p:nvPr/>
          </p:nvGrpSpPr>
          <p:grpSpPr>
            <a:xfrm>
              <a:off x="6788720" y="-1457436"/>
              <a:ext cx="4954260" cy="7121195"/>
              <a:chOff x="6788720" y="-1457436"/>
              <a:chExt cx="4954260" cy="7121195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1C870BFE-9817-634C-A5DE-3A5B71BBCB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0449939">
                <a:off x="9382425" y="2677179"/>
                <a:ext cx="638348" cy="383852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E00F7C43-CAFA-1E44-AA2F-F81642217F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9473064">
                <a:off x="9958460" y="2388726"/>
                <a:ext cx="638348" cy="383852"/>
              </a:xfrm>
              <a:prstGeom prst="rect">
                <a:avLst/>
              </a:prstGeom>
            </p:spPr>
          </p:pic>
          <p:sp>
            <p:nvSpPr>
              <p:cNvPr id="12" name="Arc 11">
                <a:extLst>
                  <a:ext uri="{FF2B5EF4-FFF2-40B4-BE49-F238E27FC236}">
                    <a16:creationId xmlns:a16="http://schemas.microsoft.com/office/drawing/2014/main" id="{F16F4C72-9A1C-ED4A-B13E-DDD67A2CED25}"/>
                  </a:ext>
                </a:extLst>
              </p:cNvPr>
              <p:cNvSpPr/>
              <p:nvPr/>
            </p:nvSpPr>
            <p:spPr>
              <a:xfrm rot="18892415">
                <a:off x="6788756" y="1091759"/>
                <a:ext cx="4572000" cy="4572000"/>
              </a:xfrm>
              <a:prstGeom prst="arc">
                <a:avLst>
                  <a:gd name="adj1" fmla="val 16147549"/>
                  <a:gd name="adj2" fmla="val 145460"/>
                </a:avLst>
              </a:prstGeom>
              <a:ln w="12382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Arc 12">
                <a:extLst>
                  <a:ext uri="{FF2B5EF4-FFF2-40B4-BE49-F238E27FC236}">
                    <a16:creationId xmlns:a16="http://schemas.microsoft.com/office/drawing/2014/main" id="{3F4669D0-32DE-6440-A33F-93EFEC181A19}"/>
                  </a:ext>
                </a:extLst>
              </p:cNvPr>
              <p:cNvSpPr/>
              <p:nvPr/>
            </p:nvSpPr>
            <p:spPr>
              <a:xfrm rot="8082452">
                <a:off x="6788720" y="-1457436"/>
                <a:ext cx="4572000" cy="4572000"/>
              </a:xfrm>
              <a:prstGeom prst="arc">
                <a:avLst>
                  <a:gd name="adj1" fmla="val 16158533"/>
                  <a:gd name="adj2" fmla="val 51755"/>
                </a:avLst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B7C736D-8EBE-AE4B-A35C-611E215B30D9}"/>
                  </a:ext>
                </a:extLst>
              </p:cNvPr>
              <p:cNvSpPr/>
              <p:nvPr/>
            </p:nvSpPr>
            <p:spPr>
              <a:xfrm>
                <a:off x="6877850" y="1725498"/>
                <a:ext cx="786581" cy="766917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/>
                  <a:t>S</a:t>
                </a: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1A9B84F3-BA8B-2541-A840-14ED9EE35275}"/>
                  </a:ext>
                </a:extLst>
              </p:cNvPr>
              <p:cNvSpPr/>
              <p:nvPr/>
            </p:nvSpPr>
            <p:spPr>
              <a:xfrm>
                <a:off x="10428278" y="1725498"/>
                <a:ext cx="786581" cy="766917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/>
                  <a:t>T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392C1FFA-7282-8A4E-AC38-843653EE28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040034">
                <a:off x="7528066" y="2389566"/>
                <a:ext cx="638348" cy="383852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8E2594C-BB31-E64B-948E-ACD2910E94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164150">
                <a:off x="8103238" y="2675783"/>
                <a:ext cx="638348" cy="383852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72EFABA-9F5B-1447-B971-F3C811F16CF6}"/>
                  </a:ext>
                </a:extLst>
              </p:cNvPr>
              <p:cNvSpPr txBox="1"/>
              <p:nvPr/>
            </p:nvSpPr>
            <p:spPr>
              <a:xfrm>
                <a:off x="8460296" y="1667720"/>
                <a:ext cx="126534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rgbClr val="FF0000"/>
                    </a:solidFill>
                  </a:rPr>
                  <a:t>1 </a:t>
                </a:r>
                <a:r>
                  <a:rPr lang="en-US" sz="4000" b="1" dirty="0" err="1">
                    <a:solidFill>
                      <a:srgbClr val="FF0000"/>
                    </a:solidFill>
                  </a:rPr>
                  <a:t>Hrs</a:t>
                </a:r>
                <a:endParaRPr lang="en-US" sz="4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DBCF4A6-51BE-FE4D-AC68-CFC7536E32E1}"/>
                  </a:ext>
                </a:extLst>
              </p:cNvPr>
              <p:cNvSpPr txBox="1"/>
              <p:nvPr/>
            </p:nvSpPr>
            <p:spPr>
              <a:xfrm>
                <a:off x="8753731" y="3122184"/>
                <a:ext cx="75693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100%</a:t>
                </a:r>
              </a:p>
            </p:txBody>
          </p:sp>
          <p:sp>
            <p:nvSpPr>
              <p:cNvPr id="34" name="Rounded Rectangular Callout 33">
                <a:extLst>
                  <a:ext uri="{FF2B5EF4-FFF2-40B4-BE49-F238E27FC236}">
                    <a16:creationId xmlns:a16="http://schemas.microsoft.com/office/drawing/2014/main" id="{EAC6813F-E8B3-F34D-916C-A8708186210C}"/>
                  </a:ext>
                </a:extLst>
              </p:cNvPr>
              <p:cNvSpPr/>
              <p:nvPr/>
            </p:nvSpPr>
            <p:spPr>
              <a:xfrm>
                <a:off x="10850931" y="2566157"/>
                <a:ext cx="892049" cy="613697"/>
              </a:xfrm>
              <a:prstGeom prst="wedgeRoundRectCallout">
                <a:avLst>
                  <a:gd name="adj1" fmla="val -85033"/>
                  <a:gd name="adj2" fmla="val -43947"/>
                  <a:gd name="adj3" fmla="val 16667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/>
                  <a:t>1 HR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0427AF1-EACC-F44A-BA50-101752D29682}"/>
                  </a:ext>
                </a:extLst>
              </p:cNvPr>
              <p:cNvSpPr txBox="1"/>
              <p:nvPr/>
            </p:nvSpPr>
            <p:spPr>
              <a:xfrm>
                <a:off x="8808330" y="1113751"/>
                <a:ext cx="4972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/>
                  <a:t>0%</a:t>
                </a:r>
                <a:endParaRPr lang="en-US" sz="2000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55F4A8A-DA3A-F74C-BE4E-D074318AD102}"/>
                  </a:ext>
                </a:extLst>
              </p:cNvPr>
              <p:cNvSpPr txBox="1"/>
              <p:nvPr/>
            </p:nvSpPr>
            <p:spPr>
              <a:xfrm>
                <a:off x="2112457" y="2090819"/>
                <a:ext cx="119661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55F4A8A-DA3A-F74C-BE4E-D074318AD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2457" y="2090819"/>
                <a:ext cx="1196610" cy="369332"/>
              </a:xfrm>
              <a:prstGeom prst="rect">
                <a:avLst/>
              </a:prstGeom>
              <a:blipFill>
                <a:blip r:embed="rId5"/>
                <a:stretch>
                  <a:fillRect l="-4167" r="-312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7C1456B-7D35-294C-B422-743852F2F6C6}"/>
                  </a:ext>
                </a:extLst>
              </p:cNvPr>
              <p:cNvSpPr txBox="1"/>
              <p:nvPr/>
            </p:nvSpPr>
            <p:spPr>
              <a:xfrm>
                <a:off x="2112457" y="4052107"/>
                <a:ext cx="119661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7C1456B-7D35-294C-B422-743852F2F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2457" y="4052107"/>
                <a:ext cx="1196610" cy="369332"/>
              </a:xfrm>
              <a:prstGeom prst="rect">
                <a:avLst/>
              </a:prstGeom>
              <a:blipFill>
                <a:blip r:embed="rId6"/>
                <a:stretch>
                  <a:fillRect l="-416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33002-1293-914C-AA77-3129CABA0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0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4" grpId="0" animBg="1"/>
      <p:bldP spid="25" grpId="0" animBg="1"/>
      <p:bldP spid="30" grpId="0"/>
      <p:bldP spid="31" grpId="0" animBg="1"/>
      <p:bldP spid="32" grpId="0" animBg="1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EDC3E-80B6-5541-BF70-E49A3A75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network 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89A3195-3A22-2B4C-AE75-CAF07C3526CF}"/>
              </a:ext>
            </a:extLst>
          </p:cNvPr>
          <p:cNvGrpSpPr/>
          <p:nvPr/>
        </p:nvGrpSpPr>
        <p:grpSpPr>
          <a:xfrm>
            <a:off x="6788720" y="1816255"/>
            <a:ext cx="4991924" cy="7093686"/>
            <a:chOff x="6862862" y="1890397"/>
            <a:chExt cx="4991924" cy="7093686"/>
          </a:xfrm>
        </p:grpSpPr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EB6A75EF-AA52-A64C-9296-5383517D92FD}"/>
                </a:ext>
              </a:extLst>
            </p:cNvPr>
            <p:cNvSpPr/>
            <p:nvPr/>
          </p:nvSpPr>
          <p:spPr>
            <a:xfrm rot="18892415">
              <a:off x="6862898" y="4412083"/>
              <a:ext cx="4572000" cy="4572000"/>
            </a:xfrm>
            <a:prstGeom prst="arc">
              <a:avLst>
                <a:gd name="adj1" fmla="val 16147549"/>
                <a:gd name="adj2" fmla="val 145460"/>
              </a:avLst>
            </a:prstGeom>
            <a:ln w="12382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0708BF-CF3C-6F45-825D-A2A5E2CE62CE}"/>
                </a:ext>
              </a:extLst>
            </p:cNvPr>
            <p:cNvSpPr/>
            <p:nvPr/>
          </p:nvSpPr>
          <p:spPr>
            <a:xfrm>
              <a:off x="6951992" y="5045822"/>
              <a:ext cx="786581" cy="766917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/>
                <a:t>S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7B2FE57-B0C1-B44A-BE05-BF153FFB2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13501">
              <a:off x="7658795" y="5777452"/>
              <a:ext cx="638348" cy="38385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64CEB3A-A344-AA4F-876B-2C589BFAC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61360" y="6143064"/>
              <a:ext cx="638348" cy="38385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2740C55-F877-1342-8C44-06B942B0C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635787">
              <a:off x="9960637" y="5811427"/>
              <a:ext cx="638348" cy="383852"/>
            </a:xfrm>
            <a:prstGeom prst="rect">
              <a:avLst/>
            </a:prstGeom>
          </p:spPr>
        </p:pic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AA97FE73-185C-1649-B378-4D2E05EB9EF9}"/>
                </a:ext>
              </a:extLst>
            </p:cNvPr>
            <p:cNvSpPr/>
            <p:nvPr/>
          </p:nvSpPr>
          <p:spPr>
            <a:xfrm rot="8082452">
              <a:off x="6862862" y="1890397"/>
              <a:ext cx="4572000" cy="4572000"/>
            </a:xfrm>
            <a:prstGeom prst="arc">
              <a:avLst>
                <a:gd name="adj1" fmla="val 16158533"/>
                <a:gd name="adj2" fmla="val 51755"/>
              </a:avLst>
            </a:prstGeom>
            <a:ln w="317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3705FED-51F7-D749-9503-4B3065A4A978}"/>
                </a:ext>
              </a:extLst>
            </p:cNvPr>
            <p:cNvSpPr/>
            <p:nvPr/>
          </p:nvSpPr>
          <p:spPr>
            <a:xfrm>
              <a:off x="10502420" y="5045822"/>
              <a:ext cx="786581" cy="766917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T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5E09A8F-6F0A-EA48-976E-4B24A20E2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598056">
              <a:off x="7527455" y="4417287"/>
              <a:ext cx="638348" cy="38385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5867371-5408-1842-999D-D71AC5938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86459" y="4052004"/>
              <a:ext cx="638348" cy="38385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F3E71FB-1747-9546-A063-1129A3B5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54500">
              <a:off x="9981058" y="4338497"/>
              <a:ext cx="638348" cy="383852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7267CFA-99A9-F044-8743-4FE128A328D8}"/>
                </a:ext>
              </a:extLst>
            </p:cNvPr>
            <p:cNvSpPr txBox="1"/>
            <p:nvPr/>
          </p:nvSpPr>
          <p:spPr>
            <a:xfrm>
              <a:off x="8304747" y="5074493"/>
              <a:ext cx="19209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rgbClr val="008000"/>
                  </a:solidFill>
                </a:rPr>
                <a:t>0.75 </a:t>
              </a:r>
              <a:r>
                <a:rPr lang="en-US" sz="4000" b="1" dirty="0" err="1">
                  <a:solidFill>
                    <a:srgbClr val="008000"/>
                  </a:solidFill>
                </a:rPr>
                <a:t>Hrs</a:t>
              </a:r>
              <a:endParaRPr lang="en-US" sz="4000" b="1" dirty="0">
                <a:solidFill>
                  <a:srgbClr val="008000"/>
                </a:solidFill>
              </a:endParaRPr>
            </a:p>
          </p:txBody>
        </p:sp>
        <p:sp>
          <p:nvSpPr>
            <p:cNvPr id="26" name="Rounded Rectangular Callout 25">
              <a:extLst>
                <a:ext uri="{FF2B5EF4-FFF2-40B4-BE49-F238E27FC236}">
                  <a16:creationId xmlns:a16="http://schemas.microsoft.com/office/drawing/2014/main" id="{D23F12D3-EDB5-9A4A-974D-9E23531A9642}"/>
                </a:ext>
              </a:extLst>
            </p:cNvPr>
            <p:cNvSpPr/>
            <p:nvPr/>
          </p:nvSpPr>
          <p:spPr>
            <a:xfrm>
              <a:off x="10938006" y="4103748"/>
              <a:ext cx="916780" cy="613697"/>
            </a:xfrm>
            <a:prstGeom prst="wedgeRoundRectCallout">
              <a:avLst>
                <a:gd name="adj1" fmla="val -97271"/>
                <a:gd name="adj2" fmla="val 15994"/>
                <a:gd name="adj3" fmla="val 16667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1 HR</a:t>
              </a:r>
            </a:p>
          </p:txBody>
        </p:sp>
        <p:sp>
          <p:nvSpPr>
            <p:cNvPr id="27" name="Rounded Rectangular Callout 26">
              <a:extLst>
                <a:ext uri="{FF2B5EF4-FFF2-40B4-BE49-F238E27FC236}">
                  <a16:creationId xmlns:a16="http://schemas.microsoft.com/office/drawing/2014/main" id="{18DE55B2-2BBE-3744-82ED-27DD58F14F09}"/>
                </a:ext>
              </a:extLst>
            </p:cNvPr>
            <p:cNvSpPr/>
            <p:nvPr/>
          </p:nvSpPr>
          <p:spPr>
            <a:xfrm>
              <a:off x="10938006" y="5886481"/>
              <a:ext cx="916780" cy="613697"/>
            </a:xfrm>
            <a:prstGeom prst="wedgeRoundRectCallout">
              <a:avLst>
                <a:gd name="adj1" fmla="val -87688"/>
                <a:gd name="adj2" fmla="val -42341"/>
                <a:gd name="adj3" fmla="val 16667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0.5 HR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750A3C5-90BD-E94F-A7BF-572B0918EF2C}"/>
                </a:ext>
              </a:extLst>
            </p:cNvPr>
            <p:cNvSpPr txBox="1"/>
            <p:nvPr/>
          </p:nvSpPr>
          <p:spPr>
            <a:xfrm>
              <a:off x="8792085" y="4493693"/>
              <a:ext cx="6270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/>
                <a:t>50%</a:t>
              </a:r>
              <a:endParaRPr lang="en-US" sz="20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9265102-87C7-F94E-91DB-1D9C0D304411}"/>
                </a:ext>
              </a:extLst>
            </p:cNvPr>
            <p:cNvSpPr txBox="1"/>
            <p:nvPr/>
          </p:nvSpPr>
          <p:spPr>
            <a:xfrm>
              <a:off x="8835314" y="6504232"/>
              <a:ext cx="6270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/>
                <a:t>50%</a:t>
              </a:r>
              <a:endParaRPr lang="en-US" sz="2000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645E024-895A-C943-9907-6C75C72C148F}"/>
              </a:ext>
            </a:extLst>
          </p:cNvPr>
          <p:cNvGrpSpPr/>
          <p:nvPr/>
        </p:nvGrpSpPr>
        <p:grpSpPr>
          <a:xfrm>
            <a:off x="6862862" y="-1012757"/>
            <a:ext cx="4954260" cy="7133721"/>
            <a:chOff x="6862862" y="-1395820"/>
            <a:chExt cx="4954260" cy="713372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587DFB5-3EDC-F74E-A748-0D68E665E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449939">
              <a:off x="9456567" y="2751321"/>
              <a:ext cx="638348" cy="38385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943044E-2E4D-AA45-B77D-7C46CBB13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473064">
              <a:off x="10032602" y="2462868"/>
              <a:ext cx="638348" cy="383852"/>
            </a:xfrm>
            <a:prstGeom prst="rect">
              <a:avLst/>
            </a:prstGeom>
          </p:spPr>
        </p:pic>
        <p:sp>
          <p:nvSpPr>
            <p:cNvPr id="7" name="Arc 6">
              <a:extLst>
                <a:ext uri="{FF2B5EF4-FFF2-40B4-BE49-F238E27FC236}">
                  <a16:creationId xmlns:a16="http://schemas.microsoft.com/office/drawing/2014/main" id="{79D96217-DE87-1349-A8C2-FB4503835169}"/>
                </a:ext>
              </a:extLst>
            </p:cNvPr>
            <p:cNvSpPr/>
            <p:nvPr/>
          </p:nvSpPr>
          <p:spPr>
            <a:xfrm rot="18892415">
              <a:off x="6862898" y="1165901"/>
              <a:ext cx="4572000" cy="4572000"/>
            </a:xfrm>
            <a:prstGeom prst="arc">
              <a:avLst>
                <a:gd name="adj1" fmla="val 16147549"/>
                <a:gd name="adj2" fmla="val 145460"/>
              </a:avLst>
            </a:prstGeom>
            <a:ln w="12382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6F8B4D29-091D-9842-85AD-F213889B3A06}"/>
                </a:ext>
              </a:extLst>
            </p:cNvPr>
            <p:cNvSpPr/>
            <p:nvPr/>
          </p:nvSpPr>
          <p:spPr>
            <a:xfrm rot="8082452">
              <a:off x="6862862" y="-1395820"/>
              <a:ext cx="4572000" cy="4572000"/>
            </a:xfrm>
            <a:prstGeom prst="arc">
              <a:avLst>
                <a:gd name="adj1" fmla="val 16158533"/>
                <a:gd name="adj2" fmla="val 51755"/>
              </a:avLst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3699D7-7265-2C46-A2EA-4CF54D19CA72}"/>
                </a:ext>
              </a:extLst>
            </p:cNvPr>
            <p:cNvSpPr/>
            <p:nvPr/>
          </p:nvSpPr>
          <p:spPr>
            <a:xfrm>
              <a:off x="6951992" y="1799640"/>
              <a:ext cx="786581" cy="766917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/>
                <a:t>S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3AC8339-BB60-754C-A0AD-CACF97552052}"/>
                </a:ext>
              </a:extLst>
            </p:cNvPr>
            <p:cNvSpPr/>
            <p:nvPr/>
          </p:nvSpPr>
          <p:spPr>
            <a:xfrm>
              <a:off x="10502420" y="1799640"/>
              <a:ext cx="786581" cy="766917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T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9BC9CBF-849B-2541-BCCB-8FFCD9E48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164150">
              <a:off x="8177380" y="2749925"/>
              <a:ext cx="638348" cy="38385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111A20-1A4A-D446-9025-C9D785223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11925" y="2845477"/>
              <a:ext cx="638348" cy="38385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03C8DFA-95FA-CB46-915A-8EF7C2B23908}"/>
                </a:ext>
              </a:extLst>
            </p:cNvPr>
            <p:cNvSpPr txBox="1"/>
            <p:nvPr/>
          </p:nvSpPr>
          <p:spPr>
            <a:xfrm>
              <a:off x="8534438" y="1741862"/>
              <a:ext cx="12653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rgbClr val="FF0000"/>
                  </a:solidFill>
                </a:rPr>
                <a:t>1 </a:t>
              </a:r>
              <a:r>
                <a:rPr lang="en-US" sz="4000" b="1" dirty="0" err="1">
                  <a:solidFill>
                    <a:srgbClr val="FF0000"/>
                  </a:solidFill>
                </a:rPr>
                <a:t>Hrs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C3990FD-FA3D-2942-AD60-492292542BAA}"/>
                </a:ext>
              </a:extLst>
            </p:cNvPr>
            <p:cNvSpPr txBox="1"/>
            <p:nvPr/>
          </p:nvSpPr>
          <p:spPr>
            <a:xfrm>
              <a:off x="8827873" y="3196326"/>
              <a:ext cx="7569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/>
                <a:t>100%</a:t>
              </a:r>
              <a:endParaRPr lang="en-US" sz="2000" dirty="0"/>
            </a:p>
          </p:txBody>
        </p:sp>
        <p:sp>
          <p:nvSpPr>
            <p:cNvPr id="29" name="Rounded Rectangular Callout 28">
              <a:extLst>
                <a:ext uri="{FF2B5EF4-FFF2-40B4-BE49-F238E27FC236}">
                  <a16:creationId xmlns:a16="http://schemas.microsoft.com/office/drawing/2014/main" id="{460B3602-84C5-4E4B-A7F4-4B6B04BEBBAC}"/>
                </a:ext>
              </a:extLst>
            </p:cNvPr>
            <p:cNvSpPr/>
            <p:nvPr/>
          </p:nvSpPr>
          <p:spPr>
            <a:xfrm>
              <a:off x="10925073" y="2640299"/>
              <a:ext cx="892049" cy="613697"/>
            </a:xfrm>
            <a:prstGeom prst="wedgeRoundRectCallout">
              <a:avLst>
                <a:gd name="adj1" fmla="val -85033"/>
                <a:gd name="adj2" fmla="val -43947"/>
                <a:gd name="adj3" fmla="val 16667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1 HR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FC21C7-E083-7A49-BF3B-CD8A26584CD2}"/>
                </a:ext>
              </a:extLst>
            </p:cNvPr>
            <p:cNvSpPr txBox="1"/>
            <p:nvPr/>
          </p:nvSpPr>
          <p:spPr>
            <a:xfrm>
              <a:off x="8882472" y="1187893"/>
              <a:ext cx="4972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/>
                <a:t>0%</a:t>
              </a:r>
              <a:endParaRPr lang="en-US" sz="2000" dirty="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D2BB7FE-967D-2D48-ABA4-8623AD9B3D21}"/>
              </a:ext>
            </a:extLst>
          </p:cNvPr>
          <p:cNvSpPr txBox="1"/>
          <p:nvPr/>
        </p:nvSpPr>
        <p:spPr>
          <a:xfrm>
            <a:off x="923023" y="1924317"/>
            <a:ext cx="55914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User Equilibrium:</a:t>
            </a:r>
          </a:p>
          <a:p>
            <a:r>
              <a:rPr lang="en-US" sz="3200" dirty="0"/>
              <a:t>No amount of flow can be unitarily assigned a faster path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A2E8AF7-A279-0743-BE39-65A4B0360189}"/>
              </a:ext>
            </a:extLst>
          </p:cNvPr>
          <p:cNvSpPr txBox="1"/>
          <p:nvPr/>
        </p:nvSpPr>
        <p:spPr>
          <a:xfrm>
            <a:off x="923023" y="4103748"/>
            <a:ext cx="55914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9544"/>
                </a:solidFill>
              </a:rPr>
              <a:t>System Optimum:</a:t>
            </a:r>
          </a:p>
          <a:p>
            <a:r>
              <a:rPr lang="en-US" sz="3200" dirty="0"/>
              <a:t>No amount of flow can be rerouted such that the total travel time is reduced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6B95A40-3700-EE43-9D2D-2C3EA8A77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0034">
            <a:off x="7590444" y="2856514"/>
            <a:ext cx="638348" cy="3838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79218-E126-9841-953D-317E69E0D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2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2" descr="mage result for tree">
            <a:extLst>
              <a:ext uri="{FF2B5EF4-FFF2-40B4-BE49-F238E27FC236}">
                <a16:creationId xmlns:a16="http://schemas.microsoft.com/office/drawing/2014/main" id="{FB347AC8-2232-A046-A8AF-6833F4A42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5265" y="5354919"/>
            <a:ext cx="653622" cy="115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mage result for tree">
            <a:extLst>
              <a:ext uri="{FF2B5EF4-FFF2-40B4-BE49-F238E27FC236}">
                <a16:creationId xmlns:a16="http://schemas.microsoft.com/office/drawing/2014/main" id="{EEE7631F-BBB7-6D40-ADBE-59CDB3B8A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037" y="5354920"/>
            <a:ext cx="653622" cy="115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warehouse">
            <a:extLst>
              <a:ext uri="{FF2B5EF4-FFF2-40B4-BE49-F238E27FC236}">
                <a16:creationId xmlns:a16="http://schemas.microsoft.com/office/drawing/2014/main" id="{6A022D46-91E8-DD46-B565-420FC097D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42" y="3177970"/>
            <a:ext cx="3071919" cy="189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mage result for downtown cartoon">
            <a:extLst>
              <a:ext uri="{FF2B5EF4-FFF2-40B4-BE49-F238E27FC236}">
                <a16:creationId xmlns:a16="http://schemas.microsoft.com/office/drawing/2014/main" id="{AA17EAA1-ADAD-1249-ACA5-A9BE882F0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757" y="2877208"/>
            <a:ext cx="4592094" cy="189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0C0A923-BBAE-6F41-884F-6F4A0E8FBDB5}"/>
              </a:ext>
            </a:extLst>
          </p:cNvPr>
          <p:cNvCxnSpPr>
            <a:cxnSpLocks/>
          </p:cNvCxnSpPr>
          <p:nvPr/>
        </p:nvCxnSpPr>
        <p:spPr>
          <a:xfrm flipH="1" flipV="1">
            <a:off x="3331894" y="4360672"/>
            <a:ext cx="6182208" cy="94263"/>
          </a:xfrm>
          <a:prstGeom prst="straightConnector1">
            <a:avLst/>
          </a:prstGeom>
          <a:ln w="76200">
            <a:solidFill>
              <a:srgbClr val="FF0000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Arc 9">
            <a:extLst>
              <a:ext uri="{FF2B5EF4-FFF2-40B4-BE49-F238E27FC236}">
                <a16:creationId xmlns:a16="http://schemas.microsoft.com/office/drawing/2014/main" id="{C0996E81-6257-8B40-BD68-6D6BC6C3C465}"/>
              </a:ext>
            </a:extLst>
          </p:cNvPr>
          <p:cNvSpPr/>
          <p:nvPr/>
        </p:nvSpPr>
        <p:spPr>
          <a:xfrm rot="10800000">
            <a:off x="1758037" y="1647495"/>
            <a:ext cx="8749979" cy="4948376"/>
          </a:xfrm>
          <a:prstGeom prst="arc">
            <a:avLst>
              <a:gd name="adj1" fmla="val 11334056"/>
              <a:gd name="adj2" fmla="val 20981563"/>
            </a:avLst>
          </a:prstGeom>
          <a:ln w="76200">
            <a:solidFill>
              <a:srgbClr val="009544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8" descr="mage result for waze">
            <a:extLst>
              <a:ext uri="{FF2B5EF4-FFF2-40B4-BE49-F238E27FC236}">
                <a16:creationId xmlns:a16="http://schemas.microsoft.com/office/drawing/2014/main" id="{94FF7935-A17B-FA42-8B4F-71F8382B1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007" y="1939296"/>
            <a:ext cx="1327759" cy="132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5B8F7390-C2C9-6543-BFDD-5292D15C631F}"/>
              </a:ext>
            </a:extLst>
          </p:cNvPr>
          <p:cNvSpPr/>
          <p:nvPr/>
        </p:nvSpPr>
        <p:spPr>
          <a:xfrm>
            <a:off x="9618712" y="691111"/>
            <a:ext cx="2187880" cy="1618989"/>
          </a:xfrm>
          <a:prstGeom prst="wedgeRoundRectCallout">
            <a:avLst>
              <a:gd name="adj1" fmla="val -61168"/>
              <a:gd name="adj2" fmla="val 41323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009544"/>
                </a:solidFill>
              </a:rPr>
              <a:t>1 </a:t>
            </a:r>
            <a:r>
              <a:rPr lang="en-US" sz="4400" b="1" dirty="0" err="1">
                <a:solidFill>
                  <a:srgbClr val="009544"/>
                </a:solidFill>
              </a:rPr>
              <a:t>Hr</a:t>
            </a:r>
            <a:endParaRPr lang="en-US" sz="4400" b="1" dirty="0">
              <a:solidFill>
                <a:srgbClr val="009544"/>
              </a:solidFill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59 Min</a:t>
            </a:r>
          </a:p>
        </p:txBody>
      </p:sp>
      <p:pic>
        <p:nvPicPr>
          <p:cNvPr id="15" name="Picture 12" descr="mage result for tree">
            <a:extLst>
              <a:ext uri="{FF2B5EF4-FFF2-40B4-BE49-F238E27FC236}">
                <a16:creationId xmlns:a16="http://schemas.microsoft.com/office/drawing/2014/main" id="{984CB966-EA55-E443-B0A1-DE9BA8715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165" y="4965095"/>
            <a:ext cx="653622" cy="115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mage result for tree">
            <a:extLst>
              <a:ext uri="{FF2B5EF4-FFF2-40B4-BE49-F238E27FC236}">
                <a16:creationId xmlns:a16="http://schemas.microsoft.com/office/drawing/2014/main" id="{EA28BBAA-9185-3245-B094-ADE23E144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371" y="4965094"/>
            <a:ext cx="653622" cy="115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driver">
            <a:extLst>
              <a:ext uri="{FF2B5EF4-FFF2-40B4-BE49-F238E27FC236}">
                <a16:creationId xmlns:a16="http://schemas.microsoft.com/office/drawing/2014/main" id="{AF9E98D2-E7E4-7D4C-8FCE-06A2507BB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635" y="3243018"/>
            <a:ext cx="2429822" cy="179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26A15AF-1828-2C4E-8EE7-53352BD9B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0889"/>
            <a:ext cx="7404723" cy="430168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6BACBA9-5B34-6444-9FE0-317BAB58A5BF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6000" b="0" i="0" kern="1200" spc="100" baseline="0">
                <a:solidFill>
                  <a:schemeClr val="tx1"/>
                </a:solidFill>
                <a:latin typeface="Tungsten Medium" charset="0"/>
                <a:ea typeface="Tungsten Medium" charset="0"/>
                <a:cs typeface="Tungsten Medium" charset="0"/>
              </a:defRPr>
            </a:lvl1pPr>
          </a:lstStyle>
          <a:p>
            <a:r>
              <a:rPr lang="en-US" dirty="0"/>
              <a:t>Self-interested routing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8986CF-53A2-0679-6ABB-73DC20F09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940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68B50-0855-E044-947D-61E065576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anarchy to system optimum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D8C654-0EB8-0B4E-9B5E-9DB3D5C447CC}"/>
              </a:ext>
            </a:extLst>
          </p:cNvPr>
          <p:cNvSpPr txBox="1"/>
          <p:nvPr/>
        </p:nvSpPr>
        <p:spPr>
          <a:xfrm>
            <a:off x="1118924" y="2473230"/>
            <a:ext cx="4598830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User equilibrium</a:t>
            </a:r>
          </a:p>
          <a:p>
            <a:pPr algn="ctr"/>
            <a:endParaRPr lang="en-US" b="1" u="sng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drivers are self interested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Traveling along the shortest (fastest) route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09B698-7E45-874B-8F32-79D8E209D3B6}"/>
              </a:ext>
            </a:extLst>
          </p:cNvPr>
          <p:cNvSpPr txBox="1"/>
          <p:nvPr/>
        </p:nvSpPr>
        <p:spPr>
          <a:xfrm>
            <a:off x="6756151" y="2473230"/>
            <a:ext cx="4438587" cy="175432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System optimum</a:t>
            </a:r>
          </a:p>
          <a:p>
            <a:pPr algn="ctr"/>
            <a:endParaRPr lang="en-US" b="1" u="sng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drivers are social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Traveling along the route that optimizes system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Results in the system optimal flow</a:t>
            </a:r>
          </a:p>
        </p:txBody>
      </p:sp>
      <p:pic>
        <p:nvPicPr>
          <p:cNvPr id="1028" name="Picture 4" descr="Image result for greedy">
            <a:extLst>
              <a:ext uri="{FF2B5EF4-FFF2-40B4-BE49-F238E27FC236}">
                <a16:creationId xmlns:a16="http://schemas.microsoft.com/office/drawing/2014/main" id="{E2556C68-073C-EC4C-9378-42C6E3602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471" y="4492015"/>
            <a:ext cx="1019492" cy="137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miss helpful">
            <a:extLst>
              <a:ext uri="{FF2B5EF4-FFF2-40B4-BE49-F238E27FC236}">
                <a16:creationId xmlns:a16="http://schemas.microsoft.com/office/drawing/2014/main" id="{9B2752EB-A7B3-914F-BF2C-35F93DB71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463" y="4517418"/>
            <a:ext cx="1371961" cy="14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CD487F30-EAE6-FB47-8B93-4A777EF2566F}"/>
              </a:ext>
            </a:extLst>
          </p:cNvPr>
          <p:cNvSpPr/>
          <p:nvPr/>
        </p:nvSpPr>
        <p:spPr>
          <a:xfrm>
            <a:off x="4943368" y="4947874"/>
            <a:ext cx="2305264" cy="6881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DA201D-1DAF-9F4F-9FE9-B734A8013EEC}"/>
              </a:ext>
            </a:extLst>
          </p:cNvPr>
          <p:cNvSpPr txBox="1"/>
          <p:nvPr/>
        </p:nvSpPr>
        <p:spPr>
          <a:xfrm>
            <a:off x="2723593" y="5865646"/>
            <a:ext cx="1229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Mr. Greedy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189B4C-FDD8-A340-B574-B026C30CFE40}"/>
              </a:ext>
            </a:extLst>
          </p:cNvPr>
          <p:cNvSpPr txBox="1"/>
          <p:nvPr/>
        </p:nvSpPr>
        <p:spPr>
          <a:xfrm>
            <a:off x="8302983" y="5865646"/>
            <a:ext cx="1344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Miss Helpful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4356D6-C4EC-9145-8198-63FA757E3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0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2629-3534-D745-ABAE-2B8E0BDF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AFB92-0329-EE4D-9807-6D815C535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How do we get self-interested drivers to act socially?</a:t>
            </a:r>
          </a:p>
        </p:txBody>
      </p:sp>
      <p:pic>
        <p:nvPicPr>
          <p:cNvPr id="5" name="Picture 4" descr="Image result for greedy">
            <a:extLst>
              <a:ext uri="{FF2B5EF4-FFF2-40B4-BE49-F238E27FC236}">
                <a16:creationId xmlns:a16="http://schemas.microsoft.com/office/drawing/2014/main" id="{40B223AE-199C-614A-83BD-43D7AE6BF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4431361"/>
            <a:ext cx="1019492" cy="137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 result for miss helpful">
            <a:extLst>
              <a:ext uri="{FF2B5EF4-FFF2-40B4-BE49-F238E27FC236}">
                <a16:creationId xmlns:a16="http://schemas.microsoft.com/office/drawing/2014/main" id="{6927C022-5E81-5C43-80F9-4D1420F9C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480" y="4431361"/>
            <a:ext cx="1371961" cy="14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2056CB65-3F4C-654E-89E2-FD76E8B62ED0}"/>
              </a:ext>
            </a:extLst>
          </p:cNvPr>
          <p:cNvSpPr/>
          <p:nvPr/>
        </p:nvSpPr>
        <p:spPr>
          <a:xfrm>
            <a:off x="8078116" y="4878391"/>
            <a:ext cx="1413440" cy="4795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667930-8269-EB4C-A5A0-6FBB33E70AFA}"/>
              </a:ext>
            </a:extLst>
          </p:cNvPr>
          <p:cNvSpPr txBox="1"/>
          <p:nvPr/>
        </p:nvSpPr>
        <p:spPr>
          <a:xfrm>
            <a:off x="8585903" y="4375838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E5620-DE46-AC46-8B5F-A10359C75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53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F9439-BA93-9397-A3D5-EFB3F6236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Vickrey-Clarke-Groves (VCG) 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6C351-5BAE-29D5-B0E3-EEDDC8C23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Externality-Based Payments: </a:t>
            </a:r>
            <a:r>
              <a:rPr lang="en-US" dirty="0"/>
              <a:t>Each participant pays (or is compensated) based on the harm or benefit they impose on others.</a:t>
            </a:r>
          </a:p>
          <a:p>
            <a:r>
              <a:rPr lang="en-US" b="1" dirty="0"/>
              <a:t>Truthful (Incentive Compatible): </a:t>
            </a:r>
            <a:r>
              <a:rPr lang="en-US" dirty="0"/>
              <a:t>Participants have no incentive to misreport their preferences; their best strategy is to be honest.</a:t>
            </a:r>
          </a:p>
          <a:p>
            <a:r>
              <a:rPr lang="en-US" b="1" dirty="0"/>
              <a:t>Allocatively Efficient: </a:t>
            </a:r>
            <a:r>
              <a:rPr lang="en-US" dirty="0"/>
              <a:t>The mechanism selects the outcome that maximizes total social welfare.</a:t>
            </a:r>
          </a:p>
          <a:p>
            <a:r>
              <a:rPr lang="en-US" b="1" dirty="0"/>
              <a:t>Individually Rational (Voluntary Participation): </a:t>
            </a:r>
            <a:r>
              <a:rPr lang="en-US" dirty="0"/>
              <a:t>Participants do not end up worse off than if they did not participate.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E81A7-77CF-1BD3-9E26-66245F57C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45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E8420-C0FE-4A44-8D55-CC583413D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Marginal-cost tolling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874C6-D24D-6E44-B7D7-E22E3C62D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Each player pays its “social cost” (how much its existence hurts the others)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When applying </a:t>
            </a:r>
            <a:r>
              <a:rPr lang="en-US" b="1" dirty="0"/>
              <a:t>Marginal-Cost Tolling  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UE </a:t>
            </a:r>
            <a:r>
              <a:rPr lang="en-US" b="1" dirty="0"/>
              <a:t>and </a:t>
            </a:r>
            <a:r>
              <a:rPr lang="en-US" b="1" dirty="0">
                <a:solidFill>
                  <a:srgbClr val="009544"/>
                </a:solidFill>
              </a:rPr>
              <a:t>SO </a:t>
            </a:r>
            <a:r>
              <a:rPr lang="en-US" b="1" dirty="0"/>
              <a:t>align</a:t>
            </a:r>
          </a:p>
          <a:p>
            <a:pPr marL="457200" lvl="1" indent="0">
              <a:buNone/>
            </a:pPr>
            <a:r>
              <a:rPr lang="pt-BR" dirty="0"/>
              <a:t>	</a:t>
            </a:r>
            <a:r>
              <a:rPr lang="pt-BR" sz="2000" dirty="0"/>
              <a:t>[</a:t>
            </a:r>
            <a:r>
              <a:rPr lang="pt-BR" sz="2000" dirty="0" err="1"/>
              <a:t>Pigou</a:t>
            </a:r>
            <a:r>
              <a:rPr lang="pt-BR" sz="2000" dirty="0"/>
              <a:t> 1920; </a:t>
            </a:r>
            <a:r>
              <a:rPr lang="pt-BR" sz="2000" dirty="0" err="1"/>
              <a:t>Beckmann</a:t>
            </a:r>
            <a:r>
              <a:rPr lang="pt-BR" sz="2000" dirty="0"/>
              <a:t> et al.  1956; </a:t>
            </a:r>
            <a:r>
              <a:rPr lang="pt-BR" sz="2000" dirty="0" err="1"/>
              <a:t>Braess</a:t>
            </a:r>
            <a:r>
              <a:rPr lang="pt-BR" sz="2000" dirty="0"/>
              <a:t> 1969]</a:t>
            </a:r>
            <a:endParaRPr lang="en-US" sz="46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C6C76E-B05D-D544-BAF9-2FA973409A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3388" y="3707218"/>
            <a:ext cx="1737360" cy="9179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83CA36-2BDB-7D45-BBE7-086CAF5147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0404" y="3406679"/>
            <a:ext cx="1463040" cy="11649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D29979-A2C1-6B41-A80C-32ED5CEB93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8136" y="3317956"/>
            <a:ext cx="1463040" cy="1164991"/>
          </a:xfrm>
          <a:prstGeom prst="rect">
            <a:avLst/>
          </a:prstGeom>
        </p:spPr>
      </p:pic>
      <p:sp>
        <p:nvSpPr>
          <p:cNvPr id="8" name="Cloud Callout 7">
            <a:extLst>
              <a:ext uri="{FF2B5EF4-FFF2-40B4-BE49-F238E27FC236}">
                <a16:creationId xmlns:a16="http://schemas.microsoft.com/office/drawing/2014/main" id="{2399001C-AEC5-F24B-AAD1-00BE58CAB77A}"/>
              </a:ext>
            </a:extLst>
          </p:cNvPr>
          <p:cNvSpPr/>
          <p:nvPr/>
        </p:nvSpPr>
        <p:spPr>
          <a:xfrm>
            <a:off x="4022698" y="2910270"/>
            <a:ext cx="2102995" cy="580292"/>
          </a:xfrm>
          <a:prstGeom prst="cloudCallout">
            <a:avLst>
              <a:gd name="adj1" fmla="val -32207"/>
              <a:gd name="adj2" fmla="val 92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  <a:r>
              <a:rPr lang="en-US" dirty="0"/>
              <a:t>$ delay</a:t>
            </a:r>
          </a:p>
        </p:txBody>
      </p:sp>
      <p:sp>
        <p:nvSpPr>
          <p:cNvPr id="9" name="Cloud Callout 8">
            <a:extLst>
              <a:ext uri="{FF2B5EF4-FFF2-40B4-BE49-F238E27FC236}">
                <a16:creationId xmlns:a16="http://schemas.microsoft.com/office/drawing/2014/main" id="{A10FE414-DFD1-8A47-A87C-BC686AF161A9}"/>
              </a:ext>
            </a:extLst>
          </p:cNvPr>
          <p:cNvSpPr/>
          <p:nvPr/>
        </p:nvSpPr>
        <p:spPr>
          <a:xfrm>
            <a:off x="4022699" y="2910270"/>
            <a:ext cx="2102995" cy="580292"/>
          </a:xfrm>
          <a:prstGeom prst="cloudCallout">
            <a:avLst>
              <a:gd name="adj1" fmla="val 34269"/>
              <a:gd name="adj2" fmla="val 997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$1 delay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0B5CEB-6C30-4B41-A811-9B125F03A0E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5207" y="2938185"/>
            <a:ext cx="1279440" cy="7690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05B1CC-9410-2B4F-8C41-1A4F9BE841B9}"/>
              </a:ext>
            </a:extLst>
          </p:cNvPr>
          <p:cNvSpPr txBox="1"/>
          <p:nvPr/>
        </p:nvSpPr>
        <p:spPr>
          <a:xfrm>
            <a:off x="8989527" y="2999536"/>
            <a:ext cx="1050800" cy="646331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To: </a:t>
            </a:r>
            <a:r>
              <a:rPr lang="en-US" b="1" dirty="0"/>
              <a:t>turtle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$2 toll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6DD38-B8E0-1103-BD31-86C150296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61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E121679-3533-574A-98FD-98E3E7A50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583" y="2498319"/>
            <a:ext cx="6480726" cy="4098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052629-3534-D745-ABAE-2B8E0BDF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AFB92-0329-EE4D-9807-6D815C535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How do we apply MCT in a macro-model?</a:t>
            </a:r>
          </a:p>
        </p:txBody>
      </p:sp>
      <p:pic>
        <p:nvPicPr>
          <p:cNvPr id="6" name="Picture 6" descr="Image result for miss helpful">
            <a:extLst>
              <a:ext uri="{FF2B5EF4-FFF2-40B4-BE49-F238E27FC236}">
                <a16:creationId xmlns:a16="http://schemas.microsoft.com/office/drawing/2014/main" id="{6927C022-5E81-5C43-80F9-4D1420F9C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293" y="4529531"/>
            <a:ext cx="466631" cy="47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miss helpful">
            <a:extLst>
              <a:ext uri="{FF2B5EF4-FFF2-40B4-BE49-F238E27FC236}">
                <a16:creationId xmlns:a16="http://schemas.microsoft.com/office/drawing/2014/main" id="{762BC151-46E3-7C4B-8A61-F55FC6809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684" y="3360094"/>
            <a:ext cx="466631" cy="47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miss helpful">
            <a:extLst>
              <a:ext uri="{FF2B5EF4-FFF2-40B4-BE49-F238E27FC236}">
                <a16:creationId xmlns:a16="http://schemas.microsoft.com/office/drawing/2014/main" id="{FA4429AD-C603-0540-8116-2297C066F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992" y="4917601"/>
            <a:ext cx="466631" cy="47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miss helpful">
            <a:extLst>
              <a:ext uri="{FF2B5EF4-FFF2-40B4-BE49-F238E27FC236}">
                <a16:creationId xmlns:a16="http://schemas.microsoft.com/office/drawing/2014/main" id="{D11595C0-B1E7-6340-A083-6CB221DBC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711" y="3812221"/>
            <a:ext cx="466631" cy="47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miss helpful">
            <a:extLst>
              <a:ext uri="{FF2B5EF4-FFF2-40B4-BE49-F238E27FC236}">
                <a16:creationId xmlns:a16="http://schemas.microsoft.com/office/drawing/2014/main" id="{9AE90223-876F-2A4F-9CB8-EB320DC87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315" y="4309342"/>
            <a:ext cx="466631" cy="47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miss helpful">
            <a:extLst>
              <a:ext uri="{FF2B5EF4-FFF2-40B4-BE49-F238E27FC236}">
                <a16:creationId xmlns:a16="http://schemas.microsoft.com/office/drawing/2014/main" id="{A0BE01EC-C787-EB42-A434-AAA93F0B4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085" y="2855795"/>
            <a:ext cx="466631" cy="47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miss helpful">
            <a:extLst>
              <a:ext uri="{FF2B5EF4-FFF2-40B4-BE49-F238E27FC236}">
                <a16:creationId xmlns:a16="http://schemas.microsoft.com/office/drawing/2014/main" id="{E032CA88-50D9-8344-9D46-E435CF6E5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399" y="5770310"/>
            <a:ext cx="466631" cy="47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miss helpful">
            <a:extLst>
              <a:ext uri="{FF2B5EF4-FFF2-40B4-BE49-F238E27FC236}">
                <a16:creationId xmlns:a16="http://schemas.microsoft.com/office/drawing/2014/main" id="{5FF12536-2C9F-254D-83E1-C20B91401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215" y="5393794"/>
            <a:ext cx="466631" cy="47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90A67-E8BE-384B-8109-F2BC619CA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40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D379A-4522-F24A-98EF-207F331AF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MCT in a macro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0C46C-58E2-6241-BE07-7D89AE13E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14252" cy="4351338"/>
          </a:xfrm>
        </p:spPr>
        <p:txBody>
          <a:bodyPr/>
          <a:lstStyle/>
          <a:p>
            <a:r>
              <a:rPr lang="en-US" dirty="0"/>
              <a:t>Assume a latency function</a:t>
            </a:r>
          </a:p>
          <a:p>
            <a:r>
              <a:rPr lang="en-US" dirty="0"/>
              <a:t>What is the marginal impact of vehicle #15?</a:t>
            </a:r>
          </a:p>
          <a:p>
            <a:r>
              <a:rPr lang="en-US" dirty="0"/>
              <a:t>Vehicle #15 increases the travel time by 5 </a:t>
            </a:r>
          </a:p>
          <a:p>
            <a:r>
              <a:rPr lang="en-US" dirty="0"/>
              <a:t>15 vehicle suffer from the increased travel time </a:t>
            </a:r>
          </a:p>
          <a:p>
            <a:r>
              <a:rPr lang="en-US" dirty="0"/>
              <a:t>For the general case: 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2707159-C257-B14C-BFFD-DBCF06097CB4}"/>
                  </a:ext>
                </a:extLst>
              </p:cNvPr>
              <p:cNvSpPr txBox="1"/>
              <p:nvPr/>
            </p:nvSpPr>
            <p:spPr>
              <a:xfrm>
                <a:off x="2696492" y="5296622"/>
                <a:ext cx="29350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𝑀𝐶𝑇</m:t>
                      </m:r>
                      <m:r>
                        <a:rPr lang="en-US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r>
                        <a:rPr lang="en-US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US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)=</m:t>
                      </m:r>
                      <m:sSup>
                        <m:sSupPr>
                          <m:ctrlP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𝑥𝑡</m:t>
                          </m:r>
                        </m:e>
                        <m:sup>
                          <m: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2707159-C257-B14C-BFFD-DBCF06097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6492" y="5296622"/>
                <a:ext cx="2935098" cy="523220"/>
              </a:xfrm>
              <a:prstGeom prst="rect">
                <a:avLst/>
              </a:prstGeom>
              <a:blipFill>
                <a:blip r:embed="rId3"/>
                <a:stretch>
                  <a:fillRect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CD553138-89C4-644E-AFE9-42E735B06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2887" y="1825625"/>
            <a:ext cx="4509208" cy="4486275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5D51F98-7282-8747-B167-031DC422CCCB}"/>
              </a:ext>
            </a:extLst>
          </p:cNvPr>
          <p:cNvCxnSpPr>
            <a:cxnSpLocks/>
          </p:cNvCxnSpPr>
          <p:nvPr/>
        </p:nvCxnSpPr>
        <p:spPr>
          <a:xfrm>
            <a:off x="10772430" y="4566094"/>
            <a:ext cx="215718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FAEDFBE-C608-BD40-8431-0CF5DAA4EF59}"/>
              </a:ext>
            </a:extLst>
          </p:cNvPr>
          <p:cNvCxnSpPr>
            <a:cxnSpLocks/>
          </p:cNvCxnSpPr>
          <p:nvPr/>
        </p:nvCxnSpPr>
        <p:spPr>
          <a:xfrm flipV="1">
            <a:off x="10758464" y="4112254"/>
            <a:ext cx="0" cy="39514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B520371-6808-B24F-895C-5E5136031A93}"/>
              </a:ext>
            </a:extLst>
          </p:cNvPr>
          <p:cNvSpPr txBox="1"/>
          <p:nvPr/>
        </p:nvSpPr>
        <p:spPr>
          <a:xfrm>
            <a:off x="9153261" y="6318045"/>
            <a:ext cx="1406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Flow volume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AF7882-F41B-584A-AA80-4B085DADE58A}"/>
              </a:ext>
            </a:extLst>
          </p:cNvPr>
          <p:cNvSpPr txBox="1"/>
          <p:nvPr/>
        </p:nvSpPr>
        <p:spPr>
          <a:xfrm rot="16200000">
            <a:off x="6739155" y="4574445"/>
            <a:ext cx="1244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Travel time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ECF6D0-32DE-1D4F-8EF1-4D90EC5B0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0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2629-3534-D745-ABAE-2B8E0BDF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AFB92-0329-EE4D-9807-6D815C535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What is the latency function?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2B4B7DC-EEF1-654D-A0E1-1EBD19252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987" y="1690688"/>
            <a:ext cx="4509208" cy="4486275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9363AE0-E138-EA4E-BF41-B730A2E60AFD}"/>
              </a:ext>
            </a:extLst>
          </p:cNvPr>
          <p:cNvCxnSpPr>
            <a:cxnSpLocks/>
          </p:cNvCxnSpPr>
          <p:nvPr/>
        </p:nvCxnSpPr>
        <p:spPr>
          <a:xfrm>
            <a:off x="10543830" y="4439094"/>
            <a:ext cx="215718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AE7CC47-B194-A649-9B98-6EDD6C42EB46}"/>
              </a:ext>
            </a:extLst>
          </p:cNvPr>
          <p:cNvCxnSpPr>
            <a:cxnSpLocks/>
          </p:cNvCxnSpPr>
          <p:nvPr/>
        </p:nvCxnSpPr>
        <p:spPr>
          <a:xfrm flipV="1">
            <a:off x="10514334" y="3966594"/>
            <a:ext cx="0" cy="39514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23CA3D1-EBAC-A944-858A-A042053B8EA8}"/>
              </a:ext>
            </a:extLst>
          </p:cNvPr>
          <p:cNvSpPr txBox="1"/>
          <p:nvPr/>
        </p:nvSpPr>
        <p:spPr>
          <a:xfrm>
            <a:off x="9168368" y="3715819"/>
            <a:ext cx="70724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A32BA72-A44F-BA4D-82F1-23F6C0910E3E}"/>
                  </a:ext>
                </a:extLst>
              </p:cNvPr>
              <p:cNvSpPr/>
              <p:nvPr/>
            </p:nvSpPr>
            <p:spPr>
              <a:xfrm>
                <a:off x="8478994" y="3906553"/>
                <a:ext cx="787395" cy="10277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dirty="0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sz="3200" b="1" i="1" dirty="0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𝒅𝒚</m:t>
                          </m:r>
                        </m:num>
                        <m:den>
                          <m:r>
                            <a:rPr lang="en-US" sz="3200" b="1" i="1" dirty="0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𝒅𝒙</m:t>
                          </m:r>
                        </m:den>
                      </m:f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A32BA72-A44F-BA4D-82F1-23F6C0910E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8994" y="3906553"/>
                <a:ext cx="787395" cy="1027717"/>
              </a:xfrm>
              <a:prstGeom prst="rect">
                <a:avLst/>
              </a:prstGeom>
              <a:blipFill>
                <a:blip r:embed="rId4"/>
                <a:stretch>
                  <a:fillRect l="-6349" r="-4762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738F2-AB57-C04F-A8CD-A7A529798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10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07F32-A8EC-514B-B3B4-85B642136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BPR latency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5EB4D5-8F05-E246-9C03-36BF2E4AE6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BPR latency function is defined as: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𝑡</m:t>
                    </m:r>
                    <m:r>
                      <a:rPr lang="en-US" i="1" baseline="-25000">
                        <a:solidFill>
                          <a:srgbClr val="FF0000"/>
                        </a:solidFill>
                        <a:latin typeface="Cambria Math" charset="0"/>
                      </a:rPr>
                      <m:t>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(1+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/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𝑐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</m:sup>
                    </m:sSup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- time to traverse the link 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</a:rPr>
                      <m:t>𝑡</m:t>
                    </m:r>
                    <m:r>
                      <a:rPr lang="en-US" i="1" baseline="-25000">
                        <a:solidFill>
                          <a:srgbClr val="FF0000"/>
                        </a:solidFill>
                        <a:latin typeface="Cambria Math" charset="0"/>
                      </a:rPr>
                      <m:t>0</m:t>
                    </m:r>
                  </m:oMath>
                </a14:m>
                <a:r>
                  <a:rPr lang="en-US" dirty="0"/>
                  <a:t> – free flow travel time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</m:oMath>
                </a14:m>
                <a:r>
                  <a:rPr lang="en-US" dirty="0"/>
                  <a:t> - a parameter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- traffic volume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</a:rPr>
                      <m:t>𝑐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- link capacity</a:t>
                </a:r>
              </a:p>
              <a:p>
                <a:pPr lvl="1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- a parameter</a:t>
                </a:r>
              </a:p>
              <a:p>
                <a:pPr marL="0" indent="0">
                  <a:buNone/>
                </a:pPr>
                <a:r>
                  <a:rPr lang="en-US" i="1" dirty="0"/>
                  <a:t>MCT</a:t>
                </a:r>
                <a:r>
                  <a:rPr lang="en-US" dirty="0"/>
                  <a:t> = slowing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) vehicles by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i="1">
                            <a:latin typeface="Cambria Math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) time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i="1">
                            <a:latin typeface="Cambria Math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i="1" baseline="-250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i="1" baseline="300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</m:num>
                      <m:den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  <m:r>
                          <a:rPr lang="en-US" i="1" baseline="300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</m:den>
                    </m:f>
                  </m:oMath>
                </a14:m>
                <a:endParaRPr lang="en-US" baseline="30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5EB4D5-8F05-E246-9C03-36BF2E4AE6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45BD492-A4E6-F347-872C-19DD167B9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3760" y="160638"/>
            <a:ext cx="2451743" cy="235367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F62206-463F-3A4B-89CD-EBED9F9851C7}"/>
              </a:ext>
            </a:extLst>
          </p:cNvPr>
          <p:cNvSpPr/>
          <p:nvPr/>
        </p:nvSpPr>
        <p:spPr>
          <a:xfrm>
            <a:off x="7956320" y="5234084"/>
            <a:ext cx="1016000" cy="850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862CC-9CA4-4E40-9A8C-9E8C455DE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81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2629-3534-D745-ABAE-2B8E0BDF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8AFB92-0329-EE4D-9807-6D815C5350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600" dirty="0"/>
                  <a:t>What are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</m:oMath>
                </a14:m>
                <a:r>
                  <a:rPr lang="en-US" sz="3600" dirty="0"/>
                  <a:t>,</a:t>
                </a:r>
                <a14:m>
                  <m:oMath xmlns:m="http://schemas.openxmlformats.org/officeDocument/2006/math">
                    <m:r>
                      <a:rPr lang="en-US" sz="36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6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</m:oMath>
                </a14:m>
                <a:r>
                  <a:rPr lang="en-US" sz="3600" dirty="0"/>
                  <a:t>, and </a:t>
                </a:r>
                <a14:m>
                  <m:oMath xmlns:m="http://schemas.openxmlformats.org/officeDocument/2006/math">
                    <m:r>
                      <a:rPr lang="en-US" sz="3600" i="1" dirty="0">
                        <a:solidFill>
                          <a:srgbClr val="FF0000"/>
                        </a:solidFill>
                        <a:latin typeface="Cambria Math" charset="0"/>
                      </a:rPr>
                      <m:t>𝑐</m:t>
                    </m:r>
                  </m:oMath>
                </a14:m>
                <a:r>
                  <a:rPr lang="en-US" sz="3600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8AFB92-0329-EE4D-9807-6D815C5350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89" t="-3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695C165-295B-984C-AAEA-4E91907D969B}"/>
                  </a:ext>
                </a:extLst>
              </p:cNvPr>
              <p:cNvSpPr/>
              <p:nvPr/>
            </p:nvSpPr>
            <p:spPr>
              <a:xfrm>
                <a:off x="2061519" y="3028791"/>
                <a:ext cx="8777417" cy="28803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 - time to traverse the link </a:t>
                </a:r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(can be observed)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𝑡</m:t>
                    </m:r>
                    <m:r>
                      <a:rPr lang="en-US" sz="2400" i="1" baseline="-25000">
                        <a:solidFill>
                          <a:srgbClr val="FF0000"/>
                        </a:solidFill>
                        <a:latin typeface="Cambria Math" charset="0"/>
                      </a:rPr>
                      <m:t>0</m:t>
                    </m:r>
                  </m:oMath>
                </a14:m>
                <a:r>
                  <a:rPr lang="en-US" sz="2400" dirty="0"/>
                  <a:t> – free flow travel time </a:t>
                </a:r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(can be observed)</a:t>
                </a:r>
              </a:p>
              <a:p>
                <a:pPr lvl="1"/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</m:oMath>
                </a14:m>
                <a:r>
                  <a:rPr lang="en-US" sz="2400" dirty="0"/>
                  <a:t> - a parameter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(?)</a:t>
                </a:r>
              </a:p>
              <a:p>
                <a:pPr lvl="1"/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- traffic volume </a:t>
                </a:r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(can be observed)</a:t>
                </a:r>
              </a:p>
              <a:p>
                <a:pPr lvl="1"/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𝑐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- link capacity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(?)</a:t>
                </a:r>
                <a:endParaRPr lang="en-US" sz="2400" dirty="0"/>
              </a:p>
              <a:p>
                <a:pPr lvl="1"/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- a parameter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(?)</a:t>
                </a:r>
              </a:p>
              <a:p>
                <a:r>
                  <a:rPr lang="en-US" sz="2400" i="1" dirty="0"/>
                  <a:t>MCT</a:t>
                </a:r>
                <a:r>
                  <a:rPr lang="en-US" sz="2400" dirty="0"/>
                  <a:t> = slowing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) vehicles by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charset="0"/>
                          </a:rPr>
                          <m:t>𝑑𝑡</m:t>
                        </m:r>
                      </m:num>
                      <m:den>
                        <m:r>
                          <a:rPr lang="en-US" sz="2400" i="1">
                            <a:latin typeface="Cambria Math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/>
                  <a:t>) time 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charset="0"/>
                          </a:rPr>
                          <m:t>𝑑𝑡</m:t>
                        </m:r>
                      </m:num>
                      <m:den>
                        <m:r>
                          <a:rPr lang="en-US" sz="2400" i="1">
                            <a:latin typeface="Cambria Math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  <m:r>
                          <a:rPr lang="en-US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sz="2400" i="1" baseline="-250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sz="2400" i="1" baseline="3000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</m:num>
                      <m:den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  <m:r>
                          <a:rPr lang="en-US" sz="2400" i="1" baseline="3000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695C165-295B-984C-AAEA-4E91907D96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519" y="3028791"/>
                <a:ext cx="8777417" cy="2880340"/>
              </a:xfrm>
              <a:prstGeom prst="rect">
                <a:avLst/>
              </a:prstGeom>
              <a:blipFill>
                <a:blip r:embed="rId3"/>
                <a:stretch>
                  <a:fillRect l="-1012" t="-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C8C9E-137A-8D4E-AE58-4594AB3D4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05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2629-3534-D745-ABAE-2B8E0BDF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8AFB92-0329-EE4D-9807-6D815C5350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600" dirty="0"/>
                  <a:t>Computing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  <m:r>
                          <a:rPr lang="en-US" sz="36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sz="3600" i="1" baseline="-250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sz="36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sz="3600" i="1" baseline="3000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</m:num>
                      <m:den>
                        <m:r>
                          <a:rPr lang="en-US" sz="36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  <m:r>
                          <a:rPr lang="en-US" sz="3600" i="1" baseline="3000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</m:den>
                    </m:f>
                  </m:oMath>
                </a14:m>
                <a:r>
                  <a:rPr lang="en-US" sz="3600" dirty="0"/>
                  <a:t> is not practical</a:t>
                </a:r>
              </a:p>
              <a:p>
                <a:pPr marL="0" indent="0">
                  <a:buNone/>
                </a:pPr>
                <a:r>
                  <a:rPr lang="en-US" sz="3600" dirty="0"/>
                  <a:t>A different approach is required for computing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600" i="1">
                        <a:latin typeface="Cambria Math" panose="02040503050406030204" pitchFamily="18" charset="0"/>
                      </a:rPr>
                      <m:t>𝑥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charset="0"/>
                          </a:rPr>
                          <m:t>𝑑𝑡</m:t>
                        </m:r>
                      </m:num>
                      <m:den>
                        <m:r>
                          <a:rPr lang="en-US" sz="3600" i="1">
                            <a:latin typeface="Cambria Math" charset="0"/>
                          </a:rPr>
                          <m:t>𝑑</m:t>
                        </m:r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/>
                  <a:t> </a:t>
                </a:r>
              </a:p>
              <a:p>
                <a:pPr marL="0" indent="0">
                  <a:buNone/>
                </a:pPr>
                <a:endParaRPr lang="en-US" sz="3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8AFB92-0329-EE4D-9807-6D815C5350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89" t="-1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id="{9C25BC9A-0C38-D744-AE27-C166B424E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120" y="3966519"/>
            <a:ext cx="2322679" cy="275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06EA1-AE00-0D43-9903-4C7C8D1D0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63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160BD-B1C7-B24A-895F-3B3B07C62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work: tolling schemes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1376C-ED6B-044A-A86C-EA4B8EAD5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Arial" charset="0"/>
              <a:buChar char="•"/>
            </a:pPr>
            <a:r>
              <a:rPr lang="nl-NL" dirty="0" err="1">
                <a:solidFill>
                  <a:srgbClr val="FF0000"/>
                </a:solidFill>
              </a:rPr>
              <a:t>Assumed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known</a:t>
            </a:r>
            <a:r>
              <a:rPr lang="nl-NL" dirty="0">
                <a:solidFill>
                  <a:srgbClr val="FF0000"/>
                </a:solidFill>
              </a:rPr>
              <a:t> or </a:t>
            </a:r>
            <a:r>
              <a:rPr lang="nl-NL" dirty="0" err="1">
                <a:solidFill>
                  <a:srgbClr val="FF0000"/>
                </a:solidFill>
              </a:rPr>
              <a:t>fixed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demand</a:t>
            </a:r>
            <a:r>
              <a:rPr lang="nl-NL" dirty="0"/>
              <a:t>: </a:t>
            </a:r>
            <a:r>
              <a:rPr lang="nl-NL" sz="1700" dirty="0"/>
              <a:t>(Wie </a:t>
            </a:r>
            <a:r>
              <a:rPr lang="nl-NL" sz="1700" dirty="0" err="1"/>
              <a:t>and</a:t>
            </a:r>
            <a:r>
              <a:rPr lang="nl-NL" sz="1700" dirty="0"/>
              <a:t> Tobin, 1998; </a:t>
            </a:r>
            <a:r>
              <a:rPr lang="nl-NL" sz="1700" dirty="0" err="1"/>
              <a:t>Joksimovic</a:t>
            </a:r>
            <a:r>
              <a:rPr lang="nl-NL" sz="1700" dirty="0"/>
              <a:t>, </a:t>
            </a:r>
            <a:r>
              <a:rPr lang="nl-NL" sz="1700" dirty="0" err="1"/>
              <a:t>Bliemer</a:t>
            </a:r>
            <a:r>
              <a:rPr lang="nl-NL" sz="1700" dirty="0"/>
              <a:t>, </a:t>
            </a:r>
            <a:r>
              <a:rPr lang="nl-NL" sz="1700" dirty="0" err="1"/>
              <a:t>and</a:t>
            </a:r>
            <a:r>
              <a:rPr lang="nl-NL" sz="1700" dirty="0"/>
              <a:t> </a:t>
            </a:r>
            <a:r>
              <a:rPr lang="nl-NL" sz="1700" dirty="0" err="1"/>
              <a:t>Bovy</a:t>
            </a:r>
            <a:r>
              <a:rPr lang="nl-NL" sz="1700" dirty="0"/>
              <a:t>, 2005)</a:t>
            </a:r>
            <a:endParaRPr lang="nl-NL" dirty="0"/>
          </a:p>
          <a:p>
            <a:pPr>
              <a:buFont typeface="Arial" charset="0"/>
              <a:buChar char="•"/>
            </a:pPr>
            <a:r>
              <a:rPr lang="nl-NL" dirty="0" err="1">
                <a:solidFill>
                  <a:srgbClr val="FF0000"/>
                </a:solidFill>
              </a:rPr>
              <a:t>Assumed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known</a:t>
            </a:r>
            <a:r>
              <a:rPr lang="nl-NL" dirty="0">
                <a:solidFill>
                  <a:srgbClr val="FF0000"/>
                </a:solidFill>
              </a:rPr>
              <a:t> or </a:t>
            </a:r>
            <a:r>
              <a:rPr lang="nl-NL" dirty="0" err="1">
                <a:solidFill>
                  <a:srgbClr val="FF0000"/>
                </a:solidFill>
              </a:rPr>
              <a:t>fixed</a:t>
            </a:r>
            <a:r>
              <a:rPr lang="nl-NL" dirty="0">
                <a:solidFill>
                  <a:srgbClr val="FF0000"/>
                </a:solidFill>
              </a:rPr>
              <a:t>  </a:t>
            </a:r>
            <a:r>
              <a:rPr lang="nl-NL" dirty="0" err="1">
                <a:solidFill>
                  <a:srgbClr val="FF0000"/>
                </a:solidFill>
              </a:rPr>
              <a:t>road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capacity</a:t>
            </a:r>
            <a:r>
              <a:rPr lang="nl-NL" dirty="0"/>
              <a:t>: </a:t>
            </a:r>
            <a:r>
              <a:rPr lang="nl-NL" sz="1700" dirty="0"/>
              <a:t>(</a:t>
            </a:r>
            <a:r>
              <a:rPr lang="nl-NL" sz="1700" dirty="0" err="1"/>
              <a:t>Joksimovic</a:t>
            </a:r>
            <a:r>
              <a:rPr lang="nl-NL" sz="1700" dirty="0"/>
              <a:t>, </a:t>
            </a:r>
            <a:r>
              <a:rPr lang="nl-NL" sz="1700" dirty="0" err="1"/>
              <a:t>Bliemer</a:t>
            </a:r>
            <a:r>
              <a:rPr lang="nl-NL" sz="1700" dirty="0"/>
              <a:t>, </a:t>
            </a:r>
            <a:r>
              <a:rPr lang="nl-NL" sz="1700" dirty="0" err="1"/>
              <a:t>and</a:t>
            </a:r>
            <a:r>
              <a:rPr lang="nl-NL" sz="1700" dirty="0"/>
              <a:t> </a:t>
            </a:r>
            <a:r>
              <a:rPr lang="nl-NL" sz="1700" dirty="0" err="1"/>
              <a:t>Bovy</a:t>
            </a:r>
            <a:r>
              <a:rPr lang="nl-NL" sz="1700" dirty="0"/>
              <a:t>, 2005; Lin, </a:t>
            </a:r>
            <a:r>
              <a:rPr lang="nl-NL" sz="1700" dirty="0" err="1"/>
              <a:t>Unnikrishnan</a:t>
            </a:r>
            <a:r>
              <a:rPr lang="nl-NL" sz="1700" dirty="0"/>
              <a:t>, </a:t>
            </a:r>
            <a:r>
              <a:rPr lang="nl-NL" sz="1700" dirty="0" err="1"/>
              <a:t>and</a:t>
            </a:r>
            <a:r>
              <a:rPr lang="nl-NL" sz="1700" dirty="0"/>
              <a:t> </a:t>
            </a:r>
            <a:r>
              <a:rPr lang="nl-NL" sz="1700" dirty="0" err="1"/>
              <a:t>Waller</a:t>
            </a:r>
            <a:r>
              <a:rPr lang="nl-NL" sz="1700" dirty="0"/>
              <a:t>, 2011)</a:t>
            </a:r>
            <a:endParaRPr lang="nl-NL" dirty="0"/>
          </a:p>
          <a:p>
            <a:pPr>
              <a:buFont typeface="Arial" charset="0"/>
              <a:buChar char="•"/>
            </a:pPr>
            <a:r>
              <a:rPr lang="nl-NL" dirty="0" err="1">
                <a:solidFill>
                  <a:srgbClr val="FF0000"/>
                </a:solidFill>
              </a:rPr>
              <a:t>Assumed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homogeneous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values</a:t>
            </a:r>
            <a:r>
              <a:rPr lang="nl-NL" dirty="0">
                <a:solidFill>
                  <a:srgbClr val="FF0000"/>
                </a:solidFill>
              </a:rPr>
              <a:t> of time</a:t>
            </a:r>
            <a:r>
              <a:rPr lang="nl-NL" dirty="0"/>
              <a:t>: </a:t>
            </a:r>
            <a:r>
              <a:rPr lang="nl-NL" sz="1700" dirty="0"/>
              <a:t>(Yang, Meng, </a:t>
            </a:r>
            <a:r>
              <a:rPr lang="nl-NL" sz="1700" dirty="0" err="1"/>
              <a:t>and</a:t>
            </a:r>
            <a:r>
              <a:rPr lang="nl-NL" sz="1700" dirty="0"/>
              <a:t> Lee, 2004; </a:t>
            </a:r>
            <a:r>
              <a:rPr lang="nl-NL" sz="1700" dirty="0" err="1"/>
              <a:t>Zhou</a:t>
            </a:r>
            <a:r>
              <a:rPr lang="nl-NL" sz="1700" dirty="0"/>
              <a:t> et al., 2015)</a:t>
            </a:r>
          </a:p>
          <a:p>
            <a:pPr>
              <a:buFont typeface="Arial" charset="0"/>
              <a:buChar char="•"/>
            </a:pPr>
            <a:r>
              <a:rPr lang="nl-NL" dirty="0" err="1">
                <a:solidFill>
                  <a:srgbClr val="FF0000"/>
                </a:solidFill>
              </a:rPr>
              <a:t>Assumed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that</a:t>
            </a:r>
            <a:r>
              <a:rPr lang="nl-NL" dirty="0">
                <a:solidFill>
                  <a:srgbClr val="FF0000"/>
                </a:solidFill>
              </a:rPr>
              <a:t> traffic </a:t>
            </a:r>
            <a:r>
              <a:rPr lang="nl-NL" dirty="0" err="1">
                <a:solidFill>
                  <a:srgbClr val="FF0000"/>
                </a:solidFill>
              </a:rPr>
              <a:t>follows</a:t>
            </a:r>
            <a:r>
              <a:rPr lang="nl-NL" dirty="0">
                <a:solidFill>
                  <a:srgbClr val="FF0000"/>
                </a:solidFill>
              </a:rPr>
              <a:t> a </a:t>
            </a:r>
            <a:r>
              <a:rPr lang="nl-NL" dirty="0" err="1">
                <a:solidFill>
                  <a:srgbClr val="FF0000"/>
                </a:solidFill>
              </a:rPr>
              <a:t>specific</a:t>
            </a:r>
            <a:r>
              <a:rPr lang="nl-NL" dirty="0">
                <a:solidFill>
                  <a:srgbClr val="FF0000"/>
                </a:solidFill>
              </a:rPr>
              <a:t> model</a:t>
            </a:r>
            <a:r>
              <a:rPr lang="nl-NL" dirty="0"/>
              <a:t>: </a:t>
            </a:r>
            <a:r>
              <a:rPr lang="nl-NL" sz="1700" dirty="0"/>
              <a:t>(Wie </a:t>
            </a:r>
            <a:r>
              <a:rPr lang="nl-NL" sz="1700" dirty="0" err="1"/>
              <a:t>and</a:t>
            </a:r>
            <a:r>
              <a:rPr lang="nl-NL" sz="1700" dirty="0"/>
              <a:t> Tobin, 1998; </a:t>
            </a:r>
            <a:r>
              <a:rPr lang="nl-NL" sz="1700" dirty="0" err="1"/>
              <a:t>Joksimovic</a:t>
            </a:r>
            <a:r>
              <a:rPr lang="nl-NL" sz="1700" dirty="0"/>
              <a:t>, </a:t>
            </a:r>
            <a:r>
              <a:rPr lang="nl-NL" sz="1700" dirty="0" err="1"/>
              <a:t>Bliemer</a:t>
            </a:r>
            <a:r>
              <a:rPr lang="nl-NL" sz="1700" dirty="0"/>
              <a:t>, </a:t>
            </a:r>
            <a:r>
              <a:rPr lang="nl-NL" sz="1700" dirty="0" err="1"/>
              <a:t>and</a:t>
            </a:r>
            <a:r>
              <a:rPr lang="nl-NL" sz="1700" dirty="0"/>
              <a:t> </a:t>
            </a:r>
            <a:r>
              <a:rPr lang="nl-NL" sz="1700" dirty="0" err="1"/>
              <a:t>Bovy</a:t>
            </a:r>
            <a:r>
              <a:rPr lang="nl-NL" sz="1700" dirty="0"/>
              <a:t>, 2005; Lin, </a:t>
            </a:r>
            <a:r>
              <a:rPr lang="nl-NL" sz="1700" dirty="0" err="1"/>
              <a:t>Unnikrishnan</a:t>
            </a:r>
            <a:r>
              <a:rPr lang="nl-NL" sz="1700" dirty="0"/>
              <a:t>, </a:t>
            </a:r>
            <a:r>
              <a:rPr lang="nl-NL" sz="1700" dirty="0" err="1"/>
              <a:t>and</a:t>
            </a:r>
            <a:r>
              <a:rPr lang="nl-NL" sz="1700" dirty="0"/>
              <a:t> </a:t>
            </a:r>
            <a:r>
              <a:rPr lang="nl-NL" sz="1700" dirty="0" err="1"/>
              <a:t>Waller</a:t>
            </a:r>
            <a:r>
              <a:rPr lang="nl-NL" sz="1700" dirty="0"/>
              <a:t>, 2011; </a:t>
            </a:r>
            <a:r>
              <a:rPr lang="nl-NL" sz="1700" dirty="0" err="1"/>
              <a:t>Friesz</a:t>
            </a:r>
            <a:r>
              <a:rPr lang="nl-NL" sz="1700" dirty="0"/>
              <a:t>, Bernstein, </a:t>
            </a:r>
            <a:r>
              <a:rPr lang="nl-NL" sz="1700" dirty="0" err="1"/>
              <a:t>and</a:t>
            </a:r>
            <a:r>
              <a:rPr lang="nl-NL" sz="1700" dirty="0"/>
              <a:t> </a:t>
            </a:r>
            <a:r>
              <a:rPr lang="nl-NL" sz="1700" dirty="0" err="1"/>
              <a:t>Kydes</a:t>
            </a:r>
            <a:r>
              <a:rPr lang="nl-NL" sz="1700" dirty="0"/>
              <a:t>, 2004)</a:t>
            </a:r>
          </a:p>
          <a:p>
            <a:pPr>
              <a:buFont typeface="Arial" charset="0"/>
              <a:buChar char="•"/>
            </a:pPr>
            <a:r>
              <a:rPr lang="nl-NL" dirty="0" err="1">
                <a:solidFill>
                  <a:srgbClr val="FF0000"/>
                </a:solidFill>
              </a:rPr>
              <a:t>Intractable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for</a:t>
            </a:r>
            <a:r>
              <a:rPr lang="nl-NL" dirty="0">
                <a:solidFill>
                  <a:srgbClr val="FF0000"/>
                </a:solidFill>
              </a:rPr>
              <a:t> large </a:t>
            </a:r>
            <a:r>
              <a:rPr lang="nl-NL" dirty="0" err="1">
                <a:solidFill>
                  <a:srgbClr val="FF0000"/>
                </a:solidFill>
              </a:rPr>
              <a:t>networks</a:t>
            </a:r>
            <a:r>
              <a:rPr lang="nl-NL" dirty="0"/>
              <a:t>: </a:t>
            </a:r>
            <a:r>
              <a:rPr lang="nl-NL" sz="1700" dirty="0"/>
              <a:t>(Wie, 2007; Lin, </a:t>
            </a:r>
            <a:r>
              <a:rPr lang="nl-NL" sz="1700" dirty="0" err="1"/>
              <a:t>Unnikrishnan</a:t>
            </a:r>
            <a:r>
              <a:rPr lang="nl-NL" sz="1700" dirty="0"/>
              <a:t>, </a:t>
            </a:r>
            <a:r>
              <a:rPr lang="nl-NL" sz="1700" dirty="0" err="1"/>
              <a:t>and</a:t>
            </a:r>
            <a:r>
              <a:rPr lang="nl-NL" sz="1700" dirty="0"/>
              <a:t> </a:t>
            </a:r>
            <a:r>
              <a:rPr lang="nl-NL" sz="1700" dirty="0" err="1"/>
              <a:t>Waller</a:t>
            </a:r>
            <a:r>
              <a:rPr lang="nl-NL" sz="1700" dirty="0"/>
              <a:t>, 2011; Do Chung et al., 2012)</a:t>
            </a:r>
            <a:endParaRPr lang="nl-NL" dirty="0"/>
          </a:p>
          <a:p>
            <a:pPr>
              <a:buFont typeface="Arial" charset="0"/>
              <a:buChar char="•"/>
            </a:pPr>
            <a:r>
              <a:rPr lang="nl-NL" dirty="0" err="1">
                <a:solidFill>
                  <a:srgbClr val="FF0000"/>
                </a:solidFill>
              </a:rPr>
              <a:t>Not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adaptive</a:t>
            </a:r>
            <a:r>
              <a:rPr lang="nl-NL" dirty="0"/>
              <a:t>: </a:t>
            </a:r>
            <a:r>
              <a:rPr lang="nl-NL" sz="1700" dirty="0"/>
              <a:t>(Beckmann, </a:t>
            </a:r>
            <a:r>
              <a:rPr lang="nl-NL" sz="1700" dirty="0" err="1"/>
              <a:t>McGuire</a:t>
            </a:r>
            <a:r>
              <a:rPr lang="nl-NL" sz="1700" dirty="0"/>
              <a:t>, </a:t>
            </a:r>
            <a:r>
              <a:rPr lang="nl-NL" sz="1700" dirty="0" err="1"/>
              <a:t>and</a:t>
            </a:r>
            <a:r>
              <a:rPr lang="nl-NL" sz="1700" dirty="0"/>
              <a:t> Winsten, 1956; Verhoef, 2002; </a:t>
            </a:r>
            <a:r>
              <a:rPr lang="nl-NL" sz="1700" dirty="0" err="1"/>
              <a:t>Hearn</a:t>
            </a:r>
            <a:r>
              <a:rPr lang="nl-NL" sz="1700" dirty="0"/>
              <a:t> </a:t>
            </a:r>
            <a:r>
              <a:rPr lang="nl-NL" sz="1700" dirty="0" err="1"/>
              <a:t>and</a:t>
            </a:r>
            <a:r>
              <a:rPr lang="nl-NL" sz="1700" dirty="0"/>
              <a:t> Yildirim, 2002)</a:t>
            </a:r>
            <a:endParaRPr lang="nl-NL" sz="2200" dirty="0"/>
          </a:p>
          <a:p>
            <a:pPr>
              <a:buFont typeface="Arial" charset="0"/>
              <a:buChar char="•"/>
            </a:pPr>
            <a:r>
              <a:rPr lang="nl-NL" dirty="0" err="1">
                <a:solidFill>
                  <a:srgbClr val="FF0000"/>
                </a:solidFill>
              </a:rPr>
              <a:t>Optimizated</a:t>
            </a:r>
            <a:r>
              <a:rPr lang="nl-NL" dirty="0">
                <a:solidFill>
                  <a:srgbClr val="FF0000"/>
                </a:solidFill>
              </a:rPr>
              <a:t> a single corridor</a:t>
            </a:r>
            <a:r>
              <a:rPr lang="nl-NL" dirty="0"/>
              <a:t>: </a:t>
            </a:r>
            <a:r>
              <a:rPr lang="nl-NL" sz="1700" dirty="0"/>
              <a:t>(Yin </a:t>
            </a:r>
            <a:r>
              <a:rPr lang="nl-NL" sz="1700" dirty="0" err="1"/>
              <a:t>and</a:t>
            </a:r>
            <a:r>
              <a:rPr lang="nl-NL" sz="1700" dirty="0"/>
              <a:t> Lou, 2009; Gardner, Bar-Gera, </a:t>
            </a:r>
            <a:r>
              <a:rPr lang="nl-NL" sz="1700" dirty="0" err="1"/>
              <a:t>and</a:t>
            </a:r>
            <a:r>
              <a:rPr lang="nl-NL" sz="1700" dirty="0"/>
              <a:t> </a:t>
            </a:r>
            <a:r>
              <a:rPr lang="nl-NL" sz="1700" dirty="0" err="1"/>
              <a:t>Boyles</a:t>
            </a:r>
            <a:r>
              <a:rPr lang="nl-NL" sz="1700" dirty="0"/>
              <a:t>, 2013; Gardner et al., 2015)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8898A-D75A-254D-A720-9D4AFE2CD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60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A8F05B0-FB5B-7D4E-A6CB-09EBB3D4E3B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charset="0"/>
                        <a:ea typeface="Cambria Math" charset="0"/>
                        <a:cs typeface="Cambria Math" charset="0"/>
                      </a:rPr>
                      <m:t>Δ</m:t>
                    </m:r>
                  </m:oMath>
                </a14:m>
                <a:r>
                  <a:rPr lang="en-US" dirty="0"/>
                  <a:t>-</a:t>
                </a:r>
                <a:r>
                  <a:rPr lang="en-US" b="1" dirty="0"/>
                  <a:t>tolling </a:t>
                </a:r>
                <a:r>
                  <a:rPr lang="en-US" sz="2000" dirty="0"/>
                  <a:t>[Sharon et al., AAMAS17, Trans. Research Part C]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A8F05B0-FB5B-7D4E-A6CB-09EBB3D4E3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944832-D5A6-1440-884E-CB08AF4A20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BPR latency function: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𝑡</m:t>
                    </m:r>
                    <m:r>
                      <a:rPr lang="en-US" i="1" baseline="-25000">
                        <a:solidFill>
                          <a:srgbClr val="0070C0"/>
                        </a:solidFill>
                        <a:latin typeface="Cambria Math" charset="0"/>
                      </a:rPr>
                      <m:t>0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(1+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/</m:t>
                        </m:r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𝑐</m:t>
                        </m:r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</m:sup>
                    </m:sSup>
                    <m:r>
                      <a:rPr lang="en-US" i="1" dirty="0">
                        <a:solidFill>
                          <a:srgbClr val="0070C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dirty="0">
                  <a:latin typeface="Cambria Math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MCT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charset="0"/>
                          </a:rPr>
                          <m:t>𝑑𝑡</m:t>
                        </m:r>
                      </m:num>
                      <m:den>
                        <m:r>
                          <a:rPr lang="en-US" i="1">
                            <a:latin typeface="Cambria Math" charset="0"/>
                          </a:rPr>
                          <m:t>𝑑𝑣</m:t>
                        </m:r>
                      </m:den>
                    </m:f>
                    <m:r>
                      <a:rPr lang="en-US" i="1">
                        <a:latin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i="1" baseline="-2500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i="1" baseline="3000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  <m:r>
                          <a:rPr lang="en-US" i="1" baseline="3000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𝛽</m:t>
                        </m:r>
                      </m:den>
                    </m:f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charset="0"/>
                        <a:ea typeface="Cambria Math" charset="0"/>
                        <a:cs typeface="Cambria Math" charset="0"/>
                      </a:rPr>
                      <m:t>Δ</m:t>
                    </m:r>
                  </m:oMath>
                </a14:m>
                <a:r>
                  <a:rPr lang="en-US" dirty="0"/>
                  <a:t>-tolling requires measuring:</a:t>
                </a:r>
              </a:p>
              <a:p>
                <a:pPr lvl="1"/>
                <a:r>
                  <a:rPr lang="en-US" b="0" dirty="0">
                    <a:solidFill>
                      <a:schemeClr val="tx1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𝑡</m:t>
                    </m:r>
                  </m:oMath>
                </a14:m>
                <a:r>
                  <a:rPr lang="en-US" dirty="0"/>
                  <a:t> – the current travel time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(can be observed)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charset="0"/>
                      </a:rPr>
                      <m:t>𝑡</m:t>
                    </m:r>
                    <m:r>
                      <a:rPr lang="en-US" i="1" baseline="-25000">
                        <a:solidFill>
                          <a:schemeClr val="tx1"/>
                        </a:solidFill>
                        <a:latin typeface="Cambria Math" charset="0"/>
                      </a:rPr>
                      <m:t>0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/>
                  <a:t>– free flow travel time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(can be observed)</a:t>
                </a:r>
              </a:p>
              <a:p>
                <a:pPr lvl="1"/>
                <a:r>
                  <a:rPr lang="en-US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</m:oMath>
                </a14:m>
                <a:r>
                  <a:rPr lang="en-US" dirty="0"/>
                  <a:t> - a parameter </a:t>
                </a:r>
                <a:r>
                  <a:rPr lang="en-US" b="1" dirty="0">
                    <a:solidFill>
                      <a:srgbClr val="FF0000"/>
                    </a:solidFill>
                  </a:rPr>
                  <a:t>(requires tuning)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charset="0"/>
                        <a:ea typeface="Cambria Math" charset="0"/>
                        <a:cs typeface="Cambria Math" charset="0"/>
                      </a:rPr>
                      <m:t>Δ</m:t>
                    </m:r>
                  </m:oMath>
                </a14:m>
                <a:r>
                  <a:rPr lang="en-US" dirty="0"/>
                  <a:t>-tolling does </a:t>
                </a:r>
                <a:r>
                  <a:rPr lang="en-US" b="1" dirty="0"/>
                  <a:t>not</a:t>
                </a:r>
                <a:r>
                  <a:rPr lang="en-US" dirty="0"/>
                  <a:t> require setting:</a:t>
                </a:r>
                <a:endParaRPr lang="en-US" b="1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/>
                  <a:t>- a parameter </a:t>
                </a:r>
                <a:r>
                  <a:rPr lang="en-US" b="1" dirty="0">
                    <a:solidFill>
                      <a:srgbClr val="FF0000"/>
                    </a:solidFill>
                  </a:rPr>
                  <a:t>(?)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/>
                  <a:t>- traffic volume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(can be observed)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charset="0"/>
                      </a:rPr>
                      <m:t>𝑐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/>
                  <a:t>- link capacity </a:t>
                </a:r>
                <a:r>
                  <a:rPr lang="en-US" b="1" dirty="0">
                    <a:solidFill>
                      <a:srgbClr val="FF0000"/>
                    </a:solidFill>
                  </a:rPr>
                  <a:t>(?)</a:t>
                </a:r>
                <a:endParaRPr lang="en-US" dirty="0"/>
              </a:p>
              <a:p>
                <a:pPr lvl="1"/>
                <a:endParaRPr lang="en-US" b="1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944832-D5A6-1440-884E-CB08AF4A20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06" t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Image result for idea">
            <a:extLst>
              <a:ext uri="{FF2B5EF4-FFF2-40B4-BE49-F238E27FC236}">
                <a16:creationId xmlns:a16="http://schemas.microsoft.com/office/drawing/2014/main" id="{10F4A3EC-42CF-5B4F-8DCB-7663E9FA0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594" y="185738"/>
            <a:ext cx="2323630" cy="130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7075968-62CF-864D-905B-632527E4F6A9}"/>
              </a:ext>
            </a:extLst>
          </p:cNvPr>
          <p:cNvCxnSpPr/>
          <p:nvPr/>
        </p:nvCxnSpPr>
        <p:spPr>
          <a:xfrm>
            <a:off x="8622175" y="4045568"/>
            <a:ext cx="2731625" cy="0"/>
          </a:xfrm>
          <a:prstGeom prst="line">
            <a:avLst/>
          </a:prstGeom>
          <a:ln w="762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84F42A6D-48D3-D842-83EC-99BA8CB30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4730" y="3710729"/>
            <a:ext cx="638348" cy="3838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3B0D92-C092-D04C-B464-5873859ACF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916035" y="3618897"/>
            <a:ext cx="542168" cy="3792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973263-502C-DE47-B4C3-3DF745CE0950}"/>
                  </a:ext>
                </a:extLst>
              </p:cNvPr>
              <p:cNvSpPr txBox="1"/>
              <p:nvPr/>
            </p:nvSpPr>
            <p:spPr>
              <a:xfrm>
                <a:off x="9656956" y="4060088"/>
                <a:ext cx="5405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𝑡</m:t>
                      </m:r>
                      <m:r>
                        <a:rPr lang="en-US" sz="2800" i="1" baseline="-25000" dirty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0</m:t>
                      </m:r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973263-502C-DE47-B4C3-3DF745CE0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6956" y="4060088"/>
                <a:ext cx="54053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223926-D763-DF48-98DB-88A4019DE463}"/>
              </a:ext>
            </a:extLst>
          </p:cNvPr>
          <p:cNvCxnSpPr/>
          <p:nvPr/>
        </p:nvCxnSpPr>
        <p:spPr>
          <a:xfrm>
            <a:off x="8622175" y="5497594"/>
            <a:ext cx="2731625" cy="0"/>
          </a:xfrm>
          <a:prstGeom prst="line">
            <a:avLst/>
          </a:prstGeom>
          <a:ln w="762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13BBFEA6-B02A-3643-8A0A-22A3C9B500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5726" y="5156810"/>
            <a:ext cx="638348" cy="3838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83C087E-F243-9E48-A8E8-C3727F33FBD1}"/>
                  </a:ext>
                </a:extLst>
              </p:cNvPr>
              <p:cNvSpPr txBox="1"/>
              <p:nvPr/>
            </p:nvSpPr>
            <p:spPr>
              <a:xfrm>
                <a:off x="9696614" y="5540661"/>
                <a:ext cx="4162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𝑡</m:t>
                      </m:r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83C087E-F243-9E48-A8E8-C3727F33F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614" y="5540661"/>
                <a:ext cx="41626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9E413AF5-CBE4-5F4C-980A-B87BC995F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9029" y="5156810"/>
            <a:ext cx="638348" cy="3838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10A6D9-AEFD-2F43-AB42-479763573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3657" y="5156810"/>
            <a:ext cx="638348" cy="3838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DE60AC-8CDE-D044-B800-8D9712575E14}"/>
                  </a:ext>
                </a:extLst>
              </p:cNvPr>
              <p:cNvSpPr txBox="1"/>
              <p:nvPr/>
            </p:nvSpPr>
            <p:spPr>
              <a:xfrm>
                <a:off x="4047604" y="2259106"/>
                <a:ext cx="6997620" cy="607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𝛽</m:t>
                      </m:r>
                      <m:r>
                        <a:rPr lang="en-US" sz="3200" i="1" dirty="0"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r>
                        <a:rPr lang="en-US" sz="3200" i="1">
                          <a:solidFill>
                            <a:srgbClr val="0070C0"/>
                          </a:solidFill>
                          <a:latin typeface="Cambria Math" charset="0"/>
                        </a:rPr>
                        <m:t>𝑡</m:t>
                      </m:r>
                      <m:r>
                        <a:rPr lang="en-US" sz="3200" i="1" baseline="-25000">
                          <a:solidFill>
                            <a:srgbClr val="0070C0"/>
                          </a:solidFill>
                          <a:latin typeface="Cambria Math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0070C0"/>
                          </a:solidFill>
                        </a:rPr>
                        <m:t> (1+ </m:t>
                      </m:r>
                      <m:r>
                        <a:rPr lang="en-US" sz="32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𝛼</m:t>
                      </m:r>
                      <m:sSup>
                        <m:sSupPr>
                          <m:ctrlPr>
                            <a:rPr lang="en-US" sz="32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 dirty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a:rPr lang="en-US" sz="32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i="1" dirty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/</m:t>
                          </m:r>
                          <m:r>
                            <a:rPr lang="en-US" sz="3200" i="1" dirty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𝑐</m:t>
                          </m:r>
                          <m:r>
                            <a:rPr lang="en-US" sz="3200" i="1" dirty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US" sz="3200" i="1" dirty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𝛽</m:t>
                          </m:r>
                        </m:sup>
                      </m:sSup>
                      <m:r>
                        <a:rPr lang="en-US" sz="3200" i="1" dirty="0">
                          <a:solidFill>
                            <a:srgbClr val="0070C0"/>
                          </a:solidFill>
                          <a:latin typeface="Cambria Math" charset="0"/>
                        </a:rPr>
                        <m:t>)</m:t>
                      </m:r>
                      <m:r>
                        <a:rPr lang="en-US" sz="3200" i="1" dirty="0"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b>
                        <m:sSubPr>
                          <m:ctrlPr>
                            <a:rPr lang="en-US" sz="3200" i="1" dirty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3200" i="1" dirty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e>
                        <m:sub>
                          <m:r>
                            <a:rPr lang="en-US" sz="3200" i="1" dirty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0</m:t>
                          </m:r>
                        </m:sub>
                      </m:sSub>
                      <m:r>
                        <a:rPr lang="en-US" sz="3200" i="1" dirty="0"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)</m:t>
                      </m:r>
                      <m:r>
                        <a:rPr lang="en-US" sz="320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US" sz="3200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𝛽</m:t>
                      </m:r>
                      <m:d>
                        <m:dPr>
                          <m:ctrlPr>
                            <a:rPr lang="en-US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  <m:r>
                            <a:rPr lang="en-US" sz="32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𝑡</m:t>
                          </m:r>
                          <m:r>
                            <a:rPr lang="en-US" sz="3200" i="1" baseline="-250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DE60AC-8CDE-D044-B800-8D9712575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604" y="2259106"/>
                <a:ext cx="6997620" cy="607923"/>
              </a:xfrm>
              <a:prstGeom prst="rect">
                <a:avLst/>
              </a:prstGeom>
              <a:blipFill>
                <a:blip r:embed="rId9"/>
                <a:stretch>
                  <a:fillRect t="-6250" b="-27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374DC54-D0EF-5B4E-BE3E-E6E1FEF9D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6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01CCE11-9421-7B4A-B226-B33ADB6BC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234" y="7575"/>
            <a:ext cx="3934766" cy="30405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F09E74-44FE-7D43-8063-F0CBD3C7C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2DA74C-A3AE-FB41-BA2E-358D4D17FA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648200" cy="4351338"/>
              </a:xfrm>
            </p:spPr>
            <p:txBody>
              <a:bodyPr/>
              <a:lstStyle/>
              <a:p>
                <a:r>
                  <a:rPr lang="en-US" dirty="0"/>
                  <a:t>Macroscopic traffic model</a:t>
                </a:r>
              </a:p>
              <a:p>
                <a:r>
                  <a:rPr lang="en-US" dirty="0"/>
                  <a:t>BPR latency functions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=0.15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=4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Delta-tolling yields the provable optimal flow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2DA74C-A3AE-FB41-BA2E-358D4D17FA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648200" cy="4351338"/>
              </a:xfrm>
              <a:blipFill>
                <a:blip r:embed="rId4"/>
                <a:stretch>
                  <a:fillRect l="-2180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EB9AA31-DAC5-A845-B23E-8B9C9ED3C1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4203" y="2982371"/>
            <a:ext cx="2392723" cy="3098327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1E48CDC-168B-D24D-A522-C6348D9306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16433" y="397099"/>
          <a:ext cx="2424270" cy="2862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5058156" imgH="5964936" progId="Visio.Drawing.4">
                  <p:embed/>
                </p:oleObj>
              </mc:Choice>
              <mc:Fallback>
                <p:oleObj r:id="rId6" imgW="5058156" imgH="5964936" progId="Visio.Drawing.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71E48CDC-168B-D24D-A522-C6348D9306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6433" y="397099"/>
                        <a:ext cx="2424270" cy="28628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855D2765-C1FF-5E4D-9927-CDA74278E5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4566" y="4057474"/>
            <a:ext cx="3726274" cy="26226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8EB077A-FE75-4B48-844F-018E9347A125}"/>
              </a:ext>
            </a:extLst>
          </p:cNvPr>
          <p:cNvSpPr/>
          <p:nvPr/>
        </p:nvSpPr>
        <p:spPr>
          <a:xfrm>
            <a:off x="8794566" y="259492"/>
            <a:ext cx="2833142" cy="5684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B3D238-CDCA-FE47-92A4-7F8A4130D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56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64CC8-76C2-0246-81BC-24C629CBD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towards a dynamic setting</a:t>
            </a:r>
          </a:p>
        </p:txBody>
      </p:sp>
      <p:pic>
        <p:nvPicPr>
          <p:cNvPr id="2050" name="Picture 2" descr="Image result for network flow">
            <a:extLst>
              <a:ext uri="{FF2B5EF4-FFF2-40B4-BE49-F238E27FC236}">
                <a16:creationId xmlns:a16="http://schemas.microsoft.com/office/drawing/2014/main" id="{6FED47C3-08AF-8741-B586-FA213894D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86" y="4537706"/>
            <a:ext cx="3431270" cy="181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waze">
            <a:extLst>
              <a:ext uri="{FF2B5EF4-FFF2-40B4-BE49-F238E27FC236}">
                <a16:creationId xmlns:a16="http://schemas.microsoft.com/office/drawing/2014/main" id="{2BA91185-2A28-FC4C-8DB0-BF96539A6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757" y="4638624"/>
            <a:ext cx="2879810" cy="161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9D2E16-FD8B-C948-89CD-DCDDE30B341A}"/>
                  </a:ext>
                </a:extLst>
              </p:cNvPr>
              <p:cNvSpPr txBox="1"/>
              <p:nvPr/>
            </p:nvSpPr>
            <p:spPr>
              <a:xfrm>
                <a:off x="890373" y="1690688"/>
                <a:ext cx="5115697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u="sng" dirty="0"/>
                  <a:t>Macro (static) traffic model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Traffic flow on all links follow the BPR function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sz="2000">
                        <a:latin typeface="Cambria Math" charset="0"/>
                        <a:ea typeface="Cambria Math" charset="0"/>
                        <a:cs typeface="Cambria Math" charset="0"/>
                      </a:rPr>
                      <m:t>=0.15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𝛽</m:t>
                    </m:r>
                    <m:r>
                      <a:rPr lang="en-US" sz="2000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=4</m:t>
                    </m:r>
                  </m:oMath>
                </a14:m>
                <a:r>
                  <a:rPr lang="en-US" sz="2000" dirty="0"/>
                  <a:t>)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rgbClr val="00B050"/>
                    </a:solidFill>
                  </a:rPr>
                  <a:t>Good for validating theoretical claims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rgbClr val="00B050"/>
                    </a:solidFill>
                  </a:rPr>
                  <a:t>Widely common in traffic literature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rgbClr val="FF0000"/>
                    </a:solidFill>
                  </a:rPr>
                  <a:t>Not realistic: simulates flows in a static setting instead of individual vehicles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9D2E16-FD8B-C948-89CD-DCDDE30B3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73" y="1690688"/>
                <a:ext cx="5115697" cy="2554545"/>
              </a:xfrm>
              <a:prstGeom prst="rect">
                <a:avLst/>
              </a:prstGeom>
              <a:blipFill>
                <a:blip r:embed="rId4"/>
                <a:stretch>
                  <a:fillRect l="-743" t="-9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DDAC613-0CE8-D54B-B08B-A30796C06F47}"/>
              </a:ext>
            </a:extLst>
          </p:cNvPr>
          <p:cNvSpPr txBox="1"/>
          <p:nvPr/>
        </p:nvSpPr>
        <p:spPr>
          <a:xfrm>
            <a:off x="6313410" y="1690688"/>
            <a:ext cx="51156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/>
              <a:t>Dynamic traffic assignment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Simulates individual vehicles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</a:rPr>
              <a:t>Able to model: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</a:rPr>
              <a:t>Time-varying demand and congestion patterns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</a:rPr>
              <a:t>Intersection influences e.g., queue spillbacks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</a:rPr>
              <a:t>Low level details such as lane changing, traffic signals, stop signs</a:t>
            </a:r>
          </a:p>
          <a:p>
            <a:r>
              <a:rPr lang="en-US" sz="2000" dirty="0">
                <a:solidFill>
                  <a:srgbClr val="008000"/>
                </a:solidFill>
              </a:rPr>
              <a:t> </a:t>
            </a:r>
          </a:p>
          <a:p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BE037-CD63-4C44-8C58-28E4CF95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44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17DFC-8F3B-7648-A8C2-320DAA9DD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of hats</a:t>
            </a:r>
          </a:p>
        </p:txBody>
      </p:sp>
      <p:pic>
        <p:nvPicPr>
          <p:cNvPr id="4102" name="Picture 6" descr="Image result for hat clipart">
            <a:extLst>
              <a:ext uri="{FF2B5EF4-FFF2-40B4-BE49-F238E27FC236}">
                <a16:creationId xmlns:a16="http://schemas.microsoft.com/office/drawing/2014/main" id="{3D566BAF-6645-974B-BE1C-4A97820EC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51" y="2674932"/>
            <a:ext cx="3197994" cy="316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7A0225-5CA0-A84E-8110-AF2A21317EED}"/>
              </a:ext>
            </a:extLst>
          </p:cNvPr>
          <p:cNvSpPr txBox="1"/>
          <p:nvPr/>
        </p:nvSpPr>
        <p:spPr>
          <a:xfrm rot="20679587">
            <a:off x="2495119" y="3747498"/>
            <a:ext cx="20540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Theoretical</a:t>
            </a:r>
          </a:p>
        </p:txBody>
      </p:sp>
      <p:pic>
        <p:nvPicPr>
          <p:cNvPr id="8" name="Picture 6" descr="Image result for hat clipart">
            <a:extLst>
              <a:ext uri="{FF2B5EF4-FFF2-40B4-BE49-F238E27FC236}">
                <a16:creationId xmlns:a16="http://schemas.microsoft.com/office/drawing/2014/main" id="{F5373EA4-C0CF-654F-8FDC-580A38BC2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284" y="2674932"/>
            <a:ext cx="3197994" cy="316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1F0DB0-2AF4-CB48-823E-EECC0D82F6A6}"/>
              </a:ext>
            </a:extLst>
          </p:cNvPr>
          <p:cNvSpPr txBox="1"/>
          <p:nvPr/>
        </p:nvSpPr>
        <p:spPr>
          <a:xfrm rot="20679587">
            <a:off x="8044312" y="3635101"/>
            <a:ext cx="21024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Empirical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3D0AE1-4135-FA41-884F-5E9DC697C9B3}"/>
              </a:ext>
            </a:extLst>
          </p:cNvPr>
          <p:cNvSpPr txBox="1"/>
          <p:nvPr/>
        </p:nvSpPr>
        <p:spPr>
          <a:xfrm>
            <a:off x="890373" y="1690688"/>
            <a:ext cx="5115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/>
              <a:t>Macro (static) traffic model</a:t>
            </a:r>
          </a:p>
          <a:p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85A441-3C93-C747-A4AB-5900BD665080}"/>
              </a:ext>
            </a:extLst>
          </p:cNvPr>
          <p:cNvSpPr txBox="1"/>
          <p:nvPr/>
        </p:nvSpPr>
        <p:spPr>
          <a:xfrm>
            <a:off x="6313410" y="1690688"/>
            <a:ext cx="5115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/>
              <a:t>Dynamic traffic assignment</a:t>
            </a:r>
          </a:p>
          <a:p>
            <a:r>
              <a:rPr lang="en-US" sz="2000" dirty="0">
                <a:solidFill>
                  <a:srgbClr val="008000"/>
                </a:solidFill>
              </a:rPr>
              <a:t> </a:t>
            </a:r>
          </a:p>
          <a:p>
            <a:endParaRPr lang="en-US" sz="2000" dirty="0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44E89271-096F-1342-8E17-DEF7DDBE67BB}"/>
              </a:ext>
            </a:extLst>
          </p:cNvPr>
          <p:cNvSpPr/>
          <p:nvPr/>
        </p:nvSpPr>
        <p:spPr>
          <a:xfrm>
            <a:off x="5720767" y="3781168"/>
            <a:ext cx="1544594" cy="8273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E3C489-FE0D-4C40-89BF-7F837E47F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094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0F739-BE70-344C-BD65-FBA593B8F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Oscillation Effect and Toll Spikes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9DE1C0-6C88-B044-B552-2CAD7E10BD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884522" cy="4351338"/>
              </a:xfrm>
            </p:spPr>
            <p:txBody>
              <a:bodyPr/>
              <a:lstStyle/>
              <a:p>
                <a:pPr marL="91440" indent="-91440"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 "/>
                </a:pPr>
                <a:r>
                  <a:rPr lang="en-US" dirty="0"/>
                  <a:t>Smoothen the toll values to avoid oscillation</a:t>
                </a:r>
              </a:p>
              <a:p>
                <a:r>
                  <a:rPr lang="en-US" dirty="0"/>
                  <a:t>Use a smoothing parameter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0&lt;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𝑅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≤1</m:t>
                    </m:r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𝑡𝑜𝑙𝑙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𝑒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p>
                    </m:sSub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𝑡𝑜𝑙𝑙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𝑒</m:t>
                            </m:r>
                          </m:sub>
                          <m:sup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+(1−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𝑅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)(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𝑡𝑜𝑙𝑙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𝑒</m:t>
                        </m:r>
                      </m:sub>
                      <m:sup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p>
                    </m:sSub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𝑅</m:t>
                    </m:r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=1</m:t>
                    </m:r>
                  </m:oMath>
                </a14:m>
                <a:r>
                  <a:rPr lang="en-US" dirty="0"/>
                  <a:t>: fully adaptive, susceptible to oscillation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𝑅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→0</m:t>
                    </m:r>
                  </m:oMath>
                </a14:m>
                <a:r>
                  <a:rPr lang="en-US" dirty="0"/>
                  <a:t>: non-adaptive, reacting slowly to changes in traffic pattern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9DE1C0-6C88-B044-B552-2CAD7E10BD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884522" cy="4351338"/>
              </a:xfrm>
              <a:blipFill>
                <a:blip r:embed="rId2"/>
                <a:stretch>
                  <a:fillRect l="-1473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AAB32E40-5248-C741-A4C8-733B9B3CA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938" y="4584568"/>
            <a:ext cx="1485814" cy="169807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E42300E-841E-E240-AA42-E4741D0FCAF1}"/>
              </a:ext>
            </a:extLst>
          </p:cNvPr>
          <p:cNvGrpSpPr/>
          <p:nvPr/>
        </p:nvGrpSpPr>
        <p:grpSpPr>
          <a:xfrm>
            <a:off x="8771835" y="2158827"/>
            <a:ext cx="3286618" cy="2685233"/>
            <a:chOff x="8191068" y="2834269"/>
            <a:chExt cx="3286618" cy="268523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F471CB8-296F-1641-A81E-D21E7BD590DA}"/>
                </a:ext>
              </a:extLst>
            </p:cNvPr>
            <p:cNvSpPr/>
            <p:nvPr/>
          </p:nvSpPr>
          <p:spPr>
            <a:xfrm>
              <a:off x="10715686" y="2906517"/>
              <a:ext cx="762000" cy="68580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108000" rIns="108000" bIns="108000" rtlCol="1" anchor="ctr"/>
            <a:lstStyle/>
            <a:p>
              <a:pPr algn="ctr"/>
              <a:r>
                <a:rPr lang="en-US" sz="4000" b="1" i="1" dirty="0">
                  <a:latin typeface="Times New Roman" pitchFamily="18" charset="0"/>
                  <a:cs typeface="Times New Roman" pitchFamily="18" charset="0"/>
                </a:rPr>
                <a:t>t</a:t>
              </a:r>
              <a:endParaRPr lang="he-IL" sz="40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B1C2678E-222D-6743-9877-E61B9D129B66}"/>
                </a:ext>
              </a:extLst>
            </p:cNvPr>
            <p:cNvSpPr/>
            <p:nvPr/>
          </p:nvSpPr>
          <p:spPr>
            <a:xfrm rot="10800000">
              <a:off x="8659414" y="2960239"/>
              <a:ext cx="2349926" cy="730463"/>
            </a:xfrm>
            <a:prstGeom prst="arc">
              <a:avLst>
                <a:gd name="adj1" fmla="val 11411451"/>
                <a:gd name="adj2" fmla="val 20999341"/>
              </a:avLst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3912EBC2-3959-6B4F-B67A-ECC70CD3B483}"/>
                </a:ext>
              </a:extLst>
            </p:cNvPr>
            <p:cNvSpPr/>
            <p:nvPr/>
          </p:nvSpPr>
          <p:spPr>
            <a:xfrm>
              <a:off x="8641738" y="2834269"/>
              <a:ext cx="2349926" cy="730463"/>
            </a:xfrm>
            <a:prstGeom prst="arc">
              <a:avLst>
                <a:gd name="adj1" fmla="val 11411451"/>
                <a:gd name="adj2" fmla="val 20999341"/>
              </a:avLst>
            </a:prstGeom>
            <a:ln w="76200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rgbClr val="FF0000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9F2594-AD00-0D46-9D55-618C78BBB749}"/>
                </a:ext>
              </a:extLst>
            </p:cNvPr>
            <p:cNvSpPr/>
            <p:nvPr/>
          </p:nvSpPr>
          <p:spPr>
            <a:xfrm>
              <a:off x="8191068" y="2919586"/>
              <a:ext cx="762000" cy="685800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108000" rIns="108000" bIns="108000" rtlCol="1" anchor="ctr"/>
            <a:lstStyle/>
            <a:p>
              <a:pPr algn="ctr"/>
              <a:r>
                <a:rPr lang="en-US" sz="4000" b="1" i="1" dirty="0">
                  <a:latin typeface="Times New Roman" pitchFamily="18" charset="0"/>
                  <a:cs typeface="Times New Roman" pitchFamily="18" charset="0"/>
                </a:rPr>
                <a:t>s</a:t>
              </a:r>
              <a:endParaRPr lang="he-IL" sz="4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309D20-83F8-DD40-AB2D-45EA66F29AEF}"/>
                </a:ext>
              </a:extLst>
            </p:cNvPr>
            <p:cNvSpPr/>
            <p:nvPr/>
          </p:nvSpPr>
          <p:spPr>
            <a:xfrm>
              <a:off x="10715686" y="4735317"/>
              <a:ext cx="762000" cy="68580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108000" rIns="108000" bIns="108000" rtlCol="1" anchor="ctr"/>
            <a:lstStyle/>
            <a:p>
              <a:pPr algn="ctr"/>
              <a:r>
                <a:rPr lang="en-US" sz="4000" b="1" i="1" dirty="0">
                  <a:latin typeface="Times New Roman" pitchFamily="18" charset="0"/>
                  <a:cs typeface="Times New Roman" pitchFamily="18" charset="0"/>
                </a:rPr>
                <a:t>t</a:t>
              </a:r>
              <a:endParaRPr lang="he-IL" sz="4000" b="1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ACEFCFEA-B4DC-4642-8AB2-DE5A13CC394A}"/>
                </a:ext>
              </a:extLst>
            </p:cNvPr>
            <p:cNvSpPr/>
            <p:nvPr/>
          </p:nvSpPr>
          <p:spPr>
            <a:xfrm rot="10800000">
              <a:off x="8659414" y="4789039"/>
              <a:ext cx="2349926" cy="730463"/>
            </a:xfrm>
            <a:prstGeom prst="arc">
              <a:avLst>
                <a:gd name="adj1" fmla="val 11411451"/>
                <a:gd name="adj2" fmla="val 20999341"/>
              </a:avLst>
            </a:prstGeom>
            <a:ln w="762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05C9F137-74D0-EE4E-87BC-F9A9E3893123}"/>
                </a:ext>
              </a:extLst>
            </p:cNvPr>
            <p:cNvSpPr/>
            <p:nvPr/>
          </p:nvSpPr>
          <p:spPr>
            <a:xfrm>
              <a:off x="8641738" y="4663069"/>
              <a:ext cx="2349926" cy="730463"/>
            </a:xfrm>
            <a:prstGeom prst="arc">
              <a:avLst>
                <a:gd name="adj1" fmla="val 11411451"/>
                <a:gd name="adj2" fmla="val 20999341"/>
              </a:avLst>
            </a:prstGeom>
            <a:ln w="38100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rgbClr val="FF0000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115CEDB-385E-EB42-964C-02BB036C1073}"/>
                </a:ext>
              </a:extLst>
            </p:cNvPr>
            <p:cNvSpPr/>
            <p:nvPr/>
          </p:nvSpPr>
          <p:spPr>
            <a:xfrm>
              <a:off x="8191068" y="4748386"/>
              <a:ext cx="762000" cy="685800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108000" rIns="108000" bIns="108000" rtlCol="1" anchor="ctr"/>
            <a:lstStyle/>
            <a:p>
              <a:pPr algn="ctr"/>
              <a:r>
                <a:rPr lang="en-US" sz="4000" b="1" i="1" dirty="0">
                  <a:latin typeface="Times New Roman" pitchFamily="18" charset="0"/>
                  <a:cs typeface="Times New Roman" pitchFamily="18" charset="0"/>
                </a:rPr>
                <a:t>s</a:t>
              </a:r>
              <a:endParaRPr lang="he-IL" sz="4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Up Arrow 24">
              <a:extLst>
                <a:ext uri="{FF2B5EF4-FFF2-40B4-BE49-F238E27FC236}">
                  <a16:creationId xmlns:a16="http://schemas.microsoft.com/office/drawing/2014/main" id="{9DCAB394-4F49-784D-A7FC-CB2DE3059452}"/>
                </a:ext>
              </a:extLst>
            </p:cNvPr>
            <p:cNvSpPr/>
            <p:nvPr/>
          </p:nvSpPr>
          <p:spPr>
            <a:xfrm>
              <a:off x="9420286" y="3820917"/>
              <a:ext cx="396415" cy="6096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Up Arrow 25">
              <a:extLst>
                <a:ext uri="{FF2B5EF4-FFF2-40B4-BE49-F238E27FC236}">
                  <a16:creationId xmlns:a16="http://schemas.microsoft.com/office/drawing/2014/main" id="{2C5E4103-DC98-6048-B0DE-54460BFDA5D4}"/>
                </a:ext>
              </a:extLst>
            </p:cNvPr>
            <p:cNvSpPr/>
            <p:nvPr/>
          </p:nvSpPr>
          <p:spPr>
            <a:xfrm rot="10800000">
              <a:off x="9844047" y="3908209"/>
              <a:ext cx="396415" cy="6096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AFADB-30D3-B94F-B92F-7FA039D38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8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345C1-C8C6-0B4D-8BED-E4F287BA0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setting - DTA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3D39C6-AF7C-4247-8253-ED1B94147B62}"/>
              </a:ext>
            </a:extLst>
          </p:cNvPr>
          <p:cNvSpPr txBox="1"/>
          <p:nvPr/>
        </p:nvSpPr>
        <p:spPr>
          <a:xfrm>
            <a:off x="890373" y="1690688"/>
            <a:ext cx="51156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/>
              <a:t>Cell transmission model</a:t>
            </a:r>
          </a:p>
          <a:p>
            <a:pPr algn="ctr"/>
            <a:endParaRPr lang="en-US" sz="20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Mesoscopic level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Based on the kinematic wave theory of traffic flow </a:t>
            </a:r>
            <a:r>
              <a:rPr lang="en-US" sz="1400" dirty="0"/>
              <a:t>[</a:t>
            </a:r>
            <a:r>
              <a:rPr lang="en-US" sz="1400" dirty="0" err="1"/>
              <a:t>Whitham</a:t>
            </a:r>
            <a:r>
              <a:rPr lang="en-US" sz="1400" dirty="0"/>
              <a:t>, G. B., 1955]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50"/>
                </a:solidFill>
              </a:rPr>
              <a:t>Able to model time-varying demand and congestion patterns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Simplified kinematics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A827DE-9D58-DB47-8AEC-135D0B047D20}"/>
              </a:ext>
            </a:extLst>
          </p:cNvPr>
          <p:cNvSpPr txBox="1"/>
          <p:nvPr/>
        </p:nvSpPr>
        <p:spPr>
          <a:xfrm>
            <a:off x="6313410" y="1690688"/>
            <a:ext cx="51156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/>
              <a:t>Microscopic traffic model</a:t>
            </a:r>
          </a:p>
          <a:p>
            <a:pPr algn="ctr"/>
            <a:endParaRPr lang="en-US" sz="20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50"/>
                </a:solidFill>
              </a:rPr>
              <a:t>Most detailed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50"/>
                </a:solidFill>
              </a:rPr>
              <a:t>Detailed kinematics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High computational requirements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doesn't scale to large networks</a:t>
            </a:r>
          </a:p>
        </p:txBody>
      </p:sp>
      <p:pic>
        <p:nvPicPr>
          <p:cNvPr id="2052" name="Picture 4" descr="http://www.scielo.br/img/revistas/pope/v31n3/a01fig04.jpg">
            <a:extLst>
              <a:ext uri="{FF2B5EF4-FFF2-40B4-BE49-F238E27FC236}">
                <a16:creationId xmlns:a16="http://schemas.microsoft.com/office/drawing/2014/main" id="{818F7459-CF25-8848-A575-CDB1FCA08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373" y="4294117"/>
            <a:ext cx="2026828" cy="206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scielo.br/img/revistas/pope/v31n3/a01fig05.jpg">
            <a:extLst>
              <a:ext uri="{FF2B5EF4-FFF2-40B4-BE49-F238E27FC236}">
                <a16:creationId xmlns:a16="http://schemas.microsoft.com/office/drawing/2014/main" id="{DB114B1E-F23B-0841-86CF-AD3F1D346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809" y="4243789"/>
            <a:ext cx="2026828" cy="207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FADA67-6176-A542-A84C-974D0C3A7D10}"/>
              </a:ext>
            </a:extLst>
          </p:cNvPr>
          <p:cNvSpPr/>
          <p:nvPr/>
        </p:nvSpPr>
        <p:spPr>
          <a:xfrm>
            <a:off x="1187777" y="6117994"/>
            <a:ext cx="4147860" cy="2450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aim">
            <a:hlinkClick r:id="" action="ppaction://media"/>
            <a:extLst>
              <a:ext uri="{FF2B5EF4-FFF2-40B4-BE49-F238E27FC236}">
                <a16:creationId xmlns:a16="http://schemas.microsoft.com/office/drawing/2014/main" id="{3910EBE5-8199-0E49-9D9A-74EFA351BD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71281" y="3858450"/>
            <a:ext cx="2399953" cy="241758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3E0243-2304-F649-A791-B14B55AF9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1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- DTA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912" y="2210093"/>
            <a:ext cx="2158204" cy="2794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59590"/>
            <a:ext cx="2371394" cy="28552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682" y="2210093"/>
            <a:ext cx="2475242" cy="275425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79942" y="5294960"/>
            <a:ext cx="24906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" charset="0"/>
              </a:rPr>
              <a:t>Sioux Falls</a:t>
            </a:r>
            <a:endParaRPr lang="en-US" dirty="0"/>
          </a:p>
          <a:p>
            <a:pPr algn="ctr"/>
            <a:r>
              <a:rPr lang="en-US" dirty="0">
                <a:solidFill>
                  <a:srgbClr val="000000"/>
                </a:solidFill>
                <a:latin typeface="Arial" charset="0"/>
              </a:rPr>
              <a:t>24 nodes, 76 links</a:t>
            </a:r>
            <a:endParaRPr lang="en-US" dirty="0"/>
          </a:p>
          <a:p>
            <a:pPr algn="ctr"/>
            <a:r>
              <a:rPr lang="en-US" dirty="0">
                <a:solidFill>
                  <a:srgbClr val="000000"/>
                </a:solidFill>
                <a:latin typeface="Arial" charset="0"/>
              </a:rPr>
              <a:t>28,835 trips in 3 hours</a:t>
            </a:r>
            <a:endParaRPr lang="en-US" dirty="0"/>
          </a:p>
          <a:p>
            <a:pPr algn="ctr"/>
            <a:br>
              <a:rPr lang="en-US" dirty="0"/>
            </a:b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88954" y="5296412"/>
            <a:ext cx="26386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" charset="0"/>
              </a:rPr>
              <a:t>Uptown San Antonio</a:t>
            </a:r>
            <a:endParaRPr lang="en-US" dirty="0"/>
          </a:p>
          <a:p>
            <a:pPr algn="ctr"/>
            <a:r>
              <a:rPr lang="en-US" dirty="0">
                <a:solidFill>
                  <a:srgbClr val="000000"/>
                </a:solidFill>
                <a:latin typeface="Arial" charset="0"/>
              </a:rPr>
              <a:t>742 nodes, 1,259 links</a:t>
            </a:r>
            <a:endParaRPr lang="en-US" dirty="0"/>
          </a:p>
          <a:p>
            <a:pPr algn="ctr"/>
            <a:r>
              <a:rPr lang="en-US" dirty="0">
                <a:solidFill>
                  <a:srgbClr val="000000"/>
                </a:solidFill>
                <a:latin typeface="Arial" charset="0"/>
              </a:rPr>
              <a:t>223,479 trips in 3 hours</a:t>
            </a:r>
            <a:endParaRPr lang="en-US" dirty="0"/>
          </a:p>
          <a:p>
            <a:pPr algn="ctr"/>
            <a:br>
              <a:rPr lang="en-US" dirty="0"/>
            </a:b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285351" y="5296412"/>
            <a:ext cx="27693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" charset="0"/>
              </a:rPr>
              <a:t>Downtown Austin</a:t>
            </a:r>
            <a:endParaRPr lang="en-US" dirty="0"/>
          </a:p>
          <a:p>
            <a:pPr algn="ctr"/>
            <a:r>
              <a:rPr lang="en-US" dirty="0">
                <a:solidFill>
                  <a:srgbClr val="000000"/>
                </a:solidFill>
                <a:latin typeface="Arial" charset="0"/>
              </a:rPr>
              <a:t>2,546 nodes, 1,247 links</a:t>
            </a:r>
            <a:endParaRPr lang="en-US" dirty="0"/>
          </a:p>
          <a:p>
            <a:pPr algn="ctr"/>
            <a:r>
              <a:rPr lang="en-US" dirty="0">
                <a:solidFill>
                  <a:srgbClr val="000000"/>
                </a:solidFill>
                <a:latin typeface="Arial" charset="0"/>
              </a:rPr>
              <a:t>62,836 trips in 2 hours</a:t>
            </a:r>
            <a:endParaRPr lang="en-US" dirty="0"/>
          </a:p>
          <a:p>
            <a:pPr algn="ctr"/>
            <a:br>
              <a:rPr lang="en-US" dirty="0"/>
            </a:b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34A49E-43BC-084A-8D18-5F4C1DED4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6559" y="2284796"/>
            <a:ext cx="2649307" cy="26452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7C324C1-FDA2-7047-9968-460AD1917E01}"/>
              </a:ext>
            </a:extLst>
          </p:cNvPr>
          <p:cNvSpPr/>
          <p:nvPr/>
        </p:nvSpPr>
        <p:spPr>
          <a:xfrm>
            <a:off x="8957168" y="5294960"/>
            <a:ext cx="26386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" charset="0"/>
              </a:rPr>
              <a:t>Micro-simulator</a:t>
            </a:r>
            <a:endParaRPr lang="en-US" dirty="0"/>
          </a:p>
          <a:p>
            <a:pPr algn="ctr"/>
            <a:r>
              <a:rPr lang="en-US" dirty="0">
                <a:solidFill>
                  <a:srgbClr val="000000"/>
                </a:solidFill>
                <a:latin typeface="Arial" charset="0"/>
              </a:rPr>
              <a:t>Randomly generated 3x3 grid networks</a:t>
            </a:r>
            <a:endParaRPr lang="en-US" dirty="0"/>
          </a:p>
          <a:p>
            <a:pPr algn="ctr"/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67CC13D-ABDA-CB43-8380-31BF6E5C17FF}"/>
                  </a:ext>
                </a:extLst>
              </p:cNvPr>
              <p:cNvSpPr txBox="1"/>
              <p:nvPr/>
            </p:nvSpPr>
            <p:spPr>
              <a:xfrm>
                <a:off x="3670179" y="3264055"/>
                <a:ext cx="2039918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dirty="0"/>
              </a:p>
              <a:p>
                <a:pPr algn="ctr"/>
                <a:r>
                  <a:rPr lang="en-US" dirty="0"/>
                  <a:t>32% TSTT reduction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67CC13D-ABDA-CB43-8380-31BF6E5C17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0179" y="3264055"/>
                <a:ext cx="2039918" cy="646331"/>
              </a:xfrm>
              <a:prstGeom prst="rect">
                <a:avLst/>
              </a:prstGeom>
              <a:blipFill>
                <a:blip r:embed="rId6"/>
                <a:stretch>
                  <a:fillRect l="-1840" t="-3774" r="-613" b="-943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B43692-CB63-EB4E-AB22-F148B89BBD92}"/>
                  </a:ext>
                </a:extLst>
              </p:cNvPr>
              <p:cNvSpPr txBox="1"/>
              <p:nvPr/>
            </p:nvSpPr>
            <p:spPr>
              <a:xfrm>
                <a:off x="1003938" y="3284251"/>
                <a:ext cx="2039918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dirty="0"/>
              </a:p>
              <a:p>
                <a:pPr algn="ctr"/>
                <a:r>
                  <a:rPr lang="en-US" dirty="0"/>
                  <a:t>19% TSTT reduction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B43692-CB63-EB4E-AB22-F148B89BB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938" y="3284251"/>
                <a:ext cx="2039918" cy="646331"/>
              </a:xfrm>
              <a:prstGeom prst="rect">
                <a:avLst/>
              </a:prstGeom>
              <a:blipFill>
                <a:blip r:embed="rId7"/>
                <a:stretch>
                  <a:fillRect l="-1840" t="-3846" r="-613" b="-1153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38D73F3-CB37-4644-9BAB-2B7D611EA9A6}"/>
                  </a:ext>
                </a:extLst>
              </p:cNvPr>
              <p:cNvSpPr txBox="1"/>
              <p:nvPr/>
            </p:nvSpPr>
            <p:spPr>
              <a:xfrm>
                <a:off x="9267460" y="3263165"/>
                <a:ext cx="2086340" cy="6494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endParaRPr lang="en-US" dirty="0"/>
              </a:p>
              <a:p>
                <a:pPr algn="ctr"/>
                <a:r>
                  <a:rPr lang="en-US" dirty="0"/>
                  <a:t>36% TSTT reduction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38D73F3-CB37-4644-9BAB-2B7D611EA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460" y="3263165"/>
                <a:ext cx="2086340" cy="649409"/>
              </a:xfrm>
              <a:prstGeom prst="rect">
                <a:avLst/>
              </a:prstGeom>
              <a:blipFill>
                <a:blip r:embed="rId8"/>
                <a:stretch>
                  <a:fillRect l="-602" t="-3774" b="-943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1AA7EE4-CEEA-6644-90BC-AFA9C59E752B}"/>
                  </a:ext>
                </a:extLst>
              </p:cNvPr>
              <p:cNvSpPr txBox="1"/>
              <p:nvPr/>
            </p:nvSpPr>
            <p:spPr>
              <a:xfrm>
                <a:off x="6388344" y="3263165"/>
                <a:ext cx="2039918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dirty="0"/>
              </a:p>
              <a:p>
                <a:pPr algn="ctr"/>
                <a:r>
                  <a:rPr lang="en-US" dirty="0"/>
                  <a:t>12% TSTT reduction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1AA7EE4-CEEA-6644-90BC-AFA9C59E7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8344" y="3263165"/>
                <a:ext cx="2039918" cy="646331"/>
              </a:xfrm>
              <a:prstGeom prst="rect">
                <a:avLst/>
              </a:prstGeom>
              <a:blipFill>
                <a:blip r:embed="rId9"/>
                <a:stretch>
                  <a:fillRect l="-1840" t="-3774" r="-613" b="-943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07588C-BAA8-2F45-8B56-29D8C67CC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74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Online parameter tuning for </a:t>
                </a:r>
                <a:r>
                  <a:rPr lang="en-US" dirty="0">
                    <a:solidFill>
                      <a:srgbClr val="FF0000"/>
                    </a:solidFill>
                  </a:rPr>
                  <a:t>R </a:t>
                </a:r>
                <a:r>
                  <a:rPr lang="en-US" dirty="0"/>
                  <a:t>and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3762103" cy="430168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Finite difference</a:t>
            </a:r>
          </a:p>
          <a:p>
            <a:pPr lvl="1"/>
            <a:r>
              <a:rPr lang="en-US" dirty="0"/>
              <a:t>Less exploration</a:t>
            </a:r>
          </a:p>
          <a:p>
            <a:pPr lvl="1"/>
            <a:r>
              <a:rPr lang="en-US" dirty="0"/>
              <a:t>Safer</a:t>
            </a:r>
          </a:p>
          <a:p>
            <a:pPr lvl="1"/>
            <a:r>
              <a:rPr lang="en-US" dirty="0"/>
              <a:t>Harder to escape a local minima</a:t>
            </a:r>
          </a:p>
          <a:p>
            <a:r>
              <a:rPr lang="en-US" dirty="0">
                <a:solidFill>
                  <a:srgbClr val="EEB603"/>
                </a:solidFill>
              </a:rPr>
              <a:t>CMA-ES</a:t>
            </a:r>
          </a:p>
          <a:p>
            <a:pPr lvl="1"/>
            <a:r>
              <a:rPr lang="en-US" dirty="0"/>
              <a:t>More exploration</a:t>
            </a:r>
          </a:p>
          <a:p>
            <a:pPr lvl="1"/>
            <a:r>
              <a:rPr lang="en-US" dirty="0"/>
              <a:t>Less safe</a:t>
            </a:r>
          </a:p>
          <a:p>
            <a:pPr lvl="1"/>
            <a:r>
              <a:rPr lang="en-US" dirty="0"/>
              <a:t>Easier to escape a local minima</a:t>
            </a:r>
          </a:p>
          <a:p>
            <a:endParaRPr lang="en-US" dirty="0"/>
          </a:p>
        </p:txBody>
      </p:sp>
      <p:pic>
        <p:nvPicPr>
          <p:cNvPr id="1026" name="Picture 2" descr="https://upload.wikimedia.org/wikipedia/commons/d/d8/Concept_of_directional_optimization_in_CMA-ES_algorith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099" y="1572208"/>
            <a:ext cx="7650130" cy="506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>
            <a:spLocks noChangeAspect="1"/>
          </p:cNvSpPr>
          <p:nvPr/>
        </p:nvSpPr>
        <p:spPr>
          <a:xfrm flipH="1">
            <a:off x="4916697" y="2207300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4843811" y="2128204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 flipH="1">
            <a:off x="7565621" y="2286396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7492735" y="2207300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 flipH="1">
            <a:off x="10214545" y="2400993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10141659" y="2321897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 flipH="1">
            <a:off x="5575207" y="4800935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5502321" y="4721839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 flipH="1">
            <a:off x="8148286" y="4930002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8075400" y="4850906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 flipH="1">
            <a:off x="10763187" y="5059069"/>
            <a:ext cx="51636" cy="499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>
            <a:spLocks noChangeAspect="1"/>
          </p:cNvSpPr>
          <p:nvPr/>
        </p:nvSpPr>
        <p:spPr>
          <a:xfrm>
            <a:off x="10690301" y="4979973"/>
            <a:ext cx="201168" cy="19648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942515" y="2233541"/>
            <a:ext cx="238556" cy="113070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591439" y="2312908"/>
            <a:ext cx="238556" cy="113070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0240363" y="2423471"/>
            <a:ext cx="238556" cy="113070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601025" y="4822364"/>
            <a:ext cx="216516" cy="157609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8169678" y="4957149"/>
            <a:ext cx="179776" cy="118239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0789005" y="5086216"/>
            <a:ext cx="98704" cy="101920"/>
          </a:xfrm>
          <a:prstGeom prst="straightConnector1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" name="TextBox 1023"/>
          <p:cNvSpPr txBox="1"/>
          <p:nvPr/>
        </p:nvSpPr>
        <p:spPr>
          <a:xfrm>
            <a:off x="5044979" y="1626868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19334" y="4061647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4192" y="1613754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83991" y="1616425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46233" y="4066101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84472" y="4061647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Iteration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35B1-216B-DA81-E87B-50770A16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54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Enhanced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charset="0"/>
                        <a:ea typeface="Cambria Math" charset="0"/>
                        <a:cs typeface="Cambria Math" charset="0"/>
                      </a:rPr>
                      <m:t>Δ</m:t>
                    </m:r>
                  </m:oMath>
                </a14:m>
                <a:r>
                  <a:rPr lang="en-US" dirty="0"/>
                  <a:t>-tolling </a:t>
                </a:r>
                <a:r>
                  <a:rPr lang="en-US" sz="2000" dirty="0"/>
                  <a:t>[Mirzaei et al., ITSC18]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898" y="2179637"/>
            <a:ext cx="2158204" cy="2794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77" y="2179637"/>
            <a:ext cx="2371394" cy="28552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554" y="2179637"/>
            <a:ext cx="2475242" cy="275425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65177" y="5313029"/>
            <a:ext cx="24906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</a:rPr>
              <a:t>Sioux Falls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  <a:latin typeface="Arial" charset="0"/>
              </a:rPr>
              <a:t>24 nodes, 76 links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  <a:latin typeface="Arial" charset="0"/>
              </a:rPr>
              <a:t>28,835 trips in 3 hours</a:t>
            </a:r>
            <a:endParaRPr lang="en-US" dirty="0"/>
          </a:p>
          <a:p>
            <a:br>
              <a:rPr lang="en-US" dirty="0"/>
            </a:b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376554" y="5313029"/>
            <a:ext cx="26386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</a:rPr>
              <a:t>Uptown San Antonio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  <a:latin typeface="Arial" charset="0"/>
              </a:rPr>
              <a:t>742 nodes, 1,259 links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  <a:latin typeface="Arial" charset="0"/>
              </a:rPr>
              <a:t>223,479 trips in 3 hours</a:t>
            </a:r>
            <a:endParaRPr lang="en-US" dirty="0"/>
          </a:p>
          <a:p>
            <a:br>
              <a:rPr lang="en-US" dirty="0"/>
            </a:b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16898" y="5296412"/>
            <a:ext cx="27693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</a:rPr>
              <a:t>Downtown Austin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  <a:latin typeface="Arial" charset="0"/>
              </a:rPr>
              <a:t>2,546 nodes, 1,247 links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  <a:latin typeface="Arial" charset="0"/>
              </a:rPr>
              <a:t>62,836 trips in 2 hours</a:t>
            </a:r>
            <a:endParaRPr lang="en-US" dirty="0"/>
          </a:p>
          <a:p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3971F19-FA47-AA41-B730-B5603160B0DE}"/>
                  </a:ext>
                </a:extLst>
              </p:cNvPr>
              <p:cNvSpPr txBox="1"/>
              <p:nvPr/>
            </p:nvSpPr>
            <p:spPr>
              <a:xfrm>
                <a:off x="1989617" y="3145603"/>
                <a:ext cx="1922514" cy="92333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/>
                  <a:t>TSTT reduction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en-US" dirty="0"/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𝑡𝑜𝑙𝑙𝑖𝑛𝑔</m:t>
                    </m:r>
                  </m:oMath>
                </a14:m>
                <a:r>
                  <a:rPr lang="en-US" dirty="0"/>
                  <a:t> – 19%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en-US" dirty="0"/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𝑡𝑜𝑙𝑙𝑖𝑛𝑔</m:t>
                    </m:r>
                  </m:oMath>
                </a14:m>
                <a:r>
                  <a:rPr lang="en-US" dirty="0"/>
                  <a:t> – </a:t>
                </a:r>
                <a:r>
                  <a:rPr lang="en-US" dirty="0">
                    <a:solidFill>
                      <a:srgbClr val="FF0000"/>
                    </a:solidFill>
                  </a:rPr>
                  <a:t>41%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3971F19-FA47-AA41-B730-B5603160B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617" y="3145603"/>
                <a:ext cx="1922514" cy="923330"/>
              </a:xfrm>
              <a:prstGeom prst="rect">
                <a:avLst/>
              </a:prstGeom>
              <a:blipFill>
                <a:blip r:embed="rId6"/>
                <a:stretch>
                  <a:fillRect t="-2703" r="-654" b="-810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7A1CAC-7E3C-3849-BB98-53946671C35B}"/>
                  </a:ext>
                </a:extLst>
              </p:cNvPr>
              <p:cNvSpPr txBox="1"/>
              <p:nvPr/>
            </p:nvSpPr>
            <p:spPr>
              <a:xfrm>
                <a:off x="5113583" y="3095100"/>
                <a:ext cx="1922514" cy="92333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/>
                  <a:t>TSTT reduction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en-US" dirty="0"/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𝑡𝑜𝑙𝑙𝑖𝑛𝑔</m:t>
                    </m:r>
                  </m:oMath>
                </a14:m>
                <a:r>
                  <a:rPr lang="en-US" dirty="0"/>
                  <a:t> – 32%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en-US" dirty="0"/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𝑡𝑜𝑙𝑙𝑖𝑛𝑔</m:t>
                    </m:r>
                  </m:oMath>
                </a14:m>
                <a:r>
                  <a:rPr lang="en-US" dirty="0"/>
                  <a:t> – </a:t>
                </a:r>
                <a:r>
                  <a:rPr lang="en-US" dirty="0">
                    <a:solidFill>
                      <a:srgbClr val="FF0000"/>
                    </a:solidFill>
                  </a:rPr>
                  <a:t>52%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7A1CAC-7E3C-3849-BB98-53946671C3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3583" y="3095100"/>
                <a:ext cx="1922514" cy="923330"/>
              </a:xfrm>
              <a:prstGeom prst="rect">
                <a:avLst/>
              </a:prstGeom>
              <a:blipFill>
                <a:blip r:embed="rId7"/>
                <a:stretch>
                  <a:fillRect t="-2703" r="-654" b="-810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6721291-C21B-DB42-AD86-F4D9E3206B63}"/>
                  </a:ext>
                </a:extLst>
              </p:cNvPr>
              <p:cNvSpPr txBox="1"/>
              <p:nvPr/>
            </p:nvSpPr>
            <p:spPr>
              <a:xfrm>
                <a:off x="8652918" y="3095100"/>
                <a:ext cx="1922514" cy="92333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/>
                  <a:t>TSTT reduction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en-US" dirty="0"/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𝑡𝑜𝑙𝑙𝑖𝑛𝑔</m:t>
                    </m:r>
                  </m:oMath>
                </a14:m>
                <a:r>
                  <a:rPr lang="en-US" dirty="0"/>
                  <a:t> – 12%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en-US" dirty="0"/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𝑡𝑜𝑙𝑙𝑖𝑛𝑔</m:t>
                    </m:r>
                  </m:oMath>
                </a14:m>
                <a:r>
                  <a:rPr lang="en-US" dirty="0"/>
                  <a:t> – </a:t>
                </a:r>
                <a:r>
                  <a:rPr lang="en-US" dirty="0">
                    <a:solidFill>
                      <a:srgbClr val="FF0000"/>
                    </a:solidFill>
                  </a:rPr>
                  <a:t>22%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6721291-C21B-DB42-AD86-F4D9E3206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2918" y="3095100"/>
                <a:ext cx="1922514" cy="923330"/>
              </a:xfrm>
              <a:prstGeom prst="rect">
                <a:avLst/>
              </a:prstGeom>
              <a:blipFill>
                <a:blip r:embed="rId8"/>
                <a:stretch>
                  <a:fillRect t="-2703" r="-649" b="-810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8AF178-4527-8649-8EFE-847B3441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41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8F72D-6E19-464B-8F88-6B6B25D0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Avoid mandatory road tolls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C100A-8BAC-994F-8ED6-31FD9E477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2170"/>
            <a:ext cx="10083800" cy="4351338"/>
          </a:xfrm>
        </p:spPr>
        <p:txBody>
          <a:bodyPr/>
          <a:lstStyle/>
          <a:p>
            <a:r>
              <a:rPr lang="en-US" sz="3200" dirty="0"/>
              <a:t>  Can we optimize traffic flow without mandatory tolls?</a:t>
            </a:r>
          </a:p>
          <a:p>
            <a:pPr marL="1200150" lvl="1" indent="-742950">
              <a:buAutoNum type="arabicPeriod"/>
            </a:pPr>
            <a:endParaRPr lang="en-US" sz="2800" dirty="0"/>
          </a:p>
          <a:p>
            <a:endParaRPr lang="en-US" dirty="0"/>
          </a:p>
        </p:txBody>
      </p:sp>
      <p:pic>
        <p:nvPicPr>
          <p:cNvPr id="9" name="Picture 2" descr="Image result for txdot">
            <a:extLst>
              <a:ext uri="{FF2B5EF4-FFF2-40B4-BE49-F238E27FC236}">
                <a16:creationId xmlns:a16="http://schemas.microsoft.com/office/drawing/2014/main" id="{DA4FF682-26DE-3343-9C0B-9A11B76F8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4226949"/>
            <a:ext cx="2107858" cy="171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FB52B8C6-8E98-E646-89E0-242AC614BDDE}"/>
              </a:ext>
            </a:extLst>
          </p:cNvPr>
          <p:cNvSpPr/>
          <p:nvPr/>
        </p:nvSpPr>
        <p:spPr>
          <a:xfrm>
            <a:off x="3357363" y="3731356"/>
            <a:ext cx="1654297" cy="837529"/>
          </a:xfrm>
          <a:prstGeom prst="wedgeRoundRectCallout">
            <a:avLst>
              <a:gd name="adj1" fmla="val -73409"/>
              <a:gd name="adj2" fmla="val 4778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No tolls!</a:t>
            </a:r>
          </a:p>
        </p:txBody>
      </p:sp>
      <p:pic>
        <p:nvPicPr>
          <p:cNvPr id="7" name="Picture 2" descr="Image result for protest against tolls">
            <a:extLst>
              <a:ext uri="{FF2B5EF4-FFF2-40B4-BE49-F238E27FC236}">
                <a16:creationId xmlns:a16="http://schemas.microsoft.com/office/drawing/2014/main" id="{F9C045BE-E47A-C14F-8ED5-40AE5A148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3576548"/>
            <a:ext cx="4267200" cy="282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B456A-DB37-6140-ACFE-0450BAEEE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0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2629-3534-D745-ABAE-2B8E0BDF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AFB92-0329-EE4D-9807-6D815C535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Achieving optimal flow doesn’t require us to influence all drivers</a:t>
            </a:r>
          </a:p>
          <a:p>
            <a:pPr marL="0" indent="0">
              <a:buNone/>
            </a:pPr>
            <a:endParaRPr lang="en-US" sz="36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50D6AC-5D78-3949-A093-3A0B224363D6}"/>
              </a:ext>
            </a:extLst>
          </p:cNvPr>
          <p:cNvGrpSpPr/>
          <p:nvPr/>
        </p:nvGrpSpPr>
        <p:grpSpPr>
          <a:xfrm>
            <a:off x="4045522" y="1517693"/>
            <a:ext cx="4991924" cy="7093686"/>
            <a:chOff x="6862862" y="1890397"/>
            <a:chExt cx="4991924" cy="7093686"/>
          </a:xfrm>
        </p:grpSpPr>
        <p:sp>
          <p:nvSpPr>
            <p:cNvPr id="6" name="Arc 5">
              <a:extLst>
                <a:ext uri="{FF2B5EF4-FFF2-40B4-BE49-F238E27FC236}">
                  <a16:creationId xmlns:a16="http://schemas.microsoft.com/office/drawing/2014/main" id="{58F48B25-833D-314B-9AD8-17C0BC7B543E}"/>
                </a:ext>
              </a:extLst>
            </p:cNvPr>
            <p:cNvSpPr/>
            <p:nvPr/>
          </p:nvSpPr>
          <p:spPr>
            <a:xfrm rot="18892415">
              <a:off x="6862898" y="4412083"/>
              <a:ext cx="4572000" cy="4572000"/>
            </a:xfrm>
            <a:prstGeom prst="arc">
              <a:avLst>
                <a:gd name="adj1" fmla="val 16147549"/>
                <a:gd name="adj2" fmla="val 145460"/>
              </a:avLst>
            </a:prstGeom>
            <a:ln w="12382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1B34443-3ABB-8544-B555-4111FDCE90F9}"/>
                </a:ext>
              </a:extLst>
            </p:cNvPr>
            <p:cNvSpPr/>
            <p:nvPr/>
          </p:nvSpPr>
          <p:spPr>
            <a:xfrm>
              <a:off x="6951992" y="5045822"/>
              <a:ext cx="786581" cy="766917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/>
                <a:t>S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70A6975-67A1-EC44-8D4A-9CFDF4464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13501">
              <a:off x="7658795" y="5777452"/>
              <a:ext cx="638348" cy="38385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DB2D4BC-CAD5-D349-A359-CF0F293DA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61360" y="6143064"/>
              <a:ext cx="638348" cy="38385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8AE3BC4-DAF5-8D46-A761-6A748CC3A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635787">
              <a:off x="9960637" y="5811427"/>
              <a:ext cx="638348" cy="383852"/>
            </a:xfrm>
            <a:prstGeom prst="rect">
              <a:avLst/>
            </a:prstGeom>
          </p:spPr>
        </p:pic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E9F38A4C-A39A-8D48-B043-17BF8B7DB537}"/>
                </a:ext>
              </a:extLst>
            </p:cNvPr>
            <p:cNvSpPr/>
            <p:nvPr/>
          </p:nvSpPr>
          <p:spPr>
            <a:xfrm rot="8082452">
              <a:off x="6862862" y="1890397"/>
              <a:ext cx="4572000" cy="4572000"/>
            </a:xfrm>
            <a:prstGeom prst="arc">
              <a:avLst>
                <a:gd name="adj1" fmla="val 16158533"/>
                <a:gd name="adj2" fmla="val 51755"/>
              </a:avLst>
            </a:prstGeom>
            <a:ln w="317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9312AD1-965D-6549-84DC-C68B7931EB0B}"/>
                </a:ext>
              </a:extLst>
            </p:cNvPr>
            <p:cNvSpPr/>
            <p:nvPr/>
          </p:nvSpPr>
          <p:spPr>
            <a:xfrm>
              <a:off x="10502420" y="5045822"/>
              <a:ext cx="786581" cy="766917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T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22C60A9-26D8-D045-912A-152F53316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598056">
              <a:off x="7527455" y="4417287"/>
              <a:ext cx="638348" cy="38385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CC37ABF-F97D-5047-AD04-29C8FB02C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86459" y="4052004"/>
              <a:ext cx="638348" cy="38385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3DDA323-B1C6-3342-B02F-2E69B6FD1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54500">
              <a:off x="9981058" y="4338497"/>
              <a:ext cx="638348" cy="38385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B5D106-5E56-534E-92EE-C700E5375FC7}"/>
                </a:ext>
              </a:extLst>
            </p:cNvPr>
            <p:cNvSpPr txBox="1"/>
            <p:nvPr/>
          </p:nvSpPr>
          <p:spPr>
            <a:xfrm>
              <a:off x="8304747" y="5074493"/>
              <a:ext cx="19209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rgbClr val="008000"/>
                  </a:solidFill>
                </a:rPr>
                <a:t>0.75 </a:t>
              </a:r>
              <a:r>
                <a:rPr lang="en-US" sz="4000" b="1" dirty="0" err="1">
                  <a:solidFill>
                    <a:srgbClr val="008000"/>
                  </a:solidFill>
                </a:rPr>
                <a:t>Hrs</a:t>
              </a:r>
              <a:endParaRPr lang="en-US" sz="4000" b="1" dirty="0">
                <a:solidFill>
                  <a:srgbClr val="008000"/>
                </a:solidFill>
              </a:endParaRPr>
            </a:p>
          </p:txBody>
        </p:sp>
        <p:sp>
          <p:nvSpPr>
            <p:cNvPr id="17" name="Rounded Rectangular Callout 16">
              <a:extLst>
                <a:ext uri="{FF2B5EF4-FFF2-40B4-BE49-F238E27FC236}">
                  <a16:creationId xmlns:a16="http://schemas.microsoft.com/office/drawing/2014/main" id="{8B044766-44E0-3447-BCF8-336A8E2B05E0}"/>
                </a:ext>
              </a:extLst>
            </p:cNvPr>
            <p:cNvSpPr/>
            <p:nvPr/>
          </p:nvSpPr>
          <p:spPr>
            <a:xfrm>
              <a:off x="10938006" y="4103748"/>
              <a:ext cx="916780" cy="613697"/>
            </a:xfrm>
            <a:prstGeom prst="wedgeRoundRectCallout">
              <a:avLst>
                <a:gd name="adj1" fmla="val -97271"/>
                <a:gd name="adj2" fmla="val 15994"/>
                <a:gd name="adj3" fmla="val 16667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1 HR</a:t>
              </a:r>
            </a:p>
          </p:txBody>
        </p:sp>
        <p:sp>
          <p:nvSpPr>
            <p:cNvPr id="18" name="Rounded Rectangular Callout 17">
              <a:extLst>
                <a:ext uri="{FF2B5EF4-FFF2-40B4-BE49-F238E27FC236}">
                  <a16:creationId xmlns:a16="http://schemas.microsoft.com/office/drawing/2014/main" id="{9E259A8A-A739-3344-ADE9-E5D7F8BA8CC1}"/>
                </a:ext>
              </a:extLst>
            </p:cNvPr>
            <p:cNvSpPr/>
            <p:nvPr/>
          </p:nvSpPr>
          <p:spPr>
            <a:xfrm>
              <a:off x="10938006" y="5886481"/>
              <a:ext cx="916780" cy="613697"/>
            </a:xfrm>
            <a:prstGeom prst="wedgeRoundRectCallout">
              <a:avLst>
                <a:gd name="adj1" fmla="val -87688"/>
                <a:gd name="adj2" fmla="val -42341"/>
                <a:gd name="adj3" fmla="val 16667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0.5 HR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6A5798-6ABE-5B49-848C-B400E2F84BA9}"/>
                </a:ext>
              </a:extLst>
            </p:cNvPr>
            <p:cNvSpPr txBox="1"/>
            <p:nvPr/>
          </p:nvSpPr>
          <p:spPr>
            <a:xfrm>
              <a:off x="8792085" y="4493693"/>
              <a:ext cx="6270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/>
                <a:t>50%</a:t>
              </a:r>
              <a:endParaRPr lang="en-US" sz="20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2678AA-38E4-D24E-AACF-96A23C6ABCE6}"/>
                </a:ext>
              </a:extLst>
            </p:cNvPr>
            <p:cNvSpPr txBox="1"/>
            <p:nvPr/>
          </p:nvSpPr>
          <p:spPr>
            <a:xfrm>
              <a:off x="8835314" y="6504232"/>
              <a:ext cx="6270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/>
                <a:t>50%</a:t>
              </a:r>
              <a:endParaRPr lang="en-US" sz="2000" dirty="0"/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B7A91B-B573-DB42-8426-F2601207C7D9}"/>
              </a:ext>
            </a:extLst>
          </p:cNvPr>
          <p:cNvCxnSpPr/>
          <p:nvPr/>
        </p:nvCxnSpPr>
        <p:spPr>
          <a:xfrm>
            <a:off x="4028304" y="5513777"/>
            <a:ext cx="1000985" cy="66318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57E85E0-3BC1-4540-9359-00185E4303E7}"/>
              </a:ext>
            </a:extLst>
          </p:cNvPr>
          <p:cNvSpPr txBox="1"/>
          <p:nvPr/>
        </p:nvSpPr>
        <p:spPr>
          <a:xfrm rot="2029397">
            <a:off x="3589759" y="5849121"/>
            <a:ext cx="1523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Best interest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7C040-4547-E744-9C9C-9115613EA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413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EAD53-1170-3A4E-B424-06D065405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compliant drivers are needed?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1C7B7-385A-024A-B2DE-8F3220678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solved through LP </a:t>
            </a:r>
            <a:r>
              <a:rPr lang="en-US" sz="1800" dirty="0"/>
              <a:t>[Sharon et al. AAAI-18]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A9CB3F-4D37-EA4E-B2F6-64A66E7FB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244" y="2515585"/>
            <a:ext cx="3985185" cy="3443221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3094F65-43E4-3342-A8DD-94B4AD3C8168}"/>
              </a:ext>
            </a:extLst>
          </p:cNvPr>
          <p:cNvGraphicFramePr>
            <a:graphicFrameLocks noGrp="1"/>
          </p:cNvGraphicFramePr>
          <p:nvPr/>
        </p:nvGraphicFramePr>
        <p:xfrm>
          <a:off x="1727200" y="2684132"/>
          <a:ext cx="4368800" cy="3548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064">
                  <a:extLst>
                    <a:ext uri="{9D8B030D-6E8A-4147-A177-3AD203B41FA5}">
                      <a16:colId xmlns:a16="http://schemas.microsoft.com/office/drawing/2014/main" val="1189185071"/>
                    </a:ext>
                  </a:extLst>
                </a:gridCol>
                <a:gridCol w="1618736">
                  <a:extLst>
                    <a:ext uri="{9D8B030D-6E8A-4147-A177-3AD203B41FA5}">
                      <a16:colId xmlns:a16="http://schemas.microsoft.com/office/drawing/2014/main" val="1990602326"/>
                    </a:ext>
                  </a:extLst>
                </a:gridCol>
              </a:tblGrid>
              <a:tr h="61142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Required compliance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699796"/>
                  </a:ext>
                </a:extLst>
              </a:tr>
              <a:tr h="439099">
                <a:tc>
                  <a:txBody>
                    <a:bodyPr/>
                    <a:lstStyle/>
                    <a:p>
                      <a:r>
                        <a:rPr lang="en-US" dirty="0"/>
                        <a:t>Sioux Falls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13.04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392428"/>
                  </a:ext>
                </a:extLst>
              </a:tr>
              <a:tr h="439099">
                <a:tc>
                  <a:txBody>
                    <a:bodyPr/>
                    <a:lstStyle/>
                    <a:p>
                      <a:r>
                        <a:rPr lang="en-US" dirty="0"/>
                        <a:t>Eastern Massachusetts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19.73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284724"/>
                  </a:ext>
                </a:extLst>
              </a:tr>
              <a:tr h="439099">
                <a:tc>
                  <a:txBody>
                    <a:bodyPr/>
                    <a:lstStyle/>
                    <a:p>
                      <a:r>
                        <a:rPr lang="en-US" dirty="0"/>
                        <a:t>Anaheim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19.76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611303"/>
                  </a:ext>
                </a:extLst>
              </a:tr>
              <a:tr h="439099">
                <a:tc>
                  <a:txBody>
                    <a:bodyPr/>
                    <a:lstStyle/>
                    <a:p>
                      <a:r>
                        <a:rPr lang="en-US" dirty="0"/>
                        <a:t>Chicago Sketch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27.29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37108"/>
                  </a:ext>
                </a:extLst>
              </a:tr>
              <a:tr h="439099">
                <a:tc>
                  <a:txBody>
                    <a:bodyPr/>
                    <a:lstStyle/>
                    <a:p>
                      <a:r>
                        <a:rPr lang="en-US" dirty="0"/>
                        <a:t>Philadelphia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49.59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956689"/>
                  </a:ext>
                </a:extLst>
              </a:tr>
              <a:tr h="439099">
                <a:tc>
                  <a:txBody>
                    <a:bodyPr/>
                    <a:lstStyle/>
                    <a:p>
                      <a:r>
                        <a:rPr lang="en-US" dirty="0"/>
                        <a:t>Chicago Regional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53.34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500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B20D0-254E-0B4C-A3DE-DF7DB3723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0760-B15F-544D-A973-6A10BFD3714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96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E2296-AF27-3EE2-6B28-344D3D9D4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Congestion pricing for optimized traffic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65394-2771-17F0-404C-E50E1CFE3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900" dirty="0"/>
              <a:t>“</a:t>
            </a:r>
            <a:r>
              <a:rPr lang="en-US" sz="2900" b="1" dirty="0"/>
              <a:t>Network-wide adaptive tolling for connected and automated vehicles</a:t>
            </a:r>
            <a:r>
              <a:rPr lang="en-US" sz="2900" dirty="0"/>
              <a:t>”, Transportation Research Part C: Emerging Technologies, 2017</a:t>
            </a:r>
          </a:p>
          <a:p>
            <a:r>
              <a:rPr lang="en-US" sz="2900" dirty="0"/>
              <a:t>“</a:t>
            </a:r>
            <a:r>
              <a:rPr lang="en-US" sz="2900" b="1" dirty="0"/>
              <a:t>Real-time Adaptive Tolling Scheme for Optimized Social Welfare in Traffic Networks</a:t>
            </a:r>
            <a:r>
              <a:rPr lang="en-US" sz="2900" dirty="0"/>
              <a:t>”, AAMAS 2017</a:t>
            </a:r>
          </a:p>
          <a:p>
            <a:r>
              <a:rPr lang="en-US" sz="2900" dirty="0"/>
              <a:t>“</a:t>
            </a:r>
            <a:r>
              <a:rPr lang="en-US" sz="2900" b="1" dirty="0"/>
              <a:t>Traffic Optimization For a Mixture of Self-interested and Compliant Agents</a:t>
            </a:r>
            <a:r>
              <a:rPr lang="en-US" sz="2900" dirty="0"/>
              <a:t>”, AAAI 2018</a:t>
            </a:r>
          </a:p>
          <a:p>
            <a:r>
              <a:rPr lang="en-US" sz="2900" dirty="0"/>
              <a:t>“</a:t>
            </a:r>
            <a:r>
              <a:rPr lang="en-US" sz="2900" b="1" dirty="0"/>
              <a:t>Dyetc: Dynamic electronic toll collection for traffic congestion alleviation</a:t>
            </a:r>
            <a:r>
              <a:rPr lang="en-US" sz="2900" dirty="0"/>
              <a:t>”, AAAI 2018</a:t>
            </a:r>
          </a:p>
          <a:p>
            <a:r>
              <a:rPr lang="en-US" sz="2900" dirty="0"/>
              <a:t>“</a:t>
            </a:r>
            <a:r>
              <a:rPr lang="en-US" sz="2900" b="1" dirty="0"/>
              <a:t>Enhanced delta-tolling: Traffic optimization via policy gradient reinforcement learning</a:t>
            </a:r>
            <a:r>
              <a:rPr lang="en-US" sz="2900" dirty="0"/>
              <a:t>”, ITS 2018</a:t>
            </a:r>
          </a:p>
          <a:p>
            <a:r>
              <a:rPr lang="en-US" sz="2900" dirty="0"/>
              <a:t>"</a:t>
            </a:r>
            <a:r>
              <a:rPr lang="en-US" sz="2900" b="1" dirty="0"/>
              <a:t>Marginal Cost Pricing with a Fixed Error Factor in Traffic Networks</a:t>
            </a:r>
            <a:r>
              <a:rPr lang="en-US" sz="2900" dirty="0"/>
              <a:t>”, AAMAS 2019.</a:t>
            </a:r>
          </a:p>
          <a:p>
            <a:r>
              <a:rPr lang="en-US" sz="2900" dirty="0"/>
              <a:t>“</a:t>
            </a:r>
            <a:r>
              <a:rPr lang="en-US" sz="2900" b="1" dirty="0"/>
              <a:t>Selecting compliant agents for opt-in micro-tolling</a:t>
            </a:r>
            <a:r>
              <a:rPr lang="en-US" sz="2900" dirty="0"/>
              <a:t>”, AAAI 2019</a:t>
            </a:r>
          </a:p>
          <a:p>
            <a:endParaRPr lang="en-US" sz="2900" dirty="0"/>
          </a:p>
          <a:p>
            <a:r>
              <a:rPr lang="en-US" sz="2900" dirty="0"/>
              <a:t>Josiah P. Hanna, Tarun Rambha, Michael W. Levin, Michael Albert, Stephen D. Boyles, Peter Stone, Hamid Mirzaei, </a:t>
            </a:r>
            <a:r>
              <a:rPr lang="en-US" sz="2900" dirty="0" err="1"/>
              <a:t>Haipeng</a:t>
            </a:r>
            <a:r>
              <a:rPr lang="en-US" sz="2900" dirty="0"/>
              <a:t> Chen, Bo An, Shani </a:t>
            </a:r>
            <a:r>
              <a:rPr lang="en-US" sz="2900" dirty="0" err="1"/>
              <a:t>Alkoby</a:t>
            </a:r>
            <a:endParaRPr lang="en-US" sz="29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04F43-4644-4653-ADCC-60D3DDDE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7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C58AD-E69C-F4F0-7FF5-D0742FB9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F182C-E070-C5B2-2281-614412DF2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Breaking it down…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B82AE-5BAD-58A1-EC2D-A32500C62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Congestion pricing for optimized traffic flow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Deep reinforcement learning for traffic signal control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Inference and management of epidemic progression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Optimizing video-game design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Optimizing indoor daylight in architectural design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</a:rPr>
              <a:t>Other applications…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0E589-2E2F-6E25-423A-AAF8EBBE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16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18E14-8DF7-AE4C-B7F5-7ADE00447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Markov Decision Process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A3826F-6A9E-944D-BAD8-969DCBB4A0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At any time point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(relevant) world state denoted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AI chooses an action to apply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next state (randomly) emerges from a conditional distribution</a:t>
                </a:r>
              </a:p>
              <a:p>
                <a:pPr lvl="2"/>
                <a:r>
                  <a:rPr lang="en-US" dirty="0"/>
                  <a:t>Conditioned on the previous state and chosen action 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A3826F-6A9E-944D-BAD8-969DCBB4A0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23CB6-5812-DD4B-83F5-7546A083D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538D1-1E39-8B40-B2B2-BFB93AF00F34}" type="slidenum">
              <a:rPr lang="en-US" smtClean="0"/>
              <a:t>34</a:t>
            </a:fld>
            <a:endParaRPr lang="en-US"/>
          </a:p>
        </p:txBody>
      </p:sp>
      <p:pic>
        <p:nvPicPr>
          <p:cNvPr id="1026" name="Picture 2" descr="Controlled intersection in SUMO – Tutorials">
            <a:extLst>
              <a:ext uri="{FF2B5EF4-FFF2-40B4-BE49-F238E27FC236}">
                <a16:creationId xmlns:a16="http://schemas.microsoft.com/office/drawing/2014/main" id="{2F540DBB-BB65-FB4D-B5D4-C957C1C175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t="27616" r="32252" b="25651"/>
          <a:stretch/>
        </p:blipFill>
        <p:spPr bwMode="auto">
          <a:xfrm>
            <a:off x="595772" y="4651236"/>
            <a:ext cx="4414483" cy="209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ntrolled intersection in SUMO - YouTube">
            <a:extLst>
              <a:ext uri="{FF2B5EF4-FFF2-40B4-BE49-F238E27FC236}">
                <a16:creationId xmlns:a16="http://schemas.microsoft.com/office/drawing/2014/main" id="{7728AED5-E0FB-A842-BE6B-85C34C8AE2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42" r="-74" b="9844"/>
          <a:stretch/>
        </p:blipFill>
        <p:spPr bwMode="auto">
          <a:xfrm>
            <a:off x="7082359" y="4651236"/>
            <a:ext cx="4414483" cy="209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A5447F5-1E99-FF44-B19C-E20FD1A0CEE8}"/>
                  </a:ext>
                </a:extLst>
              </p:cNvPr>
              <p:cNvSpPr txBox="1"/>
              <p:nvPr/>
            </p:nvSpPr>
            <p:spPr>
              <a:xfrm>
                <a:off x="2508062" y="3998992"/>
                <a:ext cx="58990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A5447F5-1E99-FF44-B19C-E20FD1A0CE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062" y="3998992"/>
                <a:ext cx="589905" cy="584775"/>
              </a:xfrm>
              <a:prstGeom prst="rect">
                <a:avLst/>
              </a:prstGeom>
              <a:blipFill>
                <a:blip r:embed="rId5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AB5F7DA-78D0-3E4E-9E19-8F9F4C50F29A}"/>
                  </a:ext>
                </a:extLst>
              </p:cNvPr>
              <p:cNvSpPr txBox="1"/>
              <p:nvPr/>
            </p:nvSpPr>
            <p:spPr>
              <a:xfrm>
                <a:off x="8799082" y="4022011"/>
                <a:ext cx="98103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AB5F7DA-78D0-3E4E-9E19-8F9F4C50F2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9082" y="4022011"/>
                <a:ext cx="981038" cy="584775"/>
              </a:xfrm>
              <a:prstGeom prst="rect">
                <a:avLst/>
              </a:prstGeom>
              <a:blipFill>
                <a:blip r:embed="rId6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63165BA-7E08-4F46-8D48-D446B39D7F19}"/>
              </a:ext>
            </a:extLst>
          </p:cNvPr>
          <p:cNvCxnSpPr>
            <a:stCxn id="1026" idx="3"/>
            <a:endCxn id="1028" idx="1"/>
          </p:cNvCxnSpPr>
          <p:nvPr/>
        </p:nvCxnSpPr>
        <p:spPr>
          <a:xfrm>
            <a:off x="5010255" y="5696722"/>
            <a:ext cx="207210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8AB270C-1374-534E-A285-DBEF491B10E2}"/>
                  </a:ext>
                </a:extLst>
              </p:cNvPr>
              <p:cNvSpPr txBox="1"/>
              <p:nvPr/>
            </p:nvSpPr>
            <p:spPr>
              <a:xfrm>
                <a:off x="5070751" y="5167588"/>
                <a:ext cx="19511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8AB270C-1374-534E-A285-DBEF491B1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0751" y="5167588"/>
                <a:ext cx="1951112" cy="461665"/>
              </a:xfrm>
              <a:prstGeom prst="rect">
                <a:avLst/>
              </a:prstGeom>
              <a:blipFill>
                <a:blip r:embed="rId7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6799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96034-8245-D14D-A8BD-B2F6F3CC9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Control as an MDP </a:t>
            </a:r>
            <a:r>
              <a:rPr lang="en-US" sz="2400" dirty="0"/>
              <a:t>[Ault and Sharon, </a:t>
            </a:r>
            <a:r>
              <a:rPr lang="en-US" sz="2400" dirty="0" err="1"/>
              <a:t>NeurIPS</a:t>
            </a:r>
            <a:r>
              <a:rPr lang="en-US" sz="2400" dirty="0"/>
              <a:t> 2021]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72FA0-0FC8-9D45-87D5-E70F52732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State:</a:t>
            </a:r>
          </a:p>
          <a:p>
            <a:pPr lvl="1"/>
            <a:r>
              <a:rPr lang="en-US" dirty="0"/>
              <a:t>Incoming vehicles (incoming lane, speed, waiting time, queue length) </a:t>
            </a:r>
          </a:p>
          <a:p>
            <a:pPr lvl="1"/>
            <a:r>
              <a:rPr lang="en-US" dirty="0"/>
              <a:t>Current signal (enabled phase) assignment</a:t>
            </a:r>
          </a:p>
          <a:p>
            <a:r>
              <a:rPr lang="en-US" dirty="0"/>
              <a:t>Action:</a:t>
            </a:r>
          </a:p>
          <a:p>
            <a:pPr lvl="1"/>
            <a:r>
              <a:rPr lang="en-US" dirty="0"/>
              <a:t>Enable a set of non-conflicting phases</a:t>
            </a:r>
          </a:p>
          <a:p>
            <a:r>
              <a:rPr lang="en-US" dirty="0"/>
              <a:t> Transitions:</a:t>
            </a:r>
          </a:p>
          <a:p>
            <a:pPr lvl="1"/>
            <a:r>
              <a:rPr lang="en-US" dirty="0"/>
              <a:t>Defined by the traffic progression model</a:t>
            </a:r>
          </a:p>
          <a:p>
            <a:r>
              <a:rPr lang="en-US" dirty="0"/>
              <a:t>Reward:</a:t>
            </a:r>
          </a:p>
          <a:p>
            <a:pPr lvl="1"/>
            <a:r>
              <a:rPr lang="en-US" dirty="0"/>
              <a:t>Sum of delays, stopped time, queue length, traffic pressure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603F9-6988-F041-8673-DC951BFAC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538D1-1E39-8B40-B2B2-BFB93AF00F34}" type="slidenum">
              <a:rPr lang="en-US" smtClean="0"/>
              <a:t>35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042E9D0-8FC7-7E40-81F8-8422CD4FF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16" y="3297630"/>
            <a:ext cx="4185740" cy="1554034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8F177C7-3FD2-094F-A1B3-BB3B37A7B334}"/>
              </a:ext>
            </a:extLst>
          </p:cNvPr>
          <p:cNvSpPr/>
          <p:nvPr/>
        </p:nvSpPr>
        <p:spPr>
          <a:xfrm>
            <a:off x="7726616" y="3297630"/>
            <a:ext cx="459946" cy="441925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0312D-AC5C-D940-B086-62EC12F98250}"/>
              </a:ext>
            </a:extLst>
          </p:cNvPr>
          <p:cNvSpPr/>
          <p:nvPr/>
        </p:nvSpPr>
        <p:spPr>
          <a:xfrm>
            <a:off x="8761885" y="4085157"/>
            <a:ext cx="459946" cy="441925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495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93814-3A97-9B40-8940-F4CC20969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EE2398-2E6D-BD47-B1AB-6E09A7DB75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Train a policy,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r>
                  <a:rPr lang="en-US" b="0" dirty="0"/>
                  <a:t>Converge on the optimal policy: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EE2398-2E6D-BD47-B1AB-6E09A7DB75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86C46-C2AC-354D-B04D-5CE229856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538D1-1E39-8B40-B2B2-BFB93AF00F34}" type="slidenum">
              <a:rPr lang="en-US" smtClean="0"/>
              <a:t>36</a:t>
            </a:fld>
            <a:endParaRPr lang="en-US"/>
          </a:p>
        </p:txBody>
      </p:sp>
      <p:pic>
        <p:nvPicPr>
          <p:cNvPr id="2050" name="Picture 2" descr="5 Things You Need to Know about Reinforcement Learning - KDnuggets">
            <a:extLst>
              <a:ext uri="{FF2B5EF4-FFF2-40B4-BE49-F238E27FC236}">
                <a16:creationId xmlns:a16="http://schemas.microsoft.com/office/drawing/2014/main" id="{5C67D00C-40DD-D74B-AD4A-4FC599B9F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3130877"/>
            <a:ext cx="8890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E0283B9-DD79-F243-AF38-8F3E1DA0242C}"/>
                  </a:ext>
                </a:extLst>
              </p:cNvPr>
              <p:cNvSpPr/>
              <p:nvPr/>
            </p:nvSpPr>
            <p:spPr>
              <a:xfrm>
                <a:off x="5992836" y="2326118"/>
                <a:ext cx="4434108" cy="4619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arg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</m:fName>
                      <m:e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∼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E0283B9-DD79-F243-AF38-8F3E1DA024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836" y="2326118"/>
                <a:ext cx="4434108" cy="461921"/>
              </a:xfrm>
              <a:prstGeom prst="rect">
                <a:avLst/>
              </a:prstGeom>
              <a:blipFill>
                <a:blip r:embed="rId4"/>
                <a:stretch>
                  <a:fillRect t="-129730" b="-1891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05214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959A8-1D55-461B-B846-89973EA0D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2019-12-04 11-10-24">
            <a:hlinkClick r:id="" action="ppaction://media"/>
            <a:extLst>
              <a:ext uri="{FF2B5EF4-FFF2-40B4-BE49-F238E27FC236}">
                <a16:creationId xmlns:a16="http://schemas.microsoft.com/office/drawing/2014/main" id="{1EB1C81C-9860-4A20-A954-08ABB4EBB05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5"/>
            <a:ext cx="12192000" cy="685784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1C33D5-21D6-4744-9935-9C1D2572D0CD}"/>
              </a:ext>
            </a:extLst>
          </p:cNvPr>
          <p:cNvSpPr txBox="1"/>
          <p:nvPr/>
        </p:nvSpPr>
        <p:spPr>
          <a:xfrm>
            <a:off x="7854513" y="1202635"/>
            <a:ext cx="33740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Initial performance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8D7800-C0FB-F54B-BA5A-237DF48E2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7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CD7DC-3A6B-4305-B980-A6F6FC85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2019-12-04 11-52-27">
            <a:hlinkClick r:id="" action="ppaction://media"/>
            <a:extLst>
              <a:ext uri="{FF2B5EF4-FFF2-40B4-BE49-F238E27FC236}">
                <a16:creationId xmlns:a16="http://schemas.microsoft.com/office/drawing/2014/main" id="{64EA0CE7-9044-4449-8DE9-5C9C319BA1D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75" y="0"/>
            <a:ext cx="12192276" cy="685800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D05F42-7D4C-D145-8A51-D84CF8F67268}"/>
              </a:ext>
            </a:extLst>
          </p:cNvPr>
          <p:cNvSpPr txBox="1"/>
          <p:nvPr/>
        </p:nvSpPr>
        <p:spPr>
          <a:xfrm>
            <a:off x="7506644" y="1222513"/>
            <a:ext cx="44166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After 20 simulated days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B4FAB2-8E98-3841-BFB6-41CA89A30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0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C0F83-12F1-B1A3-518C-0E43E4B9D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Regulating AI controllers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21BB6-8AC3-187A-A42A-CE031DCF1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age result for txdot">
            <a:extLst>
              <a:ext uri="{FF2B5EF4-FFF2-40B4-BE49-F238E27FC236}">
                <a16:creationId xmlns:a16="http://schemas.microsoft.com/office/drawing/2014/main" id="{C1CCB856-402C-FD46-DA18-3559123ED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759" y="4605452"/>
            <a:ext cx="2107858" cy="171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E83E1FE4-2F39-9CF1-0621-6DB0E46A692B}"/>
              </a:ext>
            </a:extLst>
          </p:cNvPr>
          <p:cNvSpPr/>
          <p:nvPr/>
        </p:nvSpPr>
        <p:spPr>
          <a:xfrm>
            <a:off x="9625961" y="4745369"/>
            <a:ext cx="2250223" cy="1711132"/>
          </a:xfrm>
          <a:prstGeom prst="wedgeRoundRectCallout">
            <a:avLst>
              <a:gd name="adj1" fmla="val -79774"/>
              <a:gd name="adj2" fmla="val -2948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Signal control should be regulated</a:t>
            </a:r>
          </a:p>
        </p:txBody>
      </p:sp>
      <p:pic>
        <p:nvPicPr>
          <p:cNvPr id="1026" name="Picture 2" descr="Understanding Deep Convolutional Neural Networks">
            <a:extLst>
              <a:ext uri="{FF2B5EF4-FFF2-40B4-BE49-F238E27FC236}">
                <a16:creationId xmlns:a16="http://schemas.microsoft.com/office/drawing/2014/main" id="{67FB71E0-962A-71A0-512C-E0DA60177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66" y="1737891"/>
            <a:ext cx="7432625" cy="286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2CE966A-9D56-D85F-E6D4-B2AE11724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345" y="2112631"/>
            <a:ext cx="4185740" cy="155403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42E5646-17B1-C2A5-7B11-FFEFA74174A8}"/>
              </a:ext>
            </a:extLst>
          </p:cNvPr>
          <p:cNvSpPr/>
          <p:nvPr/>
        </p:nvSpPr>
        <p:spPr>
          <a:xfrm>
            <a:off x="10466024" y="2112631"/>
            <a:ext cx="1277956" cy="839889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7248EF9-AEDA-6D5C-AEB7-A98997091CC3}"/>
              </a:ext>
            </a:extLst>
          </p:cNvPr>
          <p:cNvSpPr/>
          <p:nvPr/>
        </p:nvSpPr>
        <p:spPr>
          <a:xfrm>
            <a:off x="9428603" y="2876225"/>
            <a:ext cx="1277956" cy="839889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948D1A8-7BB7-AEE6-B460-C08811BE93A4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7394553" y="2532576"/>
            <a:ext cx="3071471" cy="3384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4C4D8F-6E9B-65F0-94C6-E18B62A45567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7394553" y="2920465"/>
            <a:ext cx="2034050" cy="37570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568718C6-7904-7B6A-C973-DFC396572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099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E53E0-606C-A9AC-EDD4-2DC7F7E51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Distilling a DNN controller to a Polynomial</a:t>
            </a:r>
          </a:p>
        </p:txBody>
      </p:sp>
      <p:pic>
        <p:nvPicPr>
          <p:cNvPr id="5" name="Content Placeholder 4" descr="A white background with red text&#10;&#10;AI-generated content may be incorrect.">
            <a:extLst>
              <a:ext uri="{FF2B5EF4-FFF2-40B4-BE49-F238E27FC236}">
                <a16:creationId xmlns:a16="http://schemas.microsoft.com/office/drawing/2014/main" id="{6690E040-BDC1-1CF6-02C0-5DC39557BE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80454" y="1572237"/>
            <a:ext cx="4029194" cy="475343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CDC098-C40F-534B-7186-3921647D050B}"/>
              </a:ext>
            </a:extLst>
          </p:cNvPr>
          <p:cNvSpPr txBox="1"/>
          <p:nvPr/>
        </p:nvSpPr>
        <p:spPr>
          <a:xfrm>
            <a:off x="682352" y="2071172"/>
            <a:ext cx="646759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DRQ</a:t>
            </a:r>
            <a:r>
              <a:rPr lang="en-US" sz="2800" dirty="0"/>
              <a:t>: Targeting the DNN control function values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MSE loss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DRSQ</a:t>
            </a:r>
            <a:r>
              <a:rPr lang="en-US" sz="2800" dirty="0"/>
              <a:t>: Targeting the DNN Boltzmann distribution over its output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Cross-Entropy Loss with Soft Labels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DRHQ</a:t>
            </a:r>
            <a:r>
              <a:rPr lang="en-US" sz="2800" dirty="0"/>
              <a:t>: Targeting the </a:t>
            </a:r>
            <a:r>
              <a:rPr lang="en-US" sz="2800" dirty="0" err="1"/>
              <a:t>hardmax</a:t>
            </a:r>
            <a:r>
              <a:rPr lang="en-US" sz="2800" dirty="0"/>
              <a:t> action from the DNN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Cross-Entropy Loss (hard labels)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F6DDB8-4226-D85F-9057-B856ED1E9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455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B23AA-2A89-7E1A-3071-45CFA2DB2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ollage of cars driving on a road&#10;&#10;AI-generated content may be incorrect.">
            <a:extLst>
              <a:ext uri="{FF2B5EF4-FFF2-40B4-BE49-F238E27FC236}">
                <a16:creationId xmlns:a16="http://schemas.microsoft.com/office/drawing/2014/main" id="{F3ECDE42-EAED-9313-6A44-7C821E0A0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994" y="365125"/>
            <a:ext cx="10186012" cy="6393782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2A170-CE5F-8942-9670-9CDF362D8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183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258D2-913F-A905-9D55-CC3A2E75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Deep reinforcement learning for traffic signal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4836C-EAA0-1933-CEE3-8D5C1D86F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“Learning an Interpretable Traffic Signal Control Policy”, AAMAS 2019</a:t>
            </a:r>
            <a:endParaRPr lang="en-US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/>
              <a:t>“Reinforcement learning benchmarks for traffic signal control”, </a:t>
            </a:r>
            <a:r>
              <a:rPr lang="en-US" dirty="0" err="1"/>
              <a:t>NeurIPS</a:t>
            </a:r>
            <a:r>
              <a:rPr lang="en-US" dirty="0"/>
              <a:t> 2021</a:t>
            </a:r>
          </a:p>
          <a:p>
            <a:r>
              <a:rPr lang="en-US" dirty="0"/>
              <a:t>“Reinforcement Learning for Traffic Signal Control: Applicability Study on Realistic Benchmarks”, under submission…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94606-AC91-1920-E1E3-1786DDA9C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110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D2166-D416-D964-4FEB-9A29A4462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4A131-B9FC-D219-4313-F4A649507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Breaking it down…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AAE03-CD1F-3419-3B6C-B4B3134A0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Congestion pricing for optimized traffic flow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Deep reinforcement learning for traffic signal control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Inference and management of epidemic progression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Optimizing video-game design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Optimizing indoor daylight in architectural design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</a:rPr>
              <a:t>Other applications…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38D2A6-AE1B-BA18-182F-D1F29147F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6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1031">
            <a:extLst>
              <a:ext uri="{FF2B5EF4-FFF2-40B4-BE49-F238E27FC236}">
                <a16:creationId xmlns:a16="http://schemas.microsoft.com/office/drawing/2014/main" id="{C2427775-6951-4B48-9A2E-3A3D5DF33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163" y="3722077"/>
            <a:ext cx="3686175" cy="3143250"/>
          </a:xfrm>
          <a:prstGeom prst="rect">
            <a:avLst/>
          </a:prstGeom>
        </p:spPr>
      </p:pic>
      <p:pic>
        <p:nvPicPr>
          <p:cNvPr id="1029" name="Picture 1028">
            <a:extLst>
              <a:ext uri="{FF2B5EF4-FFF2-40B4-BE49-F238E27FC236}">
                <a16:creationId xmlns:a16="http://schemas.microsoft.com/office/drawing/2014/main" id="{6AD34F60-A9A2-47A2-9CE7-45489069E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525" y="903496"/>
            <a:ext cx="4181475" cy="35623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E4B03C-CA63-2046-A919-C8EFEF5C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365" y="71584"/>
            <a:ext cx="9103596" cy="1485900"/>
          </a:xfrm>
        </p:spPr>
        <p:txBody>
          <a:bodyPr>
            <a:normAutofit/>
          </a:bodyPr>
          <a:lstStyle/>
          <a:p>
            <a:r>
              <a:rPr lang="en-US" sz="4000" dirty="0"/>
              <a:t>Who is most likely to be infected?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6FC40-C0C6-3A4B-8678-30252B177CB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84897" y="1618279"/>
            <a:ext cx="4459646" cy="256219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Thicker arrow → longer exposure</a:t>
            </a:r>
          </a:p>
        </p:txBody>
      </p:sp>
      <p:pic>
        <p:nvPicPr>
          <p:cNvPr id="1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A33A7890-187E-934A-AFB0-7F5C9FF7A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77006" y="262214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6900466-A5B8-3846-B800-8207BB3FE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2797" y="262214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FACC72CD-77C0-4842-ACAD-3CB054F18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84797" y="5061821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EEF46C3-906D-45E3-9475-6A075B30862B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095999" y="3458442"/>
            <a:ext cx="0" cy="1603379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6C8C3A4-A520-4E09-AC39-8B9E1CF06827}"/>
              </a:ext>
            </a:extLst>
          </p:cNvPr>
          <p:cNvCxnSpPr>
            <a:cxnSpLocks/>
          </p:cNvCxnSpPr>
          <p:nvPr/>
        </p:nvCxnSpPr>
        <p:spPr>
          <a:xfrm flipH="1" flipV="1">
            <a:off x="4937035" y="3946268"/>
            <a:ext cx="934039" cy="134031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70ACD15-ABAF-4B23-847D-A5C465552B17}"/>
              </a:ext>
            </a:extLst>
          </p:cNvPr>
          <p:cNvCxnSpPr>
            <a:cxnSpLocks/>
          </p:cNvCxnSpPr>
          <p:nvPr/>
        </p:nvCxnSpPr>
        <p:spPr>
          <a:xfrm flipV="1">
            <a:off x="6257229" y="3327525"/>
            <a:ext cx="922795" cy="1734297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8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3E94C917-476B-4B5E-9C28-F41B10FA4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25591" y="5070124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B64DCFDC-1BD1-4FD2-8BAC-9B6B4380F2E0}"/>
              </a:ext>
            </a:extLst>
          </p:cNvPr>
          <p:cNvCxnSpPr>
            <a:cxnSpLocks/>
          </p:cNvCxnSpPr>
          <p:nvPr/>
        </p:nvCxnSpPr>
        <p:spPr>
          <a:xfrm>
            <a:off x="10005369" y="3239038"/>
            <a:ext cx="1102226" cy="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9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9DF3B296-5153-4849-9C63-51368AD3B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66960" y="2578096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25633AF4-0382-43EA-A68F-A4E3522AB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80024" y="2255967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B33EA92F-B6B7-49BB-9801-CC13978D7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78994" y="1862164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A2BBCF14-592D-450A-B7D1-8A28F2FB5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58914" y="235016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249924E6-2107-4477-A28E-1DADA8958CA0}"/>
              </a:ext>
            </a:extLst>
          </p:cNvPr>
          <p:cNvCxnSpPr>
            <a:cxnSpLocks/>
          </p:cNvCxnSpPr>
          <p:nvPr/>
        </p:nvCxnSpPr>
        <p:spPr>
          <a:xfrm flipV="1">
            <a:off x="6134212" y="5854503"/>
            <a:ext cx="1412319" cy="1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65A07F56-FDAB-4B2A-8895-1B7753AB3991}"/>
              </a:ext>
            </a:extLst>
          </p:cNvPr>
          <p:cNvCxnSpPr>
            <a:cxnSpLocks/>
          </p:cNvCxnSpPr>
          <p:nvPr/>
        </p:nvCxnSpPr>
        <p:spPr>
          <a:xfrm flipH="1">
            <a:off x="7652315" y="4127483"/>
            <a:ext cx="1582954" cy="13384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30AC896E-077B-4694-B079-5FE8163BC632}"/>
              </a:ext>
            </a:extLst>
          </p:cNvPr>
          <p:cNvCxnSpPr>
            <a:cxnSpLocks/>
          </p:cNvCxnSpPr>
          <p:nvPr/>
        </p:nvCxnSpPr>
        <p:spPr>
          <a:xfrm>
            <a:off x="9168656" y="3458442"/>
            <a:ext cx="1102226" cy="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7D441C90-64DB-46B7-829B-ADDCE492AA7C}"/>
              </a:ext>
            </a:extLst>
          </p:cNvPr>
          <p:cNvCxnSpPr>
            <a:cxnSpLocks/>
          </p:cNvCxnSpPr>
          <p:nvPr/>
        </p:nvCxnSpPr>
        <p:spPr>
          <a:xfrm flipV="1">
            <a:off x="9161151" y="3651976"/>
            <a:ext cx="1946444" cy="1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9D0C4-9A8C-275E-625D-07EA6194B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3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1031">
            <a:extLst>
              <a:ext uri="{FF2B5EF4-FFF2-40B4-BE49-F238E27FC236}">
                <a16:creationId xmlns:a16="http://schemas.microsoft.com/office/drawing/2014/main" id="{C2427775-6951-4B48-9A2E-3A3D5DF33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163" y="3722077"/>
            <a:ext cx="3686175" cy="3143250"/>
          </a:xfrm>
          <a:prstGeom prst="rect">
            <a:avLst/>
          </a:prstGeom>
        </p:spPr>
      </p:pic>
      <p:pic>
        <p:nvPicPr>
          <p:cNvPr id="1029" name="Picture 1028">
            <a:extLst>
              <a:ext uri="{FF2B5EF4-FFF2-40B4-BE49-F238E27FC236}">
                <a16:creationId xmlns:a16="http://schemas.microsoft.com/office/drawing/2014/main" id="{6AD34F60-A9A2-47A2-9CE7-45489069E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525" y="903496"/>
            <a:ext cx="4181475" cy="3562350"/>
          </a:xfrm>
          <a:prstGeom prst="rect">
            <a:avLst/>
          </a:prstGeom>
        </p:spPr>
      </p:pic>
      <p:pic>
        <p:nvPicPr>
          <p:cNvPr id="1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A33A7890-187E-934A-AFB0-7F5C9FF7A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77006" y="262214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6900466-A5B8-3846-B800-8207BB3FE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2797" y="262214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FACC72CD-77C0-4842-ACAD-3CB054F18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84797" y="5061821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286CB8F5-9485-2340-96F6-68D21A7B2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1841625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DE4D5C38-EE8D-9A41-9AE7-8842779D5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257" y="2260259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C7EAF421-02BA-480F-839F-B65A06C3A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972" y="2319357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EEF46C3-906D-45E3-9475-6A075B30862B}"/>
              </a:ext>
            </a:extLst>
          </p:cNvPr>
          <p:cNvCxnSpPr>
            <a:cxnSpLocks/>
            <a:stCxn id="14" idx="2"/>
            <a:endCxn id="13" idx="0"/>
          </p:cNvCxnSpPr>
          <p:nvPr/>
        </p:nvCxnSpPr>
        <p:spPr>
          <a:xfrm>
            <a:off x="6095999" y="3458442"/>
            <a:ext cx="0" cy="1603379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6C8C3A4-A520-4E09-AC39-8B9E1CF06827}"/>
              </a:ext>
            </a:extLst>
          </p:cNvPr>
          <p:cNvCxnSpPr>
            <a:cxnSpLocks/>
          </p:cNvCxnSpPr>
          <p:nvPr/>
        </p:nvCxnSpPr>
        <p:spPr>
          <a:xfrm flipH="1" flipV="1">
            <a:off x="4937035" y="3946268"/>
            <a:ext cx="934039" cy="134031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70ACD15-ABAF-4B23-847D-A5C465552B17}"/>
              </a:ext>
            </a:extLst>
          </p:cNvPr>
          <p:cNvCxnSpPr>
            <a:cxnSpLocks/>
          </p:cNvCxnSpPr>
          <p:nvPr/>
        </p:nvCxnSpPr>
        <p:spPr>
          <a:xfrm flipV="1">
            <a:off x="6257229" y="3327525"/>
            <a:ext cx="922795" cy="1734297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6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2E65FEAC-41B8-4514-AED0-47ED4CC86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981" y="2552571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30AC896E-077B-4694-B079-5FE8163BC632}"/>
              </a:ext>
            </a:extLst>
          </p:cNvPr>
          <p:cNvCxnSpPr>
            <a:cxnSpLocks/>
          </p:cNvCxnSpPr>
          <p:nvPr/>
        </p:nvCxnSpPr>
        <p:spPr>
          <a:xfrm>
            <a:off x="9168656" y="3458442"/>
            <a:ext cx="1102226" cy="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7D441C90-64DB-46B7-829B-ADDCE492AA7C}"/>
              </a:ext>
            </a:extLst>
          </p:cNvPr>
          <p:cNvCxnSpPr>
            <a:cxnSpLocks/>
          </p:cNvCxnSpPr>
          <p:nvPr/>
        </p:nvCxnSpPr>
        <p:spPr>
          <a:xfrm flipV="1">
            <a:off x="9161151" y="3651976"/>
            <a:ext cx="1946444" cy="1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B64DCFDC-1BD1-4FD2-8BAC-9B6B4380F2E0}"/>
              </a:ext>
            </a:extLst>
          </p:cNvPr>
          <p:cNvCxnSpPr>
            <a:cxnSpLocks/>
          </p:cNvCxnSpPr>
          <p:nvPr/>
        </p:nvCxnSpPr>
        <p:spPr>
          <a:xfrm>
            <a:off x="10005369" y="3239038"/>
            <a:ext cx="1102226" cy="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53520048-9014-4FC0-AD94-72373380E371}"/>
              </a:ext>
            </a:extLst>
          </p:cNvPr>
          <p:cNvSpPr txBox="1">
            <a:spLocks/>
          </p:cNvSpPr>
          <p:nvPr/>
        </p:nvSpPr>
        <p:spPr>
          <a:xfrm>
            <a:off x="930036" y="1679773"/>
            <a:ext cx="4459646" cy="2562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■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556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–"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8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302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■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6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4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latin typeface="+mn-lt"/>
              </a:rPr>
              <a:t>Thicker arrow → longer exposure</a:t>
            </a:r>
          </a:p>
          <a:p>
            <a:r>
              <a:rPr lang="en-US" dirty="0">
                <a:solidFill>
                  <a:srgbClr val="00B050"/>
                </a:solidFill>
              </a:rPr>
              <a:t>No Symptoms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Symptomatic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9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155D93A4-249E-4E16-A267-0C1599DF5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25591" y="5070124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249924E6-2107-4477-A28E-1DADA8958CA0}"/>
              </a:ext>
            </a:extLst>
          </p:cNvPr>
          <p:cNvCxnSpPr>
            <a:cxnSpLocks/>
          </p:cNvCxnSpPr>
          <p:nvPr/>
        </p:nvCxnSpPr>
        <p:spPr>
          <a:xfrm flipV="1">
            <a:off x="6134212" y="5854503"/>
            <a:ext cx="1412319" cy="1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65A07F56-FDAB-4B2A-8895-1B7753AB3991}"/>
              </a:ext>
            </a:extLst>
          </p:cNvPr>
          <p:cNvCxnSpPr>
            <a:cxnSpLocks/>
          </p:cNvCxnSpPr>
          <p:nvPr/>
        </p:nvCxnSpPr>
        <p:spPr>
          <a:xfrm flipH="1">
            <a:off x="7652315" y="4127483"/>
            <a:ext cx="1582954" cy="13384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0A775B71-E319-40A0-AC5A-54D94C76DD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7397" y="4826854"/>
            <a:ext cx="158845" cy="46684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0FF228F-BC99-44CD-8994-57025A3D7E43}"/>
              </a:ext>
            </a:extLst>
          </p:cNvPr>
          <p:cNvSpPr txBox="1"/>
          <p:nvPr/>
        </p:nvSpPr>
        <p:spPr>
          <a:xfrm>
            <a:off x="5922172" y="5381690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2EBD60-1E06-4128-BD55-60C9631536CC}"/>
              </a:ext>
            </a:extLst>
          </p:cNvPr>
          <p:cNvSpPr txBox="1"/>
          <p:nvPr/>
        </p:nvSpPr>
        <p:spPr>
          <a:xfrm>
            <a:off x="7321430" y="5372765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D04860B-788E-4135-88E7-93D6D2245049}"/>
              </a:ext>
            </a:extLst>
          </p:cNvPr>
          <p:cNvSpPr txBox="1"/>
          <p:nvPr/>
        </p:nvSpPr>
        <p:spPr>
          <a:xfrm>
            <a:off x="8997484" y="296087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A092017F-8CE9-4099-87DF-52324506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24" y="216278"/>
            <a:ext cx="9103596" cy="1485900"/>
          </a:xfrm>
        </p:spPr>
        <p:txBody>
          <a:bodyPr>
            <a:normAutofit/>
          </a:bodyPr>
          <a:lstStyle/>
          <a:p>
            <a:r>
              <a:rPr lang="en-US" sz="4000" dirty="0"/>
              <a:t>Who is most likely to be infected?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A36F71-49E9-483F-D38C-F924DB0B9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16263BED-E3F3-417C-8A03-8AF5D842CC32}"/>
              </a:ext>
            </a:extLst>
          </p:cNvPr>
          <p:cNvSpPr txBox="1">
            <a:spLocks/>
          </p:cNvSpPr>
          <p:nvPr/>
        </p:nvSpPr>
        <p:spPr>
          <a:xfrm>
            <a:off x="930036" y="1679773"/>
            <a:ext cx="4459646" cy="2562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■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556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–"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8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302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■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6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4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latin typeface="+mn-lt"/>
              </a:rPr>
              <a:t>Thicker arrow → longer exposure</a:t>
            </a:r>
          </a:p>
          <a:p>
            <a:r>
              <a:rPr lang="en-US" dirty="0">
                <a:solidFill>
                  <a:srgbClr val="00B050"/>
                </a:solidFill>
              </a:rPr>
              <a:t>No Symptoms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Symptomatic</a:t>
            </a:r>
          </a:p>
          <a:p>
            <a:r>
              <a:rPr lang="en-US" dirty="0">
                <a:solidFill>
                  <a:srgbClr val="FF0000"/>
                </a:solidFill>
                <a:latin typeface="Libre Franklin" panose="020B0604020202020204" charset="0"/>
              </a:rPr>
              <a:t>Confirmed Infection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32" name="Picture 1031">
            <a:extLst>
              <a:ext uri="{FF2B5EF4-FFF2-40B4-BE49-F238E27FC236}">
                <a16:creationId xmlns:a16="http://schemas.microsoft.com/office/drawing/2014/main" id="{C2427775-6951-4B48-9A2E-3A3D5DF33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163" y="3722077"/>
            <a:ext cx="3686175" cy="3143250"/>
          </a:xfrm>
          <a:prstGeom prst="rect">
            <a:avLst/>
          </a:prstGeom>
        </p:spPr>
      </p:pic>
      <p:pic>
        <p:nvPicPr>
          <p:cNvPr id="1029" name="Picture 1028">
            <a:extLst>
              <a:ext uri="{FF2B5EF4-FFF2-40B4-BE49-F238E27FC236}">
                <a16:creationId xmlns:a16="http://schemas.microsoft.com/office/drawing/2014/main" id="{6AD34F60-A9A2-47A2-9CE7-45489069E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525" y="903496"/>
            <a:ext cx="4181475" cy="3562350"/>
          </a:xfrm>
          <a:prstGeom prst="rect">
            <a:avLst/>
          </a:prstGeom>
        </p:spPr>
      </p:pic>
      <p:pic>
        <p:nvPicPr>
          <p:cNvPr id="1030" name="Picture 6" descr="Red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C6EE4D6E-CD4F-454F-A46B-08F2E5687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014" y="5053316"/>
            <a:ext cx="68323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A33A7890-187E-934A-AFB0-7F5C9FF7A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77006" y="262214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6900466-A5B8-3846-B800-8207BB3FE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2797" y="2622145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FACC72CD-77C0-4842-ACAD-3CB054F18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84797" y="5061821"/>
            <a:ext cx="622405" cy="16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286CB8F5-9485-2340-96F6-68D21A7B2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1841625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DE4D5C38-EE8D-9A41-9AE7-8842779D5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257" y="2260259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C7EAF421-02BA-480F-839F-B65A06C3A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972" y="2319357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EEF46C3-906D-45E3-9475-6A075B30862B}"/>
              </a:ext>
            </a:extLst>
          </p:cNvPr>
          <p:cNvCxnSpPr>
            <a:cxnSpLocks/>
            <a:stCxn id="14" idx="2"/>
            <a:endCxn id="13" idx="0"/>
          </p:cNvCxnSpPr>
          <p:nvPr/>
        </p:nvCxnSpPr>
        <p:spPr>
          <a:xfrm>
            <a:off x="6095999" y="3458442"/>
            <a:ext cx="0" cy="1603379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6C8C3A4-A520-4E09-AC39-8B9E1CF06827}"/>
              </a:ext>
            </a:extLst>
          </p:cNvPr>
          <p:cNvCxnSpPr>
            <a:cxnSpLocks/>
          </p:cNvCxnSpPr>
          <p:nvPr/>
        </p:nvCxnSpPr>
        <p:spPr>
          <a:xfrm flipH="1" flipV="1">
            <a:off x="4937035" y="3946268"/>
            <a:ext cx="934039" cy="134031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70ACD15-ABAF-4B23-847D-A5C465552B17}"/>
              </a:ext>
            </a:extLst>
          </p:cNvPr>
          <p:cNvCxnSpPr>
            <a:cxnSpLocks/>
          </p:cNvCxnSpPr>
          <p:nvPr/>
        </p:nvCxnSpPr>
        <p:spPr>
          <a:xfrm flipV="1">
            <a:off x="6257229" y="3327525"/>
            <a:ext cx="922795" cy="1734297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65A07F56-FDAB-4B2A-8895-1B7753AB3991}"/>
              </a:ext>
            </a:extLst>
          </p:cNvPr>
          <p:cNvCxnSpPr>
            <a:cxnSpLocks/>
          </p:cNvCxnSpPr>
          <p:nvPr/>
        </p:nvCxnSpPr>
        <p:spPr>
          <a:xfrm flipH="1">
            <a:off x="7652315" y="4127483"/>
            <a:ext cx="1582954" cy="13384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E95B282-2FCC-49CD-A4B2-43A392A1317B}"/>
              </a:ext>
            </a:extLst>
          </p:cNvPr>
          <p:cNvSpPr txBox="1"/>
          <p:nvPr/>
        </p:nvSpPr>
        <p:spPr>
          <a:xfrm>
            <a:off x="7321430" y="5372765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2DAC9B0-F4D9-4B75-BAF0-1DE471251560}"/>
              </a:ext>
            </a:extLst>
          </p:cNvPr>
          <p:cNvSpPr txBox="1"/>
          <p:nvPr/>
        </p:nvSpPr>
        <p:spPr>
          <a:xfrm>
            <a:off x="5922172" y="5381690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</a:t>
            </a:r>
          </a:p>
        </p:txBody>
      </p:sp>
      <p:pic>
        <p:nvPicPr>
          <p:cNvPr id="116" name="Picture 8" descr="Human clipart yellow, Human yellow Transparent FREE for download on  WebStockReview 2021">
            <a:extLst>
              <a:ext uri="{FF2B5EF4-FFF2-40B4-BE49-F238E27FC236}">
                <a16:creationId xmlns:a16="http://schemas.microsoft.com/office/drawing/2014/main" id="{2E65FEAC-41B8-4514-AED0-47ED4CC86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981" y="2552571"/>
            <a:ext cx="762000" cy="161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FC12F763-4503-4CB2-8CEF-54ABAA9885F0}"/>
              </a:ext>
            </a:extLst>
          </p:cNvPr>
          <p:cNvSpPr txBox="1"/>
          <p:nvPr/>
        </p:nvSpPr>
        <p:spPr>
          <a:xfrm>
            <a:off x="8997484" y="296087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249924E6-2107-4477-A28E-1DADA8958CA0}"/>
              </a:ext>
            </a:extLst>
          </p:cNvPr>
          <p:cNvCxnSpPr>
            <a:cxnSpLocks/>
          </p:cNvCxnSpPr>
          <p:nvPr/>
        </p:nvCxnSpPr>
        <p:spPr>
          <a:xfrm flipV="1">
            <a:off x="6134212" y="5854503"/>
            <a:ext cx="1412319" cy="1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30AC896E-077B-4694-B079-5FE8163BC632}"/>
              </a:ext>
            </a:extLst>
          </p:cNvPr>
          <p:cNvCxnSpPr>
            <a:cxnSpLocks/>
          </p:cNvCxnSpPr>
          <p:nvPr/>
        </p:nvCxnSpPr>
        <p:spPr>
          <a:xfrm>
            <a:off x="9168656" y="3458442"/>
            <a:ext cx="1102226" cy="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7D441C90-64DB-46B7-829B-ADDCE492AA7C}"/>
              </a:ext>
            </a:extLst>
          </p:cNvPr>
          <p:cNvCxnSpPr>
            <a:cxnSpLocks/>
          </p:cNvCxnSpPr>
          <p:nvPr/>
        </p:nvCxnSpPr>
        <p:spPr>
          <a:xfrm flipV="1">
            <a:off x="9161151" y="3651976"/>
            <a:ext cx="1946444" cy="1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41" name="Graphic 1040" descr="Badge Cross outline">
            <a:extLst>
              <a:ext uri="{FF2B5EF4-FFF2-40B4-BE49-F238E27FC236}">
                <a16:creationId xmlns:a16="http://schemas.microsoft.com/office/drawing/2014/main" id="{C94A7708-826C-4CDD-986C-6ADE04A78B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89640" y="2388326"/>
            <a:ext cx="610802" cy="610802"/>
          </a:xfrm>
          <a:prstGeom prst="rect">
            <a:avLst/>
          </a:prstGeom>
        </p:spPr>
      </p:pic>
      <p:pic>
        <p:nvPicPr>
          <p:cNvPr id="124" name="Graphic 123" descr="Badge Cross outline">
            <a:extLst>
              <a:ext uri="{FF2B5EF4-FFF2-40B4-BE49-F238E27FC236}">
                <a16:creationId xmlns:a16="http://schemas.microsoft.com/office/drawing/2014/main" id="{7C6B72CA-FDC6-4CEC-886F-68C233EED4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01819" y="4878999"/>
            <a:ext cx="610802" cy="610802"/>
          </a:xfrm>
          <a:prstGeom prst="rect">
            <a:avLst/>
          </a:prstGeom>
        </p:spPr>
      </p:pic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B64DCFDC-1BD1-4FD2-8BAC-9B6B4380F2E0}"/>
              </a:ext>
            </a:extLst>
          </p:cNvPr>
          <p:cNvCxnSpPr>
            <a:cxnSpLocks/>
          </p:cNvCxnSpPr>
          <p:nvPr/>
        </p:nvCxnSpPr>
        <p:spPr>
          <a:xfrm>
            <a:off x="10005369" y="3239038"/>
            <a:ext cx="1102226" cy="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CC6C2C4-5D83-42BF-806D-2001B9B445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57397" y="4826854"/>
            <a:ext cx="158845" cy="466848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C602F1F7-91AB-42D3-B646-C1F5994CD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55916"/>
            <a:ext cx="9103596" cy="1485900"/>
          </a:xfrm>
        </p:spPr>
        <p:txBody>
          <a:bodyPr>
            <a:normAutofit/>
          </a:bodyPr>
          <a:lstStyle/>
          <a:p>
            <a:r>
              <a:rPr lang="en-US" sz="4000" dirty="0"/>
              <a:t>Who is most likely to be infected?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333AD5-7BB5-7E0C-5BB4-75A6D194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2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work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A1F7065-021B-0A4B-8DE3-31A501AA2D1F}"/>
              </a:ext>
            </a:extLst>
          </p:cNvPr>
          <p:cNvCxnSpPr/>
          <p:nvPr/>
        </p:nvCxnSpPr>
        <p:spPr>
          <a:xfrm flipV="1">
            <a:off x="1828202" y="3028147"/>
            <a:ext cx="0" cy="10503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6025FBF-B1A9-AA41-A97D-2A4F81231F59}"/>
              </a:ext>
            </a:extLst>
          </p:cNvPr>
          <p:cNvSpPr txBox="1"/>
          <p:nvPr/>
        </p:nvSpPr>
        <p:spPr>
          <a:xfrm>
            <a:off x="691109" y="3137810"/>
            <a:ext cx="1137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Higher Infection Likelihood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2EB398-E7F2-4A3B-8A2D-048DC28DD75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980143" y="6185694"/>
            <a:ext cx="4798764" cy="365125"/>
          </a:xfrm>
        </p:spPr>
        <p:txBody>
          <a:bodyPr/>
          <a:lstStyle/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Hagit</a:t>
            </a:r>
            <a:r>
              <a:rPr lang="en-US" dirty="0"/>
              <a:t> </a:t>
            </a:r>
            <a:r>
              <a:rPr lang="en-US" dirty="0" err="1"/>
              <a:t>Grushka</a:t>
            </a:r>
            <a:r>
              <a:rPr lang="en-US" dirty="0"/>
              <a:t>-Cohen, Raphael Cohen, Bracha Shapira, Jacob Moran-Gilad, and Lior </a:t>
            </a:r>
            <a:r>
              <a:rPr lang="en-US" dirty="0" err="1"/>
              <a:t>Rokach</a:t>
            </a:r>
            <a:r>
              <a:rPr lang="en-US" dirty="0"/>
              <a:t>. 2020. A framework for optimizing COVID-19 testing policy using a Multi Armed Bandit approach.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172947-1837-4516-A52D-E29FF4608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548" y="8796"/>
            <a:ext cx="6164451" cy="480027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177" y="1860085"/>
            <a:ext cx="4968586" cy="4508172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+mn-lt"/>
              </a:rPr>
              <a:t>Grushka et al Method</a:t>
            </a:r>
          </a:p>
          <a:p>
            <a:pPr lvl="1"/>
            <a:r>
              <a:rPr lang="en-US" dirty="0">
                <a:latin typeface="+mn-lt"/>
              </a:rPr>
              <a:t>Correlation to positive COVID-19 test </a:t>
            </a:r>
          </a:p>
          <a:p>
            <a:pPr lvl="2">
              <a:buClr>
                <a:srgbClr val="002060"/>
              </a:buClr>
              <a:buFont typeface="+mj-lt"/>
              <a:buAutoNum type="arabicPeriod"/>
            </a:pPr>
            <a:r>
              <a:rPr lang="en-US" dirty="0">
                <a:latin typeface="+mn-lt"/>
              </a:rPr>
              <a:t>Positive tested</a:t>
            </a:r>
          </a:p>
          <a:p>
            <a:pPr lvl="2">
              <a:buClr>
                <a:srgbClr val="002060"/>
              </a:buClr>
              <a:buFont typeface="+mj-lt"/>
              <a:buAutoNum type="arabicPeriod"/>
            </a:pPr>
            <a:r>
              <a:rPr lang="en-US" dirty="0">
                <a:latin typeface="+mn-lt"/>
              </a:rPr>
              <a:t>Exposure &amp; symptomatic</a:t>
            </a:r>
          </a:p>
          <a:p>
            <a:pPr lvl="2">
              <a:buClr>
                <a:srgbClr val="002060"/>
              </a:buClr>
              <a:buFont typeface="+mj-lt"/>
              <a:buAutoNum type="arabicPeriod"/>
            </a:pPr>
            <a:r>
              <a:rPr lang="en-US" dirty="0">
                <a:latin typeface="+mn-lt"/>
              </a:rPr>
              <a:t>Exposure</a:t>
            </a:r>
          </a:p>
          <a:p>
            <a:pPr lvl="2">
              <a:buClr>
                <a:srgbClr val="002060"/>
              </a:buClr>
              <a:buFont typeface="+mj-lt"/>
              <a:buAutoNum type="arabicPeriod"/>
            </a:pPr>
            <a:r>
              <a:rPr lang="en-US" dirty="0">
                <a:latin typeface="+mn-lt"/>
              </a:rPr>
              <a:t>Symptomatic</a:t>
            </a:r>
          </a:p>
          <a:p>
            <a:pPr lvl="2">
              <a:buClr>
                <a:srgbClr val="002060"/>
              </a:buClr>
              <a:buFont typeface="+mj-lt"/>
              <a:buAutoNum type="arabicPeriod"/>
            </a:pPr>
            <a:r>
              <a:rPr lang="en-US" dirty="0">
                <a:latin typeface="+mn-lt"/>
              </a:rPr>
              <a:t>Non-symptomatic</a:t>
            </a: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More information</a:t>
            </a:r>
          </a:p>
          <a:p>
            <a:pPr lvl="1"/>
            <a:r>
              <a:rPr lang="en-US" sz="1800" i="0" dirty="0">
                <a:latin typeface="+mn-lt"/>
              </a:rPr>
              <a:t>False positive/negative test rates</a:t>
            </a:r>
          </a:p>
          <a:p>
            <a:pPr lvl="1"/>
            <a:r>
              <a:rPr lang="en-US" sz="1800" i="0" dirty="0">
                <a:latin typeface="+mn-lt"/>
              </a:rPr>
              <a:t>Probability of transmission between contacts</a:t>
            </a:r>
          </a:p>
          <a:p>
            <a:pPr lvl="1"/>
            <a:r>
              <a:rPr lang="en-US" sz="1800" i="0" dirty="0">
                <a:latin typeface="+mn-lt"/>
              </a:rPr>
              <a:t>Symptomatic rate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A5DE79-D780-44E6-83F7-E9E453B02B6D}"/>
              </a:ext>
            </a:extLst>
          </p:cNvPr>
          <p:cNvSpPr/>
          <p:nvPr/>
        </p:nvSpPr>
        <p:spPr>
          <a:xfrm>
            <a:off x="8181973" y="394288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8F76F0-81EC-42AF-818A-23BF76887700}"/>
              </a:ext>
            </a:extLst>
          </p:cNvPr>
          <p:cNvSpPr/>
          <p:nvPr/>
        </p:nvSpPr>
        <p:spPr>
          <a:xfrm>
            <a:off x="7086799" y="3885737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E1A64D-30C6-4D36-95E7-97DD54567BD4}"/>
              </a:ext>
            </a:extLst>
          </p:cNvPr>
          <p:cNvSpPr/>
          <p:nvPr/>
        </p:nvSpPr>
        <p:spPr>
          <a:xfrm>
            <a:off x="9545486" y="192537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365A986-A8F9-473D-BCA7-A3639E35130B}"/>
              </a:ext>
            </a:extLst>
          </p:cNvPr>
          <p:cNvSpPr/>
          <p:nvPr/>
        </p:nvSpPr>
        <p:spPr>
          <a:xfrm>
            <a:off x="8171099" y="1710035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909BEC3-A012-477D-ACBD-55C19D1DB71B}"/>
              </a:ext>
            </a:extLst>
          </p:cNvPr>
          <p:cNvSpPr/>
          <p:nvPr/>
        </p:nvSpPr>
        <p:spPr>
          <a:xfrm>
            <a:off x="7057261" y="1401154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FBF5DFC-5815-40DF-BD7F-3637E9F8B2D9}"/>
              </a:ext>
            </a:extLst>
          </p:cNvPr>
          <p:cNvSpPr/>
          <p:nvPr/>
        </p:nvSpPr>
        <p:spPr>
          <a:xfrm>
            <a:off x="6077977" y="1738610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5202D8A-E2B9-47D1-B517-022D1B33077F}"/>
              </a:ext>
            </a:extLst>
          </p:cNvPr>
          <p:cNvSpPr/>
          <p:nvPr/>
        </p:nvSpPr>
        <p:spPr>
          <a:xfrm>
            <a:off x="10341226" y="1947266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CE4FF2-3FB1-4FB1-8C43-96511D3CBD91}"/>
              </a:ext>
            </a:extLst>
          </p:cNvPr>
          <p:cNvSpPr/>
          <p:nvPr/>
        </p:nvSpPr>
        <p:spPr>
          <a:xfrm>
            <a:off x="11090605" y="1963979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046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5" grpId="0"/>
      <p:bldP spid="28" grpId="0"/>
      <p:bldP spid="29" grpId="0"/>
      <p:bldP spid="30" grpId="0"/>
      <p:bldP spid="31" grpId="0"/>
      <p:bldP spid="3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DF3B1-2C24-BD7C-B94E-6028050C4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inference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9B8EE6-95BF-A38A-ECAE-0A0C5D736C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A statistical method that updates beliefs about an unknown parameter using Bayes’ theorem, incorporating prior knowledge with observed data</a:t>
                </a:r>
              </a:p>
              <a:p>
                <a:r>
                  <a:rPr lang="en-US" b="1" dirty="0"/>
                  <a:t>Bayes’ Theorem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is the posterior,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the likelihood,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is the prior,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evidence </a:t>
                </a:r>
              </a:p>
              <a:p>
                <a:r>
                  <a:rPr lang="en-US" b="1" dirty="0"/>
                  <a:t>Prior Distribution</a:t>
                </a:r>
                <a:r>
                  <a:rPr lang="en-US" dirty="0"/>
                  <a:t>: Represents initial beliefs about the parameter before observing data</a:t>
                </a:r>
              </a:p>
              <a:p>
                <a:r>
                  <a:rPr lang="en-US" b="1" dirty="0"/>
                  <a:t>Likelihood Function</a:t>
                </a:r>
                <a:r>
                  <a:rPr lang="en-US" dirty="0"/>
                  <a:t>: Describes how likely the observed data is given different values of the parameter. It influences the posterior distribution.</a:t>
                </a:r>
              </a:p>
              <a:p>
                <a:r>
                  <a:rPr lang="en-US" b="1" dirty="0"/>
                  <a:t>Posterior Distribution</a:t>
                </a:r>
                <a:r>
                  <a:rPr lang="en-US" dirty="0"/>
                  <a:t>: The updated probability distribution of the parameter after incorporating observed data, used for decision-making and predictions</a:t>
                </a:r>
              </a:p>
              <a:p>
                <a:r>
                  <a:rPr lang="en-US" b="1" dirty="0"/>
                  <a:t>Applications</a:t>
                </a:r>
                <a:r>
                  <a:rPr lang="en-US" dirty="0"/>
                  <a:t>: Used in machine learning, reinforcement learning, probabilistic modeling, and real-world problems like traffic forecasting, medical diagnosis, and financial risk assessment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9B8EE6-95BF-A38A-ECAE-0A0C5D736C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4" t="-2616" r="-362" b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092B7-DA18-AE00-FC8B-EA96210B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967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23" y="254551"/>
            <a:ext cx="10515600" cy="1325563"/>
          </a:xfrm>
        </p:spPr>
        <p:txBody>
          <a:bodyPr/>
          <a:lstStyle/>
          <a:p>
            <a:r>
              <a:rPr lang="en-US" dirty="0"/>
              <a:t>Infection Probability from Contact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4D176E-918F-49B3-BD52-37F3AC6B7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313" y="1689572"/>
            <a:ext cx="6258798" cy="11145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9AAA50-909A-4C19-934F-6F6E5599AC2E}"/>
              </a:ext>
            </a:extLst>
          </p:cNvPr>
          <p:cNvSpPr txBox="1"/>
          <p:nvPr/>
        </p:nvSpPr>
        <p:spPr>
          <a:xfrm>
            <a:off x="1003360" y="3143980"/>
            <a:ext cx="36679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person j was infected on day t-k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21ED6E-2933-4E6F-876C-D8AAB9959C52}"/>
              </a:ext>
            </a:extLst>
          </p:cNvPr>
          <p:cNvSpPr txBox="1"/>
          <p:nvPr/>
        </p:nvSpPr>
        <p:spPr>
          <a:xfrm>
            <a:off x="3904436" y="3643993"/>
            <a:ext cx="4830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person i and person j were in contact on day t-k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254D12-63CE-4198-B9A2-26B971AEFB48}"/>
              </a:ext>
            </a:extLst>
          </p:cNvPr>
          <p:cNvSpPr txBox="1"/>
          <p:nvPr/>
        </p:nvSpPr>
        <p:spPr>
          <a:xfrm>
            <a:off x="8200887" y="2945726"/>
            <a:ext cx="2771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Recovery probability over k days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EEF2D40-A5CF-4EDF-84FE-6F36DFE8957E}"/>
              </a:ext>
            </a:extLst>
          </p:cNvPr>
          <p:cNvCxnSpPr>
            <a:cxnSpLocks/>
          </p:cNvCxnSpPr>
          <p:nvPr/>
        </p:nvCxnSpPr>
        <p:spPr>
          <a:xfrm flipV="1">
            <a:off x="4178592" y="2594645"/>
            <a:ext cx="985520" cy="5625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019C438-DF87-4F84-ABF2-2ACE438D98CF}"/>
              </a:ext>
            </a:extLst>
          </p:cNvPr>
          <p:cNvCxnSpPr>
            <a:cxnSpLocks/>
          </p:cNvCxnSpPr>
          <p:nvPr/>
        </p:nvCxnSpPr>
        <p:spPr>
          <a:xfrm flipV="1">
            <a:off x="6029823" y="2701025"/>
            <a:ext cx="42889" cy="9184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637DAE4-63EF-4FAD-B9D3-7F6FA443AEDB}"/>
              </a:ext>
            </a:extLst>
          </p:cNvPr>
          <p:cNvCxnSpPr>
            <a:cxnSpLocks/>
          </p:cNvCxnSpPr>
          <p:nvPr/>
        </p:nvCxnSpPr>
        <p:spPr>
          <a:xfrm flipH="1" flipV="1">
            <a:off x="6720959" y="2662815"/>
            <a:ext cx="1478399" cy="3666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F2C8D008-0F23-460D-9029-A86F95C71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356" y="4225783"/>
            <a:ext cx="6134956" cy="1124107"/>
          </a:xfrm>
          <a:prstGeom prst="rect">
            <a:avLst/>
          </a:prstGeom>
        </p:spPr>
      </p:pic>
      <p:sp>
        <p:nvSpPr>
          <p:cNvPr id="25" name="Left Brace 24">
            <a:extLst>
              <a:ext uri="{FF2B5EF4-FFF2-40B4-BE49-F238E27FC236}">
                <a16:creationId xmlns:a16="http://schemas.microsoft.com/office/drawing/2014/main" id="{4AF4CF02-C780-46F3-8A6D-B2D72082A884}"/>
              </a:ext>
            </a:extLst>
          </p:cNvPr>
          <p:cNvSpPr/>
          <p:nvPr/>
        </p:nvSpPr>
        <p:spPr>
          <a:xfrm rot="16200000">
            <a:off x="6245675" y="4945546"/>
            <a:ext cx="246246" cy="802687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E9A8181-DBCE-4A60-A1D5-D9B321D3E315}"/>
              </a:ext>
            </a:extLst>
          </p:cNvPr>
          <p:cNvSpPr txBox="1"/>
          <p:nvPr/>
        </p:nvSpPr>
        <p:spPr>
          <a:xfrm>
            <a:off x="5357659" y="5470014"/>
            <a:ext cx="4204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person i was not already sick on day t-k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D390FB35-E3CE-4770-9B98-4CA9D05B5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6020478"/>
            <a:ext cx="9601200" cy="603383"/>
          </a:xfrm>
        </p:spPr>
        <p:txBody>
          <a:bodyPr>
            <a:normAutofit/>
          </a:bodyPr>
          <a:lstStyle/>
          <a:p>
            <a:r>
              <a:rPr lang="en-US" sz="1600" dirty="0"/>
              <a:t>Assumption 2: Infection events are mutually exclusive over days</a:t>
            </a:r>
          </a:p>
          <a:p>
            <a:pPr marL="114300" indent="0">
              <a:buNone/>
            </a:pPr>
            <a:endParaRPr lang="en-US" sz="1600" u="sng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7E5CAD-E12D-4EC4-87DE-17B628F722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605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F56A4462-C721-45D5-A98B-E280E9B51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446" y="4834869"/>
            <a:ext cx="6096000" cy="771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Infection Probability from Contact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2308B950-2ED1-4833-9CA9-1AAA79F2D86B}"/>
              </a:ext>
            </a:extLst>
          </p:cNvPr>
          <p:cNvSpPr txBox="1">
            <a:spLocks/>
          </p:cNvSpPr>
          <p:nvPr/>
        </p:nvSpPr>
        <p:spPr>
          <a:xfrm>
            <a:off x="1574800" y="1537885"/>
            <a:ext cx="9601200" cy="603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8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6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4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r>
              <a:rPr lang="en-US" sz="1600" dirty="0"/>
              <a:t>Using proposition 2 and the probability that no mutually exclusive events happening:</a:t>
            </a:r>
          </a:p>
          <a:p>
            <a:pPr lvl="1"/>
            <a:r>
              <a:rPr lang="en-US" sz="1600" dirty="0"/>
              <a:t>Prop. 3: the probability that an individual is currently sick</a:t>
            </a:r>
          </a:p>
          <a:p>
            <a:pPr lvl="1"/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A80E5-D1CD-4118-A0DD-97EE241FE6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3BED9D-544D-4E62-9A4E-35F9A1479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428" y="2516723"/>
            <a:ext cx="4181475" cy="904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96DD87-C81B-453A-9BA4-5A1FCF8192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0742" y="2690910"/>
            <a:ext cx="1228725" cy="447675"/>
          </a:xfrm>
          <a:prstGeom prst="rect">
            <a:avLst/>
          </a:prstGeom>
        </p:spPr>
      </p:pic>
      <p:sp>
        <p:nvSpPr>
          <p:cNvPr id="20" name="Left Brace 19">
            <a:extLst>
              <a:ext uri="{FF2B5EF4-FFF2-40B4-BE49-F238E27FC236}">
                <a16:creationId xmlns:a16="http://schemas.microsoft.com/office/drawing/2014/main" id="{E0C6F761-63E5-436E-B2D1-3A6EF2FB5203}"/>
              </a:ext>
            </a:extLst>
          </p:cNvPr>
          <p:cNvSpPr/>
          <p:nvPr/>
        </p:nvSpPr>
        <p:spPr>
          <a:xfrm rot="5400000">
            <a:off x="6309587" y="1392240"/>
            <a:ext cx="314611" cy="2347067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A9C750-CF1B-4DC1-824C-CC11F64AC2C9}"/>
              </a:ext>
            </a:extLst>
          </p:cNvPr>
          <p:cNvSpPr txBox="1"/>
          <p:nvPr/>
        </p:nvSpPr>
        <p:spPr>
          <a:xfrm>
            <a:off x="6158967" y="2145182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dirty="0"/>
              <a:t>Prop. 2</a:t>
            </a:r>
            <a:endParaRPr lang="en-US" i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E53823-1BD2-43BB-AA0B-727D9B42F0CF}"/>
              </a:ext>
            </a:extLst>
          </p:cNvPr>
          <p:cNvSpPr txBox="1"/>
          <p:nvPr/>
        </p:nvSpPr>
        <p:spPr>
          <a:xfrm>
            <a:off x="2566602" y="3487285"/>
            <a:ext cx="1390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contacts of </a:t>
            </a:r>
            <a:r>
              <a:rPr lang="en-US" i="1" dirty="0"/>
              <a:t>i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BBF5E2-6BA1-4E92-82CB-10262F3C4C4E}"/>
              </a:ext>
            </a:extLst>
          </p:cNvPr>
          <p:cNvSpPr txBox="1"/>
          <p:nvPr/>
        </p:nvSpPr>
        <p:spPr>
          <a:xfrm>
            <a:off x="3910412" y="2107871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k</a:t>
            </a:r>
            <a:r>
              <a:rPr lang="en-US" dirty="0"/>
              <a:t> days in the past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2F3B78E-3586-4E07-93BD-7224F88B8059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4699250" y="2415648"/>
            <a:ext cx="309401" cy="3260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CF2C29D-B69C-49AD-9EFF-F27FB2863F9F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3261664" y="3095631"/>
            <a:ext cx="881379" cy="3916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7" name="Left Brace 76">
            <a:extLst>
              <a:ext uri="{FF2B5EF4-FFF2-40B4-BE49-F238E27FC236}">
                <a16:creationId xmlns:a16="http://schemas.microsoft.com/office/drawing/2014/main" id="{2C6D0BD4-F522-4024-9A55-0B5397CDC86C}"/>
              </a:ext>
            </a:extLst>
          </p:cNvPr>
          <p:cNvSpPr/>
          <p:nvPr/>
        </p:nvSpPr>
        <p:spPr>
          <a:xfrm rot="16200000">
            <a:off x="5651350" y="4786702"/>
            <a:ext cx="314611" cy="1619058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Left Brace 78">
            <a:extLst>
              <a:ext uri="{FF2B5EF4-FFF2-40B4-BE49-F238E27FC236}">
                <a16:creationId xmlns:a16="http://schemas.microsoft.com/office/drawing/2014/main" id="{D38FEF19-6300-4407-87DF-474CEEED7051}"/>
              </a:ext>
            </a:extLst>
          </p:cNvPr>
          <p:cNvSpPr/>
          <p:nvPr/>
        </p:nvSpPr>
        <p:spPr>
          <a:xfrm rot="16200000">
            <a:off x="7761439" y="4816442"/>
            <a:ext cx="314611" cy="1619058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 Placeholder 2">
            <a:extLst>
              <a:ext uri="{FF2B5EF4-FFF2-40B4-BE49-F238E27FC236}">
                <a16:creationId xmlns:a16="http://schemas.microsoft.com/office/drawing/2014/main" id="{EB380171-A826-44D6-B88B-683C1ED3A3DD}"/>
              </a:ext>
            </a:extLst>
          </p:cNvPr>
          <p:cNvSpPr txBox="1">
            <a:spLocks/>
          </p:cNvSpPr>
          <p:nvPr/>
        </p:nvSpPr>
        <p:spPr>
          <a:xfrm>
            <a:off x="1574800" y="4172136"/>
            <a:ext cx="9601200" cy="603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8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6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4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r>
              <a:rPr lang="en-US" sz="1600" dirty="0"/>
              <a:t>Substitute w/ lemma 1 and distribute:</a:t>
            </a:r>
          </a:p>
          <a:p>
            <a:pPr lvl="1"/>
            <a:r>
              <a:rPr lang="en-US" sz="1600" dirty="0"/>
              <a:t>Prop. 4: the probability that an individual is sick in the next time step</a:t>
            </a:r>
          </a:p>
          <a:p>
            <a:pPr lvl="1"/>
            <a:endParaRPr lang="en-US" sz="1600" dirty="0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DD6F793A-7CD8-418C-9847-AD9F0DE84C0D}"/>
              </a:ext>
            </a:extLst>
          </p:cNvPr>
          <p:cNvCxnSpPr>
            <a:cxnSpLocks/>
          </p:cNvCxnSpPr>
          <p:nvPr/>
        </p:nvCxnSpPr>
        <p:spPr>
          <a:xfrm>
            <a:off x="5293359" y="3097844"/>
            <a:ext cx="374462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79A2778-7E70-496D-8F7C-54FD6F9702B0}"/>
              </a:ext>
            </a:extLst>
          </p:cNvPr>
          <p:cNvCxnSpPr>
            <a:cxnSpLocks/>
          </p:cNvCxnSpPr>
          <p:nvPr/>
        </p:nvCxnSpPr>
        <p:spPr>
          <a:xfrm>
            <a:off x="7265964" y="3095631"/>
            <a:ext cx="374462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8E42E95F-BEEE-4B44-8BCF-50CFE875C96E}"/>
              </a:ext>
            </a:extLst>
          </p:cNvPr>
          <p:cNvCxnSpPr>
            <a:cxnSpLocks/>
          </p:cNvCxnSpPr>
          <p:nvPr/>
        </p:nvCxnSpPr>
        <p:spPr>
          <a:xfrm>
            <a:off x="8879839" y="3094675"/>
            <a:ext cx="374462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F4D3345-64AA-488A-8D29-A7E1F7AFB48E}"/>
              </a:ext>
            </a:extLst>
          </p:cNvPr>
          <p:cNvCxnSpPr>
            <a:cxnSpLocks/>
          </p:cNvCxnSpPr>
          <p:nvPr/>
        </p:nvCxnSpPr>
        <p:spPr>
          <a:xfrm>
            <a:off x="5721538" y="3094675"/>
            <a:ext cx="1939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5B058D88-2765-4F6D-9E74-1307B06A2F79}"/>
              </a:ext>
            </a:extLst>
          </p:cNvPr>
          <p:cNvCxnSpPr>
            <a:cxnSpLocks/>
          </p:cNvCxnSpPr>
          <p:nvPr/>
        </p:nvCxnSpPr>
        <p:spPr>
          <a:xfrm>
            <a:off x="9744898" y="3094675"/>
            <a:ext cx="1939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E9C6512-7D21-4618-A220-0FB3FB285D49}"/>
              </a:ext>
            </a:extLst>
          </p:cNvPr>
          <p:cNvCxnSpPr>
            <a:cxnSpLocks/>
          </p:cNvCxnSpPr>
          <p:nvPr/>
        </p:nvCxnSpPr>
        <p:spPr>
          <a:xfrm>
            <a:off x="5398106" y="5467670"/>
            <a:ext cx="1939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6CF542DA-E5CC-4483-B025-311A86674135}"/>
              </a:ext>
            </a:extLst>
          </p:cNvPr>
          <p:cNvCxnSpPr>
            <a:cxnSpLocks/>
          </p:cNvCxnSpPr>
          <p:nvPr/>
        </p:nvCxnSpPr>
        <p:spPr>
          <a:xfrm>
            <a:off x="7486532" y="5467670"/>
            <a:ext cx="1939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DBB2A50D-692B-4B29-A0FA-F28A1CEA51A1}"/>
              </a:ext>
            </a:extLst>
          </p:cNvPr>
          <p:cNvSpPr txBox="1"/>
          <p:nvPr/>
        </p:nvSpPr>
        <p:spPr>
          <a:xfrm>
            <a:off x="3560482" y="5738296"/>
            <a:ext cx="26420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Double-decayed contact matrix</a:t>
            </a:r>
            <a:endParaRPr lang="en-US" i="1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AFBDE97-ADEC-4B8E-B277-FA83754F2D9E}"/>
              </a:ext>
            </a:extLst>
          </p:cNvPr>
          <p:cNvSpPr txBox="1"/>
          <p:nvPr/>
        </p:nvSpPr>
        <p:spPr>
          <a:xfrm>
            <a:off x="7040730" y="5751881"/>
            <a:ext cx="2521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Triple-decayed contact matrix</a:t>
            </a:r>
            <a:endParaRPr lang="en-US" i="1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6C8395B-40A8-463D-B829-0200F416567F}"/>
              </a:ext>
            </a:extLst>
          </p:cNvPr>
          <p:cNvSpPr txBox="1"/>
          <p:nvPr/>
        </p:nvSpPr>
        <p:spPr>
          <a:xfrm>
            <a:off x="8728274" y="2382636"/>
            <a:ext cx="976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Libre Franklin" panose="020B0604020202020204" charset="0"/>
              </a:rPr>
              <a:t>Lemma 1:</a:t>
            </a:r>
          </a:p>
        </p:txBody>
      </p:sp>
    </p:spTree>
    <p:extLst>
      <p:ext uri="{BB962C8B-B14F-4D97-AF65-F5344CB8AC3E}">
        <p14:creationId xmlns:p14="http://schemas.microsoft.com/office/powerpoint/2010/main" val="21825298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Evaluation via Simulation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100" y="1516380"/>
            <a:ext cx="9601200" cy="4858058"/>
          </a:xfrm>
        </p:spPr>
        <p:txBody>
          <a:bodyPr>
            <a:normAutofit fontScale="92500" lnSpcReduction="10000"/>
          </a:bodyPr>
          <a:lstStyle/>
          <a:p>
            <a:r>
              <a:rPr lang="en-US" sz="1800" i="0" dirty="0">
                <a:latin typeface="+mn-lt"/>
              </a:rPr>
              <a:t>Microscopic pandemic simulator with individual contact tracing</a:t>
            </a: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pPr lvl="1"/>
            <a:endParaRPr lang="en-US" sz="1800" i="0" dirty="0">
              <a:latin typeface="+mn-lt"/>
            </a:endParaRPr>
          </a:p>
          <a:p>
            <a:pPr lvl="1"/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r>
              <a:rPr lang="en-US" sz="1800" i="0" dirty="0">
                <a:latin typeface="+mn-lt"/>
              </a:rPr>
              <a:t>Full Tracing</a:t>
            </a:r>
          </a:p>
          <a:p>
            <a:r>
              <a:rPr lang="en-US" sz="1800" i="0" dirty="0">
                <a:latin typeface="+mn-lt"/>
              </a:rPr>
              <a:t>Half Tracing</a:t>
            </a:r>
          </a:p>
          <a:p>
            <a:r>
              <a:rPr lang="en-US" sz="1800" i="0" dirty="0">
                <a:latin typeface="+mn-lt"/>
              </a:rPr>
              <a:t>Passive Tracing : Contact from home/work/school address</a:t>
            </a:r>
          </a:p>
          <a:p>
            <a:endParaRPr lang="en-US" sz="1800" i="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B66F49-5F59-4D28-B5C5-0AAD6749071C}"/>
              </a:ext>
            </a:extLst>
          </p:cNvPr>
          <p:cNvSpPr txBox="1"/>
          <p:nvPr/>
        </p:nvSpPr>
        <p:spPr>
          <a:xfrm>
            <a:off x="1229360" y="4721861"/>
            <a:ext cx="379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github.com/SonyAI/PandemicSimulator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F22B62-406F-4452-8C97-1F2DF98D3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320" y="2024013"/>
            <a:ext cx="6492240" cy="269784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C2BA6-B25C-4FFA-8C4D-5D2D874AAF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8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E35B840D-2284-435F-BDE0-DA5534368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26665" y="484859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0CF6A6F-9B05-4377-AAE1-519A67BB4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3184" y="341603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c 13" descr="Wireless router outline">
            <a:extLst>
              <a:ext uri="{FF2B5EF4-FFF2-40B4-BE49-F238E27FC236}">
                <a16:creationId xmlns:a16="http://schemas.microsoft.com/office/drawing/2014/main" id="{FFCD1A97-976B-436F-A60D-70BA7D6221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81856" y="4425942"/>
            <a:ext cx="422652" cy="422652"/>
          </a:xfrm>
          <a:prstGeom prst="rect">
            <a:avLst/>
          </a:prstGeom>
        </p:spPr>
      </p:pic>
      <p:pic>
        <p:nvPicPr>
          <p:cNvPr id="16" name="Graphic 15" descr="Building outline">
            <a:extLst>
              <a:ext uri="{FF2B5EF4-FFF2-40B4-BE49-F238E27FC236}">
                <a16:creationId xmlns:a16="http://schemas.microsoft.com/office/drawing/2014/main" id="{9BF0A526-4315-4E8D-8CDF-00CC4C049D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11986" y="4936720"/>
            <a:ext cx="1759027" cy="1759027"/>
          </a:xfrm>
          <a:prstGeom prst="rect">
            <a:avLst/>
          </a:prstGeom>
        </p:spPr>
      </p:pic>
      <p:pic>
        <p:nvPicPr>
          <p:cNvPr id="17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E4B27DB0-6475-4AEB-AAC3-1BB520FF5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32355" y="344651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phic 17" descr="Wireless router outline">
            <a:extLst>
              <a:ext uri="{FF2B5EF4-FFF2-40B4-BE49-F238E27FC236}">
                <a16:creationId xmlns:a16="http://schemas.microsoft.com/office/drawing/2014/main" id="{F6DEB021-B036-4E89-8D8B-4F71B373DC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96228" y="3023862"/>
            <a:ext cx="422652" cy="422652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EF5EC14-F571-4A27-A1CA-0F2D3A1BEEA9}"/>
              </a:ext>
            </a:extLst>
          </p:cNvPr>
          <p:cNvCxnSpPr>
            <a:cxnSpLocks/>
          </p:cNvCxnSpPr>
          <p:nvPr/>
        </p:nvCxnSpPr>
        <p:spPr>
          <a:xfrm flipV="1">
            <a:off x="8460263" y="4378962"/>
            <a:ext cx="493872" cy="721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Graphic 26" descr="Wireless router outline">
            <a:extLst>
              <a:ext uri="{FF2B5EF4-FFF2-40B4-BE49-F238E27FC236}">
                <a16:creationId xmlns:a16="http://schemas.microsoft.com/office/drawing/2014/main" id="{6DF7D9D6-B01A-4788-BA03-D71CE1EED6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62686" y="2993382"/>
            <a:ext cx="422652" cy="422652"/>
          </a:xfrm>
          <a:prstGeom prst="rect">
            <a:avLst/>
          </a:prstGeom>
        </p:spPr>
      </p:pic>
      <p:pic>
        <p:nvPicPr>
          <p:cNvPr id="3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92CC330-5AE4-472B-94FE-FC611B3CB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1816" y="4890342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Graphic 31" descr="Wireless router outline">
            <a:extLst>
              <a:ext uri="{FF2B5EF4-FFF2-40B4-BE49-F238E27FC236}">
                <a16:creationId xmlns:a16="http://schemas.microsoft.com/office/drawing/2014/main" id="{6203A621-CD9C-4155-B19E-E399CDA1C9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64225" y="4425942"/>
            <a:ext cx="422652" cy="422652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4C24BCE-1C3E-41A1-9379-B4475C4DA22E}"/>
              </a:ext>
            </a:extLst>
          </p:cNvPr>
          <p:cNvSpPr/>
          <p:nvPr/>
        </p:nvSpPr>
        <p:spPr>
          <a:xfrm>
            <a:off x="8954134" y="2893061"/>
            <a:ext cx="2849443" cy="28645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33CAD2AF-808E-4580-B216-67CA050C0D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8657" y="6078899"/>
            <a:ext cx="581106" cy="381053"/>
          </a:xfrm>
          <a:prstGeom prst="rect">
            <a:avLst/>
          </a:prstGeom>
        </p:spPr>
      </p:pic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6CBFC5F-8219-418D-A87C-680F973FEA2B}"/>
              </a:ext>
            </a:extLst>
          </p:cNvPr>
          <p:cNvCxnSpPr>
            <a:cxnSpLocks/>
          </p:cNvCxnSpPr>
          <p:nvPr/>
        </p:nvCxnSpPr>
        <p:spPr>
          <a:xfrm>
            <a:off x="9518880" y="4241534"/>
            <a:ext cx="1443760" cy="818881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BE0F4C8-7810-4F21-9FBE-96E5C3CEAA00}"/>
              </a:ext>
            </a:extLst>
          </p:cNvPr>
          <p:cNvCxnSpPr>
            <a:cxnSpLocks/>
          </p:cNvCxnSpPr>
          <p:nvPr/>
        </p:nvCxnSpPr>
        <p:spPr>
          <a:xfrm>
            <a:off x="9504508" y="5275580"/>
            <a:ext cx="1453920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Graphic 14" descr="Briefcase with solid fill">
            <a:extLst>
              <a:ext uri="{FF2B5EF4-FFF2-40B4-BE49-F238E27FC236}">
                <a16:creationId xmlns:a16="http://schemas.microsoft.com/office/drawing/2014/main" id="{05A18D1C-7199-4D3F-93F9-E9916B20BA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17396" y="5281892"/>
            <a:ext cx="254478" cy="2544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BA634A4-9996-4196-B544-623151136E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63393" y="2483303"/>
            <a:ext cx="1238423" cy="285790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2C99495-6408-420C-9D42-395248C0F1C7}"/>
              </a:ext>
            </a:extLst>
          </p:cNvPr>
          <p:cNvCxnSpPr>
            <a:cxnSpLocks/>
          </p:cNvCxnSpPr>
          <p:nvPr/>
        </p:nvCxnSpPr>
        <p:spPr>
          <a:xfrm>
            <a:off x="9526819" y="4065906"/>
            <a:ext cx="1453920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51565C9-33F8-4920-9501-2D8F29EF983F}"/>
              </a:ext>
            </a:extLst>
          </p:cNvPr>
          <p:cNvCxnSpPr>
            <a:cxnSpLocks/>
          </p:cNvCxnSpPr>
          <p:nvPr/>
        </p:nvCxnSpPr>
        <p:spPr>
          <a:xfrm rot="-3600000">
            <a:off x="9520465" y="4241533"/>
            <a:ext cx="1443760" cy="818881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AFF23FF-959D-4472-A3CE-18C17E986ADD}"/>
              </a:ext>
            </a:extLst>
          </p:cNvPr>
          <p:cNvCxnSpPr>
            <a:cxnSpLocks/>
          </p:cNvCxnSpPr>
          <p:nvPr/>
        </p:nvCxnSpPr>
        <p:spPr>
          <a:xfrm>
            <a:off x="10957871" y="4309033"/>
            <a:ext cx="1" cy="627687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760E395-1A89-41A5-BA01-01E0ACFF45B1}"/>
              </a:ext>
            </a:extLst>
          </p:cNvPr>
          <p:cNvCxnSpPr>
            <a:cxnSpLocks/>
          </p:cNvCxnSpPr>
          <p:nvPr/>
        </p:nvCxnSpPr>
        <p:spPr>
          <a:xfrm>
            <a:off x="9560159" y="4309033"/>
            <a:ext cx="1" cy="627687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5672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Evaluation via Simulation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100" y="1516380"/>
            <a:ext cx="9601200" cy="4858058"/>
          </a:xfrm>
        </p:spPr>
        <p:txBody>
          <a:bodyPr>
            <a:normAutofit fontScale="92500" lnSpcReduction="10000"/>
          </a:bodyPr>
          <a:lstStyle/>
          <a:p>
            <a:r>
              <a:rPr lang="en-US" sz="1800" i="0" dirty="0">
                <a:latin typeface="+mn-lt"/>
              </a:rPr>
              <a:t>Microscopic pandemic simulator with individual contact tracing</a:t>
            </a: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pPr lvl="1"/>
            <a:endParaRPr lang="en-US" sz="1800" i="0" dirty="0">
              <a:latin typeface="+mn-lt"/>
            </a:endParaRPr>
          </a:p>
          <a:p>
            <a:pPr lvl="1"/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r>
              <a:rPr lang="en-US" sz="1800" i="0" dirty="0">
                <a:latin typeface="+mn-lt"/>
              </a:rPr>
              <a:t>Full Tracing</a:t>
            </a:r>
          </a:p>
          <a:p>
            <a:r>
              <a:rPr lang="en-US" sz="1800" i="0" dirty="0">
                <a:latin typeface="+mn-lt"/>
              </a:rPr>
              <a:t>Half Tracing</a:t>
            </a:r>
          </a:p>
          <a:p>
            <a:r>
              <a:rPr lang="en-US" sz="1800" i="0" dirty="0">
                <a:latin typeface="+mn-lt"/>
              </a:rPr>
              <a:t>Passive Tracing : Contact from home/work/school address</a:t>
            </a:r>
          </a:p>
          <a:p>
            <a:endParaRPr lang="en-US" sz="1800" i="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B66F49-5F59-4D28-B5C5-0AAD6749071C}"/>
              </a:ext>
            </a:extLst>
          </p:cNvPr>
          <p:cNvSpPr txBox="1"/>
          <p:nvPr/>
        </p:nvSpPr>
        <p:spPr>
          <a:xfrm>
            <a:off x="1229360" y="4721861"/>
            <a:ext cx="379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github.com/SonyAI/PandemicSimulator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F22B62-406F-4452-8C97-1F2DF98D3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320" y="2024013"/>
            <a:ext cx="6492240" cy="269784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C2BA6-B25C-4FFA-8C4D-5D2D874AAF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8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E35B840D-2284-435F-BDE0-DA5534368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26665" y="484859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0CF6A6F-9B05-4377-AAE1-519A67BB4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3184" y="341603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phic 15" descr="Building outline">
            <a:extLst>
              <a:ext uri="{FF2B5EF4-FFF2-40B4-BE49-F238E27FC236}">
                <a16:creationId xmlns:a16="http://schemas.microsoft.com/office/drawing/2014/main" id="{9BF0A526-4315-4E8D-8CDF-00CC4C049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1986" y="4936720"/>
            <a:ext cx="1759027" cy="1759027"/>
          </a:xfrm>
          <a:prstGeom prst="rect">
            <a:avLst/>
          </a:prstGeom>
        </p:spPr>
      </p:pic>
      <p:pic>
        <p:nvPicPr>
          <p:cNvPr id="17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E4B27DB0-6475-4AEB-AAC3-1BB520FF5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32355" y="344651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phic 17" descr="Wireless router outline">
            <a:extLst>
              <a:ext uri="{FF2B5EF4-FFF2-40B4-BE49-F238E27FC236}">
                <a16:creationId xmlns:a16="http://schemas.microsoft.com/office/drawing/2014/main" id="{F6DEB021-B036-4E89-8D8B-4F71B373DC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96228" y="3023862"/>
            <a:ext cx="422652" cy="422652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EF5EC14-F571-4A27-A1CA-0F2D3A1BEEA9}"/>
              </a:ext>
            </a:extLst>
          </p:cNvPr>
          <p:cNvCxnSpPr>
            <a:cxnSpLocks/>
          </p:cNvCxnSpPr>
          <p:nvPr/>
        </p:nvCxnSpPr>
        <p:spPr>
          <a:xfrm flipV="1">
            <a:off x="8460263" y="4378962"/>
            <a:ext cx="493872" cy="721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Graphic 26" descr="Wireless router outline">
            <a:extLst>
              <a:ext uri="{FF2B5EF4-FFF2-40B4-BE49-F238E27FC236}">
                <a16:creationId xmlns:a16="http://schemas.microsoft.com/office/drawing/2014/main" id="{6DF7D9D6-B01A-4788-BA03-D71CE1EED6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62686" y="2993382"/>
            <a:ext cx="422652" cy="422652"/>
          </a:xfrm>
          <a:prstGeom prst="rect">
            <a:avLst/>
          </a:prstGeom>
        </p:spPr>
      </p:pic>
      <p:pic>
        <p:nvPicPr>
          <p:cNvPr id="3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92CC330-5AE4-472B-94FE-FC611B3CB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1816" y="4890342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4C24BCE-1C3E-41A1-9379-B4475C4DA22E}"/>
              </a:ext>
            </a:extLst>
          </p:cNvPr>
          <p:cNvSpPr/>
          <p:nvPr/>
        </p:nvSpPr>
        <p:spPr>
          <a:xfrm>
            <a:off x="8954134" y="2893061"/>
            <a:ext cx="2849443" cy="28645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33CAD2AF-808E-4580-B216-67CA050C0D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8657" y="6078899"/>
            <a:ext cx="581106" cy="381053"/>
          </a:xfrm>
          <a:prstGeom prst="rect">
            <a:avLst/>
          </a:prstGeom>
        </p:spPr>
      </p:pic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6CBFC5F-8219-418D-A87C-680F973FEA2B}"/>
              </a:ext>
            </a:extLst>
          </p:cNvPr>
          <p:cNvCxnSpPr>
            <a:cxnSpLocks/>
          </p:cNvCxnSpPr>
          <p:nvPr/>
        </p:nvCxnSpPr>
        <p:spPr>
          <a:xfrm>
            <a:off x="9518880" y="4241534"/>
            <a:ext cx="1443760" cy="818881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Graphic 14" descr="Briefcase with solid fill">
            <a:extLst>
              <a:ext uri="{FF2B5EF4-FFF2-40B4-BE49-F238E27FC236}">
                <a16:creationId xmlns:a16="http://schemas.microsoft.com/office/drawing/2014/main" id="{05A18D1C-7199-4D3F-93F9-E9916B20BA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17396" y="5281892"/>
            <a:ext cx="254478" cy="25447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691AAD2-EBB8-49E7-8CE0-F616425D1C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68658" y="2511561"/>
            <a:ext cx="1400370" cy="276264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2C99495-6408-420C-9D42-395248C0F1C7}"/>
              </a:ext>
            </a:extLst>
          </p:cNvPr>
          <p:cNvCxnSpPr>
            <a:cxnSpLocks/>
          </p:cNvCxnSpPr>
          <p:nvPr/>
        </p:nvCxnSpPr>
        <p:spPr>
          <a:xfrm>
            <a:off x="9526819" y="4065906"/>
            <a:ext cx="1453920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AFF23FF-959D-4472-A3CE-18C17E986ADD}"/>
              </a:ext>
            </a:extLst>
          </p:cNvPr>
          <p:cNvCxnSpPr>
            <a:cxnSpLocks/>
          </p:cNvCxnSpPr>
          <p:nvPr/>
        </p:nvCxnSpPr>
        <p:spPr>
          <a:xfrm>
            <a:off x="10957871" y="4309033"/>
            <a:ext cx="1" cy="627687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1116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Evaluation via Simulation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100" y="1516380"/>
            <a:ext cx="9601200" cy="4858058"/>
          </a:xfrm>
        </p:spPr>
        <p:txBody>
          <a:bodyPr>
            <a:normAutofit fontScale="92500" lnSpcReduction="10000"/>
          </a:bodyPr>
          <a:lstStyle/>
          <a:p>
            <a:r>
              <a:rPr lang="en-US" sz="1800" i="0" dirty="0">
                <a:latin typeface="+mn-lt"/>
              </a:rPr>
              <a:t>Microscopic pandemic simulator with individual contact tracing</a:t>
            </a: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pPr lvl="1"/>
            <a:endParaRPr lang="en-US" sz="1800" i="0" dirty="0">
              <a:latin typeface="+mn-lt"/>
            </a:endParaRPr>
          </a:p>
          <a:p>
            <a:pPr lvl="1"/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r>
              <a:rPr lang="en-US" sz="1800" i="0" dirty="0">
                <a:latin typeface="+mn-lt"/>
              </a:rPr>
              <a:t>Full Tracing</a:t>
            </a:r>
          </a:p>
          <a:p>
            <a:r>
              <a:rPr lang="en-US" sz="1800" i="0" dirty="0">
                <a:latin typeface="+mn-lt"/>
              </a:rPr>
              <a:t>Half Tracing</a:t>
            </a:r>
          </a:p>
          <a:p>
            <a:r>
              <a:rPr lang="en-US" sz="1800" i="0" dirty="0">
                <a:latin typeface="+mn-lt"/>
              </a:rPr>
              <a:t>Passive Tracing : Contact from home/work/school address</a:t>
            </a:r>
          </a:p>
          <a:p>
            <a:endParaRPr lang="en-US" sz="1800" i="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B66F49-5F59-4D28-B5C5-0AAD6749071C}"/>
              </a:ext>
            </a:extLst>
          </p:cNvPr>
          <p:cNvSpPr txBox="1"/>
          <p:nvPr/>
        </p:nvSpPr>
        <p:spPr>
          <a:xfrm>
            <a:off x="1229360" y="4721861"/>
            <a:ext cx="379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github.com/SonyAI/PandemicSimulator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F22B62-406F-4452-8C97-1F2DF98D3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320" y="2024013"/>
            <a:ext cx="6492240" cy="269784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C2BA6-B25C-4FFA-8C4D-5D2D874AAF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8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E35B840D-2284-435F-BDE0-DA5534368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26665" y="484859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0CF6A6F-9B05-4377-AAE1-519A67BB4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3184" y="341603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phic 15" descr="Building outline">
            <a:extLst>
              <a:ext uri="{FF2B5EF4-FFF2-40B4-BE49-F238E27FC236}">
                <a16:creationId xmlns:a16="http://schemas.microsoft.com/office/drawing/2014/main" id="{9BF0A526-4315-4E8D-8CDF-00CC4C049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1986" y="4936720"/>
            <a:ext cx="1759027" cy="1759027"/>
          </a:xfrm>
          <a:prstGeom prst="rect">
            <a:avLst/>
          </a:prstGeom>
        </p:spPr>
      </p:pic>
      <p:pic>
        <p:nvPicPr>
          <p:cNvPr id="17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E4B27DB0-6475-4AEB-AAC3-1BB520FF5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32355" y="3446514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EF5EC14-F571-4A27-A1CA-0F2D3A1BEEA9}"/>
              </a:ext>
            </a:extLst>
          </p:cNvPr>
          <p:cNvCxnSpPr>
            <a:cxnSpLocks/>
          </p:cNvCxnSpPr>
          <p:nvPr/>
        </p:nvCxnSpPr>
        <p:spPr>
          <a:xfrm flipV="1">
            <a:off x="8460263" y="4378962"/>
            <a:ext cx="493872" cy="721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1" name="Picture 2" descr="Green Man Clip Art at Clker.com - vector clip art online, royalty free &amp;  public domain">
            <a:extLst>
              <a:ext uri="{FF2B5EF4-FFF2-40B4-BE49-F238E27FC236}">
                <a16:creationId xmlns:a16="http://schemas.microsoft.com/office/drawing/2014/main" id="{892CC330-5AE4-472B-94FE-FC611B3CB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1816" y="4890342"/>
            <a:ext cx="351983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4C24BCE-1C3E-41A1-9379-B4475C4DA22E}"/>
              </a:ext>
            </a:extLst>
          </p:cNvPr>
          <p:cNvSpPr/>
          <p:nvPr/>
        </p:nvSpPr>
        <p:spPr>
          <a:xfrm>
            <a:off x="8954134" y="2893061"/>
            <a:ext cx="2849443" cy="28645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33CAD2AF-808E-4580-B216-67CA050C0D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8657" y="6078899"/>
            <a:ext cx="581106" cy="381053"/>
          </a:xfrm>
          <a:prstGeom prst="rect">
            <a:avLst/>
          </a:prstGeom>
        </p:spPr>
      </p:pic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6CBFC5F-8219-418D-A87C-680F973FEA2B}"/>
              </a:ext>
            </a:extLst>
          </p:cNvPr>
          <p:cNvCxnSpPr>
            <a:cxnSpLocks/>
          </p:cNvCxnSpPr>
          <p:nvPr/>
        </p:nvCxnSpPr>
        <p:spPr>
          <a:xfrm>
            <a:off x="9518880" y="4241534"/>
            <a:ext cx="1443760" cy="818881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Graphic 14" descr="Briefcase with solid fill">
            <a:extLst>
              <a:ext uri="{FF2B5EF4-FFF2-40B4-BE49-F238E27FC236}">
                <a16:creationId xmlns:a16="http://schemas.microsoft.com/office/drawing/2014/main" id="{05A18D1C-7199-4D3F-93F9-E9916B20BA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17396" y="5281892"/>
            <a:ext cx="254478" cy="25447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3A45C67-9FFD-4891-A698-F8EA02851F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0159" y="2413259"/>
            <a:ext cx="1733792" cy="400106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2C99495-6408-420C-9D42-395248C0F1C7}"/>
              </a:ext>
            </a:extLst>
          </p:cNvPr>
          <p:cNvCxnSpPr>
            <a:cxnSpLocks/>
          </p:cNvCxnSpPr>
          <p:nvPr/>
        </p:nvCxnSpPr>
        <p:spPr>
          <a:xfrm>
            <a:off x="9526819" y="4065906"/>
            <a:ext cx="1453920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AFF23FF-959D-4472-A3CE-18C17E986ADD}"/>
              </a:ext>
            </a:extLst>
          </p:cNvPr>
          <p:cNvCxnSpPr>
            <a:cxnSpLocks/>
          </p:cNvCxnSpPr>
          <p:nvPr/>
        </p:nvCxnSpPr>
        <p:spPr>
          <a:xfrm>
            <a:off x="10957871" y="4309033"/>
            <a:ext cx="1" cy="627687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1220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C252B-072E-902D-C663-0FB61D90E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Hit ratio</a:t>
            </a:r>
          </a:p>
        </p:txBody>
      </p:sp>
      <p:pic>
        <p:nvPicPr>
          <p:cNvPr id="6" name="Content Placeholder 5" descr="A graph of a graph showing different colored lines&#10;&#10;AI-generated content may be incorrect.">
            <a:extLst>
              <a:ext uri="{FF2B5EF4-FFF2-40B4-BE49-F238E27FC236}">
                <a16:creationId xmlns:a16="http://schemas.microsoft.com/office/drawing/2014/main" id="{E238539E-640D-DD78-1737-7CEBD9C49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215" y="1520641"/>
            <a:ext cx="3951315" cy="297605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B5955-8D27-48C3-B051-874CBC8F2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54</a:t>
            </a:fld>
            <a:endParaRPr lang="en-US"/>
          </a:p>
        </p:txBody>
      </p:sp>
      <p:pic>
        <p:nvPicPr>
          <p:cNvPr id="8" name="Picture 7" descr="A graph of a number of different colored lines&#10;&#10;AI-generated content may be incorrect.">
            <a:extLst>
              <a:ext uri="{FF2B5EF4-FFF2-40B4-BE49-F238E27FC236}">
                <a16:creationId xmlns:a16="http://schemas.microsoft.com/office/drawing/2014/main" id="{F536DFE6-C8F9-8E73-FDA8-479EA36A4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899" y="1646620"/>
            <a:ext cx="3928202" cy="2844217"/>
          </a:xfrm>
          <a:prstGeom prst="rect">
            <a:avLst/>
          </a:prstGeom>
        </p:spPr>
      </p:pic>
      <p:pic>
        <p:nvPicPr>
          <p:cNvPr id="10" name="Picture 9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C33FF6F2-0238-74B4-D260-FF38E6823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2838" y="1675357"/>
            <a:ext cx="3786129" cy="27867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2E7683-B2C9-9FFB-1E67-CF43B34362BF}"/>
              </a:ext>
            </a:extLst>
          </p:cNvPr>
          <p:cNvSpPr txBox="1"/>
          <p:nvPr/>
        </p:nvSpPr>
        <p:spPr>
          <a:xfrm>
            <a:off x="532482" y="4623039"/>
            <a:ext cx="738864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dirty="0">
                <a:latin typeface="+mn-lt"/>
              </a:rPr>
              <a:t>Full Tracing: </a:t>
            </a:r>
            <a:r>
              <a:rPr lang="en-US" sz="1800" dirty="0">
                <a:latin typeface="+mn-lt"/>
              </a:rPr>
              <a:t>E</a:t>
            </a:r>
            <a:r>
              <a:rPr lang="en-US" sz="1800" i="0" dirty="0">
                <a:latin typeface="+mn-lt"/>
              </a:rPr>
              <a:t>ntire population participates</a:t>
            </a:r>
          </a:p>
          <a:p>
            <a:endParaRPr lang="en-US" sz="1800" i="0" dirty="0">
              <a:latin typeface="+mn-lt"/>
            </a:endParaRPr>
          </a:p>
          <a:p>
            <a:r>
              <a:rPr lang="en-US" sz="1800" b="1" i="0" dirty="0">
                <a:latin typeface="+mn-lt"/>
              </a:rPr>
              <a:t>Half Tracing: </a:t>
            </a:r>
            <a:r>
              <a:rPr lang="en-US" sz="1800" dirty="0">
                <a:latin typeface="+mn-lt"/>
              </a:rPr>
              <a:t>O</a:t>
            </a:r>
            <a:r>
              <a:rPr lang="en-US" sz="1800" i="0" dirty="0">
                <a:latin typeface="+mn-lt"/>
              </a:rPr>
              <a:t>nly 50% of </a:t>
            </a:r>
            <a:r>
              <a:rPr lang="en-US" sz="1800" dirty="0">
                <a:latin typeface="+mn-lt"/>
              </a:rPr>
              <a:t>the </a:t>
            </a:r>
            <a:r>
              <a:rPr lang="en-US" sz="1800" i="0" dirty="0">
                <a:latin typeface="+mn-lt"/>
              </a:rPr>
              <a:t>population participates. </a:t>
            </a:r>
            <a:r>
              <a:rPr lang="en-US" sz="1800" dirty="0">
                <a:latin typeface="+mn-lt"/>
              </a:rPr>
              <a:t>Far less than 50% of contacts are recorded</a:t>
            </a:r>
          </a:p>
          <a:p>
            <a:endParaRPr lang="en-US" sz="1800" dirty="0">
              <a:latin typeface="+mn-lt"/>
            </a:endParaRPr>
          </a:p>
          <a:p>
            <a:r>
              <a:rPr lang="en-US" sz="1800" b="1" dirty="0">
                <a:latin typeface="+mn-lt"/>
              </a:rPr>
              <a:t>Passive Tracing: </a:t>
            </a:r>
            <a:r>
              <a:rPr lang="en-US" sz="1800" dirty="0">
                <a:latin typeface="+mn-lt"/>
              </a:rPr>
              <a:t>No active participants. Assumes work/home/school known. Contact rates for each estimated</a:t>
            </a:r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  <a:p>
            <a:endParaRPr lang="en-US" sz="1800" i="0" dirty="0"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20E16-0708-4E79-6D71-AB1EA9730A86}"/>
              </a:ext>
            </a:extLst>
          </p:cNvPr>
          <p:cNvSpPr txBox="1"/>
          <p:nvPr/>
        </p:nvSpPr>
        <p:spPr>
          <a:xfrm>
            <a:off x="5703983" y="365125"/>
            <a:ext cx="60978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0" dirty="0">
                <a:latin typeface="+mn-lt"/>
              </a:rPr>
              <a:t>95% confidence interval over 60 random trials shaded</a:t>
            </a:r>
          </a:p>
          <a:p>
            <a:r>
              <a:rPr lang="en-US" sz="1800" dirty="0">
                <a:latin typeface="+mn-lt"/>
              </a:rPr>
              <a:t>1% tested, 2% quarantine cap</a:t>
            </a:r>
          </a:p>
          <a:p>
            <a:r>
              <a:rPr lang="en-US" sz="1800" i="0" dirty="0">
                <a:latin typeface="+mn-lt"/>
              </a:rPr>
              <a:t>1,000-person population</a:t>
            </a:r>
          </a:p>
        </p:txBody>
      </p:sp>
    </p:spTree>
    <p:extLst>
      <p:ext uri="{BB962C8B-B14F-4D97-AF65-F5344CB8AC3E}">
        <p14:creationId xmlns:p14="http://schemas.microsoft.com/office/powerpoint/2010/main" val="34705794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FB0F-FD74-41BF-8402-78FC7FA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Simulation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D076-943D-47D0-AD37-E31AD674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13467" y="4919133"/>
            <a:ext cx="5342466" cy="1957917"/>
          </a:xfrm>
        </p:spPr>
        <p:txBody>
          <a:bodyPr>
            <a:normAutofit/>
          </a:bodyPr>
          <a:lstStyle/>
          <a:p>
            <a:r>
              <a:rPr lang="en-US" sz="1800" i="0" dirty="0">
                <a:latin typeface="+mn-lt"/>
              </a:rPr>
              <a:t>Calibrated to Sweden’s hospitalization data</a:t>
            </a:r>
          </a:p>
          <a:p>
            <a:r>
              <a:rPr lang="en-US" sz="1800" i="0" dirty="0">
                <a:latin typeface="+mn-lt"/>
              </a:rPr>
              <a:t>4,000-person population</a:t>
            </a:r>
          </a:p>
          <a:p>
            <a:r>
              <a:rPr lang="en-US" sz="1800" dirty="0">
                <a:latin typeface="+mn-lt"/>
              </a:rPr>
              <a:t>Continues to achieve better outcomes than baselines</a:t>
            </a:r>
            <a:endParaRPr lang="en-US" sz="1800" i="0" dirty="0"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F2C285-8F39-4A3D-9720-898131241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" y="1461801"/>
            <a:ext cx="11455400" cy="32638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92103E-F696-BE4A-9E1F-7FCC653EDF0C}"/>
              </a:ext>
            </a:extLst>
          </p:cNvPr>
          <p:cNvSpPr txBox="1"/>
          <p:nvPr/>
        </p:nvSpPr>
        <p:spPr>
          <a:xfrm>
            <a:off x="8241957" y="5619235"/>
            <a:ext cx="3645243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Significant advantage also in Passive Tracing!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47FCDF2-3B9B-ED47-9ED4-50983053ABF9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10064579" y="4805856"/>
            <a:ext cx="213954" cy="8133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131687-5F67-4F80-834C-407937A43A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7749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03FC4-FD4F-FB10-B82E-01ED8189F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Inference and management of epidemic progression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31B47-99D5-A3AD-5C80-9B2E1E6EA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</a:t>
            </a:r>
            <a:r>
              <a:rPr lang="en-US" b="1" dirty="0"/>
              <a:t>Agent-based Markov modeling for improved COVID-19 mitigation policies</a:t>
            </a:r>
            <a:r>
              <a:rPr lang="en-US" dirty="0"/>
              <a:t>”, Capobianco, Roberto, Varun </a:t>
            </a:r>
            <a:r>
              <a:rPr lang="en-US" dirty="0" err="1"/>
              <a:t>Kompella</a:t>
            </a:r>
            <a:r>
              <a:rPr lang="en-US" dirty="0"/>
              <a:t>, James Ault, Guni Sharon, Stacy Jong, Spencer Fox, Lauren Meyers, Peter R. Wurman, and Peter Stone. </a:t>
            </a:r>
            <a:r>
              <a:rPr lang="en-US" i="1" dirty="0"/>
              <a:t>Journal of Artificial Intelligence Research</a:t>
            </a:r>
            <a:r>
              <a:rPr lang="en-US" dirty="0"/>
              <a:t> 71 (2021): 953-992.</a:t>
            </a:r>
          </a:p>
          <a:p>
            <a:r>
              <a:rPr lang="en-US" dirty="0"/>
              <a:t>"</a:t>
            </a:r>
            <a:r>
              <a:rPr lang="en-US" b="1" dirty="0"/>
              <a:t>Multiagent epidemiologic inference through </a:t>
            </a:r>
            <a:r>
              <a:rPr lang="en-US" b="1" dirty="0" err="1"/>
              <a:t>realtime</a:t>
            </a:r>
            <a:r>
              <a:rPr lang="en-US" b="1" dirty="0"/>
              <a:t> contact tracing</a:t>
            </a:r>
            <a:r>
              <a:rPr lang="en-US" dirty="0"/>
              <a:t>”, Sharon Guni, James Ault, Peter Stone, Varun </a:t>
            </a:r>
            <a:r>
              <a:rPr lang="en-US" dirty="0" err="1"/>
              <a:t>Kompella</a:t>
            </a:r>
            <a:r>
              <a:rPr lang="en-US" dirty="0"/>
              <a:t>, and Roberto Capobianco. </a:t>
            </a:r>
            <a:r>
              <a:rPr lang="en-US" i="1" dirty="0"/>
              <a:t>Autonomous Agents and Multiagent Systems</a:t>
            </a:r>
            <a:r>
              <a:rPr lang="en-US" dirty="0"/>
              <a:t> (2021).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1BACFA-E2C5-D15D-E414-2360A513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014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71802-D557-C0F6-CDAD-81DC703F4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FB024-447E-0C7E-5CDA-5000C06A0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Breaking it down…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B4075-89E2-83C7-DF82-4BF27C3A5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Congestion pricing for optimized traffic flow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Deep reinforcement learning for traffic signal control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Inference and management of epidemic progression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Optimizing video-game design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Optimizing indoor daylight in architectural design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</a:rPr>
              <a:t>Other applications…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35C4-2D90-F28C-3DC7-7276E72F1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5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2390E-E6D3-3AF5-AED4-A1877FAF3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Optimizing video-game design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79592FD-DDE8-E595-2873-BC26215B6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58676"/>
            <a:ext cx="10652393" cy="31153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 Nash Monte-Carlo reinforcement learning to approximate the mixed-strategy Nash equilibrium</a:t>
            </a:r>
          </a:p>
          <a:p>
            <a:r>
              <a:rPr lang="en-US" dirty="0"/>
              <a:t>Use a gradient-free optimization method (CMA-ES) to adjust game parameters to maximize strategy entropy</a:t>
            </a:r>
          </a:p>
          <a:p>
            <a:r>
              <a:rPr lang="en-US" dirty="0"/>
              <a:t>Scales significantly better in large combinatorial strategy spaces</a:t>
            </a:r>
          </a:p>
          <a:p>
            <a:r>
              <a:rPr lang="en-US" dirty="0"/>
              <a:t>Avoids degenerate solutions where all strategies become equally viable</a:t>
            </a:r>
          </a:p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AFD1A5F-C2C4-01ED-2833-C25A9E805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58</a:t>
            </a:fld>
            <a:endParaRPr lang="en-US"/>
          </a:p>
        </p:txBody>
      </p:sp>
      <p:pic>
        <p:nvPicPr>
          <p:cNvPr id="1026" name="Picture 2" descr="Eevee | Pokédex">
            <a:extLst>
              <a:ext uri="{FF2B5EF4-FFF2-40B4-BE49-F238E27FC236}">
                <a16:creationId xmlns:a16="http://schemas.microsoft.com/office/drawing/2014/main" id="{0E2F4B5D-71A0-3C91-AD66-C659BF560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960" y="4421417"/>
            <a:ext cx="1373196" cy="137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norlax | Pokédex">
            <a:extLst>
              <a:ext uri="{FF2B5EF4-FFF2-40B4-BE49-F238E27FC236}">
                <a16:creationId xmlns:a16="http://schemas.microsoft.com/office/drawing/2014/main" id="{1DC788AF-669C-264B-3F31-1FE493F1B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047" y="4455391"/>
            <a:ext cx="1373196" cy="137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okémon - Pokémon Scarlet and Pokémon Violet | Official Website">
            <a:extLst>
              <a:ext uri="{FF2B5EF4-FFF2-40B4-BE49-F238E27FC236}">
                <a16:creationId xmlns:a16="http://schemas.microsoft.com/office/drawing/2014/main" id="{AF8A4A98-184B-CF4A-F1CE-3233215FF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152" y="4457905"/>
            <a:ext cx="1368168" cy="136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20 Pokémon characters inspired by real wild animals - Discover Wildlife">
            <a:extLst>
              <a:ext uri="{FF2B5EF4-FFF2-40B4-BE49-F238E27FC236}">
                <a16:creationId xmlns:a16="http://schemas.microsoft.com/office/drawing/2014/main" id="{D9E6E980-0A6B-601A-56A1-76FA997F9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197" y="4625969"/>
            <a:ext cx="1008104" cy="110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F2D178-C961-72B6-280A-3982F070028C}"/>
              </a:ext>
            </a:extLst>
          </p:cNvPr>
          <p:cNvSpPr txBox="1"/>
          <p:nvPr/>
        </p:nvSpPr>
        <p:spPr>
          <a:xfrm>
            <a:off x="9625960" y="5731582"/>
            <a:ext cx="137319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Power: 40</a:t>
            </a:r>
          </a:p>
          <a:p>
            <a:r>
              <a:rPr lang="en-US" dirty="0"/>
              <a:t>Stamina: 40</a:t>
            </a:r>
          </a:p>
          <a:p>
            <a:r>
              <a:rPr lang="en-US" dirty="0"/>
              <a:t>Health: 40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8F63E-3731-622E-7F47-D80D841A170D}"/>
              </a:ext>
            </a:extLst>
          </p:cNvPr>
          <p:cNvSpPr txBox="1"/>
          <p:nvPr/>
        </p:nvSpPr>
        <p:spPr>
          <a:xfrm>
            <a:off x="8175751" y="5731582"/>
            <a:ext cx="137319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Power: 30</a:t>
            </a:r>
          </a:p>
          <a:p>
            <a:r>
              <a:rPr lang="en-US" dirty="0"/>
              <a:t>Stamina: 30</a:t>
            </a:r>
          </a:p>
          <a:p>
            <a:r>
              <a:rPr lang="en-US" dirty="0"/>
              <a:t>Health: 30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7B5D7B-7F99-20BF-7046-3A061E854D8E}"/>
              </a:ext>
            </a:extLst>
          </p:cNvPr>
          <p:cNvSpPr txBox="1"/>
          <p:nvPr/>
        </p:nvSpPr>
        <p:spPr>
          <a:xfrm>
            <a:off x="6721148" y="5731582"/>
            <a:ext cx="137319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Power: 40</a:t>
            </a:r>
          </a:p>
          <a:p>
            <a:r>
              <a:rPr lang="en-US" dirty="0"/>
              <a:t>Stamina: 30</a:t>
            </a:r>
          </a:p>
          <a:p>
            <a:r>
              <a:rPr lang="en-US" dirty="0"/>
              <a:t>Health: 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725693-FDF7-0959-4F56-9F10D7495B13}"/>
              </a:ext>
            </a:extLst>
          </p:cNvPr>
          <p:cNvSpPr txBox="1"/>
          <p:nvPr/>
        </p:nvSpPr>
        <p:spPr>
          <a:xfrm>
            <a:off x="5271256" y="5731582"/>
            <a:ext cx="137319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Power: 20</a:t>
            </a:r>
          </a:p>
          <a:p>
            <a:r>
              <a:rPr lang="en-US" dirty="0"/>
              <a:t>Stamina: 30</a:t>
            </a:r>
          </a:p>
          <a:p>
            <a:r>
              <a:rPr lang="en-US" dirty="0"/>
              <a:t>Health: 40</a:t>
            </a:r>
          </a:p>
        </p:txBody>
      </p:sp>
    </p:spTree>
    <p:extLst>
      <p:ext uri="{BB962C8B-B14F-4D97-AF65-F5344CB8AC3E}">
        <p14:creationId xmlns:p14="http://schemas.microsoft.com/office/powerpoint/2010/main" val="32847048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BFB74-6BAA-277D-3264-32BC91D8A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Optimizing indoor daylight in architectural 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80124-A7CF-3142-6711-2BA56BC2A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7149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Use a gradient-free optimization method (CMA-ES) to optimize indoor daylight by adjusting window parameters</a:t>
            </a:r>
          </a:p>
          <a:p>
            <a:r>
              <a:rPr lang="en-US" dirty="0"/>
              <a:t>Objective: Maximizing daylight while minimizing glare, using a novel combination of Spatial Daylight Autonomy (</a:t>
            </a:r>
            <a:r>
              <a:rPr lang="en-US" dirty="0" err="1"/>
              <a:t>sDA</a:t>
            </a:r>
            <a:r>
              <a:rPr lang="en-US" dirty="0"/>
              <a:t>) and Annual Sunlight Exposure (ASE) as a single-objective function.</a:t>
            </a:r>
          </a:p>
          <a:p>
            <a:r>
              <a:rPr lang="en-US" dirty="0"/>
              <a:t>CMA-ES provides more reliable and stable daylight optimization across different locations compared to prior approaches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671D73-5A9C-283B-AA02-725302909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4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32910-833C-7F88-F030-AC5D52DD9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aph of different types of data&#10;&#10;AI-generated content may be incorrect.">
            <a:extLst>
              <a:ext uri="{FF2B5EF4-FFF2-40B4-BE49-F238E27FC236}">
                <a16:creationId xmlns:a16="http://schemas.microsoft.com/office/drawing/2014/main" id="{5628E312-3EB2-EC80-6ECC-A46AB5BEE0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34186" y="3083489"/>
            <a:ext cx="4422746" cy="3681936"/>
          </a:xfrm>
        </p:spPr>
      </p:pic>
      <p:pic>
        <p:nvPicPr>
          <p:cNvPr id="7" name="Picture 6" descr="A graph of blue and orange lines&#10;&#10;AI-generated content may be incorrect.">
            <a:extLst>
              <a:ext uri="{FF2B5EF4-FFF2-40B4-BE49-F238E27FC236}">
                <a16:creationId xmlns:a16="http://schemas.microsoft.com/office/drawing/2014/main" id="{6AD96979-3CDB-B2BE-506C-42AC66058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659" y="2908300"/>
            <a:ext cx="5943600" cy="3949700"/>
          </a:xfrm>
          <a:prstGeom prst="rect">
            <a:avLst/>
          </a:prstGeom>
        </p:spPr>
      </p:pic>
      <p:pic>
        <p:nvPicPr>
          <p:cNvPr id="9" name="Picture 8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CF1C0F12-3EAF-0F59-F0A7-5348AF03A1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479" y="185294"/>
            <a:ext cx="3858046" cy="2950832"/>
          </a:xfrm>
          <a:prstGeom prst="rect">
            <a:avLst/>
          </a:prstGeom>
        </p:spPr>
      </p:pic>
      <p:pic>
        <p:nvPicPr>
          <p:cNvPr id="11" name="Picture 10" descr="A drawing of a rectangular box&#10;&#10;AI-generated content may be incorrect.">
            <a:extLst>
              <a:ext uri="{FF2B5EF4-FFF2-40B4-BE49-F238E27FC236}">
                <a16:creationId xmlns:a16="http://schemas.microsoft.com/office/drawing/2014/main" id="{77A6973F-B370-CA66-D048-F31D3BE693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0623" y="92575"/>
            <a:ext cx="4114800" cy="304355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8B7B0-BE5A-BD4E-0385-2E31E4573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700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E85D7-E1B9-F134-FCC6-A66CF8F12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66CE8-687A-C32F-77D6-94DBE70FC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</a:t>
            </a:r>
            <a:r>
              <a:rPr lang="en-US" b="1" dirty="0"/>
              <a:t>Bilevel entropy-based mechanism design for balancing meta in video games</a:t>
            </a:r>
            <a:r>
              <a:rPr lang="en-US" dirty="0"/>
              <a:t>”, </a:t>
            </a:r>
            <a:r>
              <a:rPr lang="en-US" dirty="0" err="1"/>
              <a:t>Sumedh</a:t>
            </a:r>
            <a:r>
              <a:rPr lang="en-US" dirty="0"/>
              <a:t> </a:t>
            </a:r>
            <a:r>
              <a:rPr lang="en-US" dirty="0" err="1"/>
              <a:t>Pendurkar</a:t>
            </a:r>
            <a:r>
              <a:rPr lang="en-US" dirty="0"/>
              <a:t>, Chris Chow, and Guni Sharon. In </a:t>
            </a:r>
            <a:r>
              <a:rPr lang="en-US" i="1" dirty="0"/>
              <a:t>Proceedings of the 2023 International Conference on Autonomous Agents and Multiagent Systems</a:t>
            </a:r>
            <a:r>
              <a:rPr lang="en-US" dirty="0"/>
              <a:t>. </a:t>
            </a:r>
          </a:p>
          <a:p>
            <a:r>
              <a:rPr lang="en-US" dirty="0"/>
              <a:t>"</a:t>
            </a:r>
            <a:r>
              <a:rPr lang="en-US" b="1" dirty="0"/>
              <a:t>Comparison between popular Genetic Algorithm (GA)-based tool and Covariance Matrix Adaptation-Evolutionary Strategy (CMA-ES) for optimizing indoor daylight</a:t>
            </a:r>
            <a:r>
              <a:rPr lang="en-US" dirty="0"/>
              <a:t>”, Anis, Manal, </a:t>
            </a:r>
            <a:r>
              <a:rPr lang="en-US" dirty="0" err="1"/>
              <a:t>Sumedh</a:t>
            </a:r>
            <a:r>
              <a:rPr lang="en-US" dirty="0"/>
              <a:t> </a:t>
            </a:r>
            <a:r>
              <a:rPr lang="en-US" dirty="0" err="1"/>
              <a:t>Pendurkar</a:t>
            </a:r>
            <a:r>
              <a:rPr lang="en-US" dirty="0"/>
              <a:t>, Yun Kyu Yi, and Guni Sharon. In </a:t>
            </a:r>
            <a:r>
              <a:rPr lang="en-US" i="1" dirty="0"/>
              <a:t>Proceedings of Building Simulation 2023: 18th Conference of IBPSA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DF5CA3-41BD-CB55-61BD-274832F73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10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B1024-3531-DB04-555A-EE1E51400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0F4CF-EAD5-EFF1-70AF-3778F91E7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applications…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C11DD-56EE-1281-065A-E8BA03240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l"/>
            <a:r>
              <a:rPr lang="en-US" sz="3300" dirty="0"/>
              <a:t>Stable imitation-reinforcement learning combination: </a:t>
            </a:r>
          </a:p>
          <a:p>
            <a:pPr lvl="1"/>
            <a:r>
              <a:rPr lang="en-US" sz="3300" dirty="0"/>
              <a:t>Dey, </a:t>
            </a:r>
            <a:r>
              <a:rPr lang="en-US" sz="3300" dirty="0" err="1"/>
              <a:t>Sheelabhadra</a:t>
            </a:r>
            <a:r>
              <a:rPr lang="en-US" sz="3300" dirty="0"/>
              <a:t>, </a:t>
            </a:r>
            <a:r>
              <a:rPr lang="en-US" sz="3300" dirty="0" err="1"/>
              <a:t>Sumedh</a:t>
            </a:r>
            <a:r>
              <a:rPr lang="en-US" sz="3300" dirty="0"/>
              <a:t> </a:t>
            </a:r>
            <a:r>
              <a:rPr lang="en-US" sz="3300" dirty="0" err="1"/>
              <a:t>Pendurkar</a:t>
            </a:r>
            <a:r>
              <a:rPr lang="en-US" sz="3300" dirty="0"/>
              <a:t>, Guni Sharon, and Josiah P. Hanna. "</a:t>
            </a:r>
            <a:r>
              <a:rPr lang="en-US" sz="3300" b="1" dirty="0"/>
              <a:t>A joint imitation-reinforcement learning framework for reduced baseline regret.</a:t>
            </a:r>
            <a:r>
              <a:rPr lang="en-US" sz="3300" dirty="0"/>
              <a:t>" In 2021 IEEE/RSJ International Conference on Intelligent Robots and Systems (IROS), pp. 3485-3491. IEEE, 2021.</a:t>
            </a:r>
          </a:p>
          <a:p>
            <a:pPr lvl="1"/>
            <a:r>
              <a:rPr lang="en-US" sz="3300" dirty="0"/>
              <a:t>Bajaj, Vaibhav, Guni Sharon, and Peter Stone. "</a:t>
            </a:r>
            <a:r>
              <a:rPr lang="en-US" sz="3300" b="1" dirty="0"/>
              <a:t>Task phasing: Automated curriculum learning from demonstrations.</a:t>
            </a:r>
            <a:r>
              <a:rPr lang="en-US" sz="3300" dirty="0"/>
              <a:t>" In Proceedings of the International Conference on Automated Planning and Scheduling, vol. 33, pp. 542-550. 2023.</a:t>
            </a:r>
          </a:p>
          <a:p>
            <a:pPr lvl="1"/>
            <a:r>
              <a:rPr lang="en-US" sz="3300" dirty="0"/>
              <a:t>“</a:t>
            </a:r>
            <a:r>
              <a:rPr lang="en-US" sz="3300" b="1" dirty="0"/>
              <a:t>Addressing Negative Transfer and Conflicting Gradients when Combining Imitation and Reinforcement Learning</a:t>
            </a:r>
            <a:r>
              <a:rPr lang="en-US" sz="3300" dirty="0"/>
              <a:t>”, under submission…</a:t>
            </a:r>
          </a:p>
          <a:p>
            <a:pPr algn="l"/>
            <a:r>
              <a:rPr lang="en-US" sz="3300" dirty="0"/>
              <a:t>Multi-Agent Pathfinding:  </a:t>
            </a:r>
          </a:p>
          <a:p>
            <a:pPr lvl="1"/>
            <a:r>
              <a:rPr lang="en-US" sz="3300" dirty="0"/>
              <a:t>“</a:t>
            </a:r>
            <a:r>
              <a:rPr lang="en-US" sz="3300" b="1" dirty="0"/>
              <a:t>Conflict-based search for optimal multi-agent pathfinding</a:t>
            </a:r>
            <a:r>
              <a:rPr lang="en-US" sz="3300" dirty="0"/>
              <a:t>”, Artificial Intelligence, 2015</a:t>
            </a:r>
          </a:p>
          <a:p>
            <a:pPr lvl="1"/>
            <a:r>
              <a:rPr lang="en-US" sz="3300" dirty="0"/>
              <a:t>“</a:t>
            </a:r>
            <a:r>
              <a:rPr lang="en-US" sz="3300" b="1" dirty="0"/>
              <a:t>Multi-Agent Pathfinding as a Combinatorial Auction</a:t>
            </a:r>
            <a:r>
              <a:rPr lang="en-US" sz="3300" dirty="0"/>
              <a:t>”, AAAI 2015</a:t>
            </a:r>
          </a:p>
          <a:p>
            <a:pPr lvl="1"/>
            <a:r>
              <a:rPr lang="en-US" sz="3300" dirty="0"/>
              <a:t>“</a:t>
            </a:r>
            <a:r>
              <a:rPr lang="en-US" sz="3300" b="1" dirty="0"/>
              <a:t>Goal Distribution in Conflict-Based Search for Multi-Agent Pathfinding and its Implications to Monte-Carlo Sampling</a:t>
            </a:r>
            <a:r>
              <a:rPr lang="en-US" sz="3300" dirty="0"/>
              <a:t>”, under submission…</a:t>
            </a:r>
          </a:p>
          <a:p>
            <a:pPr algn="l"/>
            <a:endParaRPr lang="en-US" b="0" i="0" u="none" strike="noStrike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EEC10-D7E0-9C5F-D9F9-BEB13A02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A8AD-CD1A-F34D-8945-99546CCA1C67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1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1733</TotalTime>
  <Words>3541</Words>
  <Application>Microsoft Macintosh PowerPoint</Application>
  <PresentationFormat>Widescreen</PresentationFormat>
  <Paragraphs>639</Paragraphs>
  <Slides>62</Slides>
  <Notes>14</Notes>
  <HiddenSlides>0</HiddenSlides>
  <MMClips>3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2" baseType="lpstr">
      <vt:lpstr>Aptos</vt:lpstr>
      <vt:lpstr>Aptos Display</vt:lpstr>
      <vt:lpstr>Arial</vt:lpstr>
      <vt:lpstr>Calibri</vt:lpstr>
      <vt:lpstr>Cambria Math</vt:lpstr>
      <vt:lpstr>Georgia</vt:lpstr>
      <vt:lpstr>Libre Franklin</vt:lpstr>
      <vt:lpstr>Times New Roman</vt:lpstr>
      <vt:lpstr>Office Theme</vt:lpstr>
      <vt:lpstr>Visio.Drawing.4</vt:lpstr>
      <vt:lpstr>Optimizing Intelligence: Bridging AI and Real-World Decision-Making with Mathematical Tools</vt:lpstr>
      <vt:lpstr>The talk’s goal</vt:lpstr>
      <vt:lpstr>Breaking it down…</vt:lpstr>
      <vt:lpstr>Question:</vt:lpstr>
      <vt:lpstr>Macro-level modeling</vt:lpstr>
      <vt:lpstr>Example network</vt:lpstr>
      <vt:lpstr>Example network </vt:lpstr>
      <vt:lpstr>PowerPoint Presentation</vt:lpstr>
      <vt:lpstr>From anarchy to system optimum</vt:lpstr>
      <vt:lpstr>Question:</vt:lpstr>
      <vt:lpstr>Vickrey-Clarke-Groves (VCG) mechanism</vt:lpstr>
      <vt:lpstr>Marginal-cost tolling </vt:lpstr>
      <vt:lpstr>Question:</vt:lpstr>
      <vt:lpstr>Applying MCT in a macro model</vt:lpstr>
      <vt:lpstr>Question</vt:lpstr>
      <vt:lpstr>BPR latency function</vt:lpstr>
      <vt:lpstr>Question</vt:lpstr>
      <vt:lpstr>Realization</vt:lpstr>
      <vt:lpstr>Previous work: tolling schemes</vt:lpstr>
      <vt:lpstr>Δ-tolling [Sharon et al., AAMAS17, Trans. Research Part C] </vt:lpstr>
      <vt:lpstr>Empirical results</vt:lpstr>
      <vt:lpstr>Moving towards a dynamic setting</vt:lpstr>
      <vt:lpstr>Change of hats</vt:lpstr>
      <vt:lpstr>Oscillation Effect and Toll Spikes</vt:lpstr>
      <vt:lpstr>Experimental setting - DTA</vt:lpstr>
      <vt:lpstr>Experimental results - DTA</vt:lpstr>
      <vt:lpstr>Online parameter tuning for R and β </vt:lpstr>
      <vt:lpstr>Enhanced Δ-tolling [Mirzaei et al., ITSC18]</vt:lpstr>
      <vt:lpstr>Avoid mandatory road tolls</vt:lpstr>
      <vt:lpstr>Realization</vt:lpstr>
      <vt:lpstr>How many compliant drivers are needed? </vt:lpstr>
      <vt:lpstr>Congestion pricing for optimized traffic flow</vt:lpstr>
      <vt:lpstr>Breaking it down…</vt:lpstr>
      <vt:lpstr>Background: Markov Decision Process </vt:lpstr>
      <vt:lpstr>Signal Control as an MDP [Ault and Sharon, NeurIPS 2021]</vt:lpstr>
      <vt:lpstr>Reinforcement learning </vt:lpstr>
      <vt:lpstr>PowerPoint Presentation</vt:lpstr>
      <vt:lpstr>PowerPoint Presentation</vt:lpstr>
      <vt:lpstr>Regulating AI controllers </vt:lpstr>
      <vt:lpstr>Distilling a DNN controller to a Polynomial</vt:lpstr>
      <vt:lpstr>PowerPoint Presentation</vt:lpstr>
      <vt:lpstr>Deep reinforcement learning for traffic signal control</vt:lpstr>
      <vt:lpstr>Breaking it down…</vt:lpstr>
      <vt:lpstr>Who is most likely to be infected? </vt:lpstr>
      <vt:lpstr>Who is most likely to be infected? </vt:lpstr>
      <vt:lpstr>Who is most likely to be infected? </vt:lpstr>
      <vt:lpstr>Previous work</vt:lpstr>
      <vt:lpstr>Bayesian inference</vt:lpstr>
      <vt:lpstr>Infection Probability from Contact</vt:lpstr>
      <vt:lpstr>Infection Probability from Contact</vt:lpstr>
      <vt:lpstr>Empirical Evaluation via Simulation</vt:lpstr>
      <vt:lpstr>Empirical Evaluation via Simulation</vt:lpstr>
      <vt:lpstr>Empirical Evaluation via Simulation</vt:lpstr>
      <vt:lpstr>Hit ratio</vt:lpstr>
      <vt:lpstr>Updated Simulation</vt:lpstr>
      <vt:lpstr>Inference and management of epidemic progression </vt:lpstr>
      <vt:lpstr>Breaking it down…</vt:lpstr>
      <vt:lpstr>Optimizing video-game design</vt:lpstr>
      <vt:lpstr>Optimizing indoor daylight in architectural design</vt:lpstr>
      <vt:lpstr>PowerPoint Presentation</vt:lpstr>
      <vt:lpstr>Further reading</vt:lpstr>
      <vt:lpstr>Other applications…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in Sparse-Reward Domains</dc:title>
  <dc:creator>Sharon, Guni</dc:creator>
  <cp:lastModifiedBy>Sharon, Guni</cp:lastModifiedBy>
  <cp:revision>35</cp:revision>
  <dcterms:created xsi:type="dcterms:W3CDTF">2024-05-22T19:43:00Z</dcterms:created>
  <dcterms:modified xsi:type="dcterms:W3CDTF">2025-03-06T16:59:42Z</dcterms:modified>
</cp:coreProperties>
</file>