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5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6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6"/>
  </p:notesMasterIdLst>
  <p:sldIdLst>
    <p:sldId id="259" r:id="rId2"/>
    <p:sldId id="889" r:id="rId3"/>
    <p:sldId id="796" r:id="rId4"/>
    <p:sldId id="738" r:id="rId5"/>
    <p:sldId id="797" r:id="rId6"/>
    <p:sldId id="871" r:id="rId7"/>
    <p:sldId id="872" r:id="rId8"/>
    <p:sldId id="798" r:id="rId9"/>
    <p:sldId id="799" r:id="rId10"/>
    <p:sldId id="804" r:id="rId11"/>
    <p:sldId id="868" r:id="rId12"/>
    <p:sldId id="771" r:id="rId13"/>
    <p:sldId id="856" r:id="rId14"/>
    <p:sldId id="800" r:id="rId15"/>
    <p:sldId id="845" r:id="rId16"/>
    <p:sldId id="754" r:id="rId17"/>
    <p:sldId id="861" r:id="rId18"/>
    <p:sldId id="862" r:id="rId19"/>
    <p:sldId id="753" r:id="rId20"/>
    <p:sldId id="887" r:id="rId21"/>
    <p:sldId id="801" r:id="rId22"/>
    <p:sldId id="847" r:id="rId23"/>
    <p:sldId id="742" r:id="rId24"/>
    <p:sldId id="802" r:id="rId25"/>
    <p:sldId id="849" r:id="rId26"/>
    <p:sldId id="873" r:id="rId27"/>
    <p:sldId id="874" r:id="rId28"/>
    <p:sldId id="875" r:id="rId29"/>
    <p:sldId id="876" r:id="rId30"/>
    <p:sldId id="877" r:id="rId31"/>
    <p:sldId id="878" r:id="rId32"/>
    <p:sldId id="879" r:id="rId33"/>
    <p:sldId id="880" r:id="rId34"/>
    <p:sldId id="881" r:id="rId35"/>
    <p:sldId id="882" r:id="rId36"/>
    <p:sldId id="883" r:id="rId37"/>
    <p:sldId id="884" r:id="rId38"/>
    <p:sldId id="885" r:id="rId39"/>
    <p:sldId id="886" r:id="rId40"/>
    <p:sldId id="749" r:id="rId41"/>
    <p:sldId id="750" r:id="rId42"/>
    <p:sldId id="888" r:id="rId43"/>
    <p:sldId id="770" r:id="rId44"/>
    <p:sldId id="848" r:id="rId45"/>
    <p:sldId id="890" r:id="rId46"/>
    <p:sldId id="854" r:id="rId47"/>
    <p:sldId id="855" r:id="rId48"/>
    <p:sldId id="858" r:id="rId49"/>
    <p:sldId id="867" r:id="rId50"/>
    <p:sldId id="860" r:id="rId51"/>
    <p:sldId id="863" r:id="rId52"/>
    <p:sldId id="864" r:id="rId53"/>
    <p:sldId id="859" r:id="rId54"/>
    <p:sldId id="489" r:id="rId5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781"/>
    <p:restoredTop sz="94694"/>
  </p:normalViewPr>
  <p:slideViewPr>
    <p:cSldViewPr snapToGrid="0" snapToObjects="1">
      <p:cViewPr varScale="1">
        <p:scale>
          <a:sx n="128" d="100"/>
          <a:sy n="128" d="100"/>
        </p:scale>
        <p:origin x="84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C42C47-0F5A-DD44-8466-9F44BCB59C0B}" type="datetimeFigureOut">
              <a:rPr lang="en-US" smtClean="0"/>
              <a:t>2/27/25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F86993-3165-964E-BFFE-9520C69518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604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19458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ea typeface="ＭＳ Ｐゴシック" pitchFamily="34" charset="-128"/>
              </a:rPr>
              <a:t>[cut demo of moving around in grid world program]</a:t>
            </a:r>
          </a:p>
        </p:txBody>
      </p:sp>
      <p:sp>
        <p:nvSpPr>
          <p:cNvPr id="1945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88101"/>
            <a:fld id="{552C0BAA-F2C0-47C6-A20B-733CA31DCFFD}" type="slidenum">
              <a:rPr lang="en-US"/>
              <a:pPr defTabSz="988101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84299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21488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 just shows V and Q values, snapshots on next slides.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5546A54-71DD-48C4-8071-9DA185745F91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4466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67586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>
                <a:ea typeface="ＭＳ Ｐゴシック" pitchFamily="34" charset="-128"/>
              </a:rPr>
              <a:t>Let</a:t>
            </a:r>
            <a:r>
              <a:rPr lang="ja-JP" altLang="en-US">
                <a:ea typeface="ＭＳ Ｐゴシック" pitchFamily="34" charset="-128"/>
              </a:rPr>
              <a:t>’</a:t>
            </a:r>
            <a:r>
              <a:rPr lang="en-US" altLang="ja-JP" dirty="0">
                <a:ea typeface="ＭＳ Ｐゴシック" pitchFamily="34" charset="-128"/>
              </a:rPr>
              <a:t>s start by equations that characterize these quantities through mutual recursions.  [step through this by writing on slide, one step at a time]</a:t>
            </a:r>
          </a:p>
          <a:p>
            <a:endParaRPr lang="en-US" dirty="0">
              <a:ea typeface="ＭＳ Ｐゴシック" pitchFamily="34" charset="-128"/>
            </a:endParaRPr>
          </a:p>
          <a:p>
            <a:r>
              <a:rPr lang="en-US" dirty="0">
                <a:ea typeface="ＭＳ Ｐゴシック" pitchFamily="34" charset="-128"/>
              </a:rPr>
              <a:t>Recursive characterization of V* in terms of V*; not necessarily helpful; but it is a characterization.</a:t>
            </a:r>
          </a:p>
          <a:p>
            <a:endParaRPr lang="en-US" dirty="0">
              <a:ea typeface="ＭＳ Ｐゴシック" pitchFamily="34" charset="-128"/>
            </a:endParaRPr>
          </a:p>
          <a:p>
            <a:endParaRPr lang="en-US" dirty="0">
              <a:ea typeface="ＭＳ Ｐゴシック" pitchFamily="34" charset="-128"/>
            </a:endParaRPr>
          </a:p>
          <a:p>
            <a:r>
              <a:rPr lang="en-US" dirty="0">
                <a:ea typeface="ＭＳ Ｐゴシック" pitchFamily="34" charset="-128"/>
              </a:rPr>
              <a:t>Note: this is a set of equations that needs to be satisfied; but it could have multiple solutions (it does not, but at this stage of our knowledge it could).</a:t>
            </a:r>
          </a:p>
        </p:txBody>
      </p:sp>
      <p:sp>
        <p:nvSpPr>
          <p:cNvPr id="6758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88101"/>
            <a:fld id="{C1E7E75B-705E-4367-8AB0-DE7E9DB4A734}" type="slidenum">
              <a:rPr lang="en-US"/>
              <a:pPr defTabSz="988101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97456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65538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>
                <a:ea typeface="ＭＳ Ｐゴシック" pitchFamily="34" charset="-128"/>
              </a:rPr>
              <a:t>Discuss computational complexity: S * A * S   times number of iterations</a:t>
            </a:r>
          </a:p>
          <a:p>
            <a:endParaRPr lang="en-US" dirty="0">
              <a:ea typeface="ＭＳ Ｐゴシック" pitchFamily="34" charset="-128"/>
            </a:endParaRPr>
          </a:p>
          <a:p>
            <a:r>
              <a:rPr lang="en-US" dirty="0">
                <a:ea typeface="ＭＳ Ｐゴシック" pitchFamily="34" charset="-128"/>
              </a:rPr>
              <a:t>Note: updates not in place [if in place, it means something else and not even clear what it means]</a:t>
            </a:r>
          </a:p>
        </p:txBody>
      </p:sp>
      <p:sp>
        <p:nvSpPr>
          <p:cNvPr id="6553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88101"/>
            <a:fld id="{AD2D01F0-63A4-49FC-8DAB-288B21321D7F}" type="slidenum">
              <a:rPr lang="en-US"/>
              <a:pPr defTabSz="988101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11301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21488" cy="3838575"/>
          </a:xfrm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AAF19E-84D5-46F0-A260-D54E8B8C2C8D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4853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19458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ea typeface="ＭＳ Ｐゴシック" pitchFamily="34" charset="-128"/>
              </a:rPr>
              <a:t>[cut demo of moving around in grid world program]</a:t>
            </a:r>
          </a:p>
        </p:txBody>
      </p:sp>
      <p:sp>
        <p:nvSpPr>
          <p:cNvPr id="1945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88101"/>
            <a:fld id="{552C0BAA-F2C0-47C6-A20B-733CA31DCFFD}" type="slidenum">
              <a:rPr lang="en-US"/>
              <a:pPr defTabSz="988101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40510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21488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 steps through value iteration; snapshots of values shown on next slides.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5546A54-71DD-48C4-8071-9DA185745F91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1033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21488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7851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21488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793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21488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2213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21488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4442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21488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3658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21488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8728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21488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3657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21488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0284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21488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03332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21488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58091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21488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63325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21488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34790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21488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33713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21488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48210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21488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5546A54-71DD-48C4-8071-9DA185745F91}" type="slidenum">
              <a:rPr lang="en-US" smtClean="0"/>
              <a:pPr>
                <a:defRPr/>
              </a:pPr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96045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21488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5546A54-71DD-48C4-8071-9DA185745F91}" type="slidenum">
              <a:rPr lang="en-US" smtClean="0"/>
              <a:pPr>
                <a:defRPr/>
              </a:pPr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5078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A1D71C-EE94-054F-ACFA-F2B95BE3D8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D5438A-67A0-B844-9CB9-21C8F1D45A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AB97F7-49CC-6B47-A371-894CC83B4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EFF8F-ED1E-AB42-A9D5-16D2CABE8CBD}" type="datetimeFigureOut">
              <a:rPr lang="en-US" smtClean="0"/>
              <a:t>2/27/25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EB48E5-D464-1447-95BD-397D4510F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D872D1-600E-6943-A651-FC1F4BE56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893E5-A91B-A547-B6CB-4CC9A2CC5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1755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1D5286-816D-2A42-B482-B0E80BD5F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795A05-0AA4-D447-86B7-48BB0562C7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FF156F-C471-8248-BBB4-308F5AD50C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EFF8F-ED1E-AB42-A9D5-16D2CABE8CBD}" type="datetimeFigureOut">
              <a:rPr lang="en-US" smtClean="0"/>
              <a:t>2/27/25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41188F-27BD-E948-96AE-9A0E81681A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C654FF-8F56-4D4A-8973-3CC52DAC7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893E5-A91B-A547-B6CB-4CC9A2CC5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910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E7DB10-1C88-7C4F-8C1E-B9878FF355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5A3629-299A-AB44-908E-27C5B80CC2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1D4210-9825-FC47-896A-2BB0A35507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EFF8F-ED1E-AB42-A9D5-16D2CABE8CBD}" type="datetimeFigureOut">
              <a:rPr lang="en-US" smtClean="0"/>
              <a:t>2/27/25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3CCBDC-FF3B-BB43-B2A0-6C6858F43E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6FA453-6FC7-9941-BC7C-B25BCE9AE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893E5-A91B-A547-B6CB-4CC9A2CC5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2132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D6E41-3756-B94E-8A04-A4C077923D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19F6B8-7724-654B-B7B0-681DA3B9A9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16ECE2-1B32-CD4D-ADE9-846B95B781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38C8A3-2714-F04F-B2AA-842BF02801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EFF8F-ED1E-AB42-A9D5-16D2CABE8CBD}" type="datetimeFigureOut">
              <a:rPr lang="en-US" smtClean="0"/>
              <a:t>2/27/25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9B8DE2-3384-FE43-838B-98A90E4A8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5E6E9C-7A8D-2045-B8CE-20C51FD97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893E5-A91B-A547-B6CB-4CC9A2CC5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479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3BCE8-84DB-6249-A8CB-2D07364690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47FD67-4BE8-FA4F-85BD-FAD2C54C2D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F207BF-3162-8843-845A-60E1AB3508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3F4570-02A3-134E-BE17-D118852B73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6050553-CEE2-B740-9EEF-6196FE3A89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DE22625-07DC-D24A-A518-E11E3126B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EFF8F-ED1E-AB42-A9D5-16D2CABE8CBD}" type="datetimeFigureOut">
              <a:rPr lang="en-US" smtClean="0"/>
              <a:t>2/27/25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7E40CE9-9828-144D-9629-0F68E8A4B4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CDD5133-DF6F-4442-B4B6-7EA6F3F08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893E5-A91B-A547-B6CB-4CC9A2CC5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8672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DB6933-27BA-3A44-A04D-F6DC8B345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01A44D-2F92-AD4A-B933-EC6C7F01B8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EFF8F-ED1E-AB42-A9D5-16D2CABE8CBD}" type="datetimeFigureOut">
              <a:rPr lang="en-US" smtClean="0"/>
              <a:t>2/27/25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E5CCAC1-E83F-E948-AAA0-F61050882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ED6080-40EE-F445-AA00-9FB927965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893E5-A91B-A547-B6CB-4CC9A2CC5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1280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D035B4-9286-904A-B758-6150EC0005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EFF8F-ED1E-AB42-A9D5-16D2CABE8CBD}" type="datetimeFigureOut">
              <a:rPr lang="en-US" smtClean="0"/>
              <a:t>2/27/25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385DE43-C99D-7E4F-BB25-86B3D20D58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590E64-9A2C-2844-B1B4-3191DFE96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893E5-A91B-A547-B6CB-4CC9A2CC5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332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A9743-521E-5644-ACC6-4B9BC7E8B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45081C-F45F-1944-97F3-BC47ABF3A7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26B81A-25B3-ED47-9632-489D6949C2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D32090-FA8A-204A-9CC0-9A9B4B937B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EFF8F-ED1E-AB42-A9D5-16D2CABE8CBD}" type="datetimeFigureOut">
              <a:rPr lang="en-US" smtClean="0"/>
              <a:t>2/27/25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02946B-E0E0-B642-BACE-5E356D096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201484-D227-8F49-AF75-EADCBBF0C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893E5-A91B-A547-B6CB-4CC9A2CC5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0518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EEFCB-C8A6-AB42-BC8C-18A3FFA3B5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A375EAD-A371-6545-8E36-DCE426F1BD0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7F52DC-CE02-5D4B-9E31-D26A3C2856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7FF8F5-8BD6-3E4F-B9A8-FC180139B6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EFF8F-ED1E-AB42-A9D5-16D2CABE8CBD}" type="datetimeFigureOut">
              <a:rPr lang="en-US" smtClean="0"/>
              <a:t>2/27/25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D916D2-E434-8C40-B2CE-F301616FA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9797F9-3B4C-B947-A628-DFF8272A5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893E5-A91B-A547-B6CB-4CC9A2CC5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407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E1F301-356E-064B-AF52-59B0B8D241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88721C-04D2-E74F-806A-1A8C3A3BCB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289ED0-E186-5A4C-BAF5-4A4408D081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EFF8F-ED1E-AB42-A9D5-16D2CABE8CBD}" type="datetimeFigureOut">
              <a:rPr lang="en-US" smtClean="0"/>
              <a:t>2/27/25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3EF0F9-15C5-DF42-967F-A8FDBFB2E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B43406-867B-CF46-8E3C-CA0CA827A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893E5-A91B-A547-B6CB-4CC9A2CC5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3929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3422DB3-1AD5-8D45-85B9-06F2CB231A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3C666B-9B50-704D-9F73-3B15188B16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767237-06C4-874D-BF10-691CFA1E6E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EFF8F-ED1E-AB42-A9D5-16D2CABE8CBD}" type="datetimeFigureOut">
              <a:rPr lang="en-US" smtClean="0"/>
              <a:t>2/27/25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65140-4BC5-F84F-A066-C7EB36D09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E54C89-D9A8-AC44-9159-9D0B8FC3C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893E5-A91B-A547-B6CB-4CC9A2CC5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6850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53FFDCB-5056-1948-976F-D74CF263D8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609FE9-C8F0-734D-9175-B50EB8079E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33AD1B-F0C2-FA44-A1A4-6A388623EA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1EFF8F-ED1E-AB42-A9D5-16D2CABE8CBD}" type="datetimeFigureOut">
              <a:rPr lang="en-US" smtClean="0"/>
              <a:t>2/27/25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842F82-9C5C-D649-BEEE-85D1A52DAD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FBE03C-439F-CC4B-9957-89D2AE9D78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893E5-A91B-A547-B6CB-4CC9A2CC5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650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wmf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tags" Target="../tags/tag3.xml"/><Relationship Id="rId7" Type="http://schemas.openxmlformats.org/officeDocument/2006/relationships/image" Target="../media/image12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11.pn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2.png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image" Target="../media/image33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4" Type="http://schemas.openxmlformats.org/officeDocument/2006/relationships/image" Target="../media/image1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E1BB7BF-2C7E-2B45-BDB0-7849436B1FBB}"/>
              </a:ext>
            </a:extLst>
          </p:cNvPr>
          <p:cNvSpPr/>
          <p:nvPr/>
        </p:nvSpPr>
        <p:spPr>
          <a:xfrm>
            <a:off x="3135086" y="2541319"/>
            <a:ext cx="5961414" cy="32419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751155"/>
            <a:ext cx="10363200" cy="1470025"/>
          </a:xfrm>
        </p:spPr>
        <p:txBody>
          <a:bodyPr>
            <a:noAutofit/>
          </a:bodyPr>
          <a:lstStyle/>
          <a:p>
            <a:r>
              <a:rPr lang="en-US" sz="6000" dirty="0"/>
              <a:t>CSCE-420: Artificial Intelligence </a:t>
            </a:r>
            <a:br>
              <a:rPr lang="en-US" sz="6000" dirty="0"/>
            </a:br>
            <a:r>
              <a:rPr lang="en-US" sz="4800" dirty="0"/>
              <a:t>Markov Decision Processes II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2068" y="5903843"/>
            <a:ext cx="8534400" cy="954157"/>
          </a:xfrm>
        </p:spPr>
        <p:txBody>
          <a:bodyPr>
            <a:normAutofit/>
          </a:bodyPr>
          <a:lstStyle/>
          <a:p>
            <a:r>
              <a:rPr lang="en-US" dirty="0"/>
              <a:t>Instructor: </a:t>
            </a:r>
            <a:r>
              <a:rPr lang="en-US" dirty="0" err="1"/>
              <a:t>Guni</a:t>
            </a:r>
            <a:r>
              <a:rPr lang="en-US" dirty="0"/>
              <a:t> Sharon</a:t>
            </a:r>
          </a:p>
          <a:p>
            <a:r>
              <a:rPr lang="en-US" sz="1800" dirty="0"/>
              <a:t>Based on slides by: </a:t>
            </a:r>
            <a:r>
              <a:rPr lang="nl" sz="1800" dirty="0"/>
              <a:t>Pieter Abbeel, Dan Klein</a:t>
            </a:r>
            <a:endParaRPr lang="en-US" sz="1800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4601D35C-98A3-0C4A-8D48-F3024DB64E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31375" y="1887346"/>
            <a:ext cx="6329249" cy="42194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306489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A4FD0-70BA-8247-A836-06A925261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Announcements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0E8552-6F35-3A45-A5D5-3856BC79E2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Assignment 2: Multi-Player Games, due by Monday Feb. 24, </a:t>
            </a:r>
            <a:r>
              <a:rPr lang="en-US" dirty="0" err="1"/>
              <a:t>EoD</a:t>
            </a:r>
            <a:endParaRPr lang="en-US" dirty="0"/>
          </a:p>
          <a:p>
            <a:r>
              <a:rPr lang="en-US" dirty="0"/>
              <a:t>Midterm: March 25 during class (bring your ID) </a:t>
            </a:r>
          </a:p>
          <a:p>
            <a:r>
              <a:rPr lang="en-US" dirty="0"/>
              <a:t>Quiz5: Game Theory, due by Feb. 26, </a:t>
            </a:r>
            <a:r>
              <a:rPr lang="en-US" dirty="0" err="1"/>
              <a:t>EoD</a:t>
            </a:r>
            <a:endParaRPr lang="en-US" dirty="0"/>
          </a:p>
          <a:p>
            <a:r>
              <a:rPr lang="en-US" dirty="0"/>
              <a:t>Contest 2: Repeated Prisoner Dilemma, due Monday, March 10, </a:t>
            </a:r>
            <a:r>
              <a:rPr lang="en-US" dirty="0" err="1"/>
              <a:t>EoD</a:t>
            </a:r>
            <a:endParaRPr lang="en-US" dirty="0"/>
          </a:p>
          <a:p>
            <a:r>
              <a:rPr lang="en-US" dirty="0"/>
              <a:t>Quiz6: MDP, due by Mar. 3, </a:t>
            </a:r>
            <a:r>
              <a:rPr lang="en-US" dirty="0" err="1"/>
              <a:t>EoD</a:t>
            </a:r>
            <a:endParaRPr lang="en-US" dirty="0"/>
          </a:p>
          <a:p>
            <a:pPr lvl="1"/>
            <a:endParaRPr lang="en-US" dirty="0"/>
          </a:p>
          <a:p>
            <a:r>
              <a:rPr lang="en-US"/>
              <a:t>Updated office hours: Tuesday 14:00—15:00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92650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Example: Grid World</a:t>
            </a:r>
          </a:p>
        </p:txBody>
      </p:sp>
      <p:pic>
        <p:nvPicPr>
          <p:cNvPr id="1843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90735" y="2216427"/>
            <a:ext cx="4495800" cy="3484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6" name="Rectangle 3"/>
          <p:cNvSpPr txBox="1">
            <a:spLocks noChangeArrowheads="1"/>
          </p:cNvSpPr>
          <p:nvPr/>
        </p:nvSpPr>
        <p:spPr bwMode="auto">
          <a:xfrm>
            <a:off x="271187" y="1966913"/>
            <a:ext cx="64770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sz="2000" dirty="0">
                <a:solidFill>
                  <a:schemeClr val="accent2"/>
                </a:solidFill>
                <a:latin typeface="Calibri" pitchFamily="34" charset="0"/>
              </a:rPr>
              <a:t>A maze-like problem</a:t>
            </a:r>
          </a:p>
          <a:p>
            <a:pPr marL="800100" lvl="1" indent="-342900" eaLnBrk="0" hangingPunct="0">
              <a:spcBef>
                <a:spcPct val="20000"/>
              </a:spcBef>
              <a:buFont typeface="Wingdings" pitchFamily="2" charset="2"/>
              <a:buChar char="§"/>
            </a:pPr>
            <a:r>
              <a:rPr lang="en-US" dirty="0">
                <a:latin typeface="Calibri" pitchFamily="34" charset="0"/>
              </a:rPr>
              <a:t>The agent lives in a grid</a:t>
            </a:r>
          </a:p>
          <a:p>
            <a:pPr marL="800100" lvl="1" indent="-342900" eaLnBrk="0" hangingPunct="0">
              <a:spcBef>
                <a:spcPct val="20000"/>
              </a:spcBef>
              <a:buFont typeface="Wingdings" pitchFamily="2" charset="2"/>
              <a:buChar char="§"/>
            </a:pPr>
            <a:r>
              <a:rPr lang="en-US" dirty="0">
                <a:latin typeface="Calibri" pitchFamily="34" charset="0"/>
              </a:rPr>
              <a:t>Walls block the agent’</a:t>
            </a:r>
            <a:r>
              <a:rPr lang="en-US" altLang="ja-JP" dirty="0">
                <a:latin typeface="Calibri" pitchFamily="34" charset="0"/>
              </a:rPr>
              <a:t>s path</a:t>
            </a:r>
          </a:p>
          <a:p>
            <a:pPr marL="800100" lvl="1" indent="-342900" eaLnBrk="0" hangingPunct="0">
              <a:spcBef>
                <a:spcPct val="20000"/>
              </a:spcBef>
              <a:buFont typeface="Wingdings" pitchFamily="2" charset="2"/>
              <a:buChar char="§"/>
            </a:pPr>
            <a:endParaRPr lang="en-US" altLang="ja-JP" sz="600" dirty="0">
              <a:latin typeface="Calibri" pitchFamily="34" charset="0"/>
            </a:endParaRPr>
          </a:p>
          <a:p>
            <a:pPr marL="342900" indent="-342900" eaLnBrk="0" hangingPunct="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sz="2000" dirty="0">
                <a:solidFill>
                  <a:schemeClr val="accent2"/>
                </a:solidFill>
                <a:latin typeface="Calibri" pitchFamily="34" charset="0"/>
              </a:rPr>
              <a:t>Noisy movement: </a:t>
            </a:r>
            <a:r>
              <a:rPr lang="en-US" altLang="ja-JP" sz="2000" dirty="0">
                <a:solidFill>
                  <a:schemeClr val="accent2"/>
                </a:solidFill>
                <a:latin typeface="Calibri" pitchFamily="34" charset="0"/>
              </a:rPr>
              <a:t>actions do not always go as planned</a:t>
            </a:r>
          </a:p>
          <a:p>
            <a:pPr marL="800100" lvl="1" indent="-342900" eaLnBrk="0" hangingPunct="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dirty="0">
                <a:latin typeface="Calibri" pitchFamily="34" charset="0"/>
              </a:rPr>
              <a:t>80% of the time, the action North takes the agent North </a:t>
            </a:r>
          </a:p>
          <a:p>
            <a:pPr marL="800100" lvl="1" indent="-342900" eaLnBrk="0" hangingPunct="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dirty="0">
                <a:latin typeface="Calibri" pitchFamily="34" charset="0"/>
              </a:rPr>
              <a:t>10% of the time, North takes the agent West; 10% East</a:t>
            </a:r>
          </a:p>
          <a:p>
            <a:pPr marL="800100" lvl="1" indent="-342900" eaLnBrk="0" hangingPunct="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dirty="0">
                <a:latin typeface="Calibri" pitchFamily="34" charset="0"/>
              </a:rPr>
              <a:t>If there is a wall in the direction the agent would have been taken, the agent stays put</a:t>
            </a:r>
          </a:p>
          <a:p>
            <a:pPr marL="800100" lvl="1" indent="-342900" eaLnBrk="0" hangingPunct="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sz="600" dirty="0">
              <a:latin typeface="Calibri" pitchFamily="34" charset="0"/>
            </a:endParaRPr>
          </a:p>
          <a:p>
            <a:pPr marL="342900" indent="-342900" eaLnBrk="0" hangingPunct="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sz="2000" dirty="0">
                <a:solidFill>
                  <a:schemeClr val="accent2"/>
                </a:solidFill>
                <a:latin typeface="Calibri" pitchFamily="34" charset="0"/>
              </a:rPr>
              <a:t>The agent receives rewards each time step</a:t>
            </a:r>
          </a:p>
          <a:p>
            <a:pPr marL="800100" lvl="1" indent="-342900" eaLnBrk="0" hangingPunct="0">
              <a:spcBef>
                <a:spcPct val="20000"/>
              </a:spcBef>
              <a:buFont typeface="Wingdings" pitchFamily="2" charset="2"/>
              <a:buChar char="§"/>
            </a:pPr>
            <a:r>
              <a:rPr lang="en-US" dirty="0">
                <a:latin typeface="Calibri" pitchFamily="34" charset="0"/>
              </a:rPr>
              <a:t>Small </a:t>
            </a:r>
            <a:r>
              <a:rPr lang="en-US" altLang="ja-JP" dirty="0">
                <a:latin typeface="Calibri" pitchFamily="34" charset="0"/>
              </a:rPr>
              <a:t>“living” reward each step (can be negative)</a:t>
            </a:r>
          </a:p>
          <a:p>
            <a:pPr marL="800100" lvl="1" indent="-342900" eaLnBrk="0" hangingPunct="0">
              <a:spcBef>
                <a:spcPct val="20000"/>
              </a:spcBef>
              <a:buFont typeface="Wingdings" pitchFamily="2" charset="2"/>
              <a:buChar char="§"/>
            </a:pPr>
            <a:r>
              <a:rPr lang="en-US" dirty="0">
                <a:latin typeface="Calibri" pitchFamily="34" charset="0"/>
              </a:rPr>
              <a:t>Big rewards come at the end (good or bad)</a:t>
            </a:r>
          </a:p>
          <a:p>
            <a:pPr marL="800100" lvl="1" indent="-342900" eaLnBrk="0" hangingPunct="0">
              <a:spcBef>
                <a:spcPct val="20000"/>
              </a:spcBef>
              <a:buFont typeface="Wingdings" pitchFamily="2" charset="2"/>
              <a:buChar char="§"/>
            </a:pPr>
            <a:endParaRPr lang="en-US" sz="600" dirty="0">
              <a:latin typeface="Calibri" pitchFamily="34" charset="0"/>
            </a:endParaRPr>
          </a:p>
          <a:p>
            <a:pPr marL="342900" indent="-342900" eaLnBrk="0" hangingPunct="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sz="2000" dirty="0">
                <a:solidFill>
                  <a:schemeClr val="accent2"/>
                </a:solidFill>
                <a:latin typeface="Calibri" pitchFamily="34" charset="0"/>
              </a:rPr>
              <a:t>Goal: maximize sum of (discounted) rewards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43135" y="2218126"/>
            <a:ext cx="4439265" cy="3197001"/>
          </a:xfrm>
          <a:prstGeom prst="rect">
            <a:avLst/>
          </a:prstGeom>
          <a:noFill/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210800" y="4741376"/>
            <a:ext cx="457200" cy="244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067801" y="4731027"/>
            <a:ext cx="509618" cy="218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677400" y="3740427"/>
            <a:ext cx="433322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" descr="C:\Users\Dan\Dropbox\Office\CS 188\Ketrina Art\MDPs\AgentTopDown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471422" y="4426227"/>
            <a:ext cx="815578" cy="762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988552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Recap: MDPs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905137"/>
            <a:ext cx="10515600" cy="4351338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en-US" sz="2800" dirty="0"/>
              <a:t>Markov decision processes: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States S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Actions A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Transitions P(</a:t>
            </a:r>
            <a:r>
              <a:rPr lang="en-US" sz="2400" dirty="0" err="1"/>
              <a:t>s’|s,a</a:t>
            </a:r>
            <a:r>
              <a:rPr lang="en-US" sz="2400" dirty="0"/>
              <a:t>) (or T(</a:t>
            </a:r>
            <a:r>
              <a:rPr lang="en-US" sz="2400" dirty="0" err="1"/>
              <a:t>s,a,s</a:t>
            </a:r>
            <a:r>
              <a:rPr lang="en-US" sz="2400" dirty="0"/>
              <a:t>’))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Rewards R(</a:t>
            </a:r>
            <a:r>
              <a:rPr lang="en-US" sz="2400" dirty="0" err="1"/>
              <a:t>s,a,s</a:t>
            </a:r>
            <a:r>
              <a:rPr lang="en-US" sz="2400" dirty="0"/>
              <a:t>’) (and discount </a:t>
            </a:r>
            <a:r>
              <a:rPr lang="en-US" sz="2400" dirty="0">
                <a:sym typeface="Symbol" pitchFamily="18" charset="2"/>
              </a:rPr>
              <a:t></a:t>
            </a:r>
            <a:r>
              <a:rPr lang="en-US" sz="2400" dirty="0"/>
              <a:t>)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Start state s</a:t>
            </a:r>
            <a:r>
              <a:rPr lang="en-US" sz="2400" baseline="-25000" dirty="0"/>
              <a:t>0</a:t>
            </a:r>
          </a:p>
          <a:p>
            <a:pPr lvl="1">
              <a:lnSpc>
                <a:spcPct val="80000"/>
              </a:lnSpc>
            </a:pPr>
            <a:endParaRPr lang="en-US" sz="2400" baseline="-25000" dirty="0"/>
          </a:p>
          <a:p>
            <a:pPr lvl="1">
              <a:lnSpc>
                <a:spcPct val="80000"/>
              </a:lnSpc>
            </a:pPr>
            <a:endParaRPr lang="en-US" sz="2400" baseline="-25000" dirty="0"/>
          </a:p>
          <a:p>
            <a:pPr>
              <a:lnSpc>
                <a:spcPct val="80000"/>
              </a:lnSpc>
            </a:pPr>
            <a:r>
              <a:rPr lang="en-US" sz="2800" dirty="0"/>
              <a:t>Quantities: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Policy = map of states to actions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Utility = sum of (discounted) rewards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State values = expected future utility from a state (max node)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Q-Values = expected future utility from a q-state (chance node)</a:t>
            </a:r>
          </a:p>
          <a:p>
            <a:pPr lvl="1">
              <a:lnSpc>
                <a:spcPct val="80000"/>
              </a:lnSpc>
            </a:pPr>
            <a:endParaRPr lang="en-US" sz="2400" baseline="-25000" dirty="0"/>
          </a:p>
          <a:p>
            <a:pPr lvl="1">
              <a:lnSpc>
                <a:spcPct val="80000"/>
              </a:lnSpc>
            </a:pPr>
            <a:endParaRPr lang="en-US" sz="2400" dirty="0"/>
          </a:p>
        </p:txBody>
      </p:sp>
      <p:grpSp>
        <p:nvGrpSpPr>
          <p:cNvPr id="25" name="Group 4"/>
          <p:cNvGrpSpPr>
            <a:grpSpLocks/>
          </p:cNvGrpSpPr>
          <p:nvPr/>
        </p:nvGrpSpPr>
        <p:grpSpPr bwMode="auto">
          <a:xfrm>
            <a:off x="8001000" y="1868555"/>
            <a:ext cx="3048000" cy="2754586"/>
            <a:chOff x="2400" y="1401"/>
            <a:chExt cx="1392" cy="1258"/>
          </a:xfrm>
        </p:grpSpPr>
        <p:sp>
          <p:nvSpPr>
            <p:cNvPr id="26" name="AutoShape 5"/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>
                <a:latin typeface="Calibri"/>
                <a:cs typeface="Calibri"/>
              </a:endParaRPr>
            </a:p>
          </p:txBody>
        </p:sp>
        <p:grpSp>
          <p:nvGrpSpPr>
            <p:cNvPr id="27" name="Group 6"/>
            <p:cNvGrpSpPr>
              <a:grpSpLocks/>
            </p:cNvGrpSpPr>
            <p:nvPr/>
          </p:nvGrpSpPr>
          <p:grpSpPr bwMode="auto">
            <a:xfrm>
              <a:off x="2529" y="1617"/>
              <a:ext cx="1263" cy="361"/>
              <a:chOff x="1584" y="1680"/>
              <a:chExt cx="2352" cy="336"/>
            </a:xfrm>
          </p:grpSpPr>
          <p:sp>
            <p:nvSpPr>
              <p:cNvPr id="40" name="Line 7"/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41" name="Line 8"/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1200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42" name="Line 9"/>
              <p:cNvSpPr>
                <a:spLocks noChangeShapeType="1"/>
              </p:cNvSpPr>
              <p:nvPr/>
            </p:nvSpPr>
            <p:spPr bwMode="auto">
              <a:xfrm flipH="1">
                <a:off x="2304" y="1680"/>
                <a:ext cx="432" cy="3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43" name="Line 10"/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</p:grpSp>
        <p:sp>
          <p:nvSpPr>
            <p:cNvPr id="28" name="Oval 11"/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grpSp>
          <p:nvGrpSpPr>
            <p:cNvPr id="29" name="Group 12"/>
            <p:cNvGrpSpPr>
              <a:grpSpLocks/>
            </p:cNvGrpSpPr>
            <p:nvPr/>
          </p:nvGrpSpPr>
          <p:grpSpPr bwMode="auto">
            <a:xfrm>
              <a:off x="2400" y="2107"/>
              <a:ext cx="1057" cy="386"/>
              <a:chOff x="1536" y="2400"/>
              <a:chExt cx="1584" cy="624"/>
            </a:xfrm>
          </p:grpSpPr>
          <p:sp>
            <p:nvSpPr>
              <p:cNvPr id="36" name="Line 13"/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37" name="Line 14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38" name="Line 15"/>
              <p:cNvSpPr>
                <a:spLocks noChangeShapeType="1"/>
              </p:cNvSpPr>
              <p:nvPr/>
            </p:nvSpPr>
            <p:spPr bwMode="auto">
              <a:xfrm flipH="1">
                <a:off x="2021" y="2400"/>
                <a:ext cx="291" cy="624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39" name="Line 16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</p:grpSp>
        <p:sp>
          <p:nvSpPr>
            <p:cNvPr id="30" name="Text Box 17"/>
            <p:cNvSpPr txBox="1">
              <a:spLocks noChangeArrowheads="1"/>
            </p:cNvSpPr>
            <p:nvPr/>
          </p:nvSpPr>
          <p:spPr bwMode="auto">
            <a:xfrm>
              <a:off x="3071" y="1680"/>
              <a:ext cx="129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latin typeface="Calibri"/>
                  <a:cs typeface="Calibri"/>
                </a:rPr>
                <a:t>a</a:t>
              </a:r>
            </a:p>
          </p:txBody>
        </p:sp>
        <p:sp>
          <p:nvSpPr>
            <p:cNvPr id="31" name="Text Box 18"/>
            <p:cNvSpPr txBox="1">
              <a:spLocks noChangeArrowheads="1"/>
            </p:cNvSpPr>
            <p:nvPr/>
          </p:nvSpPr>
          <p:spPr bwMode="auto">
            <a:xfrm>
              <a:off x="3216" y="1401"/>
              <a:ext cx="129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</a:p>
          </p:txBody>
        </p:sp>
        <p:sp>
          <p:nvSpPr>
            <p:cNvPr id="32" name="Text Box 19"/>
            <p:cNvSpPr txBox="1">
              <a:spLocks noChangeArrowheads="1"/>
            </p:cNvSpPr>
            <p:nvPr/>
          </p:nvSpPr>
          <p:spPr bwMode="auto">
            <a:xfrm>
              <a:off x="3024" y="1920"/>
              <a:ext cx="559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solidFill>
                    <a:srgbClr val="008000"/>
                  </a:solidFill>
                  <a:latin typeface="Calibri"/>
                  <a:cs typeface="Calibri"/>
                </a:rPr>
                <a:t>s, a</a:t>
              </a:r>
            </a:p>
          </p:txBody>
        </p:sp>
        <p:sp>
          <p:nvSpPr>
            <p:cNvPr id="33" name="Text Box 20"/>
            <p:cNvSpPr txBox="1">
              <a:spLocks noChangeArrowheads="1"/>
            </p:cNvSpPr>
            <p:nvPr/>
          </p:nvSpPr>
          <p:spPr bwMode="auto">
            <a:xfrm>
              <a:off x="2609" y="2261"/>
              <a:ext cx="504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 err="1">
                  <a:latin typeface="Calibri"/>
                  <a:cs typeface="Calibri"/>
                </a:rPr>
                <a:t>s,a,s</a:t>
              </a:r>
              <a:r>
                <a:rPr lang="ja-JP" altLang="en-US" sz="2400">
                  <a:latin typeface="Calibri"/>
                  <a:cs typeface="Calibri"/>
                </a:rPr>
                <a:t>’</a:t>
              </a:r>
              <a:endParaRPr lang="en-US" sz="2400" dirty="0">
                <a:latin typeface="Calibri"/>
                <a:cs typeface="Calibri"/>
              </a:endParaRPr>
            </a:p>
          </p:txBody>
        </p:sp>
        <p:sp>
          <p:nvSpPr>
            <p:cNvPr id="34" name="AutoShape 21"/>
            <p:cNvSpPr>
              <a:spLocks noChangeArrowheads="1"/>
            </p:cNvSpPr>
            <p:nvPr/>
          </p:nvSpPr>
          <p:spPr bwMode="auto">
            <a:xfrm>
              <a:off x="3019" y="2499"/>
              <a:ext cx="154" cy="123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r" rtl="1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35" name="Text Box 22"/>
            <p:cNvSpPr txBox="1">
              <a:spLocks noChangeArrowheads="1"/>
            </p:cNvSpPr>
            <p:nvPr/>
          </p:nvSpPr>
          <p:spPr bwMode="auto">
            <a:xfrm>
              <a:off x="3096" y="2448"/>
              <a:ext cx="331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en-US" sz="24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  <a:r>
                <a:rPr lang="ja-JP" altLang="en-US" sz="2400">
                  <a:solidFill>
                    <a:srgbClr val="0000FF"/>
                  </a:solidFill>
                  <a:latin typeface="Calibri"/>
                  <a:cs typeface="Calibri"/>
                </a:rPr>
                <a:t>’</a:t>
              </a:r>
              <a:endParaRPr lang="en-US" sz="2400" dirty="0">
                <a:solidFill>
                  <a:srgbClr val="0000FF"/>
                </a:solidFill>
                <a:latin typeface="Calibri"/>
                <a:cs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48273671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Optimal Quantities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68589" y="1348581"/>
            <a:ext cx="6705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The value</a:t>
            </a:r>
            <a:r>
              <a:rPr kumimoji="0" lang="en-US" sz="2800" b="0" i="0" u="none" strike="noStrike" kern="0" cap="none" spc="0" normalizeH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of a state s:</a:t>
            </a: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V</a:t>
            </a:r>
            <a:r>
              <a:rPr kumimoji="0" lang="en-US" sz="2800" b="0" i="0" u="none" strike="noStrike" kern="0" cap="none" spc="0" normalizeH="0" baseline="30000" noProof="0" dirty="0">
                <a:ln>
                  <a:noFill/>
                </a:ln>
                <a:effectLst/>
                <a:uLnTx/>
                <a:uFillTx/>
                <a:latin typeface="Calibri" pitchFamily="34" charset="0"/>
                <a:sym typeface="Symbol" pitchFamily="18" charset="2"/>
              </a:rPr>
              <a:t>*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(s) = expected utility starting in s and acting optimally</a:t>
            </a:r>
          </a:p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The value of a q-state (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s,a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):</a:t>
            </a: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Q</a:t>
            </a:r>
            <a:r>
              <a:rPr kumimoji="0" lang="en-US" sz="2800" b="0" i="0" u="none" strike="noStrike" kern="0" cap="none" spc="0" normalizeH="0" baseline="30000" noProof="0" dirty="0">
                <a:ln>
                  <a:noFill/>
                </a:ln>
                <a:effectLst/>
                <a:uLnTx/>
                <a:uFillTx/>
                <a:latin typeface="Calibri" pitchFamily="34" charset="0"/>
                <a:sym typeface="Symbol" pitchFamily="18" charset="2"/>
              </a:rPr>
              <a:t>*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(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s,a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) = expected utility starting out having taken action a from state s and (thereafter) acting optimally</a:t>
            </a: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Calibri" pitchFamily="34" charset="0"/>
            </a:endParaRPr>
          </a:p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The optimal policy:</a:t>
            </a: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itchFamily="34" charset="0"/>
                <a:sym typeface="Symbol" pitchFamily="18" charset="2"/>
              </a:rPr>
              <a:t></a:t>
            </a:r>
            <a:r>
              <a:rPr kumimoji="0" lang="en-US" sz="2800" b="0" i="0" u="none" strike="noStrike" kern="0" cap="none" spc="0" normalizeH="0" baseline="30000" noProof="0" dirty="0">
                <a:ln>
                  <a:noFill/>
                </a:ln>
                <a:effectLst/>
                <a:uLnTx/>
                <a:uFillTx/>
                <a:latin typeface="Calibri" pitchFamily="34" charset="0"/>
                <a:sym typeface="Symbol" pitchFamily="18" charset="2"/>
              </a:rPr>
              <a:t>*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(s) = optimal action from state s</a:t>
            </a:r>
          </a:p>
        </p:txBody>
      </p:sp>
      <p:sp>
        <p:nvSpPr>
          <p:cNvPr id="5" name="AutoShape 4"/>
          <p:cNvSpPr>
            <a:spLocks noChangeArrowheads="1"/>
          </p:cNvSpPr>
          <p:nvPr/>
        </p:nvSpPr>
        <p:spPr bwMode="auto">
          <a:xfrm>
            <a:off x="8732838" y="2209800"/>
            <a:ext cx="350837" cy="276225"/>
          </a:xfrm>
          <a:prstGeom prst="triangle">
            <a:avLst>
              <a:gd name="adj" fmla="val 50000"/>
            </a:avLst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6" name="AutoShape 5"/>
          <p:cNvSpPr>
            <a:spLocks noChangeArrowheads="1"/>
          </p:cNvSpPr>
          <p:nvPr/>
        </p:nvSpPr>
        <p:spPr bwMode="auto">
          <a:xfrm>
            <a:off x="8615363" y="4468813"/>
            <a:ext cx="350837" cy="276225"/>
          </a:xfrm>
          <a:prstGeom prst="triangle">
            <a:avLst>
              <a:gd name="adj" fmla="val 50000"/>
            </a:avLst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r" rtl="1"/>
            <a:endParaRPr lang="en-US"/>
          </a:p>
        </p:txBody>
      </p:sp>
      <p:sp>
        <p:nvSpPr>
          <p:cNvPr id="7" name="Line 7"/>
          <p:cNvSpPr>
            <a:spLocks noChangeShapeType="1"/>
          </p:cNvSpPr>
          <p:nvPr/>
        </p:nvSpPr>
        <p:spPr bwMode="auto">
          <a:xfrm flipH="1">
            <a:off x="7504113" y="2498725"/>
            <a:ext cx="1403350" cy="80645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" name="Line 9"/>
          <p:cNvSpPr>
            <a:spLocks noChangeShapeType="1"/>
          </p:cNvSpPr>
          <p:nvPr/>
        </p:nvSpPr>
        <p:spPr bwMode="auto">
          <a:xfrm flipH="1">
            <a:off x="8382000" y="2498725"/>
            <a:ext cx="525463" cy="8064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" name="Line 10"/>
          <p:cNvSpPr>
            <a:spLocks noChangeShapeType="1"/>
          </p:cNvSpPr>
          <p:nvPr/>
        </p:nvSpPr>
        <p:spPr bwMode="auto">
          <a:xfrm>
            <a:off x="8907463" y="2498725"/>
            <a:ext cx="525462" cy="690563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" name="Oval 11"/>
          <p:cNvSpPr>
            <a:spLocks noChangeArrowheads="1"/>
          </p:cNvSpPr>
          <p:nvPr/>
        </p:nvSpPr>
        <p:spPr bwMode="auto">
          <a:xfrm>
            <a:off x="8264525" y="3305175"/>
            <a:ext cx="292100" cy="287338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Line 13"/>
          <p:cNvSpPr>
            <a:spLocks noChangeShapeType="1"/>
          </p:cNvSpPr>
          <p:nvPr/>
        </p:nvSpPr>
        <p:spPr bwMode="auto">
          <a:xfrm flipH="1">
            <a:off x="7696200" y="3592513"/>
            <a:ext cx="690563" cy="465137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2" name="Line 14"/>
          <p:cNvSpPr>
            <a:spLocks noChangeShapeType="1"/>
          </p:cNvSpPr>
          <p:nvPr/>
        </p:nvSpPr>
        <p:spPr bwMode="auto">
          <a:xfrm>
            <a:off x="8386763" y="3592513"/>
            <a:ext cx="757237" cy="388937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3" name="Line 15"/>
          <p:cNvSpPr>
            <a:spLocks noChangeShapeType="1"/>
          </p:cNvSpPr>
          <p:nvPr/>
        </p:nvSpPr>
        <p:spPr bwMode="auto">
          <a:xfrm flipH="1">
            <a:off x="7945438" y="3592513"/>
            <a:ext cx="441325" cy="863600"/>
          </a:xfrm>
          <a:prstGeom prst="line">
            <a:avLst/>
          </a:prstGeom>
          <a:noFill/>
          <a:ln w="9525">
            <a:solidFill>
              <a:schemeClr val="bg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4" name="Line 16"/>
          <p:cNvSpPr>
            <a:spLocks noChangeShapeType="1"/>
          </p:cNvSpPr>
          <p:nvPr/>
        </p:nvSpPr>
        <p:spPr bwMode="auto">
          <a:xfrm>
            <a:off x="8386763" y="3592513"/>
            <a:ext cx="423862" cy="863600"/>
          </a:xfrm>
          <a:prstGeom prst="line">
            <a:avLst/>
          </a:prstGeom>
          <a:noFill/>
          <a:ln w="28575">
            <a:solidFill>
              <a:srgbClr val="C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Box 17"/>
          <p:cNvSpPr txBox="1">
            <a:spLocks noChangeArrowheads="1"/>
          </p:cNvSpPr>
          <p:nvPr/>
        </p:nvSpPr>
        <p:spPr bwMode="auto">
          <a:xfrm>
            <a:off x="8674100" y="2740025"/>
            <a:ext cx="2921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a</a:t>
            </a:r>
          </a:p>
        </p:txBody>
      </p:sp>
      <p:sp>
        <p:nvSpPr>
          <p:cNvPr id="16" name="Text Box 18"/>
          <p:cNvSpPr txBox="1">
            <a:spLocks noChangeArrowheads="1"/>
          </p:cNvSpPr>
          <p:nvPr/>
        </p:nvSpPr>
        <p:spPr bwMode="auto">
          <a:xfrm>
            <a:off x="9083675" y="2209800"/>
            <a:ext cx="2921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00FF"/>
                </a:solidFill>
              </a:rPr>
              <a:t>s</a:t>
            </a:r>
          </a:p>
        </p:txBody>
      </p:sp>
      <p:sp>
        <p:nvSpPr>
          <p:cNvPr id="17" name="Text Box 19"/>
          <p:cNvSpPr txBox="1">
            <a:spLocks noChangeArrowheads="1"/>
          </p:cNvSpPr>
          <p:nvPr/>
        </p:nvSpPr>
        <p:spPr bwMode="auto">
          <a:xfrm>
            <a:off x="8991600" y="4456113"/>
            <a:ext cx="3810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en-US">
                <a:solidFill>
                  <a:srgbClr val="0000FF"/>
                </a:solidFill>
              </a:rPr>
              <a:t>s’</a:t>
            </a:r>
          </a:p>
        </p:txBody>
      </p:sp>
      <p:sp>
        <p:nvSpPr>
          <p:cNvPr id="18" name="Text Box 20"/>
          <p:cNvSpPr txBox="1">
            <a:spLocks noChangeArrowheads="1"/>
          </p:cNvSpPr>
          <p:nvPr/>
        </p:nvSpPr>
        <p:spPr bwMode="auto">
          <a:xfrm>
            <a:off x="8556625" y="3305175"/>
            <a:ext cx="584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8000"/>
                </a:solidFill>
              </a:rPr>
              <a:t>s, a</a:t>
            </a:r>
          </a:p>
        </p:txBody>
      </p:sp>
      <p:sp>
        <p:nvSpPr>
          <p:cNvPr id="19" name="Line 22"/>
          <p:cNvSpPr>
            <a:spLocks noChangeShapeType="1"/>
          </p:cNvSpPr>
          <p:nvPr/>
        </p:nvSpPr>
        <p:spPr bwMode="auto">
          <a:xfrm flipH="1">
            <a:off x="7388225" y="4745038"/>
            <a:ext cx="1401763" cy="40322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0" name="Line 24"/>
          <p:cNvSpPr>
            <a:spLocks noChangeShapeType="1"/>
          </p:cNvSpPr>
          <p:nvPr/>
        </p:nvSpPr>
        <p:spPr bwMode="auto">
          <a:xfrm flipH="1">
            <a:off x="8264525" y="4745038"/>
            <a:ext cx="525463" cy="4032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1" name="Line 25"/>
          <p:cNvSpPr>
            <a:spLocks noChangeShapeType="1"/>
          </p:cNvSpPr>
          <p:nvPr/>
        </p:nvSpPr>
        <p:spPr bwMode="auto">
          <a:xfrm>
            <a:off x="8789988" y="4745038"/>
            <a:ext cx="527050" cy="344487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Box 27"/>
          <p:cNvSpPr txBox="1">
            <a:spLocks noChangeArrowheads="1"/>
          </p:cNvSpPr>
          <p:nvPr/>
        </p:nvSpPr>
        <p:spPr bwMode="auto">
          <a:xfrm>
            <a:off x="9723438" y="4016375"/>
            <a:ext cx="216376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C00000"/>
                </a:solidFill>
              </a:rPr>
              <a:t>(s,a,s’) is a </a:t>
            </a:r>
            <a:br>
              <a:rPr lang="en-US" sz="2000">
                <a:solidFill>
                  <a:srgbClr val="C00000"/>
                </a:solidFill>
              </a:rPr>
            </a:br>
            <a:r>
              <a:rPr lang="en-US" sz="2000" i="1">
                <a:solidFill>
                  <a:srgbClr val="C00000"/>
                </a:solidFill>
              </a:rPr>
              <a:t>transition</a:t>
            </a:r>
          </a:p>
        </p:txBody>
      </p:sp>
      <p:sp>
        <p:nvSpPr>
          <p:cNvPr id="23" name="Text Box 28"/>
          <p:cNvSpPr txBox="1">
            <a:spLocks noChangeArrowheads="1"/>
          </p:cNvSpPr>
          <p:nvPr/>
        </p:nvSpPr>
        <p:spPr bwMode="auto">
          <a:xfrm>
            <a:off x="7924800" y="4008438"/>
            <a:ext cx="819150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s,a,s’</a:t>
            </a:r>
          </a:p>
        </p:txBody>
      </p:sp>
      <p:sp>
        <p:nvSpPr>
          <p:cNvPr id="24" name="Text Box 30"/>
          <p:cNvSpPr txBox="1">
            <a:spLocks noChangeArrowheads="1"/>
          </p:cNvSpPr>
          <p:nvPr/>
        </p:nvSpPr>
        <p:spPr bwMode="auto">
          <a:xfrm>
            <a:off x="9723438" y="2076450"/>
            <a:ext cx="105251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0000FF"/>
                </a:solidFill>
              </a:rPr>
              <a:t>s is a </a:t>
            </a:r>
            <a:r>
              <a:rPr lang="en-US" sz="2000" i="1">
                <a:solidFill>
                  <a:srgbClr val="0000FF"/>
                </a:solidFill>
              </a:rPr>
              <a:t>state</a:t>
            </a:r>
          </a:p>
        </p:txBody>
      </p:sp>
      <p:sp>
        <p:nvSpPr>
          <p:cNvPr id="25" name="Text Box 32"/>
          <p:cNvSpPr txBox="1">
            <a:spLocks noChangeArrowheads="1"/>
          </p:cNvSpPr>
          <p:nvPr/>
        </p:nvSpPr>
        <p:spPr bwMode="auto">
          <a:xfrm>
            <a:off x="9723438" y="3048000"/>
            <a:ext cx="12954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008000"/>
                </a:solidFill>
              </a:rPr>
              <a:t>(s, a) is a </a:t>
            </a:r>
            <a:r>
              <a:rPr lang="en-US" sz="2000" i="1" dirty="0">
                <a:solidFill>
                  <a:srgbClr val="008000"/>
                </a:solidFill>
              </a:rPr>
              <a:t>q-state</a:t>
            </a:r>
          </a:p>
        </p:txBody>
      </p:sp>
    </p:spTree>
    <p:extLst>
      <p:ext uri="{BB962C8B-B14F-4D97-AF65-F5344CB8AC3E}">
        <p14:creationId xmlns:p14="http://schemas.microsoft.com/office/powerpoint/2010/main" val="10080545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Gridworld</a:t>
            </a:r>
            <a:r>
              <a:rPr lang="en-US" dirty="0"/>
              <a:t> Values V*</a:t>
            </a:r>
          </a:p>
        </p:txBody>
      </p:sp>
      <p:pic>
        <p:nvPicPr>
          <p:cNvPr id="3" name="Picture 2" descr="Screen Shot 2014-08-11 at 12.15.55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8169" y="1371600"/>
            <a:ext cx="5955661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5638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Gridworld</a:t>
            </a:r>
            <a:r>
              <a:rPr lang="en-US" dirty="0"/>
              <a:t>: Q*</a:t>
            </a:r>
          </a:p>
        </p:txBody>
      </p:sp>
      <p:pic>
        <p:nvPicPr>
          <p:cNvPr id="3" name="Picture 2" descr="Screen Shot 2014-08-11 at 12.16.02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1591" y="1371600"/>
            <a:ext cx="5968818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1090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Bellman Equations</a:t>
            </a:r>
          </a:p>
        </p:txBody>
      </p:sp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20068" y="1529234"/>
            <a:ext cx="8551863" cy="5142545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964880" y="2377743"/>
            <a:ext cx="5562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Local </a:t>
            </a:r>
            <a:r>
              <a:rPr lang="en-US" sz="2800" dirty="0" err="1">
                <a:latin typeface="Calibri" pitchFamily="34" charset="0"/>
              </a:rPr>
              <a:t>expectimax</a:t>
            </a:r>
            <a:r>
              <a:rPr lang="en-US" sz="2800" dirty="0">
                <a:latin typeface="Calibri" pitchFamily="34" charset="0"/>
              </a:rPr>
              <a:t> updates</a:t>
            </a:r>
          </a:p>
          <a:p>
            <a:r>
              <a:rPr lang="en-US" sz="2800" dirty="0">
                <a:latin typeface="Calibri" pitchFamily="34" charset="0"/>
              </a:rPr>
              <a:t>Guaranteed to converge for 0&lt;</a:t>
            </a:r>
            <a:r>
              <a:rPr lang="en-US" sz="2800" dirty="0">
                <a:sym typeface="Symbol" pitchFamily="18" charset="2"/>
              </a:rPr>
              <a:t>&lt;1</a:t>
            </a:r>
            <a:endParaRPr lang="en-US" sz="28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66204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ea typeface="ＭＳ Ｐゴシック" pitchFamily="34" charset="-128"/>
                <a:cs typeface="Calibri"/>
              </a:rPr>
              <a:t>The Bellman Equations</a:t>
            </a:r>
          </a:p>
        </p:txBody>
      </p:sp>
      <p:sp>
        <p:nvSpPr>
          <p:cNvPr id="66562" name="Rectangle 3"/>
          <p:cNvSpPr>
            <a:spLocks noGrp="1" noChangeArrowheads="1"/>
          </p:cNvSpPr>
          <p:nvPr>
            <p:ph idx="1"/>
          </p:nvPr>
        </p:nvSpPr>
        <p:spPr>
          <a:xfrm>
            <a:off x="436828" y="1675536"/>
            <a:ext cx="8610600" cy="5486400"/>
          </a:xfrm>
        </p:spPr>
        <p:txBody>
          <a:bodyPr>
            <a:normAutofit lnSpcReduction="10000"/>
          </a:bodyPr>
          <a:lstStyle/>
          <a:p>
            <a:r>
              <a:rPr lang="en-US" sz="2800" dirty="0">
                <a:latin typeface="Calibri"/>
                <a:ea typeface="ＭＳ Ｐゴシック" pitchFamily="34" charset="-128"/>
                <a:cs typeface="Calibri"/>
              </a:rPr>
              <a:t>Definition of </a:t>
            </a:r>
            <a:r>
              <a:rPr lang="en-US" altLang="ja-JP" sz="2800" dirty="0">
                <a:latin typeface="Calibri"/>
                <a:ea typeface="ＭＳ Ｐゴシック" pitchFamily="34" charset="-128"/>
                <a:cs typeface="Calibri"/>
              </a:rPr>
              <a:t>“optimal utility” via </a:t>
            </a:r>
            <a:r>
              <a:rPr lang="en-US" altLang="ja-JP" sz="2800" dirty="0" err="1">
                <a:latin typeface="Calibri"/>
                <a:ea typeface="ＭＳ Ｐゴシック" pitchFamily="34" charset="-128"/>
                <a:cs typeface="Calibri"/>
              </a:rPr>
              <a:t>expectimax</a:t>
            </a:r>
            <a:r>
              <a:rPr lang="en-US" altLang="ja-JP" sz="2800" dirty="0">
                <a:latin typeface="Calibri"/>
                <a:ea typeface="ＭＳ Ｐゴシック" pitchFamily="34" charset="-128"/>
                <a:cs typeface="Calibri"/>
              </a:rPr>
              <a:t> recurrence gives a simple one-step </a:t>
            </a:r>
            <a:r>
              <a:rPr lang="en-US" altLang="ja-JP" sz="2800" dirty="0" err="1">
                <a:latin typeface="Calibri"/>
                <a:ea typeface="ＭＳ Ｐゴシック" pitchFamily="34" charset="-128"/>
                <a:cs typeface="Calibri"/>
              </a:rPr>
              <a:t>lookahead</a:t>
            </a:r>
            <a:r>
              <a:rPr lang="en-US" altLang="ja-JP" sz="2800" dirty="0">
                <a:latin typeface="Calibri"/>
                <a:ea typeface="ＭＳ Ｐゴシック" pitchFamily="34" charset="-128"/>
                <a:cs typeface="Calibri"/>
              </a:rPr>
              <a:t> relationship amongst optimal utility values</a:t>
            </a:r>
          </a:p>
          <a:p>
            <a:endParaRPr lang="en-US" altLang="ja-JP" sz="2400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altLang="ja-JP" sz="2400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altLang="ja-JP" sz="2400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altLang="ja-JP" sz="2400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altLang="ja-JP" sz="2400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altLang="ja-JP" sz="2400" dirty="0">
              <a:latin typeface="Calibri"/>
              <a:ea typeface="ＭＳ Ｐゴシック" pitchFamily="34" charset="-128"/>
              <a:cs typeface="Calibri"/>
            </a:endParaRPr>
          </a:p>
          <a:p>
            <a:pPr marL="0" indent="0">
              <a:buNone/>
            </a:pPr>
            <a:endParaRPr lang="en-US" altLang="ja-JP" sz="2400" dirty="0">
              <a:latin typeface="Calibri"/>
              <a:ea typeface="ＭＳ Ｐゴシック" pitchFamily="34" charset="-128"/>
              <a:cs typeface="Calibri"/>
            </a:endParaRPr>
          </a:p>
          <a:p>
            <a:r>
              <a:rPr lang="en-US" altLang="ja-JP" sz="2800" dirty="0">
                <a:latin typeface="Calibri"/>
                <a:ea typeface="ＭＳ Ｐゴシック" pitchFamily="34" charset="-128"/>
                <a:cs typeface="Calibri"/>
              </a:rPr>
              <a:t>These are the Bellman equations, and they characterize optimal values in a way we’ll use over and over</a:t>
            </a:r>
            <a:endParaRPr lang="en-US" sz="1400" dirty="0">
              <a:solidFill>
                <a:srgbClr val="CC0000"/>
              </a:solidFill>
              <a:latin typeface="Calibri"/>
              <a:ea typeface="ＭＳ Ｐゴシック" pitchFamily="34" charset="-128"/>
              <a:cs typeface="Calibri"/>
            </a:endParaRPr>
          </a:p>
          <a:p>
            <a:pPr lvl="1">
              <a:buFont typeface="Wingdings" pitchFamily="2" charset="2"/>
              <a:buNone/>
            </a:pPr>
            <a:r>
              <a:rPr lang="en-US" sz="2400" dirty="0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</a:rPr>
              <a:t>	</a:t>
            </a:r>
            <a:endParaRPr lang="en-US" sz="2800" dirty="0">
              <a:latin typeface="Calibri"/>
              <a:ea typeface="ＭＳ Ｐゴシック" pitchFamily="34" charset="-128"/>
              <a:cs typeface="Calibri"/>
              <a:sym typeface="Symbol" pitchFamily="18" charset="2"/>
            </a:endParaRPr>
          </a:p>
          <a:p>
            <a:endParaRPr lang="en-US" sz="2800" dirty="0">
              <a:latin typeface="Calibri"/>
              <a:ea typeface="ＭＳ Ｐゴシック" pitchFamily="34" charset="-128"/>
              <a:cs typeface="Calibri"/>
              <a:sym typeface="Symbol" pitchFamily="18" charset="2"/>
            </a:endParaRPr>
          </a:p>
        </p:txBody>
      </p:sp>
      <p:pic>
        <p:nvPicPr>
          <p:cNvPr id="47" name="Picture 46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/>
          <a:stretch>
            <a:fillRect/>
          </a:stretch>
        </p:blipFill>
        <p:spPr bwMode="auto">
          <a:xfrm>
            <a:off x="1266938" y="3220795"/>
            <a:ext cx="3076881" cy="405209"/>
          </a:xfrm>
          <a:prstGeom prst="rect">
            <a:avLst/>
          </a:prstGeom>
          <a:noFill/>
          <a:ln/>
          <a:effectLst/>
        </p:spPr>
      </p:pic>
      <p:pic>
        <p:nvPicPr>
          <p:cNvPr id="46" name="Picture 45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/>
          <a:stretch>
            <a:fillRect/>
          </a:stretch>
        </p:blipFill>
        <p:spPr bwMode="auto">
          <a:xfrm>
            <a:off x="1266934" y="4605095"/>
            <a:ext cx="6950388" cy="690805"/>
          </a:xfrm>
          <a:prstGeom prst="rect">
            <a:avLst/>
          </a:prstGeom>
          <a:noFill/>
          <a:ln/>
          <a:effectLst/>
        </p:spPr>
      </p:pic>
      <p:pic>
        <p:nvPicPr>
          <p:cNvPr id="48" name="Picture 47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/>
          <a:stretch>
            <a:fillRect/>
          </a:stretch>
        </p:blipFill>
        <p:spPr bwMode="auto">
          <a:xfrm>
            <a:off x="1273564" y="3863732"/>
            <a:ext cx="5556003" cy="593269"/>
          </a:xfrm>
          <a:prstGeom prst="rect">
            <a:avLst/>
          </a:prstGeom>
          <a:noFill/>
          <a:ln/>
          <a:effectLst/>
        </p:spPr>
      </p:pic>
      <p:grpSp>
        <p:nvGrpSpPr>
          <p:cNvPr id="27" name="Group 4"/>
          <p:cNvGrpSpPr>
            <a:grpSpLocks/>
          </p:cNvGrpSpPr>
          <p:nvPr/>
        </p:nvGrpSpPr>
        <p:grpSpPr bwMode="auto">
          <a:xfrm>
            <a:off x="8698100" y="1879831"/>
            <a:ext cx="3048000" cy="2754586"/>
            <a:chOff x="2400" y="1401"/>
            <a:chExt cx="1392" cy="1258"/>
          </a:xfrm>
        </p:grpSpPr>
        <p:sp>
          <p:nvSpPr>
            <p:cNvPr id="28" name="AutoShape 5"/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>
                <a:latin typeface="Calibri"/>
                <a:cs typeface="Calibri"/>
              </a:endParaRPr>
            </a:p>
          </p:txBody>
        </p:sp>
        <p:grpSp>
          <p:nvGrpSpPr>
            <p:cNvPr id="29" name="Group 6"/>
            <p:cNvGrpSpPr>
              <a:grpSpLocks/>
            </p:cNvGrpSpPr>
            <p:nvPr/>
          </p:nvGrpSpPr>
          <p:grpSpPr bwMode="auto">
            <a:xfrm>
              <a:off x="2529" y="1617"/>
              <a:ext cx="1263" cy="361"/>
              <a:chOff x="1584" y="1680"/>
              <a:chExt cx="2352" cy="336"/>
            </a:xfrm>
          </p:grpSpPr>
          <p:sp>
            <p:nvSpPr>
              <p:cNvPr id="42" name="Line 7"/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43" name="Line 8"/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1200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44" name="Line 9"/>
              <p:cNvSpPr>
                <a:spLocks noChangeShapeType="1"/>
              </p:cNvSpPr>
              <p:nvPr/>
            </p:nvSpPr>
            <p:spPr bwMode="auto">
              <a:xfrm flipH="1">
                <a:off x="2304" y="1680"/>
                <a:ext cx="432" cy="3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45" name="Line 10"/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</p:grpSp>
        <p:sp>
          <p:nvSpPr>
            <p:cNvPr id="30" name="Oval 11"/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grpSp>
          <p:nvGrpSpPr>
            <p:cNvPr id="31" name="Group 12"/>
            <p:cNvGrpSpPr>
              <a:grpSpLocks/>
            </p:cNvGrpSpPr>
            <p:nvPr/>
          </p:nvGrpSpPr>
          <p:grpSpPr bwMode="auto">
            <a:xfrm>
              <a:off x="2400" y="2107"/>
              <a:ext cx="1057" cy="386"/>
              <a:chOff x="1536" y="2400"/>
              <a:chExt cx="1584" cy="624"/>
            </a:xfrm>
          </p:grpSpPr>
          <p:sp>
            <p:nvSpPr>
              <p:cNvPr id="38" name="Line 13"/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39" name="Line 14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40" name="Line 15"/>
              <p:cNvSpPr>
                <a:spLocks noChangeShapeType="1"/>
              </p:cNvSpPr>
              <p:nvPr/>
            </p:nvSpPr>
            <p:spPr bwMode="auto">
              <a:xfrm flipH="1">
                <a:off x="2021" y="2400"/>
                <a:ext cx="291" cy="624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41" name="Line 16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</p:grpSp>
        <p:sp>
          <p:nvSpPr>
            <p:cNvPr id="32" name="Text Box 17"/>
            <p:cNvSpPr txBox="1">
              <a:spLocks noChangeArrowheads="1"/>
            </p:cNvSpPr>
            <p:nvPr/>
          </p:nvSpPr>
          <p:spPr bwMode="auto">
            <a:xfrm>
              <a:off x="3071" y="1680"/>
              <a:ext cx="129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latin typeface="Calibri"/>
                  <a:cs typeface="Calibri"/>
                </a:rPr>
                <a:t>a</a:t>
              </a:r>
            </a:p>
          </p:txBody>
        </p:sp>
        <p:sp>
          <p:nvSpPr>
            <p:cNvPr id="33" name="Text Box 18"/>
            <p:cNvSpPr txBox="1">
              <a:spLocks noChangeArrowheads="1"/>
            </p:cNvSpPr>
            <p:nvPr/>
          </p:nvSpPr>
          <p:spPr bwMode="auto">
            <a:xfrm>
              <a:off x="3216" y="1401"/>
              <a:ext cx="129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</a:p>
          </p:txBody>
        </p:sp>
        <p:sp>
          <p:nvSpPr>
            <p:cNvPr id="34" name="Text Box 19"/>
            <p:cNvSpPr txBox="1">
              <a:spLocks noChangeArrowheads="1"/>
            </p:cNvSpPr>
            <p:nvPr/>
          </p:nvSpPr>
          <p:spPr bwMode="auto">
            <a:xfrm>
              <a:off x="3024" y="1920"/>
              <a:ext cx="559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solidFill>
                    <a:srgbClr val="008000"/>
                  </a:solidFill>
                  <a:latin typeface="Calibri"/>
                  <a:cs typeface="Calibri"/>
                </a:rPr>
                <a:t>s, a</a:t>
              </a:r>
            </a:p>
          </p:txBody>
        </p:sp>
        <p:sp>
          <p:nvSpPr>
            <p:cNvPr id="35" name="Text Box 20"/>
            <p:cNvSpPr txBox="1">
              <a:spLocks noChangeArrowheads="1"/>
            </p:cNvSpPr>
            <p:nvPr/>
          </p:nvSpPr>
          <p:spPr bwMode="auto">
            <a:xfrm>
              <a:off x="2609" y="2261"/>
              <a:ext cx="504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 err="1">
                  <a:latin typeface="Calibri"/>
                  <a:cs typeface="Calibri"/>
                </a:rPr>
                <a:t>s,a,s</a:t>
              </a:r>
              <a:r>
                <a:rPr lang="ja-JP" altLang="en-US" sz="2400">
                  <a:latin typeface="Calibri"/>
                  <a:cs typeface="Calibri"/>
                </a:rPr>
                <a:t>’</a:t>
              </a:r>
              <a:endParaRPr lang="en-US" sz="2400" dirty="0">
                <a:latin typeface="Calibri"/>
                <a:cs typeface="Calibri"/>
              </a:endParaRPr>
            </a:p>
          </p:txBody>
        </p:sp>
        <p:sp>
          <p:nvSpPr>
            <p:cNvPr id="36" name="AutoShape 21"/>
            <p:cNvSpPr>
              <a:spLocks noChangeArrowheads="1"/>
            </p:cNvSpPr>
            <p:nvPr/>
          </p:nvSpPr>
          <p:spPr bwMode="auto">
            <a:xfrm>
              <a:off x="3019" y="2499"/>
              <a:ext cx="154" cy="123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r" rtl="1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37" name="Text Box 22"/>
            <p:cNvSpPr txBox="1">
              <a:spLocks noChangeArrowheads="1"/>
            </p:cNvSpPr>
            <p:nvPr/>
          </p:nvSpPr>
          <p:spPr bwMode="auto">
            <a:xfrm>
              <a:off x="3096" y="2448"/>
              <a:ext cx="331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en-US" sz="24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  <a:r>
                <a:rPr lang="ja-JP" altLang="en-US" sz="2400">
                  <a:solidFill>
                    <a:srgbClr val="0000FF"/>
                  </a:solidFill>
                  <a:latin typeface="Calibri"/>
                  <a:cs typeface="Calibri"/>
                </a:rPr>
                <a:t>’</a:t>
              </a:r>
              <a:endParaRPr lang="en-US" sz="2400" dirty="0">
                <a:solidFill>
                  <a:srgbClr val="0000FF"/>
                </a:solidFill>
                <a:latin typeface="Calibri"/>
                <a:cs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1955189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Value Iteration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57187" name="Rectangle 3"/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457200" y="1638300"/>
                <a:ext cx="11277600" cy="4800600"/>
              </a:xfrm>
            </p:spPr>
            <p:txBody>
              <a:bodyPr>
                <a:normAutofit lnSpcReduction="10000"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en-US" sz="2800" dirty="0">
                    <a:latin typeface="Calibri"/>
                    <a:ea typeface="ＭＳ Ｐゴシック" pitchFamily="34" charset="-128"/>
                    <a:cs typeface="Calibri"/>
                  </a:rPr>
                  <a:t>Bellman equations </a:t>
                </a:r>
                <a:r>
                  <a:rPr lang="en-US" sz="2800" dirty="0">
                    <a:solidFill>
                      <a:srgbClr val="C00000"/>
                    </a:solidFill>
                    <a:latin typeface="Calibri"/>
                    <a:ea typeface="ＭＳ Ｐゴシック" pitchFamily="34" charset="-128"/>
                    <a:cs typeface="Calibri"/>
                  </a:rPr>
                  <a:t>characterize</a:t>
                </a:r>
                <a:r>
                  <a:rPr lang="en-US" sz="2800" dirty="0">
                    <a:latin typeface="Calibri"/>
                    <a:ea typeface="ＭＳ Ｐゴシック" pitchFamily="34" charset="-128"/>
                    <a:cs typeface="Calibri"/>
                  </a:rPr>
                  <a:t> the (one step) optimal values:</a:t>
                </a:r>
              </a:p>
              <a:p>
                <a:pPr>
                  <a:lnSpc>
                    <a:spcPct val="80000"/>
                  </a:lnSpc>
                </a:pPr>
                <a:endParaRPr lang="en-US" sz="2800" dirty="0">
                  <a:latin typeface="Calibri"/>
                  <a:ea typeface="ＭＳ Ｐゴシック" pitchFamily="34" charset="-128"/>
                  <a:cs typeface="Calibri"/>
                </a:endParaRPr>
              </a:p>
              <a:p>
                <a:pPr>
                  <a:lnSpc>
                    <a:spcPct val="80000"/>
                  </a:lnSpc>
                </a:pPr>
                <a:endParaRPr lang="en-US" sz="2800" dirty="0">
                  <a:latin typeface="Calibri"/>
                  <a:ea typeface="ＭＳ Ｐゴシック" pitchFamily="34" charset="-128"/>
                  <a:cs typeface="Calibri"/>
                </a:endParaRPr>
              </a:p>
              <a:p>
                <a:pPr>
                  <a:lnSpc>
                    <a:spcPct val="80000"/>
                  </a:lnSpc>
                </a:pPr>
                <a:endParaRPr lang="en-US" sz="2800" dirty="0">
                  <a:latin typeface="Calibri"/>
                  <a:ea typeface="ＭＳ Ｐゴシック" pitchFamily="34" charset="-128"/>
                  <a:cs typeface="Calibri"/>
                </a:endParaRPr>
              </a:p>
              <a:p>
                <a:pPr>
                  <a:lnSpc>
                    <a:spcPct val="80000"/>
                  </a:lnSpc>
                </a:pPr>
                <a:endParaRPr lang="en-US" sz="2800" dirty="0">
                  <a:latin typeface="Calibri"/>
                  <a:ea typeface="ＭＳ Ｐゴシック" pitchFamily="34" charset="-128"/>
                  <a:cs typeface="Calibri"/>
                </a:endParaRPr>
              </a:p>
              <a:p>
                <a:pPr>
                  <a:lnSpc>
                    <a:spcPct val="80000"/>
                  </a:lnSpc>
                </a:pPr>
                <a:r>
                  <a:rPr lang="en-US" sz="2800" dirty="0">
                    <a:latin typeface="Calibri"/>
                    <a:ea typeface="ＭＳ Ｐゴシック" pitchFamily="34" charset="-128"/>
                    <a:cs typeface="Calibri"/>
                  </a:rPr>
                  <a:t>Value iteration </a:t>
                </a:r>
                <a:r>
                  <a:rPr lang="en-US" sz="2800" dirty="0">
                    <a:solidFill>
                      <a:srgbClr val="C00000"/>
                    </a:solidFill>
                    <a:latin typeface="Calibri"/>
                    <a:ea typeface="ＭＳ Ｐゴシック" pitchFamily="34" charset="-128"/>
                    <a:cs typeface="Calibri"/>
                  </a:rPr>
                  <a:t>computes</a:t>
                </a:r>
                <a:r>
                  <a:rPr lang="en-US" sz="2800" dirty="0">
                    <a:latin typeface="Calibri"/>
                    <a:ea typeface="ＭＳ Ｐゴシック" pitchFamily="34" charset="-128"/>
                    <a:cs typeface="Calibri"/>
                  </a:rPr>
                  <a:t> them for k steps:</a:t>
                </a:r>
              </a:p>
              <a:p>
                <a:pPr>
                  <a:lnSpc>
                    <a:spcPct val="80000"/>
                  </a:lnSpc>
                </a:pPr>
                <a:endParaRPr lang="en-US" sz="2800" dirty="0">
                  <a:latin typeface="Calibri"/>
                  <a:ea typeface="ＭＳ Ｐゴシック" pitchFamily="34" charset="-128"/>
                  <a:cs typeface="Calibri"/>
                </a:endParaRPr>
              </a:p>
              <a:p>
                <a:pPr lvl="1">
                  <a:lnSpc>
                    <a:spcPct val="80000"/>
                  </a:lnSpc>
                </a:pPr>
                <a:endParaRPr lang="en-US" sz="2400" dirty="0">
                  <a:latin typeface="Calibri"/>
                  <a:ea typeface="ＭＳ Ｐゴシック" pitchFamily="34" charset="-128"/>
                  <a:cs typeface="Calibri"/>
                </a:endParaRPr>
              </a:p>
              <a:p>
                <a:pPr lvl="1">
                  <a:lnSpc>
                    <a:spcPct val="80000"/>
                  </a:lnSpc>
                </a:pPr>
                <a:endParaRPr lang="en-US" sz="2400" dirty="0">
                  <a:latin typeface="Calibri"/>
                  <a:ea typeface="ＭＳ Ｐゴシック" pitchFamily="34" charset="-128"/>
                  <a:cs typeface="Calibri"/>
                </a:endParaRPr>
              </a:p>
              <a:p>
                <a:pPr lvl="1">
                  <a:lnSpc>
                    <a:spcPct val="80000"/>
                  </a:lnSpc>
                </a:pPr>
                <a:endParaRPr lang="en-US" sz="2400" dirty="0">
                  <a:latin typeface="Calibri"/>
                  <a:ea typeface="ＭＳ Ｐゴシック" pitchFamily="34" charset="-128"/>
                  <a:cs typeface="Calibri"/>
                </a:endParaRPr>
              </a:p>
              <a:p>
                <a:pPr>
                  <a:lnSpc>
                    <a:spcPct val="80000"/>
                  </a:lnSpc>
                </a:pPr>
                <a:r>
                  <a:rPr lang="en-US" sz="2800" dirty="0">
                    <a:latin typeface="Calibri"/>
                    <a:ea typeface="ＭＳ Ｐゴシック" pitchFamily="34" charset="-128"/>
                    <a:cs typeface="Calibri"/>
                  </a:rPr>
                  <a:t>Value iteration is just a fixed point solution method</a:t>
                </a:r>
              </a:p>
              <a:p>
                <a:pPr lvl="1">
                  <a:lnSpc>
                    <a:spcPct val="80000"/>
                  </a:lnSpc>
                </a:pPr>
                <a:r>
                  <a:rPr lang="en-US" sz="2000" dirty="0">
                    <a:ea typeface="ＭＳ Ｐゴシック" pitchFamily="34" charset="-128"/>
                    <a:cs typeface="Calibri"/>
                  </a:rPr>
                  <a:t>Find fixed point: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  <m:t>𝑉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  <m:t>𝑘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  <m:t>+1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  <a:ea typeface="ＭＳ Ｐゴシック" pitchFamily="34" charset="-128"/>
                        <a:cs typeface="Calibri"/>
                      </a:rPr>
                      <m:t>==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  <m:t>𝑉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  <m:t>𝑘</m:t>
                        </m:r>
                      </m:sub>
                    </m:sSub>
                  </m:oMath>
                </a14:m>
                <a:endParaRPr lang="en-US" sz="2000" dirty="0">
                  <a:latin typeface="Calibri"/>
                  <a:ea typeface="ＭＳ Ｐゴシック" pitchFamily="34" charset="-128"/>
                  <a:cs typeface="Calibri"/>
                </a:endParaRPr>
              </a:p>
            </p:txBody>
          </p:sp>
        </mc:Choice>
        <mc:Fallback xmlns="">
          <p:sp>
            <p:nvSpPr>
              <p:cNvPr id="1757187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38300"/>
                <a:ext cx="11277600" cy="4800600"/>
              </a:xfrm>
              <a:blipFill>
                <a:blip r:embed="rId5"/>
                <a:stretch>
                  <a:fillRect l="-1012" t="-37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9" name="Picture 28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/>
          <a:stretch>
            <a:fillRect/>
          </a:stretch>
        </p:blipFill>
        <p:spPr bwMode="auto">
          <a:xfrm>
            <a:off x="1395734" y="4476687"/>
            <a:ext cx="7266933" cy="690930"/>
          </a:xfrm>
          <a:prstGeom prst="rect">
            <a:avLst/>
          </a:prstGeom>
          <a:noFill/>
          <a:ln/>
          <a:effectLst/>
        </p:spPr>
      </p:pic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9372600" y="1931194"/>
            <a:ext cx="2209800" cy="2427288"/>
            <a:chOff x="2400" y="1209"/>
            <a:chExt cx="1392" cy="1529"/>
          </a:xfrm>
        </p:grpSpPr>
        <p:sp>
          <p:nvSpPr>
            <p:cNvPr id="9" name="AutoShape 11"/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latin typeface="Calibri"/>
                <a:cs typeface="Calibri"/>
              </a:endParaRPr>
            </a:p>
          </p:txBody>
        </p:sp>
        <p:grpSp>
          <p:nvGrpSpPr>
            <p:cNvPr id="3" name="Group 12"/>
            <p:cNvGrpSpPr>
              <a:grpSpLocks/>
            </p:cNvGrpSpPr>
            <p:nvPr/>
          </p:nvGrpSpPr>
          <p:grpSpPr bwMode="auto">
            <a:xfrm>
              <a:off x="2529" y="1617"/>
              <a:ext cx="1263" cy="361"/>
              <a:chOff x="1584" y="1680"/>
              <a:chExt cx="2352" cy="336"/>
            </a:xfrm>
          </p:grpSpPr>
          <p:sp>
            <p:nvSpPr>
              <p:cNvPr id="23" name="Line 13"/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24" name="Line 14"/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1200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25" name="Line 15"/>
              <p:cNvSpPr>
                <a:spLocks noChangeShapeType="1"/>
              </p:cNvSpPr>
              <p:nvPr/>
            </p:nvSpPr>
            <p:spPr bwMode="auto">
              <a:xfrm flipH="1">
                <a:off x="2304" y="1680"/>
                <a:ext cx="432" cy="3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26" name="Line 16"/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</p:grpSp>
        <p:sp>
          <p:nvSpPr>
            <p:cNvPr id="11" name="Oval 17"/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grpSp>
          <p:nvGrpSpPr>
            <p:cNvPr id="4" name="Group 18"/>
            <p:cNvGrpSpPr>
              <a:grpSpLocks/>
            </p:cNvGrpSpPr>
            <p:nvPr/>
          </p:nvGrpSpPr>
          <p:grpSpPr bwMode="auto">
            <a:xfrm>
              <a:off x="2400" y="2107"/>
              <a:ext cx="1057" cy="386"/>
              <a:chOff x="1536" y="2400"/>
              <a:chExt cx="1584" cy="624"/>
            </a:xfrm>
          </p:grpSpPr>
          <p:sp>
            <p:nvSpPr>
              <p:cNvPr id="19" name="Line 19"/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20" name="Line 20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21" name="Line 21"/>
              <p:cNvSpPr>
                <a:spLocks noChangeShapeType="1"/>
              </p:cNvSpPr>
              <p:nvPr/>
            </p:nvSpPr>
            <p:spPr bwMode="auto">
              <a:xfrm flipH="1">
                <a:off x="2021" y="2400"/>
                <a:ext cx="291" cy="624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22" name="Line 22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</p:grpSp>
        <p:sp>
          <p:nvSpPr>
            <p:cNvPr id="13" name="Text Box 23"/>
            <p:cNvSpPr txBox="1">
              <a:spLocks noChangeArrowheads="1"/>
            </p:cNvSpPr>
            <p:nvPr/>
          </p:nvSpPr>
          <p:spPr bwMode="auto">
            <a:xfrm>
              <a:off x="3024" y="1680"/>
              <a:ext cx="129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>
                  <a:latin typeface="Calibri"/>
                  <a:cs typeface="Calibri"/>
                </a:rPr>
                <a:t>a</a:t>
              </a:r>
            </a:p>
          </p:txBody>
        </p:sp>
        <p:sp>
          <p:nvSpPr>
            <p:cNvPr id="14" name="Text Box 24"/>
            <p:cNvSpPr txBox="1">
              <a:spLocks noChangeArrowheads="1"/>
            </p:cNvSpPr>
            <p:nvPr/>
          </p:nvSpPr>
          <p:spPr bwMode="auto">
            <a:xfrm>
              <a:off x="2976" y="1209"/>
              <a:ext cx="624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>
                  <a:solidFill>
                    <a:srgbClr val="0000FF"/>
                  </a:solidFill>
                  <a:latin typeface="Calibri"/>
                  <a:cs typeface="Calibri"/>
                </a:rPr>
                <a:t>V(s)</a:t>
              </a:r>
            </a:p>
          </p:txBody>
        </p:sp>
        <p:sp>
          <p:nvSpPr>
            <p:cNvPr id="15" name="Text Box 25"/>
            <p:cNvSpPr txBox="1">
              <a:spLocks noChangeArrowheads="1"/>
            </p:cNvSpPr>
            <p:nvPr/>
          </p:nvSpPr>
          <p:spPr bwMode="auto">
            <a:xfrm>
              <a:off x="2976" y="1920"/>
              <a:ext cx="559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>
                  <a:solidFill>
                    <a:srgbClr val="008000"/>
                  </a:solidFill>
                  <a:latin typeface="Calibri"/>
                  <a:cs typeface="Calibri"/>
                </a:rPr>
                <a:t>s, a</a:t>
              </a:r>
            </a:p>
          </p:txBody>
        </p:sp>
        <p:sp>
          <p:nvSpPr>
            <p:cNvPr id="16" name="Text Box 26"/>
            <p:cNvSpPr txBox="1">
              <a:spLocks noChangeArrowheads="1"/>
            </p:cNvSpPr>
            <p:nvPr/>
          </p:nvSpPr>
          <p:spPr bwMode="auto">
            <a:xfrm>
              <a:off x="2592" y="2265"/>
              <a:ext cx="50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 err="1">
                  <a:latin typeface="Calibri"/>
                  <a:cs typeface="Calibri"/>
                </a:rPr>
                <a:t>s,a,s</a:t>
              </a:r>
              <a:r>
                <a:rPr lang="ja-JP" altLang="en-US">
                  <a:latin typeface="Calibri"/>
                  <a:cs typeface="Calibri"/>
                </a:rPr>
                <a:t>’</a:t>
              </a:r>
              <a:endParaRPr lang="en-US" dirty="0">
                <a:latin typeface="Calibri"/>
                <a:cs typeface="Calibri"/>
              </a:endParaRPr>
            </a:p>
          </p:txBody>
        </p:sp>
        <p:sp>
          <p:nvSpPr>
            <p:cNvPr id="18" name="Text Box 28"/>
            <p:cNvSpPr txBox="1">
              <a:spLocks noChangeArrowheads="1"/>
            </p:cNvSpPr>
            <p:nvPr/>
          </p:nvSpPr>
          <p:spPr bwMode="auto">
            <a:xfrm>
              <a:off x="2688" y="2505"/>
              <a:ext cx="667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en-US" dirty="0">
                  <a:solidFill>
                    <a:srgbClr val="0000FF"/>
                  </a:solidFill>
                  <a:latin typeface="Calibri"/>
                  <a:cs typeface="Calibri"/>
                </a:rPr>
                <a:t>V(s’</a:t>
              </a:r>
              <a:r>
                <a:rPr lang="en-US" altLang="ja-JP" dirty="0">
                  <a:solidFill>
                    <a:srgbClr val="0000FF"/>
                  </a:solidFill>
                  <a:latin typeface="Calibri"/>
                  <a:cs typeface="Calibri"/>
                </a:rPr>
                <a:t>)</a:t>
              </a:r>
              <a:endParaRPr lang="en-US" dirty="0">
                <a:solidFill>
                  <a:srgbClr val="0000FF"/>
                </a:solidFill>
                <a:latin typeface="Calibri"/>
                <a:cs typeface="Calibri"/>
              </a:endParaRPr>
            </a:p>
          </p:txBody>
        </p:sp>
      </p:grpSp>
      <p:sp>
        <p:nvSpPr>
          <p:cNvPr id="27" name="Isosceles Triangle 26"/>
          <p:cNvSpPr/>
          <p:nvPr/>
        </p:nvSpPr>
        <p:spPr>
          <a:xfrm>
            <a:off x="9753600" y="4445794"/>
            <a:ext cx="1600200" cy="1752600"/>
          </a:xfrm>
          <a:prstGeom prst="triangle">
            <a:avLst/>
          </a:prstGeom>
          <a:solidFill>
            <a:srgbClr val="8FAA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pic>
        <p:nvPicPr>
          <p:cNvPr id="28" name="Picture 27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/>
          <a:stretch>
            <a:fillRect/>
          </a:stretch>
        </p:blipFill>
        <p:spPr bwMode="auto">
          <a:xfrm>
            <a:off x="1261112" y="2514600"/>
            <a:ext cx="6950388" cy="690805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273167455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7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71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71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71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Convergence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0856" y="1690688"/>
            <a:ext cx="6375400" cy="4729164"/>
          </a:xfrm>
        </p:spPr>
        <p:txBody>
          <a:bodyPr>
            <a:normAutofit/>
          </a:bodyPr>
          <a:lstStyle/>
          <a:p>
            <a:r>
              <a:rPr lang="en-US" sz="2000" dirty="0">
                <a:latin typeface="Calibri"/>
                <a:cs typeface="Calibri"/>
              </a:rPr>
              <a:t>How do we know the </a:t>
            </a:r>
            <a:r>
              <a:rPr lang="en-US" sz="2000" dirty="0" err="1">
                <a:latin typeface="Calibri"/>
                <a:cs typeface="Calibri"/>
              </a:rPr>
              <a:t>V</a:t>
            </a:r>
            <a:r>
              <a:rPr lang="en-US" sz="2000" baseline="-25000" dirty="0" err="1">
                <a:latin typeface="Calibri"/>
                <a:cs typeface="Calibri"/>
              </a:rPr>
              <a:t>k</a:t>
            </a:r>
            <a:r>
              <a:rPr lang="en-US" sz="2000" dirty="0">
                <a:latin typeface="Calibri"/>
                <a:cs typeface="Calibri"/>
              </a:rPr>
              <a:t> vectors are going to converge?</a:t>
            </a:r>
          </a:p>
          <a:p>
            <a:pPr lvl="1"/>
            <a:endParaRPr lang="en-US" sz="1600" dirty="0">
              <a:latin typeface="Calibri"/>
              <a:cs typeface="Calibri"/>
            </a:endParaRPr>
          </a:p>
          <a:p>
            <a:r>
              <a:rPr lang="en-US" sz="2000" dirty="0">
                <a:latin typeface="Calibri"/>
                <a:cs typeface="Calibri"/>
              </a:rPr>
              <a:t>Case 1: If the tree has maximum depth M, then V</a:t>
            </a:r>
            <a:r>
              <a:rPr lang="en-US" sz="2000" baseline="-25000" dirty="0">
                <a:latin typeface="Calibri"/>
                <a:cs typeface="Calibri"/>
              </a:rPr>
              <a:t>M</a:t>
            </a:r>
            <a:r>
              <a:rPr lang="en-US" sz="2000" dirty="0">
                <a:latin typeface="Calibri"/>
                <a:cs typeface="Calibri"/>
              </a:rPr>
              <a:t> holds the actual </a:t>
            </a:r>
            <a:r>
              <a:rPr lang="en-US" sz="2000" dirty="0" err="1">
                <a:latin typeface="Calibri"/>
                <a:cs typeface="Calibri"/>
              </a:rPr>
              <a:t>untruncated</a:t>
            </a:r>
            <a:r>
              <a:rPr lang="en-US" sz="2000" dirty="0">
                <a:latin typeface="Calibri"/>
                <a:cs typeface="Calibri"/>
              </a:rPr>
              <a:t> values</a:t>
            </a:r>
          </a:p>
          <a:p>
            <a:pPr lvl="1"/>
            <a:endParaRPr lang="en-US" sz="1600" dirty="0">
              <a:latin typeface="Calibri"/>
              <a:cs typeface="Calibri"/>
            </a:endParaRPr>
          </a:p>
          <a:p>
            <a:r>
              <a:rPr lang="en-US" sz="2000" dirty="0">
                <a:latin typeface="Calibri"/>
                <a:cs typeface="Calibri"/>
              </a:rPr>
              <a:t>Case 2: If the discount is less than 1</a:t>
            </a:r>
          </a:p>
          <a:p>
            <a:pPr lvl="1"/>
            <a:r>
              <a:rPr lang="en-US" sz="1800" dirty="0">
                <a:latin typeface="Calibri"/>
                <a:cs typeface="Calibri"/>
              </a:rPr>
              <a:t>Sketch: For any state </a:t>
            </a:r>
            <a:r>
              <a:rPr lang="en-US" sz="1800" dirty="0" err="1">
                <a:latin typeface="Calibri"/>
                <a:cs typeface="Calibri"/>
              </a:rPr>
              <a:t>V</a:t>
            </a:r>
            <a:r>
              <a:rPr lang="en-US" sz="1800" baseline="-25000" dirty="0" err="1">
                <a:latin typeface="Calibri"/>
                <a:cs typeface="Calibri"/>
              </a:rPr>
              <a:t>k</a:t>
            </a:r>
            <a:r>
              <a:rPr lang="en-US" sz="1800" dirty="0">
                <a:latin typeface="Calibri"/>
                <a:cs typeface="Calibri"/>
              </a:rPr>
              <a:t> and V</a:t>
            </a:r>
            <a:r>
              <a:rPr lang="en-US" sz="1800" baseline="-25000" dirty="0">
                <a:latin typeface="Calibri"/>
                <a:cs typeface="Calibri"/>
              </a:rPr>
              <a:t>k+1</a:t>
            </a:r>
            <a:r>
              <a:rPr lang="en-US" sz="1800" dirty="0">
                <a:latin typeface="Calibri"/>
                <a:cs typeface="Calibri"/>
              </a:rPr>
              <a:t> can be viewed as depth k+1 </a:t>
            </a:r>
            <a:r>
              <a:rPr lang="en-US" sz="1800" dirty="0" err="1">
                <a:latin typeface="Calibri"/>
                <a:cs typeface="Calibri"/>
              </a:rPr>
              <a:t>expectimax</a:t>
            </a:r>
            <a:r>
              <a:rPr lang="en-US" sz="1800" dirty="0">
                <a:latin typeface="Calibri"/>
                <a:cs typeface="Calibri"/>
              </a:rPr>
              <a:t> results in nearly identical search trees</a:t>
            </a:r>
          </a:p>
          <a:p>
            <a:pPr lvl="1"/>
            <a:r>
              <a:rPr lang="en-US" sz="1800" dirty="0">
                <a:latin typeface="Calibri"/>
                <a:cs typeface="Calibri"/>
              </a:rPr>
              <a:t>The difference is that on the bottom layer, V</a:t>
            </a:r>
            <a:r>
              <a:rPr lang="en-US" sz="1800" baseline="-25000" dirty="0">
                <a:latin typeface="Calibri"/>
                <a:cs typeface="Calibri"/>
              </a:rPr>
              <a:t>k+1</a:t>
            </a:r>
            <a:r>
              <a:rPr lang="en-US" sz="1800" dirty="0">
                <a:latin typeface="Calibri"/>
                <a:cs typeface="Calibri"/>
              </a:rPr>
              <a:t> has actual rewards while </a:t>
            </a:r>
            <a:r>
              <a:rPr lang="en-US" sz="1800" dirty="0" err="1">
                <a:latin typeface="Calibri"/>
                <a:cs typeface="Calibri"/>
              </a:rPr>
              <a:t>V</a:t>
            </a:r>
            <a:r>
              <a:rPr lang="en-US" sz="1800" baseline="-25000" dirty="0" err="1">
                <a:latin typeface="Calibri"/>
                <a:cs typeface="Calibri"/>
              </a:rPr>
              <a:t>k</a:t>
            </a:r>
            <a:r>
              <a:rPr lang="en-US" sz="1800" dirty="0">
                <a:latin typeface="Calibri"/>
                <a:cs typeface="Calibri"/>
              </a:rPr>
              <a:t> has zeros</a:t>
            </a:r>
          </a:p>
          <a:p>
            <a:pPr lvl="1"/>
            <a:r>
              <a:rPr lang="en-US" sz="1800" dirty="0">
                <a:latin typeface="Calibri"/>
                <a:cs typeface="Calibri"/>
              </a:rPr>
              <a:t>That last layer is at best all R</a:t>
            </a:r>
            <a:r>
              <a:rPr lang="en-US" sz="1800" baseline="-25000" dirty="0">
                <a:latin typeface="Calibri"/>
                <a:cs typeface="Calibri"/>
              </a:rPr>
              <a:t>MAX</a:t>
            </a:r>
            <a:r>
              <a:rPr lang="en-US" sz="1800" dirty="0">
                <a:latin typeface="Calibri"/>
                <a:cs typeface="Calibri"/>
              </a:rPr>
              <a:t> </a:t>
            </a:r>
          </a:p>
          <a:p>
            <a:pPr lvl="1"/>
            <a:r>
              <a:rPr lang="en-US" sz="1800" dirty="0">
                <a:latin typeface="Calibri"/>
                <a:cs typeface="Calibri"/>
              </a:rPr>
              <a:t>It is at worst R</a:t>
            </a:r>
            <a:r>
              <a:rPr lang="en-US" sz="1800" baseline="-25000" dirty="0">
                <a:latin typeface="Calibri"/>
                <a:cs typeface="Calibri"/>
              </a:rPr>
              <a:t>MIN</a:t>
            </a:r>
            <a:r>
              <a:rPr lang="en-US" sz="1800" dirty="0">
                <a:latin typeface="Calibri"/>
                <a:cs typeface="Calibri"/>
              </a:rPr>
              <a:t> </a:t>
            </a:r>
          </a:p>
          <a:p>
            <a:pPr lvl="1"/>
            <a:r>
              <a:rPr lang="en-US" sz="1800" dirty="0">
                <a:latin typeface="Calibri"/>
                <a:cs typeface="Calibri"/>
              </a:rPr>
              <a:t>But everything is discounted by </a:t>
            </a:r>
            <a:r>
              <a:rPr lang="el-GR" sz="1800" dirty="0">
                <a:latin typeface="Calibri"/>
                <a:cs typeface="Calibri"/>
              </a:rPr>
              <a:t>γ</a:t>
            </a:r>
            <a:r>
              <a:rPr lang="en-US" sz="1800" baseline="30000" dirty="0">
                <a:latin typeface="Calibri"/>
                <a:cs typeface="Calibri"/>
              </a:rPr>
              <a:t>k</a:t>
            </a:r>
            <a:r>
              <a:rPr lang="en-US" sz="1800" dirty="0">
                <a:latin typeface="Calibri"/>
                <a:cs typeface="Calibri"/>
              </a:rPr>
              <a:t> that far out</a:t>
            </a:r>
          </a:p>
          <a:p>
            <a:pPr lvl="1"/>
            <a:r>
              <a:rPr lang="en-US" sz="1800" dirty="0">
                <a:latin typeface="Calibri"/>
                <a:cs typeface="Calibri"/>
              </a:rPr>
              <a:t>So </a:t>
            </a:r>
            <a:r>
              <a:rPr lang="en-US" sz="1800" dirty="0" err="1">
                <a:latin typeface="Calibri"/>
                <a:cs typeface="Calibri"/>
              </a:rPr>
              <a:t>V</a:t>
            </a:r>
            <a:r>
              <a:rPr lang="en-US" sz="1800" baseline="-25000" dirty="0" err="1">
                <a:latin typeface="Calibri"/>
                <a:cs typeface="Calibri"/>
              </a:rPr>
              <a:t>k</a:t>
            </a:r>
            <a:r>
              <a:rPr lang="en-US" sz="1800" dirty="0">
                <a:latin typeface="Calibri"/>
                <a:cs typeface="Calibri"/>
              </a:rPr>
              <a:t> and V</a:t>
            </a:r>
            <a:r>
              <a:rPr lang="en-US" sz="1800" baseline="-25000" dirty="0">
                <a:latin typeface="Calibri"/>
                <a:cs typeface="Calibri"/>
              </a:rPr>
              <a:t>k+1</a:t>
            </a:r>
            <a:r>
              <a:rPr lang="en-US" sz="1800" dirty="0">
                <a:latin typeface="Calibri"/>
                <a:cs typeface="Calibri"/>
              </a:rPr>
              <a:t> are at most </a:t>
            </a:r>
            <a:r>
              <a:rPr lang="el-GR" sz="1800" dirty="0">
                <a:latin typeface="Calibri"/>
                <a:cs typeface="Calibri"/>
              </a:rPr>
              <a:t>γ</a:t>
            </a:r>
            <a:r>
              <a:rPr lang="en-US" sz="1800" baseline="30000" dirty="0">
                <a:latin typeface="Calibri"/>
                <a:cs typeface="Calibri"/>
              </a:rPr>
              <a:t>k</a:t>
            </a:r>
            <a:r>
              <a:rPr lang="en-US" sz="1800" dirty="0">
                <a:latin typeface="Calibri"/>
                <a:cs typeface="Calibri"/>
              </a:rPr>
              <a:t> </a:t>
            </a:r>
            <a:r>
              <a:rPr lang="en-US" sz="1800" dirty="0" err="1">
                <a:latin typeface="Calibri"/>
                <a:cs typeface="Calibri"/>
              </a:rPr>
              <a:t>max|R</a:t>
            </a:r>
            <a:r>
              <a:rPr lang="en-US" sz="1800" dirty="0">
                <a:latin typeface="Calibri"/>
                <a:cs typeface="Calibri"/>
              </a:rPr>
              <a:t>| different</a:t>
            </a:r>
          </a:p>
          <a:p>
            <a:pPr lvl="1"/>
            <a:r>
              <a:rPr lang="en-US" sz="1800" dirty="0">
                <a:latin typeface="Calibri"/>
                <a:cs typeface="Calibri"/>
              </a:rPr>
              <a:t>So as k increases, the values converge</a:t>
            </a:r>
          </a:p>
        </p:txBody>
      </p:sp>
      <p:sp>
        <p:nvSpPr>
          <p:cNvPr id="5" name="Isosceles Triangle 4"/>
          <p:cNvSpPr/>
          <p:nvPr/>
        </p:nvSpPr>
        <p:spPr>
          <a:xfrm>
            <a:off x="7239000" y="2304691"/>
            <a:ext cx="2135038" cy="3105509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4" name="Isosceles Triangle 3"/>
          <p:cNvSpPr/>
          <p:nvPr/>
        </p:nvSpPr>
        <p:spPr>
          <a:xfrm>
            <a:off x="7368396" y="2304691"/>
            <a:ext cx="1876245" cy="2717321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6" name="Isosceles Triangle 5"/>
          <p:cNvSpPr/>
          <p:nvPr/>
        </p:nvSpPr>
        <p:spPr>
          <a:xfrm>
            <a:off x="9697528" y="2304691"/>
            <a:ext cx="2135038" cy="3105509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7" name="Isosceles Triangle 6"/>
          <p:cNvSpPr/>
          <p:nvPr/>
        </p:nvSpPr>
        <p:spPr>
          <a:xfrm>
            <a:off x="9826925" y="2304691"/>
            <a:ext cx="1876245" cy="2717321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pic>
        <p:nvPicPr>
          <p:cNvPr id="9" name="Picture 8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7931118" y="1828939"/>
            <a:ext cx="780241" cy="389057"/>
          </a:xfrm>
          <a:prstGeom prst="rect">
            <a:avLst/>
          </a:prstGeom>
        </p:spPr>
      </p:pic>
      <p:pic>
        <p:nvPicPr>
          <p:cNvPr id="11" name="Picture 10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 bwMode="auto">
          <a:xfrm>
            <a:off x="10219613" y="1828800"/>
            <a:ext cx="1134187" cy="389411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793615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animBg="1"/>
      <p:bldP spid="6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Asynchronous Value Iteration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0147" y="1930251"/>
            <a:ext cx="11119918" cy="495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3600" dirty="0"/>
              <a:t>In value iteration, we update every state in each iteration</a:t>
            </a:r>
          </a:p>
          <a:p>
            <a:pPr marL="342900" lvl="1" indent="-342900">
              <a:buClr>
                <a:schemeClr val="accent2"/>
              </a:buClr>
              <a:defRPr/>
            </a:pPr>
            <a:r>
              <a:rPr lang="en-US" sz="3600" dirty="0">
                <a:solidFill>
                  <a:schemeClr val="accent2"/>
                </a:solidFill>
                <a:ea typeface="+mn-ea"/>
                <a:cs typeface="+mn-cs"/>
              </a:rPr>
              <a:t>Actually, </a:t>
            </a:r>
            <a:r>
              <a:rPr lang="en-US" sz="3600" i="1" dirty="0">
                <a:solidFill>
                  <a:schemeClr val="accent2"/>
                </a:solidFill>
                <a:ea typeface="+mn-ea"/>
                <a:cs typeface="+mn-cs"/>
              </a:rPr>
              <a:t>any</a:t>
            </a:r>
            <a:r>
              <a:rPr lang="en-US" sz="3600" dirty="0">
                <a:solidFill>
                  <a:schemeClr val="accent2"/>
                </a:solidFill>
                <a:ea typeface="+mn-ea"/>
                <a:cs typeface="+mn-cs"/>
              </a:rPr>
              <a:t> sequences of Bellman updates will converge if every state is visited infinitely often</a:t>
            </a:r>
            <a:endParaRPr lang="en-US" sz="3600" dirty="0"/>
          </a:p>
          <a:p>
            <a:pPr>
              <a:defRPr/>
            </a:pPr>
            <a:r>
              <a:rPr lang="en-US" sz="3600" dirty="0"/>
              <a:t>In fact, we can update each state as seldom or often as we like, and we will still converge</a:t>
            </a:r>
          </a:p>
          <a:p>
            <a:pPr>
              <a:defRPr/>
            </a:pPr>
            <a:r>
              <a:rPr lang="en-US" sz="3600" dirty="0"/>
              <a:t>Idea: Update states whose value we expect to change:</a:t>
            </a:r>
          </a:p>
          <a:p>
            <a:pPr>
              <a:buFont typeface="Wingdings" pitchFamily="2" charset="2"/>
              <a:buNone/>
              <a:defRPr/>
            </a:pPr>
            <a:r>
              <a:rPr lang="en-US" sz="3600" dirty="0"/>
              <a:t>	If                         is large then update predecessors of s</a:t>
            </a:r>
          </a:p>
        </p:txBody>
      </p:sp>
      <p:pic>
        <p:nvPicPr>
          <p:cNvPr id="21508" name="Picture 3" descr="C:\Documents and Settings\Administrator\My Documents\My Pictures\Picture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2713" y="5352433"/>
            <a:ext cx="2061894" cy="4976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64232111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Policy Methods</a:t>
            </a:r>
          </a:p>
        </p:txBody>
      </p:sp>
      <p:pic>
        <p:nvPicPr>
          <p:cNvPr id="4301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91556" y="1525113"/>
            <a:ext cx="7608888" cy="533288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214357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Policy Evaluation</a:t>
            </a:r>
          </a:p>
        </p:txBody>
      </p:sp>
      <p:pic>
        <p:nvPicPr>
          <p:cNvPr id="4096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13894" y="1640927"/>
            <a:ext cx="5764212" cy="48519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53234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Fixed Policies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5284861"/>
            <a:ext cx="11379200" cy="1782765"/>
          </a:xfrm>
        </p:spPr>
        <p:txBody>
          <a:bodyPr/>
          <a:lstStyle/>
          <a:p>
            <a:r>
              <a:rPr lang="en-US" sz="2400" dirty="0" err="1">
                <a:latin typeface="Calibri"/>
                <a:cs typeface="Calibri"/>
              </a:rPr>
              <a:t>Expectimax</a:t>
            </a:r>
            <a:r>
              <a:rPr lang="en-US" sz="2400" dirty="0">
                <a:latin typeface="Calibri"/>
                <a:cs typeface="Calibri"/>
              </a:rPr>
              <a:t> trees max over all actions to compute the optimal values</a:t>
            </a:r>
            <a:endParaRPr lang="en-US" sz="800" dirty="0">
              <a:latin typeface="Calibri"/>
              <a:cs typeface="Calibri"/>
            </a:endParaRPr>
          </a:p>
          <a:p>
            <a:r>
              <a:rPr lang="en-US" sz="2400" dirty="0">
                <a:latin typeface="Calibri"/>
                <a:cs typeface="Calibri"/>
              </a:rPr>
              <a:t>If we fixed some policy </a:t>
            </a:r>
            <a:r>
              <a:rPr lang="en-US" sz="2400" dirty="0">
                <a:latin typeface="Calibri"/>
                <a:cs typeface="Calibri"/>
                <a:sym typeface="Symbol" pitchFamily="18" charset="2"/>
              </a:rPr>
              <a:t>(s</a:t>
            </a:r>
            <a:r>
              <a:rPr lang="en-US" sz="2400" dirty="0">
                <a:latin typeface="Calibri"/>
                <a:cs typeface="Calibri"/>
              </a:rPr>
              <a:t>), then the tree would be simpler – only one action per state</a:t>
            </a:r>
          </a:p>
          <a:p>
            <a:pPr lvl="1"/>
            <a:r>
              <a:rPr lang="en-US" sz="2000" dirty="0">
                <a:latin typeface="Calibri"/>
                <a:cs typeface="Calibri"/>
              </a:rPr>
              <a:t>… though the tree’s value would depend on which policy we fixed</a:t>
            </a:r>
          </a:p>
          <a:p>
            <a:endParaRPr lang="en-US" sz="2400" dirty="0">
              <a:latin typeface="Calibri"/>
              <a:cs typeface="Calibri"/>
            </a:endParaRP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2136913" y="2335914"/>
            <a:ext cx="3048000" cy="2754586"/>
            <a:chOff x="2400" y="1401"/>
            <a:chExt cx="1392" cy="1258"/>
          </a:xfrm>
        </p:grpSpPr>
        <p:sp>
          <p:nvSpPr>
            <p:cNvPr id="6" name="AutoShape 5"/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>
                <a:latin typeface="Calibri"/>
                <a:cs typeface="Calibri"/>
              </a:endParaRPr>
            </a:p>
          </p:txBody>
        </p:sp>
        <p:grpSp>
          <p:nvGrpSpPr>
            <p:cNvPr id="7" name="Group 6"/>
            <p:cNvGrpSpPr>
              <a:grpSpLocks/>
            </p:cNvGrpSpPr>
            <p:nvPr/>
          </p:nvGrpSpPr>
          <p:grpSpPr bwMode="auto">
            <a:xfrm>
              <a:off x="2529" y="1617"/>
              <a:ext cx="1263" cy="361"/>
              <a:chOff x="1584" y="1680"/>
              <a:chExt cx="2352" cy="336"/>
            </a:xfrm>
          </p:grpSpPr>
          <p:sp>
            <p:nvSpPr>
              <p:cNvPr id="20" name="Line 7"/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28575">
                <a:solidFill>
                  <a:srgbClr val="C00000"/>
                </a:solidFill>
                <a:prstDash val="solid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21" name="Line 8"/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1200" cy="288"/>
              </a:xfrm>
              <a:prstGeom prst="line">
                <a:avLst/>
              </a:prstGeom>
              <a:noFill/>
              <a:ln w="28575">
                <a:solidFill>
                  <a:srgbClr val="C00000"/>
                </a:solidFill>
                <a:prstDash val="solid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22" name="Line 9"/>
              <p:cNvSpPr>
                <a:spLocks noChangeShapeType="1"/>
              </p:cNvSpPr>
              <p:nvPr/>
            </p:nvSpPr>
            <p:spPr bwMode="auto">
              <a:xfrm flipH="1">
                <a:off x="2304" y="1680"/>
                <a:ext cx="432" cy="336"/>
              </a:xfrm>
              <a:prstGeom prst="line">
                <a:avLst/>
              </a:prstGeom>
              <a:noFill/>
              <a:ln w="28575">
                <a:solidFill>
                  <a:srgbClr val="C00000"/>
                </a:solidFill>
                <a:prstDash val="solid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23" name="Line 10"/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28575">
                <a:solidFill>
                  <a:srgbClr val="C00000"/>
                </a:solidFill>
                <a:prstDash val="solid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</p:grpSp>
        <p:sp>
          <p:nvSpPr>
            <p:cNvPr id="8" name="Oval 11"/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grpSp>
          <p:nvGrpSpPr>
            <p:cNvPr id="9" name="Group 12"/>
            <p:cNvGrpSpPr>
              <a:grpSpLocks/>
            </p:cNvGrpSpPr>
            <p:nvPr/>
          </p:nvGrpSpPr>
          <p:grpSpPr bwMode="auto">
            <a:xfrm>
              <a:off x="2400" y="2107"/>
              <a:ext cx="1057" cy="386"/>
              <a:chOff x="1536" y="2400"/>
              <a:chExt cx="1584" cy="624"/>
            </a:xfrm>
          </p:grpSpPr>
          <p:sp>
            <p:nvSpPr>
              <p:cNvPr id="16" name="Line 13"/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17" name="Line 14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18" name="Line 15"/>
              <p:cNvSpPr>
                <a:spLocks noChangeShapeType="1"/>
              </p:cNvSpPr>
              <p:nvPr/>
            </p:nvSpPr>
            <p:spPr bwMode="auto">
              <a:xfrm flipH="1">
                <a:off x="2021" y="2400"/>
                <a:ext cx="291" cy="624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19" name="Line 16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</p:grpSp>
        <p:sp>
          <p:nvSpPr>
            <p:cNvPr id="10" name="Text Box 17"/>
            <p:cNvSpPr txBox="1">
              <a:spLocks noChangeArrowheads="1"/>
            </p:cNvSpPr>
            <p:nvPr/>
          </p:nvSpPr>
          <p:spPr bwMode="auto">
            <a:xfrm>
              <a:off x="3061" y="1680"/>
              <a:ext cx="129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solidFill>
                    <a:srgbClr val="C00000"/>
                  </a:solidFill>
                  <a:latin typeface="Calibri"/>
                  <a:cs typeface="Calibri"/>
                </a:rPr>
                <a:t>a</a:t>
              </a:r>
            </a:p>
          </p:txBody>
        </p:sp>
        <p:sp>
          <p:nvSpPr>
            <p:cNvPr id="11" name="Text Box 18"/>
            <p:cNvSpPr txBox="1">
              <a:spLocks noChangeArrowheads="1"/>
            </p:cNvSpPr>
            <p:nvPr/>
          </p:nvSpPr>
          <p:spPr bwMode="auto">
            <a:xfrm>
              <a:off x="3216" y="1401"/>
              <a:ext cx="129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</a:p>
          </p:txBody>
        </p:sp>
        <p:sp>
          <p:nvSpPr>
            <p:cNvPr id="12" name="Text Box 19"/>
            <p:cNvSpPr txBox="1">
              <a:spLocks noChangeArrowheads="1"/>
            </p:cNvSpPr>
            <p:nvPr/>
          </p:nvSpPr>
          <p:spPr bwMode="auto">
            <a:xfrm>
              <a:off x="3024" y="1920"/>
              <a:ext cx="559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solidFill>
                    <a:srgbClr val="008000"/>
                  </a:solidFill>
                  <a:latin typeface="Calibri"/>
                  <a:cs typeface="Calibri"/>
                </a:rPr>
                <a:t>s, a</a:t>
              </a:r>
            </a:p>
          </p:txBody>
        </p:sp>
        <p:sp>
          <p:nvSpPr>
            <p:cNvPr id="13" name="Text Box 20"/>
            <p:cNvSpPr txBox="1">
              <a:spLocks noChangeArrowheads="1"/>
            </p:cNvSpPr>
            <p:nvPr/>
          </p:nvSpPr>
          <p:spPr bwMode="auto">
            <a:xfrm>
              <a:off x="2609" y="2261"/>
              <a:ext cx="504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 err="1">
                  <a:latin typeface="Calibri"/>
                  <a:cs typeface="Calibri"/>
                </a:rPr>
                <a:t>s,a,s</a:t>
              </a:r>
              <a:r>
                <a:rPr lang="ja-JP" altLang="en-US" sz="2400">
                  <a:latin typeface="Calibri"/>
                  <a:cs typeface="Calibri"/>
                </a:rPr>
                <a:t>’</a:t>
              </a:r>
              <a:endParaRPr lang="en-US" sz="2400" dirty="0">
                <a:latin typeface="Calibri"/>
                <a:cs typeface="Calibri"/>
              </a:endParaRPr>
            </a:p>
          </p:txBody>
        </p:sp>
        <p:sp>
          <p:nvSpPr>
            <p:cNvPr id="14" name="AutoShape 21"/>
            <p:cNvSpPr>
              <a:spLocks noChangeArrowheads="1"/>
            </p:cNvSpPr>
            <p:nvPr/>
          </p:nvSpPr>
          <p:spPr bwMode="auto">
            <a:xfrm>
              <a:off x="3019" y="2499"/>
              <a:ext cx="154" cy="123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r" rtl="1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5" name="Text Box 22"/>
            <p:cNvSpPr txBox="1">
              <a:spLocks noChangeArrowheads="1"/>
            </p:cNvSpPr>
            <p:nvPr/>
          </p:nvSpPr>
          <p:spPr bwMode="auto">
            <a:xfrm>
              <a:off x="3096" y="2448"/>
              <a:ext cx="331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en-US" sz="24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  <a:r>
                <a:rPr lang="ja-JP" altLang="en-US" sz="2400">
                  <a:solidFill>
                    <a:srgbClr val="0000FF"/>
                  </a:solidFill>
                  <a:latin typeface="Calibri"/>
                  <a:cs typeface="Calibri"/>
                </a:rPr>
                <a:t>’</a:t>
              </a:r>
              <a:endParaRPr lang="en-US" sz="2400" dirty="0">
                <a:solidFill>
                  <a:srgbClr val="0000FF"/>
                </a:solidFill>
                <a:latin typeface="Calibri"/>
                <a:cs typeface="Calibri"/>
              </a:endParaRPr>
            </a:p>
          </p:txBody>
        </p:sp>
      </p:grpSp>
      <p:grpSp>
        <p:nvGrpSpPr>
          <p:cNvPr id="24" name="Group 23"/>
          <p:cNvGrpSpPr>
            <a:grpSpLocks/>
          </p:cNvGrpSpPr>
          <p:nvPr/>
        </p:nvGrpSpPr>
        <p:grpSpPr bwMode="auto">
          <a:xfrm>
            <a:off x="7318951" y="2335914"/>
            <a:ext cx="2590362" cy="2754586"/>
            <a:chOff x="2400" y="1401"/>
            <a:chExt cx="1183" cy="1258"/>
          </a:xfrm>
        </p:grpSpPr>
        <p:sp>
          <p:nvSpPr>
            <p:cNvPr id="25" name="AutoShape 5"/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41" name="Line 9"/>
            <p:cNvSpPr>
              <a:spLocks noChangeShapeType="1"/>
            </p:cNvSpPr>
            <p:nvPr/>
          </p:nvSpPr>
          <p:spPr bwMode="auto">
            <a:xfrm flipH="1">
              <a:off x="2916" y="1617"/>
              <a:ext cx="232" cy="361"/>
            </a:xfrm>
            <a:prstGeom prst="line">
              <a:avLst/>
            </a:prstGeom>
            <a:noFill/>
            <a:ln w="28575">
              <a:solidFill>
                <a:srgbClr val="C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27" name="Oval 11"/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grpSp>
          <p:nvGrpSpPr>
            <p:cNvPr id="28" name="Group 12"/>
            <p:cNvGrpSpPr>
              <a:grpSpLocks/>
            </p:cNvGrpSpPr>
            <p:nvPr/>
          </p:nvGrpSpPr>
          <p:grpSpPr bwMode="auto">
            <a:xfrm>
              <a:off x="2400" y="2107"/>
              <a:ext cx="1057" cy="386"/>
              <a:chOff x="1536" y="2400"/>
              <a:chExt cx="1584" cy="624"/>
            </a:xfrm>
          </p:grpSpPr>
          <p:sp>
            <p:nvSpPr>
              <p:cNvPr id="35" name="Line 13"/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36" name="Line 14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37" name="Line 15"/>
              <p:cNvSpPr>
                <a:spLocks noChangeShapeType="1"/>
              </p:cNvSpPr>
              <p:nvPr/>
            </p:nvSpPr>
            <p:spPr bwMode="auto">
              <a:xfrm flipH="1">
                <a:off x="2021" y="2400"/>
                <a:ext cx="291" cy="624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38" name="Line 16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</p:grpSp>
        <p:sp>
          <p:nvSpPr>
            <p:cNvPr id="29" name="Text Box 17"/>
            <p:cNvSpPr txBox="1">
              <a:spLocks noChangeArrowheads="1"/>
            </p:cNvSpPr>
            <p:nvPr/>
          </p:nvSpPr>
          <p:spPr bwMode="auto">
            <a:xfrm>
              <a:off x="3096" y="1680"/>
              <a:ext cx="373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solidFill>
                    <a:srgbClr val="C00000"/>
                  </a:solidFill>
                  <a:latin typeface="Calibri"/>
                  <a:cs typeface="Calibri"/>
                  <a:sym typeface="Symbol" pitchFamily="18" charset="2"/>
                </a:rPr>
                <a:t>(s</a:t>
              </a:r>
              <a:r>
                <a:rPr lang="en-US" sz="2400" dirty="0">
                  <a:solidFill>
                    <a:srgbClr val="C00000"/>
                  </a:solidFill>
                  <a:latin typeface="Calibri"/>
                  <a:cs typeface="Calibri"/>
                </a:rPr>
                <a:t>)</a:t>
              </a:r>
            </a:p>
          </p:txBody>
        </p:sp>
        <p:sp>
          <p:nvSpPr>
            <p:cNvPr id="30" name="Text Box 18"/>
            <p:cNvSpPr txBox="1">
              <a:spLocks noChangeArrowheads="1"/>
            </p:cNvSpPr>
            <p:nvPr/>
          </p:nvSpPr>
          <p:spPr bwMode="auto">
            <a:xfrm>
              <a:off x="3216" y="1401"/>
              <a:ext cx="129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</a:p>
          </p:txBody>
        </p:sp>
        <p:sp>
          <p:nvSpPr>
            <p:cNvPr id="31" name="Text Box 19"/>
            <p:cNvSpPr txBox="1">
              <a:spLocks noChangeArrowheads="1"/>
            </p:cNvSpPr>
            <p:nvPr/>
          </p:nvSpPr>
          <p:spPr bwMode="auto">
            <a:xfrm>
              <a:off x="3024" y="1920"/>
              <a:ext cx="559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solidFill>
                    <a:srgbClr val="008000"/>
                  </a:solidFill>
                  <a:latin typeface="Calibri"/>
                  <a:cs typeface="Calibri"/>
                </a:rPr>
                <a:t>s, </a:t>
              </a:r>
              <a:r>
                <a:rPr lang="en-US" sz="2400" dirty="0">
                  <a:solidFill>
                    <a:srgbClr val="008000"/>
                  </a:solidFill>
                  <a:latin typeface="Calibri"/>
                  <a:cs typeface="Calibri"/>
                  <a:sym typeface="Symbol" pitchFamily="18" charset="2"/>
                </a:rPr>
                <a:t>(s</a:t>
              </a:r>
              <a:r>
                <a:rPr lang="en-US" sz="2400" dirty="0">
                  <a:solidFill>
                    <a:srgbClr val="008000"/>
                  </a:solidFill>
                  <a:latin typeface="Calibri"/>
                  <a:cs typeface="Calibri"/>
                </a:rPr>
                <a:t>)</a:t>
              </a:r>
            </a:p>
          </p:txBody>
        </p:sp>
        <p:sp>
          <p:nvSpPr>
            <p:cNvPr id="32" name="Text Box 20"/>
            <p:cNvSpPr txBox="1">
              <a:spLocks noChangeArrowheads="1"/>
            </p:cNvSpPr>
            <p:nvPr/>
          </p:nvSpPr>
          <p:spPr bwMode="auto">
            <a:xfrm>
              <a:off x="2512" y="2294"/>
              <a:ext cx="661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latin typeface="Calibri"/>
                  <a:cs typeface="Calibri"/>
                </a:rPr>
                <a:t>s,</a:t>
              </a:r>
              <a:r>
                <a:rPr lang="en-US" sz="2400" dirty="0">
                  <a:latin typeface="Calibri"/>
                  <a:cs typeface="Calibri"/>
                  <a:sym typeface="Symbol" pitchFamily="18" charset="2"/>
                </a:rPr>
                <a:t> (s</a:t>
              </a:r>
              <a:r>
                <a:rPr lang="en-US" sz="2400" dirty="0">
                  <a:latin typeface="Calibri"/>
                  <a:cs typeface="Calibri"/>
                </a:rPr>
                <a:t>),s</a:t>
              </a:r>
              <a:r>
                <a:rPr lang="ja-JP" altLang="en-US" sz="2400">
                  <a:latin typeface="Calibri"/>
                  <a:cs typeface="Calibri"/>
                </a:rPr>
                <a:t>’</a:t>
              </a:r>
              <a:endParaRPr lang="en-US" sz="2400" dirty="0">
                <a:latin typeface="Calibri"/>
                <a:cs typeface="Calibri"/>
              </a:endParaRPr>
            </a:p>
          </p:txBody>
        </p:sp>
        <p:sp>
          <p:nvSpPr>
            <p:cNvPr id="33" name="AutoShape 21"/>
            <p:cNvSpPr>
              <a:spLocks noChangeArrowheads="1"/>
            </p:cNvSpPr>
            <p:nvPr/>
          </p:nvSpPr>
          <p:spPr bwMode="auto">
            <a:xfrm>
              <a:off x="3019" y="2499"/>
              <a:ext cx="154" cy="123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r" rtl="1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34" name="Text Box 22"/>
            <p:cNvSpPr txBox="1">
              <a:spLocks noChangeArrowheads="1"/>
            </p:cNvSpPr>
            <p:nvPr/>
          </p:nvSpPr>
          <p:spPr bwMode="auto">
            <a:xfrm>
              <a:off x="3096" y="2448"/>
              <a:ext cx="331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en-US" sz="24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  <a:r>
                <a:rPr lang="ja-JP" altLang="en-US" sz="2400">
                  <a:solidFill>
                    <a:srgbClr val="0000FF"/>
                  </a:solidFill>
                  <a:latin typeface="Calibri"/>
                  <a:cs typeface="Calibri"/>
                </a:rPr>
                <a:t>’</a:t>
              </a:r>
              <a:endParaRPr lang="en-US" sz="2400" dirty="0">
                <a:solidFill>
                  <a:srgbClr val="0000FF"/>
                </a:solidFill>
                <a:latin typeface="Calibri"/>
                <a:cs typeface="Calibri"/>
              </a:endParaRPr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1832113" y="1733235"/>
            <a:ext cx="381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"/>
                <a:cs typeface="Calibri"/>
              </a:rPr>
              <a:t>Follow the optimal action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956928" y="1755010"/>
            <a:ext cx="381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"/>
                <a:cs typeface="Calibri"/>
              </a:rPr>
              <a:t>Follow </a:t>
            </a:r>
            <a:r>
              <a:rPr lang="en-US" sz="2400" dirty="0">
                <a:latin typeface="Calibri"/>
                <a:cs typeface="Calibri"/>
                <a:sym typeface="Symbol" pitchFamily="18" charset="2"/>
              </a:rPr>
              <a:t></a:t>
            </a:r>
            <a:endParaRPr lang="en-US" sz="24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86838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cs typeface="Calibri"/>
              </a:rPr>
              <a:t>Utilities for a Fixed Policy</a:t>
            </a:r>
          </a:p>
        </p:txBody>
      </p:sp>
      <p:sp>
        <p:nvSpPr>
          <p:cNvPr id="1727491" name="Rectangle 3"/>
          <p:cNvSpPr>
            <a:spLocks noGrp="1" noChangeArrowheads="1"/>
          </p:cNvSpPr>
          <p:nvPr>
            <p:ph idx="1"/>
          </p:nvPr>
        </p:nvSpPr>
        <p:spPr>
          <a:xfrm>
            <a:off x="484309" y="1926458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>
                <a:latin typeface="Calibri"/>
                <a:cs typeface="Calibri"/>
              </a:rPr>
              <a:t>Another basic operation: compute the utility of a state s under a fixed (generally non-optimal) policy</a:t>
            </a:r>
          </a:p>
          <a:p>
            <a:r>
              <a:rPr lang="en-US" dirty="0">
                <a:latin typeface="Calibri"/>
                <a:cs typeface="Calibri"/>
              </a:rPr>
              <a:t>Define the utility of a state s, under a fixed policy </a:t>
            </a:r>
            <a:r>
              <a:rPr lang="en-US" dirty="0">
                <a:latin typeface="Calibri"/>
                <a:cs typeface="Calibri"/>
                <a:sym typeface="Symbol" pitchFamily="18" charset="2"/>
              </a:rPr>
              <a:t></a:t>
            </a:r>
            <a:r>
              <a:rPr lang="en-US" dirty="0">
                <a:latin typeface="Calibri"/>
                <a:cs typeface="Calibri"/>
              </a:rPr>
              <a:t>:</a:t>
            </a:r>
          </a:p>
          <a:p>
            <a:pPr lvl="1">
              <a:buFont typeface="Wingdings" pitchFamily="2" charset="2"/>
              <a:buNone/>
            </a:pPr>
            <a:r>
              <a:rPr lang="en-US" dirty="0">
                <a:latin typeface="Calibri"/>
                <a:cs typeface="Calibri"/>
              </a:rPr>
              <a:t>V</a:t>
            </a:r>
            <a:r>
              <a:rPr lang="en-US" baseline="30000" dirty="0">
                <a:latin typeface="Calibri"/>
                <a:cs typeface="Calibri"/>
                <a:sym typeface="Symbol" pitchFamily="18" charset="2"/>
              </a:rPr>
              <a:t></a:t>
            </a:r>
            <a:r>
              <a:rPr lang="en-US" dirty="0">
                <a:latin typeface="Calibri"/>
                <a:cs typeface="Calibri"/>
              </a:rPr>
              <a:t>(s) = expected total discounted rewards starting in s and following </a:t>
            </a:r>
            <a:r>
              <a:rPr lang="en-US" dirty="0">
                <a:latin typeface="Calibri"/>
                <a:cs typeface="Calibri"/>
                <a:sym typeface="Symbol" pitchFamily="18" charset="2"/>
              </a:rPr>
              <a:t></a:t>
            </a:r>
            <a:endParaRPr lang="en-US" sz="2800" dirty="0">
              <a:latin typeface="Calibri"/>
              <a:cs typeface="Calibri"/>
            </a:endParaRPr>
          </a:p>
          <a:p>
            <a:r>
              <a:rPr lang="en-US" dirty="0">
                <a:latin typeface="Calibri"/>
                <a:cs typeface="Calibri"/>
              </a:rPr>
              <a:t>Recursive relation (one-step look-ahead / Bellman equation):</a:t>
            </a:r>
          </a:p>
        </p:txBody>
      </p:sp>
      <p:pic>
        <p:nvPicPr>
          <p:cNvPr id="61" name="Picture 60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/>
          <a:stretch>
            <a:fillRect/>
          </a:stretch>
        </p:blipFill>
        <p:spPr bwMode="auto">
          <a:xfrm>
            <a:off x="1178746" y="5138531"/>
            <a:ext cx="7070738" cy="645824"/>
          </a:xfrm>
          <a:prstGeom prst="rect">
            <a:avLst/>
          </a:prstGeom>
          <a:noFill/>
          <a:ln/>
          <a:effectLst/>
        </p:spPr>
      </p:pic>
      <p:grpSp>
        <p:nvGrpSpPr>
          <p:cNvPr id="46" name="Group 45"/>
          <p:cNvGrpSpPr>
            <a:grpSpLocks/>
          </p:cNvGrpSpPr>
          <p:nvPr/>
        </p:nvGrpSpPr>
        <p:grpSpPr bwMode="auto">
          <a:xfrm>
            <a:off x="9117329" y="2305878"/>
            <a:ext cx="2590362" cy="2754586"/>
            <a:chOff x="2400" y="1401"/>
            <a:chExt cx="1183" cy="1258"/>
          </a:xfrm>
        </p:grpSpPr>
        <p:sp>
          <p:nvSpPr>
            <p:cNvPr id="47" name="AutoShape 5"/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48" name="Line 9"/>
            <p:cNvSpPr>
              <a:spLocks noChangeShapeType="1"/>
            </p:cNvSpPr>
            <p:nvPr/>
          </p:nvSpPr>
          <p:spPr bwMode="auto">
            <a:xfrm flipH="1">
              <a:off x="2916" y="1617"/>
              <a:ext cx="232" cy="361"/>
            </a:xfrm>
            <a:prstGeom prst="line">
              <a:avLst/>
            </a:prstGeom>
            <a:noFill/>
            <a:ln w="28575">
              <a:solidFill>
                <a:srgbClr val="C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49" name="Oval 11"/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grpSp>
          <p:nvGrpSpPr>
            <p:cNvPr id="50" name="Group 12"/>
            <p:cNvGrpSpPr>
              <a:grpSpLocks/>
            </p:cNvGrpSpPr>
            <p:nvPr/>
          </p:nvGrpSpPr>
          <p:grpSpPr bwMode="auto">
            <a:xfrm>
              <a:off x="2400" y="2107"/>
              <a:ext cx="1057" cy="386"/>
              <a:chOff x="1536" y="2400"/>
              <a:chExt cx="1584" cy="624"/>
            </a:xfrm>
          </p:grpSpPr>
          <p:sp>
            <p:nvSpPr>
              <p:cNvPr id="57" name="Line 13"/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58" name="Line 14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59" name="Line 15"/>
              <p:cNvSpPr>
                <a:spLocks noChangeShapeType="1"/>
              </p:cNvSpPr>
              <p:nvPr/>
            </p:nvSpPr>
            <p:spPr bwMode="auto">
              <a:xfrm flipH="1">
                <a:off x="2021" y="2400"/>
                <a:ext cx="291" cy="624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60" name="Line 16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</p:grpSp>
        <p:sp>
          <p:nvSpPr>
            <p:cNvPr id="51" name="Text Box 17"/>
            <p:cNvSpPr txBox="1">
              <a:spLocks noChangeArrowheads="1"/>
            </p:cNvSpPr>
            <p:nvPr/>
          </p:nvSpPr>
          <p:spPr bwMode="auto">
            <a:xfrm>
              <a:off x="3096" y="1680"/>
              <a:ext cx="373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solidFill>
                    <a:srgbClr val="C00000"/>
                  </a:solidFill>
                  <a:latin typeface="Calibri"/>
                  <a:cs typeface="Calibri"/>
                  <a:sym typeface="Symbol" pitchFamily="18" charset="2"/>
                </a:rPr>
                <a:t>(s</a:t>
              </a:r>
              <a:r>
                <a:rPr lang="en-US" sz="2400" dirty="0">
                  <a:solidFill>
                    <a:srgbClr val="C00000"/>
                  </a:solidFill>
                  <a:latin typeface="Calibri"/>
                  <a:cs typeface="Calibri"/>
                </a:rPr>
                <a:t>)</a:t>
              </a:r>
            </a:p>
          </p:txBody>
        </p:sp>
        <p:sp>
          <p:nvSpPr>
            <p:cNvPr id="52" name="Text Box 18"/>
            <p:cNvSpPr txBox="1">
              <a:spLocks noChangeArrowheads="1"/>
            </p:cNvSpPr>
            <p:nvPr/>
          </p:nvSpPr>
          <p:spPr bwMode="auto">
            <a:xfrm>
              <a:off x="3216" y="1401"/>
              <a:ext cx="129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</a:p>
          </p:txBody>
        </p:sp>
        <p:sp>
          <p:nvSpPr>
            <p:cNvPr id="53" name="Text Box 19"/>
            <p:cNvSpPr txBox="1">
              <a:spLocks noChangeArrowheads="1"/>
            </p:cNvSpPr>
            <p:nvPr/>
          </p:nvSpPr>
          <p:spPr bwMode="auto">
            <a:xfrm>
              <a:off x="3024" y="1920"/>
              <a:ext cx="559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solidFill>
                    <a:srgbClr val="008000"/>
                  </a:solidFill>
                  <a:latin typeface="Calibri"/>
                  <a:cs typeface="Calibri"/>
                </a:rPr>
                <a:t>s, </a:t>
              </a:r>
              <a:r>
                <a:rPr lang="en-US" sz="2400" dirty="0">
                  <a:solidFill>
                    <a:srgbClr val="008000"/>
                  </a:solidFill>
                  <a:latin typeface="Calibri"/>
                  <a:cs typeface="Calibri"/>
                  <a:sym typeface="Symbol" pitchFamily="18" charset="2"/>
                </a:rPr>
                <a:t>(s</a:t>
              </a:r>
              <a:r>
                <a:rPr lang="en-US" sz="2400" dirty="0">
                  <a:solidFill>
                    <a:srgbClr val="008000"/>
                  </a:solidFill>
                  <a:latin typeface="Calibri"/>
                  <a:cs typeface="Calibri"/>
                </a:rPr>
                <a:t>)</a:t>
              </a:r>
            </a:p>
          </p:txBody>
        </p:sp>
        <p:sp>
          <p:nvSpPr>
            <p:cNvPr id="54" name="Text Box 20"/>
            <p:cNvSpPr txBox="1">
              <a:spLocks noChangeArrowheads="1"/>
            </p:cNvSpPr>
            <p:nvPr/>
          </p:nvSpPr>
          <p:spPr bwMode="auto">
            <a:xfrm>
              <a:off x="2520" y="2318"/>
              <a:ext cx="661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latin typeface="Calibri"/>
                  <a:cs typeface="Calibri"/>
                </a:rPr>
                <a:t>s,</a:t>
              </a:r>
              <a:r>
                <a:rPr lang="en-US" sz="2400" dirty="0">
                  <a:latin typeface="Calibri"/>
                  <a:cs typeface="Calibri"/>
                  <a:sym typeface="Symbol" pitchFamily="18" charset="2"/>
                </a:rPr>
                <a:t> (s</a:t>
              </a:r>
              <a:r>
                <a:rPr lang="en-US" sz="2400" dirty="0">
                  <a:latin typeface="Calibri"/>
                  <a:cs typeface="Calibri"/>
                </a:rPr>
                <a:t>),s</a:t>
              </a:r>
              <a:r>
                <a:rPr lang="ja-JP" altLang="en-US" sz="2400">
                  <a:latin typeface="Calibri"/>
                  <a:cs typeface="Calibri"/>
                </a:rPr>
                <a:t>’</a:t>
              </a:r>
              <a:endParaRPr lang="en-US" sz="2400" dirty="0">
                <a:latin typeface="Calibri"/>
                <a:cs typeface="Calibri"/>
              </a:endParaRPr>
            </a:p>
          </p:txBody>
        </p:sp>
        <p:sp>
          <p:nvSpPr>
            <p:cNvPr id="55" name="AutoShape 21"/>
            <p:cNvSpPr>
              <a:spLocks noChangeArrowheads="1"/>
            </p:cNvSpPr>
            <p:nvPr/>
          </p:nvSpPr>
          <p:spPr bwMode="auto">
            <a:xfrm>
              <a:off x="3019" y="2499"/>
              <a:ext cx="154" cy="123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r" rtl="1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56" name="Text Box 22"/>
            <p:cNvSpPr txBox="1">
              <a:spLocks noChangeArrowheads="1"/>
            </p:cNvSpPr>
            <p:nvPr/>
          </p:nvSpPr>
          <p:spPr bwMode="auto">
            <a:xfrm>
              <a:off x="3096" y="2448"/>
              <a:ext cx="331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en-US" sz="24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  <a:r>
                <a:rPr lang="ja-JP" altLang="en-US" sz="2400">
                  <a:solidFill>
                    <a:srgbClr val="0000FF"/>
                  </a:solidFill>
                  <a:latin typeface="Calibri"/>
                  <a:cs typeface="Calibri"/>
                </a:rPr>
                <a:t>’</a:t>
              </a:r>
              <a:endParaRPr lang="en-US" sz="2400" dirty="0">
                <a:solidFill>
                  <a:srgbClr val="0000FF"/>
                </a:solidFill>
                <a:latin typeface="Calibri"/>
                <a:cs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5589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7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Example: Policy Evaluation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46583" y="2096005"/>
            <a:ext cx="381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"/>
                <a:cs typeface="Calibri"/>
              </a:rPr>
              <a:t>Always Go Right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09170" y="2096005"/>
            <a:ext cx="381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"/>
                <a:cs typeface="Calibri"/>
              </a:rPr>
              <a:t>Always Go Forward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77210" y="2024270"/>
            <a:ext cx="4592932" cy="4562475"/>
          </a:xfrm>
          <a:prstGeom prst="rect">
            <a:avLst/>
          </a:prstGeom>
          <a:noFill/>
        </p:spPr>
      </p:pic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65806" y="2024270"/>
            <a:ext cx="4647754" cy="45624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72914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948070" y="2454275"/>
            <a:ext cx="3048000" cy="40386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382020" y="2454275"/>
            <a:ext cx="3048000" cy="40386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Example: Policy Evaluation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67070" y="1916410"/>
            <a:ext cx="381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"/>
                <a:cs typeface="Calibri"/>
              </a:rPr>
              <a:t>Always Go Right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029657" y="1916410"/>
            <a:ext cx="381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"/>
                <a:cs typeface="Calibri"/>
              </a:rPr>
              <a:t>Always Go Forward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5" t="8813" r="71526" b="32430"/>
          <a:stretch/>
        </p:blipFill>
        <p:spPr bwMode="auto">
          <a:xfrm>
            <a:off x="7382020" y="2454275"/>
            <a:ext cx="3068664" cy="40295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00" t="16271" r="67839" b="25876"/>
          <a:stretch/>
        </p:blipFill>
        <p:spPr bwMode="auto">
          <a:xfrm>
            <a:off x="1977524" y="2478025"/>
            <a:ext cx="3006671" cy="3967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94814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Policy Evaluation</a:t>
            </a:r>
          </a:p>
        </p:txBody>
      </p:sp>
      <p:sp>
        <p:nvSpPr>
          <p:cNvPr id="1728515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986265"/>
            <a:ext cx="10515600" cy="4351338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How do we calculate the V’s for a fixed policy </a:t>
            </a:r>
            <a:r>
              <a:rPr lang="en-US" sz="2400" dirty="0">
                <a:latin typeface="Calibri"/>
                <a:cs typeface="Calibri"/>
                <a:sym typeface="Symbol" pitchFamily="18" charset="2"/>
              </a:rPr>
              <a:t></a:t>
            </a:r>
            <a:r>
              <a:rPr lang="en-US" sz="2400" dirty="0">
                <a:latin typeface="Calibri"/>
                <a:cs typeface="Calibri"/>
              </a:rPr>
              <a:t>?</a:t>
            </a:r>
          </a:p>
          <a:p>
            <a:pPr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Idea 1: Turn recursive Bellman equations into updates</a:t>
            </a:r>
          </a:p>
          <a:p>
            <a:pPr>
              <a:lnSpc>
                <a:spcPct val="80000"/>
              </a:lnSpc>
              <a:buNone/>
            </a:pPr>
            <a:r>
              <a:rPr lang="en-US" sz="2400" dirty="0">
                <a:latin typeface="Calibri"/>
                <a:cs typeface="Calibri"/>
              </a:rPr>
              <a:t>	(like value iteration)</a:t>
            </a:r>
          </a:p>
          <a:p>
            <a:pPr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sz="3600" dirty="0">
              <a:latin typeface="Calibri"/>
              <a:cs typeface="Calibri"/>
            </a:endParaRPr>
          </a:p>
          <a:p>
            <a:pPr marL="0" indent="0">
              <a:lnSpc>
                <a:spcPct val="80000"/>
              </a:lnSpc>
              <a:buNone/>
            </a:pPr>
            <a:endParaRPr lang="en-US" sz="24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Efficiency: O(S</a:t>
            </a:r>
            <a:r>
              <a:rPr lang="en-US" sz="2400" baseline="30000" dirty="0">
                <a:latin typeface="Calibri"/>
                <a:cs typeface="Calibri"/>
              </a:rPr>
              <a:t>2</a:t>
            </a:r>
            <a:r>
              <a:rPr lang="en-US" sz="2400" dirty="0">
                <a:latin typeface="Calibri"/>
                <a:cs typeface="Calibri"/>
              </a:rPr>
              <a:t>) per iteration</a:t>
            </a:r>
          </a:p>
          <a:p>
            <a:pPr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Idea 2: Without the maxes, the Bellman equations are just a linear system</a:t>
            </a:r>
          </a:p>
        </p:txBody>
      </p:sp>
      <p:pic>
        <p:nvPicPr>
          <p:cNvPr id="24" name="Picture 23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1330016" y="3838985"/>
            <a:ext cx="7416560" cy="645897"/>
          </a:xfrm>
          <a:prstGeom prst="rect">
            <a:avLst/>
          </a:prstGeom>
          <a:noFill/>
          <a:ln/>
          <a:effectLst/>
        </p:spPr>
      </p:pic>
      <p:pic>
        <p:nvPicPr>
          <p:cNvPr id="7" name="Picture 6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 bwMode="auto">
          <a:xfrm>
            <a:off x="1330016" y="3331640"/>
            <a:ext cx="1502078" cy="330692"/>
          </a:xfrm>
          <a:prstGeom prst="rect">
            <a:avLst/>
          </a:prstGeom>
          <a:noFill/>
          <a:ln/>
          <a:effectLst/>
        </p:spPr>
      </p:pic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9144438" y="561944"/>
            <a:ext cx="2590362" cy="2754586"/>
            <a:chOff x="2400" y="1401"/>
            <a:chExt cx="1183" cy="1258"/>
          </a:xfrm>
        </p:grpSpPr>
        <p:sp>
          <p:nvSpPr>
            <p:cNvPr id="10" name="AutoShape 5"/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1" name="Line 9"/>
            <p:cNvSpPr>
              <a:spLocks noChangeShapeType="1"/>
            </p:cNvSpPr>
            <p:nvPr/>
          </p:nvSpPr>
          <p:spPr bwMode="auto">
            <a:xfrm flipH="1">
              <a:off x="2916" y="1617"/>
              <a:ext cx="232" cy="361"/>
            </a:xfrm>
            <a:prstGeom prst="line">
              <a:avLst/>
            </a:prstGeom>
            <a:noFill/>
            <a:ln w="28575">
              <a:solidFill>
                <a:srgbClr val="C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2" name="Oval 11"/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grpSp>
          <p:nvGrpSpPr>
            <p:cNvPr id="13" name="Group 12"/>
            <p:cNvGrpSpPr>
              <a:grpSpLocks/>
            </p:cNvGrpSpPr>
            <p:nvPr/>
          </p:nvGrpSpPr>
          <p:grpSpPr bwMode="auto">
            <a:xfrm>
              <a:off x="2400" y="2107"/>
              <a:ext cx="1057" cy="386"/>
              <a:chOff x="1536" y="2400"/>
              <a:chExt cx="1584" cy="624"/>
            </a:xfrm>
          </p:grpSpPr>
          <p:sp>
            <p:nvSpPr>
              <p:cNvPr id="20" name="Line 13"/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21" name="Line 14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22" name="Line 15"/>
              <p:cNvSpPr>
                <a:spLocks noChangeShapeType="1"/>
              </p:cNvSpPr>
              <p:nvPr/>
            </p:nvSpPr>
            <p:spPr bwMode="auto">
              <a:xfrm flipH="1">
                <a:off x="2021" y="2400"/>
                <a:ext cx="291" cy="624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23" name="Line 16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</p:grpSp>
        <p:sp>
          <p:nvSpPr>
            <p:cNvPr id="14" name="Text Box 17"/>
            <p:cNvSpPr txBox="1">
              <a:spLocks noChangeArrowheads="1"/>
            </p:cNvSpPr>
            <p:nvPr/>
          </p:nvSpPr>
          <p:spPr bwMode="auto">
            <a:xfrm>
              <a:off x="3096" y="1680"/>
              <a:ext cx="373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solidFill>
                    <a:srgbClr val="C00000"/>
                  </a:solidFill>
                  <a:latin typeface="Calibri"/>
                  <a:cs typeface="Calibri"/>
                  <a:sym typeface="Symbol" pitchFamily="18" charset="2"/>
                </a:rPr>
                <a:t>(s</a:t>
              </a:r>
              <a:r>
                <a:rPr lang="en-US" sz="2400" dirty="0">
                  <a:solidFill>
                    <a:srgbClr val="C00000"/>
                  </a:solidFill>
                  <a:latin typeface="Calibri"/>
                  <a:cs typeface="Calibri"/>
                </a:rPr>
                <a:t>)</a:t>
              </a:r>
            </a:p>
          </p:txBody>
        </p:sp>
        <p:sp>
          <p:nvSpPr>
            <p:cNvPr id="15" name="Text Box 18"/>
            <p:cNvSpPr txBox="1">
              <a:spLocks noChangeArrowheads="1"/>
            </p:cNvSpPr>
            <p:nvPr/>
          </p:nvSpPr>
          <p:spPr bwMode="auto">
            <a:xfrm>
              <a:off x="3216" y="1401"/>
              <a:ext cx="129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</a:p>
          </p:txBody>
        </p:sp>
        <p:sp>
          <p:nvSpPr>
            <p:cNvPr id="16" name="Text Box 19"/>
            <p:cNvSpPr txBox="1">
              <a:spLocks noChangeArrowheads="1"/>
            </p:cNvSpPr>
            <p:nvPr/>
          </p:nvSpPr>
          <p:spPr bwMode="auto">
            <a:xfrm>
              <a:off x="3024" y="1920"/>
              <a:ext cx="559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solidFill>
                    <a:srgbClr val="008000"/>
                  </a:solidFill>
                  <a:latin typeface="Calibri"/>
                  <a:cs typeface="Calibri"/>
                </a:rPr>
                <a:t>s, </a:t>
              </a:r>
              <a:r>
                <a:rPr lang="en-US" sz="2400" dirty="0">
                  <a:solidFill>
                    <a:srgbClr val="008000"/>
                  </a:solidFill>
                  <a:latin typeface="Calibri"/>
                  <a:cs typeface="Calibri"/>
                  <a:sym typeface="Symbol" pitchFamily="18" charset="2"/>
                </a:rPr>
                <a:t>(s</a:t>
              </a:r>
              <a:r>
                <a:rPr lang="en-US" sz="2400" dirty="0">
                  <a:solidFill>
                    <a:srgbClr val="008000"/>
                  </a:solidFill>
                  <a:latin typeface="Calibri"/>
                  <a:cs typeface="Calibri"/>
                </a:rPr>
                <a:t>)</a:t>
              </a:r>
            </a:p>
          </p:txBody>
        </p:sp>
        <p:sp>
          <p:nvSpPr>
            <p:cNvPr id="17" name="Text Box 20"/>
            <p:cNvSpPr txBox="1">
              <a:spLocks noChangeArrowheads="1"/>
            </p:cNvSpPr>
            <p:nvPr/>
          </p:nvSpPr>
          <p:spPr bwMode="auto">
            <a:xfrm>
              <a:off x="2517" y="2329"/>
              <a:ext cx="661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latin typeface="Calibri"/>
                  <a:cs typeface="Calibri"/>
                </a:rPr>
                <a:t>s,</a:t>
              </a:r>
              <a:r>
                <a:rPr lang="en-US" sz="2400" dirty="0">
                  <a:latin typeface="Calibri"/>
                  <a:cs typeface="Calibri"/>
                  <a:sym typeface="Symbol" pitchFamily="18" charset="2"/>
                </a:rPr>
                <a:t> (s</a:t>
              </a:r>
              <a:r>
                <a:rPr lang="en-US" sz="2400" dirty="0">
                  <a:latin typeface="Calibri"/>
                  <a:cs typeface="Calibri"/>
                </a:rPr>
                <a:t>),s</a:t>
              </a:r>
              <a:r>
                <a:rPr lang="ja-JP" altLang="en-US" sz="2400">
                  <a:latin typeface="Calibri"/>
                  <a:cs typeface="Calibri"/>
                </a:rPr>
                <a:t>’</a:t>
              </a:r>
              <a:endParaRPr lang="en-US" sz="2400" dirty="0">
                <a:latin typeface="Calibri"/>
                <a:cs typeface="Calibri"/>
              </a:endParaRPr>
            </a:p>
          </p:txBody>
        </p:sp>
        <p:sp>
          <p:nvSpPr>
            <p:cNvPr id="18" name="AutoShape 21"/>
            <p:cNvSpPr>
              <a:spLocks noChangeArrowheads="1"/>
            </p:cNvSpPr>
            <p:nvPr/>
          </p:nvSpPr>
          <p:spPr bwMode="auto">
            <a:xfrm>
              <a:off x="3019" y="2499"/>
              <a:ext cx="154" cy="123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r" rtl="1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9" name="Text Box 22"/>
            <p:cNvSpPr txBox="1">
              <a:spLocks noChangeArrowheads="1"/>
            </p:cNvSpPr>
            <p:nvPr/>
          </p:nvSpPr>
          <p:spPr bwMode="auto">
            <a:xfrm>
              <a:off x="3096" y="2448"/>
              <a:ext cx="331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en-US" sz="24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  <a:r>
                <a:rPr lang="ja-JP" altLang="en-US" sz="2400">
                  <a:solidFill>
                    <a:srgbClr val="0000FF"/>
                  </a:solidFill>
                  <a:latin typeface="Calibri"/>
                  <a:cs typeface="Calibri"/>
                </a:rPr>
                <a:t>’</a:t>
              </a:r>
              <a:endParaRPr lang="en-US" sz="2400" dirty="0">
                <a:solidFill>
                  <a:srgbClr val="0000FF"/>
                </a:solidFill>
                <a:latin typeface="Calibri"/>
                <a:cs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04961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8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8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85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85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Policy value as Linear program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436" name="Rectangle 3"/>
              <p:cNvSpPr txBox="1">
                <a:spLocks noChangeArrowheads="1"/>
              </p:cNvSpPr>
              <p:nvPr/>
            </p:nvSpPr>
            <p:spPr bwMode="auto">
              <a:xfrm>
                <a:off x="346032" y="1966913"/>
                <a:ext cx="11499936" cy="45259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marL="342900" indent="-342900" eaLnBrk="0" hangingPunct="0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§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11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=0.8⋅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−0.1+0.95⋅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12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b="0" dirty="0">
                    <a:solidFill>
                      <a:schemeClr val="accent2"/>
                    </a:solidFill>
                    <a:latin typeface="Calibri" pitchFamily="34" charset="0"/>
                  </a:rPr>
                  <a:t>+0.1</a:t>
                </a:r>
                <a:r>
                  <a:rPr lang="en-US" sz="2400" dirty="0">
                    <a:solidFill>
                      <a:schemeClr val="accent2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⋅</m:t>
                    </m:r>
                    <m:d>
                      <m:d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−0.1+0.95⋅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21</m:t>
                            </m:r>
                          </m:sub>
                        </m:sSub>
                      </m:e>
                    </m:d>
                    <m:r>
                      <m:rPr>
                        <m:nor/>
                      </m:rPr>
                      <a:rPr lang="en-US" sz="2400" dirty="0">
                        <a:solidFill>
                          <a:schemeClr val="accent2"/>
                        </a:solidFill>
                        <a:latin typeface="Calibri" pitchFamily="34" charset="0"/>
                      </a:rPr>
                      <m:t>+0.1</m:t>
                    </m:r>
                    <m:r>
                      <m:rPr>
                        <m:nor/>
                      </m:rPr>
                      <a:rPr lang="en-US" sz="2400" dirty="0">
                        <a:solidFill>
                          <a:schemeClr val="accent2"/>
                        </a:solidFill>
                      </a:rPr>
                      <m:t> 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⋅</m:t>
                    </m:r>
                    <m:d>
                      <m:d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−0.1+0.95⋅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11</m:t>
                            </m:r>
                          </m:sub>
                        </m:sSub>
                      </m:e>
                    </m:d>
                  </m:oMath>
                </a14:m>
                <a:endParaRPr lang="en-US" sz="2400" b="0" dirty="0">
                  <a:solidFill>
                    <a:schemeClr val="accent2"/>
                  </a:solidFill>
                  <a:latin typeface="Calibri" pitchFamily="34" charset="0"/>
                </a:endParaRPr>
              </a:p>
              <a:p>
                <a:pPr marL="342900" indent="-342900" eaLnBrk="0" hangingPunct="0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§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12</m:t>
                        </m:r>
                      </m:sub>
                    </m:sSub>
                    <m:r>
                      <a:rPr lang="en-US" sz="2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=0.8⋅</m:t>
                    </m:r>
                    <m:d>
                      <m:d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−0.1+0.95⋅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13</m:t>
                            </m:r>
                          </m:sub>
                        </m:sSub>
                      </m:e>
                    </m:d>
                    <m:r>
                      <m:rPr>
                        <m:nor/>
                      </m:rPr>
                      <a:rPr lang="en-US" sz="2400" dirty="0">
                        <a:solidFill>
                          <a:schemeClr val="accent2"/>
                        </a:solidFill>
                        <a:latin typeface="Calibri" pitchFamily="34" charset="0"/>
                      </a:rPr>
                      <m:t>+0.</m:t>
                    </m:r>
                    <m:r>
                      <m:rPr>
                        <m:nor/>
                      </m:rPr>
                      <a:rPr lang="en-US" sz="2400" b="0" i="0" dirty="0" smtClean="0">
                        <a:solidFill>
                          <a:schemeClr val="accent2"/>
                        </a:solidFill>
                        <a:latin typeface="Calibri" pitchFamily="34" charset="0"/>
                      </a:rPr>
                      <m:t>2</m:t>
                    </m:r>
                    <m:r>
                      <m:rPr>
                        <m:nor/>
                      </m:rPr>
                      <a:rPr lang="en-US" sz="2400" dirty="0">
                        <a:solidFill>
                          <a:schemeClr val="accent2"/>
                        </a:solidFill>
                      </a:rPr>
                      <m:t> 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⋅</m:t>
                    </m:r>
                    <m:d>
                      <m:d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−0.1+0.95⋅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12</m:t>
                            </m:r>
                          </m:sub>
                        </m:sSub>
                      </m:e>
                    </m:d>
                  </m:oMath>
                </a14:m>
                <a:endParaRPr lang="en-US" sz="2400" dirty="0">
                  <a:solidFill>
                    <a:schemeClr val="accent2"/>
                  </a:solidFill>
                  <a:latin typeface="Calibri" pitchFamily="34" charset="0"/>
                </a:endParaRPr>
              </a:p>
              <a:p>
                <a:pPr marL="342900" indent="-342900" eaLnBrk="0" hangingPunct="0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§"/>
                </a:pPr>
                <a:r>
                  <a:rPr lang="en-US" sz="2400" dirty="0">
                    <a:solidFill>
                      <a:schemeClr val="accent2"/>
                    </a:solidFill>
                    <a:latin typeface="Calibri" pitchFamily="34" charset="0"/>
                  </a:rPr>
                  <a:t>…</a:t>
                </a:r>
              </a:p>
              <a:p>
                <a:pPr marL="342900" indent="-342900" eaLnBrk="0" hangingPunct="0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§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42</m:t>
                        </m:r>
                      </m:sub>
                    </m:sSub>
                    <m:r>
                      <a:rPr lang="en-US" sz="2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endParaRPr lang="en-US" sz="2400" dirty="0">
                  <a:solidFill>
                    <a:schemeClr val="accent2"/>
                  </a:solidFill>
                  <a:latin typeface="Calibri" pitchFamily="34" charset="0"/>
                </a:endParaRPr>
              </a:p>
              <a:p>
                <a:pPr marL="342900" indent="-342900" eaLnBrk="0" hangingPunct="0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§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43</m:t>
                        </m:r>
                      </m:sub>
                    </m:sSub>
                    <m:r>
                      <a:rPr lang="en-US" sz="2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sz="2400" dirty="0">
                  <a:solidFill>
                    <a:schemeClr val="accent2"/>
                  </a:solidFill>
                  <a:latin typeface="Calibri" pitchFamily="34" charset="0"/>
                </a:endParaRPr>
              </a:p>
              <a:p>
                <a:pPr marL="342900" indent="-342900" eaLnBrk="0" hangingPunct="0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§"/>
                </a:pPr>
                <a:endParaRPr lang="en-US" sz="2400" dirty="0">
                  <a:solidFill>
                    <a:schemeClr val="accent2"/>
                  </a:solidFill>
                  <a:latin typeface="Calibri" pitchFamily="34" charset="0"/>
                </a:endParaRPr>
              </a:p>
              <a:p>
                <a:pPr marL="342900" indent="-342900" eaLnBrk="0" hangingPunct="0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§"/>
                </a:pPr>
                <a:r>
                  <a:rPr lang="en-US" sz="2400" dirty="0">
                    <a:cs typeface="Calibri"/>
                  </a:rPr>
                  <a:t>Solve with </a:t>
                </a:r>
                <a:r>
                  <a:rPr lang="en-US" sz="2400" dirty="0" err="1">
                    <a:cs typeface="Calibri"/>
                  </a:rPr>
                  <a:t>Matlab</a:t>
                </a:r>
                <a:r>
                  <a:rPr lang="en-US" sz="2400" dirty="0">
                    <a:cs typeface="Calibri"/>
                  </a:rPr>
                  <a:t>, </a:t>
                </a:r>
                <a:r>
                  <a:rPr lang="en-US" sz="2400" dirty="0" err="1">
                    <a:cs typeface="Calibri"/>
                  </a:rPr>
                  <a:t>Numpy</a:t>
                </a:r>
                <a:r>
                  <a:rPr lang="en-US" sz="2400" dirty="0">
                    <a:cs typeface="Calibri"/>
                  </a:rPr>
                  <a:t> (</a:t>
                </a:r>
                <a:r>
                  <a:rPr lang="en-US" sz="2400" dirty="0" err="1"/>
                  <a:t>numpy.linalg.solve</a:t>
                </a:r>
                <a:r>
                  <a:rPr lang="en-US" sz="2400" dirty="0">
                    <a:cs typeface="Calibri"/>
                  </a:rPr>
                  <a:t>), …</a:t>
                </a:r>
              </a:p>
              <a:p>
                <a:pPr marL="342900" indent="-342900" eaLnBrk="0" hangingPunct="0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§"/>
                </a:pPr>
                <a:endParaRPr lang="en-US" sz="2400" b="0" dirty="0">
                  <a:solidFill>
                    <a:schemeClr val="accent2"/>
                  </a:solidFill>
                  <a:latin typeface="Calibri" pitchFamily="34" charset="0"/>
                </a:endParaRPr>
              </a:p>
              <a:p>
                <a:pPr marL="342900" indent="-342900" eaLnBrk="0" hangingPunct="0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§"/>
                </a:pPr>
                <a:endParaRPr lang="en-US" sz="2400" dirty="0">
                  <a:solidFill>
                    <a:schemeClr val="accent2"/>
                  </a:solidFill>
                  <a:latin typeface="Calibri" pitchFamily="34" charset="0"/>
                </a:endParaRPr>
              </a:p>
            </p:txBody>
          </p:sp>
        </mc:Choice>
        <mc:Fallback xmlns="">
          <p:sp>
            <p:nvSpPr>
              <p:cNvPr id="18436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6032" y="1966913"/>
                <a:ext cx="11499936" cy="4525962"/>
              </a:xfrm>
              <a:prstGeom prst="rect">
                <a:avLst/>
              </a:prstGeom>
              <a:blipFill>
                <a:blip r:embed="rId3"/>
                <a:stretch>
                  <a:fillRect l="-773" t="-84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2">
            <a:extLst>
              <a:ext uri="{FF2B5EF4-FFF2-40B4-BE49-F238E27FC236}">
                <a16:creationId xmlns:a16="http://schemas.microsoft.com/office/drawing/2014/main" id="{A0F36299-88C4-0546-AE66-07CBB7B508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05078" y="3215497"/>
            <a:ext cx="4340890" cy="25378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95851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Policy Extraction</a:t>
            </a:r>
          </a:p>
        </p:txBody>
      </p:sp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65599" y="1625113"/>
            <a:ext cx="6660802" cy="523288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909143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Computing Actions from Values</a:t>
            </a:r>
          </a:p>
        </p:txBody>
      </p:sp>
      <p:sp>
        <p:nvSpPr>
          <p:cNvPr id="1733635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874839"/>
            <a:ext cx="10972800" cy="4983161"/>
          </a:xfrm>
        </p:spPr>
        <p:txBody>
          <a:bodyPr>
            <a:normAutofit/>
          </a:bodyPr>
          <a:lstStyle/>
          <a:p>
            <a:r>
              <a:rPr lang="en-US" sz="3200" dirty="0"/>
              <a:t>Let’s imagine we have the optimal values V*(s)</a:t>
            </a:r>
            <a:endParaRPr lang="en-US" sz="2400" dirty="0"/>
          </a:p>
          <a:p>
            <a:r>
              <a:rPr lang="en-US" sz="3200" dirty="0"/>
              <a:t>How should we act?</a:t>
            </a:r>
            <a:endParaRPr lang="en-US" sz="2400" dirty="0"/>
          </a:p>
          <a:p>
            <a:r>
              <a:rPr lang="en-US" sz="3200" dirty="0"/>
              <a:t>We need to do a mini-</a:t>
            </a:r>
            <a:r>
              <a:rPr lang="en-US" sz="3200" dirty="0" err="1"/>
              <a:t>expectimax</a:t>
            </a:r>
            <a:r>
              <a:rPr lang="en-US" sz="3200" dirty="0"/>
              <a:t> (one step)</a:t>
            </a:r>
            <a:endParaRPr lang="en-US" sz="2400" dirty="0"/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r>
              <a:rPr lang="en-US" sz="3200" dirty="0"/>
              <a:t>This is called </a:t>
            </a:r>
            <a:r>
              <a:rPr lang="en-US" sz="3200" dirty="0">
                <a:solidFill>
                  <a:srgbClr val="C00000"/>
                </a:solidFill>
              </a:rPr>
              <a:t>policy extraction</a:t>
            </a:r>
            <a:r>
              <a:rPr lang="en-US" sz="3200" dirty="0"/>
              <a:t>, since it gets the policy implied by the values</a:t>
            </a:r>
          </a:p>
          <a:p>
            <a:pPr lvl="1"/>
            <a:endParaRPr lang="en-US" sz="2800" dirty="0"/>
          </a:p>
          <a:p>
            <a:pPr lvl="1"/>
            <a:endParaRPr lang="en-US" sz="2800" dirty="0"/>
          </a:p>
          <a:p>
            <a:pPr lvl="1"/>
            <a:endParaRPr lang="en-US" sz="2800" dirty="0"/>
          </a:p>
          <a:p>
            <a:pPr lvl="1"/>
            <a:endParaRPr lang="en-US" sz="2800" dirty="0"/>
          </a:p>
        </p:txBody>
      </p:sp>
      <p:pic>
        <p:nvPicPr>
          <p:cNvPr id="8" name="Picture 7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2163223" y="3914650"/>
            <a:ext cx="6392197" cy="685800"/>
          </a:xfrm>
          <a:prstGeom prst="rect">
            <a:avLst/>
          </a:prstGeom>
          <a:noFill/>
          <a:ln/>
          <a:effectLst/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75" t="22147" r="62711" b="41695"/>
          <a:stretch/>
        </p:blipFill>
        <p:spPr bwMode="auto">
          <a:xfrm>
            <a:off x="8959074" y="1934973"/>
            <a:ext cx="3026980" cy="23396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12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/>
          <a:stretch>
            <a:fillRect/>
          </a:stretch>
        </p:blipFill>
        <p:spPr bwMode="auto">
          <a:xfrm>
            <a:off x="788635" y="3939913"/>
            <a:ext cx="1195552" cy="334755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293247679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3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3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36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Computing Actions from Q-Values</a:t>
            </a:r>
          </a:p>
        </p:txBody>
      </p:sp>
      <p:sp>
        <p:nvSpPr>
          <p:cNvPr id="1733635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2086665"/>
            <a:ext cx="10515600" cy="4351338"/>
          </a:xfrm>
        </p:spPr>
        <p:txBody>
          <a:bodyPr>
            <a:normAutofit/>
          </a:bodyPr>
          <a:lstStyle/>
          <a:p>
            <a:r>
              <a:rPr lang="en-US" sz="2800" dirty="0"/>
              <a:t>Let’s imagine we have the optimal q-values:</a:t>
            </a:r>
          </a:p>
          <a:p>
            <a:endParaRPr lang="en-US" sz="2800" dirty="0"/>
          </a:p>
          <a:p>
            <a:r>
              <a:rPr lang="en-US" sz="2800" dirty="0"/>
              <a:t>How should we act?</a:t>
            </a:r>
          </a:p>
          <a:p>
            <a:pPr marL="0" indent="0">
              <a:buNone/>
            </a:pPr>
            <a:endParaRPr lang="en-US" sz="2800" dirty="0"/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pPr lvl="1"/>
            <a:endParaRPr lang="en-US" sz="2400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41" t="20051" r="58223" b="36486"/>
          <a:stretch/>
        </p:blipFill>
        <p:spPr bwMode="auto">
          <a:xfrm>
            <a:off x="7605886" y="2850284"/>
            <a:ext cx="4307870" cy="32670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13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/>
          <a:stretch>
            <a:fillRect/>
          </a:stretch>
        </p:blipFill>
        <p:spPr bwMode="auto">
          <a:xfrm>
            <a:off x="3199872" y="3864612"/>
            <a:ext cx="2438928" cy="478221"/>
          </a:xfrm>
          <a:prstGeom prst="rect">
            <a:avLst/>
          </a:prstGeom>
          <a:noFill/>
          <a:ln/>
          <a:effectLst/>
        </p:spPr>
      </p:pic>
      <p:pic>
        <p:nvPicPr>
          <p:cNvPr id="12" name="Picture 11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/>
          <a:stretch>
            <a:fillRect/>
          </a:stretch>
        </p:blipFill>
        <p:spPr bwMode="auto">
          <a:xfrm>
            <a:off x="1826481" y="3855258"/>
            <a:ext cx="1195552" cy="334755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6919577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3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Policy Iteration</a:t>
            </a:r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82862" y="1448320"/>
            <a:ext cx="7018338" cy="45995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337997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Problems with Value Iteration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309139"/>
            <a:ext cx="10515600" cy="4351338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Calibri"/>
                <a:cs typeface="Calibri"/>
              </a:rPr>
              <a:t>Value iteration repeats the Bellman updates:</a:t>
            </a:r>
          </a:p>
          <a:p>
            <a:pPr marL="0" indent="0">
              <a:buNone/>
            </a:pPr>
            <a:endParaRPr lang="en-US" sz="2800" dirty="0">
              <a:latin typeface="Calibri"/>
              <a:cs typeface="Calibri"/>
            </a:endParaRPr>
          </a:p>
          <a:p>
            <a:endParaRPr lang="en-US" sz="2800" dirty="0">
              <a:latin typeface="Calibri"/>
              <a:cs typeface="Calibri"/>
            </a:endParaRPr>
          </a:p>
          <a:p>
            <a:r>
              <a:rPr lang="en-US" sz="2800" dirty="0">
                <a:latin typeface="Calibri"/>
                <a:cs typeface="Calibri"/>
              </a:rPr>
              <a:t>Issue 1: It’s slow – O(S</a:t>
            </a:r>
            <a:r>
              <a:rPr lang="en-US" sz="2800" baseline="30000" dirty="0">
                <a:latin typeface="Calibri"/>
                <a:cs typeface="Calibri"/>
              </a:rPr>
              <a:t>2</a:t>
            </a:r>
            <a:r>
              <a:rPr lang="en-US" sz="2800" dirty="0">
                <a:latin typeface="Calibri"/>
                <a:cs typeface="Calibri"/>
              </a:rPr>
              <a:t>A) per iteration</a:t>
            </a:r>
          </a:p>
          <a:p>
            <a:r>
              <a:rPr lang="en-US" sz="2800" dirty="0">
                <a:latin typeface="Calibri"/>
                <a:cs typeface="Calibri"/>
              </a:rPr>
              <a:t>Issue 2: The “max” at each state rarely changes</a:t>
            </a:r>
          </a:p>
          <a:p>
            <a:r>
              <a:rPr lang="en-US" sz="2800" dirty="0">
                <a:latin typeface="Calibri"/>
                <a:cs typeface="Calibri"/>
              </a:rPr>
              <a:t>Issue 3: The policy often converges long before the values</a:t>
            </a:r>
          </a:p>
          <a:p>
            <a:pPr lvl="1"/>
            <a:endParaRPr lang="en-US" sz="2400" dirty="0">
              <a:latin typeface="Calibri"/>
              <a:cs typeface="Calibri"/>
            </a:endParaRPr>
          </a:p>
          <a:p>
            <a:endParaRPr lang="en-US" sz="2400" dirty="0">
              <a:latin typeface="Calibri"/>
              <a:cs typeface="Calibri"/>
            </a:endParaRPr>
          </a:p>
        </p:txBody>
      </p:sp>
      <p:pic>
        <p:nvPicPr>
          <p:cNvPr id="5" name="Picture 4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1057276" y="3007730"/>
            <a:ext cx="6629400" cy="630314"/>
          </a:xfrm>
          <a:prstGeom prst="rect">
            <a:avLst/>
          </a:prstGeom>
          <a:noFill/>
          <a:ln/>
          <a:effectLst/>
        </p:spPr>
      </p:pic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8601733" y="1630437"/>
            <a:ext cx="3048000" cy="2754586"/>
            <a:chOff x="2400" y="1401"/>
            <a:chExt cx="1392" cy="1258"/>
          </a:xfrm>
        </p:grpSpPr>
        <p:sp>
          <p:nvSpPr>
            <p:cNvPr id="7" name="AutoShape 5"/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>
                <a:latin typeface="Calibri"/>
                <a:cs typeface="Calibri"/>
              </a:endParaRPr>
            </a:p>
          </p:txBody>
        </p:sp>
        <p:grpSp>
          <p:nvGrpSpPr>
            <p:cNvPr id="8" name="Group 6"/>
            <p:cNvGrpSpPr>
              <a:grpSpLocks/>
            </p:cNvGrpSpPr>
            <p:nvPr/>
          </p:nvGrpSpPr>
          <p:grpSpPr bwMode="auto">
            <a:xfrm>
              <a:off x="2529" y="1617"/>
              <a:ext cx="1263" cy="361"/>
              <a:chOff x="1584" y="1680"/>
              <a:chExt cx="2352" cy="336"/>
            </a:xfrm>
          </p:grpSpPr>
          <p:sp>
            <p:nvSpPr>
              <p:cNvPr id="21" name="Line 7"/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28575">
                <a:solidFill>
                  <a:srgbClr val="C00000"/>
                </a:solidFill>
                <a:prstDash val="solid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22" name="Line 8"/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1200" cy="288"/>
              </a:xfrm>
              <a:prstGeom prst="line">
                <a:avLst/>
              </a:prstGeom>
              <a:noFill/>
              <a:ln w="28575">
                <a:solidFill>
                  <a:srgbClr val="C00000"/>
                </a:solidFill>
                <a:prstDash val="solid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23" name="Line 9"/>
              <p:cNvSpPr>
                <a:spLocks noChangeShapeType="1"/>
              </p:cNvSpPr>
              <p:nvPr/>
            </p:nvSpPr>
            <p:spPr bwMode="auto">
              <a:xfrm flipH="1">
                <a:off x="2304" y="1680"/>
                <a:ext cx="432" cy="336"/>
              </a:xfrm>
              <a:prstGeom prst="line">
                <a:avLst/>
              </a:prstGeom>
              <a:noFill/>
              <a:ln w="28575">
                <a:solidFill>
                  <a:srgbClr val="C00000"/>
                </a:solidFill>
                <a:prstDash val="solid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24" name="Line 10"/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28575">
                <a:solidFill>
                  <a:srgbClr val="C00000"/>
                </a:solidFill>
                <a:prstDash val="solid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</p:grpSp>
        <p:sp>
          <p:nvSpPr>
            <p:cNvPr id="9" name="Oval 11"/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grpSp>
          <p:nvGrpSpPr>
            <p:cNvPr id="10" name="Group 12"/>
            <p:cNvGrpSpPr>
              <a:grpSpLocks/>
            </p:cNvGrpSpPr>
            <p:nvPr/>
          </p:nvGrpSpPr>
          <p:grpSpPr bwMode="auto">
            <a:xfrm>
              <a:off x="2400" y="2107"/>
              <a:ext cx="1057" cy="386"/>
              <a:chOff x="1536" y="2400"/>
              <a:chExt cx="1584" cy="624"/>
            </a:xfrm>
          </p:grpSpPr>
          <p:sp>
            <p:nvSpPr>
              <p:cNvPr id="17" name="Line 13"/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18" name="Line 14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19" name="Line 15"/>
              <p:cNvSpPr>
                <a:spLocks noChangeShapeType="1"/>
              </p:cNvSpPr>
              <p:nvPr/>
            </p:nvSpPr>
            <p:spPr bwMode="auto">
              <a:xfrm flipH="1">
                <a:off x="2021" y="2400"/>
                <a:ext cx="291" cy="624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20" name="Line 16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</p:grpSp>
        <p:sp>
          <p:nvSpPr>
            <p:cNvPr id="11" name="Text Box 17"/>
            <p:cNvSpPr txBox="1">
              <a:spLocks noChangeArrowheads="1"/>
            </p:cNvSpPr>
            <p:nvPr/>
          </p:nvSpPr>
          <p:spPr bwMode="auto">
            <a:xfrm>
              <a:off x="3061" y="1680"/>
              <a:ext cx="129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solidFill>
                    <a:srgbClr val="C00000"/>
                  </a:solidFill>
                  <a:latin typeface="Calibri"/>
                  <a:cs typeface="Calibri"/>
                </a:rPr>
                <a:t>a</a:t>
              </a:r>
            </a:p>
          </p:txBody>
        </p:sp>
        <p:sp>
          <p:nvSpPr>
            <p:cNvPr id="12" name="Text Box 18"/>
            <p:cNvSpPr txBox="1">
              <a:spLocks noChangeArrowheads="1"/>
            </p:cNvSpPr>
            <p:nvPr/>
          </p:nvSpPr>
          <p:spPr bwMode="auto">
            <a:xfrm>
              <a:off x="3216" y="1401"/>
              <a:ext cx="129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</a:p>
          </p:txBody>
        </p:sp>
        <p:sp>
          <p:nvSpPr>
            <p:cNvPr id="13" name="Text Box 19"/>
            <p:cNvSpPr txBox="1">
              <a:spLocks noChangeArrowheads="1"/>
            </p:cNvSpPr>
            <p:nvPr/>
          </p:nvSpPr>
          <p:spPr bwMode="auto">
            <a:xfrm>
              <a:off x="3024" y="1920"/>
              <a:ext cx="559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solidFill>
                    <a:srgbClr val="008000"/>
                  </a:solidFill>
                  <a:latin typeface="Calibri"/>
                  <a:cs typeface="Calibri"/>
                </a:rPr>
                <a:t>s, a</a:t>
              </a:r>
            </a:p>
          </p:txBody>
        </p:sp>
        <p:sp>
          <p:nvSpPr>
            <p:cNvPr id="14" name="Text Box 20"/>
            <p:cNvSpPr txBox="1">
              <a:spLocks noChangeArrowheads="1"/>
            </p:cNvSpPr>
            <p:nvPr/>
          </p:nvSpPr>
          <p:spPr bwMode="auto">
            <a:xfrm>
              <a:off x="2609" y="2261"/>
              <a:ext cx="504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 err="1">
                  <a:latin typeface="Calibri"/>
                  <a:cs typeface="Calibri"/>
                </a:rPr>
                <a:t>s,a,s</a:t>
              </a:r>
              <a:r>
                <a:rPr lang="ja-JP" altLang="en-US" sz="2400">
                  <a:latin typeface="Calibri"/>
                  <a:cs typeface="Calibri"/>
                </a:rPr>
                <a:t>’</a:t>
              </a:r>
              <a:endParaRPr lang="en-US" sz="2400" dirty="0">
                <a:latin typeface="Calibri"/>
                <a:cs typeface="Calibri"/>
              </a:endParaRPr>
            </a:p>
          </p:txBody>
        </p:sp>
        <p:sp>
          <p:nvSpPr>
            <p:cNvPr id="15" name="AutoShape 21"/>
            <p:cNvSpPr>
              <a:spLocks noChangeArrowheads="1"/>
            </p:cNvSpPr>
            <p:nvPr/>
          </p:nvSpPr>
          <p:spPr bwMode="auto">
            <a:xfrm>
              <a:off x="3019" y="2499"/>
              <a:ext cx="154" cy="123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r" rtl="1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6" name="Text Box 22"/>
            <p:cNvSpPr txBox="1">
              <a:spLocks noChangeArrowheads="1"/>
            </p:cNvSpPr>
            <p:nvPr/>
          </p:nvSpPr>
          <p:spPr bwMode="auto">
            <a:xfrm>
              <a:off x="3096" y="2448"/>
              <a:ext cx="331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en-US" sz="24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  <a:r>
                <a:rPr lang="ja-JP" altLang="en-US" sz="2400">
                  <a:solidFill>
                    <a:srgbClr val="0000FF"/>
                  </a:solidFill>
                  <a:latin typeface="Calibri"/>
                  <a:cs typeface="Calibri"/>
                </a:rPr>
                <a:t>’</a:t>
              </a:r>
              <a:endParaRPr lang="en-US" sz="2400" dirty="0">
                <a:solidFill>
                  <a:srgbClr val="0000FF"/>
                </a:solidFill>
                <a:latin typeface="Calibri"/>
                <a:cs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80048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k=0</a:t>
            </a:r>
          </a:p>
        </p:txBody>
      </p:sp>
      <p:pic>
        <p:nvPicPr>
          <p:cNvPr id="3" name="Picture 2" descr="Screen Shot 2014-08-10 at 7.47.4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2791" y="1143000"/>
            <a:ext cx="6206418" cy="5715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031C2EE-CBC8-E145-8A42-DB4AA01620B8}"/>
              </a:ext>
            </a:extLst>
          </p:cNvPr>
          <p:cNvSpPr txBox="1"/>
          <p:nvPr/>
        </p:nvSpPr>
        <p:spPr>
          <a:xfrm>
            <a:off x="9743163" y="3538835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</p:spTree>
    <p:extLst>
      <p:ext uri="{BB962C8B-B14F-4D97-AF65-F5344CB8AC3E}">
        <p14:creationId xmlns:p14="http://schemas.microsoft.com/office/powerpoint/2010/main" val="28835918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743163" y="3538835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7.51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7545" y="1143000"/>
            <a:ext cx="617691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9741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k=2</a:t>
            </a:r>
          </a:p>
        </p:txBody>
      </p:sp>
      <p:pic>
        <p:nvPicPr>
          <p:cNvPr id="3" name="Picture 2" descr="Screen Shot 2014-08-10 at 7.47.5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2400" y="1143000"/>
            <a:ext cx="6207201" cy="5715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9D44B11-0433-5945-8F1D-A643674E2E17}"/>
              </a:ext>
            </a:extLst>
          </p:cNvPr>
          <p:cNvSpPr txBox="1"/>
          <p:nvPr/>
        </p:nvSpPr>
        <p:spPr>
          <a:xfrm>
            <a:off x="9743163" y="3538835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</p:spTree>
    <p:extLst>
      <p:ext uri="{BB962C8B-B14F-4D97-AF65-F5344CB8AC3E}">
        <p14:creationId xmlns:p14="http://schemas.microsoft.com/office/powerpoint/2010/main" val="34095935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k=3</a:t>
            </a:r>
          </a:p>
        </p:txBody>
      </p:sp>
      <p:pic>
        <p:nvPicPr>
          <p:cNvPr id="3" name="Picture 2" descr="Screen Shot 2014-08-10 at 7.48.00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7179" y="1143000"/>
            <a:ext cx="6177643" cy="5715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C7A07BF-C75B-964A-9470-2260ACAEE93E}"/>
              </a:ext>
            </a:extLst>
          </p:cNvPr>
          <p:cNvSpPr txBox="1"/>
          <p:nvPr/>
        </p:nvSpPr>
        <p:spPr>
          <a:xfrm>
            <a:off x="9743163" y="3538835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</p:spTree>
    <p:extLst>
      <p:ext uri="{BB962C8B-B14F-4D97-AF65-F5344CB8AC3E}">
        <p14:creationId xmlns:p14="http://schemas.microsoft.com/office/powerpoint/2010/main" val="33286688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k=4</a:t>
            </a:r>
          </a:p>
        </p:txBody>
      </p:sp>
      <p:pic>
        <p:nvPicPr>
          <p:cNvPr id="3" name="Picture 2" descr="Screen Shot 2014-08-10 at 7.48.04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157098"/>
            <a:ext cx="6172200" cy="570090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318ABF2-0C5A-9443-9E6D-7FB9BF35F352}"/>
              </a:ext>
            </a:extLst>
          </p:cNvPr>
          <p:cNvSpPr txBox="1"/>
          <p:nvPr/>
        </p:nvSpPr>
        <p:spPr>
          <a:xfrm>
            <a:off x="9743163" y="3538835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</p:spTree>
    <p:extLst>
      <p:ext uri="{BB962C8B-B14F-4D97-AF65-F5344CB8AC3E}">
        <p14:creationId xmlns:p14="http://schemas.microsoft.com/office/powerpoint/2010/main" val="30625639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k=5</a:t>
            </a:r>
          </a:p>
        </p:txBody>
      </p:sp>
      <p:pic>
        <p:nvPicPr>
          <p:cNvPr id="3" name="Picture 2" descr="Screen Shot 2014-08-10 at 7.48.09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644" y="1143000"/>
            <a:ext cx="6186713" cy="571499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54B5388-2526-3E49-AF12-2FC5EDDC43EF}"/>
              </a:ext>
            </a:extLst>
          </p:cNvPr>
          <p:cNvSpPr txBox="1"/>
          <p:nvPr/>
        </p:nvSpPr>
        <p:spPr>
          <a:xfrm>
            <a:off x="9743163" y="3538835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</p:spTree>
    <p:extLst>
      <p:ext uri="{BB962C8B-B14F-4D97-AF65-F5344CB8AC3E}">
        <p14:creationId xmlns:p14="http://schemas.microsoft.com/office/powerpoint/2010/main" val="60493471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k=6</a:t>
            </a:r>
          </a:p>
        </p:txBody>
      </p:sp>
      <p:pic>
        <p:nvPicPr>
          <p:cNvPr id="3" name="Picture 2" descr="Screen Shot 2014-08-10 at 7.48.13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972" y="1173166"/>
            <a:ext cx="6154057" cy="568483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74B805F-CBDE-8147-A1E7-64C70708AC25}"/>
              </a:ext>
            </a:extLst>
          </p:cNvPr>
          <p:cNvSpPr txBox="1"/>
          <p:nvPr/>
        </p:nvSpPr>
        <p:spPr>
          <a:xfrm>
            <a:off x="9743163" y="3538835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</p:spTree>
    <p:extLst>
      <p:ext uri="{BB962C8B-B14F-4D97-AF65-F5344CB8AC3E}">
        <p14:creationId xmlns:p14="http://schemas.microsoft.com/office/powerpoint/2010/main" val="142778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k=7</a:t>
            </a:r>
          </a:p>
        </p:txBody>
      </p:sp>
      <p:pic>
        <p:nvPicPr>
          <p:cNvPr id="3" name="Picture 2" descr="Screen Shot 2014-08-10 at 7.48.19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148034"/>
            <a:ext cx="6172200" cy="570996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67F1F53-3AF2-3542-A266-A65284C16AEA}"/>
              </a:ext>
            </a:extLst>
          </p:cNvPr>
          <p:cNvSpPr txBox="1"/>
          <p:nvPr/>
        </p:nvSpPr>
        <p:spPr>
          <a:xfrm>
            <a:off x="9743163" y="3538835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</p:spTree>
    <p:extLst>
      <p:ext uri="{BB962C8B-B14F-4D97-AF65-F5344CB8AC3E}">
        <p14:creationId xmlns:p14="http://schemas.microsoft.com/office/powerpoint/2010/main" val="48862009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k=8</a:t>
            </a:r>
          </a:p>
        </p:txBody>
      </p:sp>
      <p:pic>
        <p:nvPicPr>
          <p:cNvPr id="3" name="Picture 2" descr="Screen Shot 2014-08-10 at 7.48.25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175224"/>
            <a:ext cx="6172200" cy="56827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7BBF58C-4ADA-1148-B1E0-18BBB2780CBA}"/>
              </a:ext>
            </a:extLst>
          </p:cNvPr>
          <p:cNvSpPr txBox="1"/>
          <p:nvPr/>
        </p:nvSpPr>
        <p:spPr>
          <a:xfrm>
            <a:off x="9743163" y="3538835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</p:spTree>
    <p:extLst>
      <p:ext uri="{BB962C8B-B14F-4D97-AF65-F5344CB8AC3E}">
        <p14:creationId xmlns:p14="http://schemas.microsoft.com/office/powerpoint/2010/main" val="241884677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k=9</a:t>
            </a:r>
          </a:p>
        </p:txBody>
      </p:sp>
      <p:pic>
        <p:nvPicPr>
          <p:cNvPr id="3" name="Picture 2" descr="Screen Shot 2014-08-10 at 7.48.28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6198" y="1157224"/>
            <a:ext cx="6179605" cy="570077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5FF68C0-4F03-FE47-B418-F575E101D620}"/>
              </a:ext>
            </a:extLst>
          </p:cNvPr>
          <p:cNvSpPr txBox="1"/>
          <p:nvPr/>
        </p:nvSpPr>
        <p:spPr>
          <a:xfrm>
            <a:off x="9743163" y="3538835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</p:spTree>
    <p:extLst>
      <p:ext uri="{BB962C8B-B14F-4D97-AF65-F5344CB8AC3E}">
        <p14:creationId xmlns:p14="http://schemas.microsoft.com/office/powerpoint/2010/main" val="57092521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k=10</a:t>
            </a:r>
          </a:p>
        </p:txBody>
      </p:sp>
      <p:pic>
        <p:nvPicPr>
          <p:cNvPr id="3" name="Picture 2" descr="Screen Shot 2014-08-10 at 7.48.32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7725" y="1143000"/>
            <a:ext cx="6196550" cy="5715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77B9D42-8C97-A946-8E5D-22527A6142FB}"/>
              </a:ext>
            </a:extLst>
          </p:cNvPr>
          <p:cNvSpPr txBox="1"/>
          <p:nvPr/>
        </p:nvSpPr>
        <p:spPr>
          <a:xfrm>
            <a:off x="9743163" y="3538835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</p:spTree>
    <p:extLst>
      <p:ext uri="{BB962C8B-B14F-4D97-AF65-F5344CB8AC3E}">
        <p14:creationId xmlns:p14="http://schemas.microsoft.com/office/powerpoint/2010/main" val="167141016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k=11</a:t>
            </a:r>
          </a:p>
        </p:txBody>
      </p:sp>
      <p:pic>
        <p:nvPicPr>
          <p:cNvPr id="3" name="Picture 2" descr="Screen Shot 2014-08-10 at 7.48.37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138306"/>
            <a:ext cx="6172200" cy="571969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EF988EA-B3FD-AA4D-8258-FDA479E03F7C}"/>
              </a:ext>
            </a:extLst>
          </p:cNvPr>
          <p:cNvSpPr txBox="1"/>
          <p:nvPr/>
        </p:nvSpPr>
        <p:spPr>
          <a:xfrm>
            <a:off x="9743163" y="3538835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</p:spTree>
    <p:extLst>
      <p:ext uri="{BB962C8B-B14F-4D97-AF65-F5344CB8AC3E}">
        <p14:creationId xmlns:p14="http://schemas.microsoft.com/office/powerpoint/2010/main" val="272468358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k=12</a:t>
            </a:r>
          </a:p>
        </p:txBody>
      </p:sp>
      <p:pic>
        <p:nvPicPr>
          <p:cNvPr id="3" name="Picture 2" descr="Screen Shot 2014-08-10 at 7.48.41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7725" y="1143000"/>
            <a:ext cx="6196550" cy="5715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A7CDFC0-293D-ED4A-875C-C80ADA7BFDB8}"/>
              </a:ext>
            </a:extLst>
          </p:cNvPr>
          <p:cNvSpPr txBox="1"/>
          <p:nvPr/>
        </p:nvSpPr>
        <p:spPr>
          <a:xfrm>
            <a:off x="9743163" y="3538835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</p:spTree>
    <p:extLst>
      <p:ext uri="{BB962C8B-B14F-4D97-AF65-F5344CB8AC3E}">
        <p14:creationId xmlns:p14="http://schemas.microsoft.com/office/powerpoint/2010/main" val="299205221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k=100</a:t>
            </a:r>
          </a:p>
        </p:txBody>
      </p:sp>
      <p:pic>
        <p:nvPicPr>
          <p:cNvPr id="3" name="Picture 2" descr="Screen Shot 2014-08-10 at 7.49.20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746" y="1130418"/>
            <a:ext cx="6190508" cy="572758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A49ABB1-2039-5547-B2D3-EFB2167A0EA2}"/>
              </a:ext>
            </a:extLst>
          </p:cNvPr>
          <p:cNvSpPr txBox="1"/>
          <p:nvPr/>
        </p:nvSpPr>
        <p:spPr>
          <a:xfrm>
            <a:off x="9743163" y="3538835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</p:spTree>
    <p:extLst>
      <p:ext uri="{BB962C8B-B14F-4D97-AF65-F5344CB8AC3E}">
        <p14:creationId xmlns:p14="http://schemas.microsoft.com/office/powerpoint/2010/main" val="386753952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Policy Iteration</a:t>
            </a:r>
          </a:p>
        </p:txBody>
      </p:sp>
      <p:sp>
        <p:nvSpPr>
          <p:cNvPr id="1761283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934955"/>
            <a:ext cx="10515600" cy="4351338"/>
          </a:xfrm>
        </p:spPr>
        <p:txBody>
          <a:bodyPr>
            <a:normAutofit/>
          </a:bodyPr>
          <a:lstStyle/>
          <a:p>
            <a:r>
              <a:rPr lang="en-US" sz="2800" dirty="0"/>
              <a:t>Alternative approach for computing the optimal values:</a:t>
            </a:r>
          </a:p>
          <a:p>
            <a:pPr lvl="1"/>
            <a:r>
              <a:rPr lang="en-US" sz="2400" dirty="0">
                <a:solidFill>
                  <a:srgbClr val="CC0000"/>
                </a:solidFill>
              </a:rPr>
              <a:t>Step 1: Policy evaluation: </a:t>
            </a:r>
            <a:r>
              <a:rPr lang="en-US" sz="2400" dirty="0"/>
              <a:t>calculate utilities for some fixed policy (not optimal utilities!) </a:t>
            </a:r>
          </a:p>
          <a:p>
            <a:pPr lvl="1"/>
            <a:r>
              <a:rPr lang="en-US" sz="2400" dirty="0">
                <a:solidFill>
                  <a:srgbClr val="CC0000"/>
                </a:solidFill>
              </a:rPr>
              <a:t>Step 2: Policy improvement: </a:t>
            </a:r>
            <a:r>
              <a:rPr lang="en-US" sz="2400" dirty="0"/>
              <a:t>update policy using one-step look-ahead with resulting converged (but not optimal!) utilities as future values</a:t>
            </a:r>
          </a:p>
          <a:p>
            <a:pPr lvl="1"/>
            <a:r>
              <a:rPr lang="en-US" sz="2400" dirty="0"/>
              <a:t>Repeat steps until policy converges</a:t>
            </a:r>
          </a:p>
          <a:p>
            <a:pPr lvl="1"/>
            <a:endParaRPr lang="en-US" sz="2400" dirty="0"/>
          </a:p>
          <a:p>
            <a:r>
              <a:rPr lang="en-US" sz="2800" dirty="0"/>
              <a:t>This is </a:t>
            </a:r>
            <a:r>
              <a:rPr lang="en-US" sz="2800" dirty="0">
                <a:solidFill>
                  <a:srgbClr val="CC0000"/>
                </a:solidFill>
              </a:rPr>
              <a:t>policy iteration</a:t>
            </a:r>
          </a:p>
          <a:p>
            <a:pPr lvl="1"/>
            <a:r>
              <a:rPr lang="en-US" sz="2400" dirty="0"/>
              <a:t>It’s still optimal!</a:t>
            </a:r>
          </a:p>
          <a:p>
            <a:pPr lvl="1"/>
            <a:r>
              <a:rPr lang="en-US" sz="2400" dirty="0"/>
              <a:t>Can converge (much) faster under some conditions</a:t>
            </a:r>
          </a:p>
        </p:txBody>
      </p:sp>
    </p:spTree>
    <p:extLst>
      <p:ext uri="{BB962C8B-B14F-4D97-AF65-F5344CB8AC3E}">
        <p14:creationId xmlns:p14="http://schemas.microsoft.com/office/powerpoint/2010/main" val="1918772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2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2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2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2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Policy Iteration</a:t>
            </a:r>
          </a:p>
        </p:txBody>
      </p:sp>
      <p:sp>
        <p:nvSpPr>
          <p:cNvPr id="17623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lvl="3"/>
            <a:endParaRPr lang="en-US" sz="1200" dirty="0"/>
          </a:p>
          <a:p>
            <a:r>
              <a:rPr lang="en-US" sz="2400" dirty="0"/>
              <a:t>Evaluation: For fixed current policy </a:t>
            </a:r>
            <a:r>
              <a:rPr lang="en-US" sz="2400" dirty="0">
                <a:sym typeface="Symbol" pitchFamily="18" charset="2"/>
              </a:rPr>
              <a:t>, find values with policy evaluation:</a:t>
            </a:r>
          </a:p>
          <a:p>
            <a:pPr lvl="1"/>
            <a:r>
              <a:rPr lang="en-US" sz="2000" dirty="0">
                <a:sym typeface="Symbol" pitchFamily="18" charset="2"/>
              </a:rPr>
              <a:t>Iterate until values converge:</a:t>
            </a:r>
          </a:p>
          <a:p>
            <a:endParaRPr lang="en-US" sz="2400" dirty="0">
              <a:sym typeface="Symbol" pitchFamily="18" charset="2"/>
            </a:endParaRPr>
          </a:p>
          <a:p>
            <a:endParaRPr lang="en-US" sz="2400" dirty="0">
              <a:sym typeface="Symbol" pitchFamily="18" charset="2"/>
            </a:endParaRPr>
          </a:p>
          <a:p>
            <a:endParaRPr lang="en-US" sz="2400" dirty="0">
              <a:sym typeface="Symbol" pitchFamily="18" charset="2"/>
            </a:endParaRPr>
          </a:p>
          <a:p>
            <a:r>
              <a:rPr lang="en-US" sz="2400" dirty="0"/>
              <a:t>Improvement: For fixed values, get a better policy using policy extraction</a:t>
            </a:r>
          </a:p>
          <a:p>
            <a:pPr lvl="1"/>
            <a:r>
              <a:rPr lang="en-US" sz="2000" dirty="0"/>
              <a:t>One-step look-ahead:</a:t>
            </a:r>
          </a:p>
          <a:p>
            <a:endParaRPr lang="en-US" sz="2400" dirty="0">
              <a:sym typeface="Symbol" pitchFamily="18" charset="2"/>
            </a:endParaRPr>
          </a:p>
        </p:txBody>
      </p:sp>
      <p:pic>
        <p:nvPicPr>
          <p:cNvPr id="9" name="Picture 8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2030087" y="3083639"/>
            <a:ext cx="7834776" cy="690721"/>
          </a:xfrm>
          <a:prstGeom prst="rect">
            <a:avLst/>
          </a:prstGeom>
          <a:noFill/>
          <a:ln/>
          <a:effectLst/>
        </p:spPr>
      </p:pic>
      <p:pic>
        <p:nvPicPr>
          <p:cNvPr id="10" name="Picture 9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 bwMode="auto">
          <a:xfrm>
            <a:off x="2099661" y="5239302"/>
            <a:ext cx="7215495" cy="641061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2058665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23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23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200498-5194-664D-BE79-89A9BEDD32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Policy iteration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339B56-0923-E844-B921-0C601C0E88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755EF2C1-41A9-E046-919E-299322AC3E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71164" y="1918387"/>
            <a:ext cx="3589277" cy="3021226"/>
          </a:xfrm>
          <a:prstGeom prst="rect">
            <a:avLst/>
          </a:prstGeom>
          <a:noFill/>
        </p:spPr>
      </p:pic>
      <p:sp>
        <p:nvSpPr>
          <p:cNvPr id="7" name="Right Arrow 6">
            <a:extLst>
              <a:ext uri="{FF2B5EF4-FFF2-40B4-BE49-F238E27FC236}">
                <a16:creationId xmlns:a16="http://schemas.microsoft.com/office/drawing/2014/main" id="{744132FE-8F5F-D248-8158-97BC0C98A34C}"/>
              </a:ext>
            </a:extLst>
          </p:cNvPr>
          <p:cNvSpPr/>
          <p:nvPr/>
        </p:nvSpPr>
        <p:spPr>
          <a:xfrm rot="20826721">
            <a:off x="6380283" y="4215583"/>
            <a:ext cx="1144072" cy="548946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F8B92C0-2551-6A4A-9DBC-FDF0B5658B67}"/>
              </a:ext>
            </a:extLst>
          </p:cNvPr>
          <p:cNvGrpSpPr/>
          <p:nvPr/>
        </p:nvGrpSpPr>
        <p:grpSpPr>
          <a:xfrm>
            <a:off x="493792" y="2182132"/>
            <a:ext cx="5602208" cy="4401230"/>
            <a:chOff x="493792" y="2182132"/>
            <a:chExt cx="5602208" cy="4401230"/>
          </a:xfrm>
        </p:grpSpPr>
        <p:pic>
          <p:nvPicPr>
            <p:cNvPr id="5" name="Picture 3">
              <a:extLst>
                <a:ext uri="{FF2B5EF4-FFF2-40B4-BE49-F238E27FC236}">
                  <a16:creationId xmlns:a16="http://schemas.microsoft.com/office/drawing/2014/main" id="{60845EB1-A3D5-ED45-AF53-82BCE3015F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93792" y="2182132"/>
              <a:ext cx="5602208" cy="4401230"/>
            </a:xfrm>
            <a:prstGeom prst="rect">
              <a:avLst/>
            </a:prstGeom>
            <a:noFill/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6D566CA-8B90-2746-8FBD-E3E5FD913EEA}"/>
                </a:ext>
              </a:extLst>
            </p:cNvPr>
            <p:cNvSpPr/>
            <p:nvPr/>
          </p:nvSpPr>
          <p:spPr>
            <a:xfrm>
              <a:off x="1561070" y="4139512"/>
              <a:ext cx="428368" cy="105650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5F32486-FEEC-8D4B-B419-AD33DB1E01D8}"/>
                </a:ext>
              </a:extLst>
            </p:cNvPr>
            <p:cNvSpPr txBox="1"/>
            <p:nvPr/>
          </p:nvSpPr>
          <p:spPr>
            <a:xfrm>
              <a:off x="949179" y="2504937"/>
              <a:ext cx="5052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0.7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CD223FA-72B9-BC4A-996D-AA81ED33EF48}"/>
                </a:ext>
              </a:extLst>
            </p:cNvPr>
            <p:cNvSpPr txBox="1"/>
            <p:nvPr/>
          </p:nvSpPr>
          <p:spPr>
            <a:xfrm>
              <a:off x="1484171" y="2504937"/>
              <a:ext cx="5052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0.8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AAF5ADF-1218-CC48-8833-F8B8706F52D1}"/>
                </a:ext>
              </a:extLst>
            </p:cNvPr>
            <p:cNvSpPr txBox="1"/>
            <p:nvPr/>
          </p:nvSpPr>
          <p:spPr>
            <a:xfrm>
              <a:off x="2110234" y="2477018"/>
              <a:ext cx="5052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0.9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3BEF7B8-4AB3-9541-8E00-7ECDE253F737}"/>
                </a:ext>
              </a:extLst>
            </p:cNvPr>
            <p:cNvSpPr txBox="1"/>
            <p:nvPr/>
          </p:nvSpPr>
          <p:spPr>
            <a:xfrm>
              <a:off x="978904" y="3456200"/>
              <a:ext cx="5052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0.6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C6C425E-E663-0C4E-AC98-BE06C334C7F9}"/>
                </a:ext>
              </a:extLst>
            </p:cNvPr>
            <p:cNvSpPr txBox="1"/>
            <p:nvPr/>
          </p:nvSpPr>
          <p:spPr>
            <a:xfrm>
              <a:off x="1522620" y="3429000"/>
              <a:ext cx="5052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0.4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E9760AA-049A-3A42-B963-D8FE7ABC8538}"/>
                </a:ext>
              </a:extLst>
            </p:cNvPr>
            <p:cNvSpPr txBox="1"/>
            <p:nvPr/>
          </p:nvSpPr>
          <p:spPr>
            <a:xfrm>
              <a:off x="2110234" y="2956570"/>
              <a:ext cx="5052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0.7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C55A962-A3CC-104D-B519-22C21EEC7465}"/>
                </a:ext>
              </a:extLst>
            </p:cNvPr>
            <p:cNvSpPr txBox="1"/>
            <p:nvPr/>
          </p:nvSpPr>
          <p:spPr>
            <a:xfrm>
              <a:off x="2146434" y="3426178"/>
              <a:ext cx="5052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0.6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6504A83-66EC-2840-880C-BE149899E75C}"/>
                </a:ext>
              </a:extLst>
            </p:cNvPr>
            <p:cNvSpPr txBox="1"/>
            <p:nvPr/>
          </p:nvSpPr>
          <p:spPr>
            <a:xfrm>
              <a:off x="2701053" y="3418534"/>
              <a:ext cx="5052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0.5</a:t>
              </a:r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B1550EF0-C52C-7049-AD78-D30FB3853A78}"/>
              </a:ext>
            </a:extLst>
          </p:cNvPr>
          <p:cNvSpPr/>
          <p:nvPr/>
        </p:nvSpPr>
        <p:spPr>
          <a:xfrm>
            <a:off x="580350" y="2173919"/>
            <a:ext cx="3059767" cy="19953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Arrow 18">
            <a:extLst>
              <a:ext uri="{FF2B5EF4-FFF2-40B4-BE49-F238E27FC236}">
                <a16:creationId xmlns:a16="http://schemas.microsoft.com/office/drawing/2014/main" id="{BFC9F27B-105E-644B-BA4F-3E02FFE722F0}"/>
              </a:ext>
            </a:extLst>
          </p:cNvPr>
          <p:cNvSpPr/>
          <p:nvPr/>
        </p:nvSpPr>
        <p:spPr>
          <a:xfrm rot="10800000">
            <a:off x="3721911" y="2599796"/>
            <a:ext cx="5140814" cy="548946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ight Arrow 19">
            <a:extLst>
              <a:ext uri="{FF2B5EF4-FFF2-40B4-BE49-F238E27FC236}">
                <a16:creationId xmlns:a16="http://schemas.microsoft.com/office/drawing/2014/main" id="{6A37C999-5241-6740-8C23-2AC242F231F7}"/>
              </a:ext>
            </a:extLst>
          </p:cNvPr>
          <p:cNvSpPr/>
          <p:nvPr/>
        </p:nvSpPr>
        <p:spPr>
          <a:xfrm rot="2225895">
            <a:off x="3336442" y="3742476"/>
            <a:ext cx="703299" cy="548946"/>
          </a:xfrm>
          <a:prstGeom prst="rightArrow">
            <a:avLst>
              <a:gd name="adj1" fmla="val 51339"/>
              <a:gd name="adj2" fmla="val 500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205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9" grpId="0" animBg="1"/>
      <p:bldP spid="20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495300" y="1825487"/>
            <a:ext cx="11201400" cy="5257800"/>
          </a:xfrm>
        </p:spPr>
        <p:txBody>
          <a:bodyPr>
            <a:normAutofit/>
          </a:bodyPr>
          <a:lstStyle/>
          <a:p>
            <a:r>
              <a:rPr lang="en-US" dirty="0"/>
              <a:t>Both value iteration and policy iteration compute the same thing (all optimal values)</a:t>
            </a:r>
            <a:endParaRPr lang="en-US" sz="1400" dirty="0"/>
          </a:p>
          <a:p>
            <a:r>
              <a:rPr lang="en-US" dirty="0"/>
              <a:t>In value iteration:</a:t>
            </a:r>
          </a:p>
          <a:p>
            <a:pPr lvl="1"/>
            <a:r>
              <a:rPr lang="en-US" dirty="0"/>
              <a:t>Every iteration updates both the values and (implicitly) the policy</a:t>
            </a:r>
          </a:p>
          <a:p>
            <a:pPr lvl="1"/>
            <a:r>
              <a:rPr lang="en-US" dirty="0"/>
              <a:t>We don’t track the policy, but taking the max over actions implicitly recomputes it</a:t>
            </a:r>
            <a:endParaRPr lang="en-US" sz="1400" dirty="0"/>
          </a:p>
          <a:p>
            <a:r>
              <a:rPr lang="en-US" dirty="0"/>
              <a:t>In policy iteration:</a:t>
            </a:r>
          </a:p>
          <a:p>
            <a:pPr lvl="1"/>
            <a:r>
              <a:rPr lang="en-US" dirty="0"/>
              <a:t>Update utilities with fixed policy (fast because we consider only one action, not all of them)</a:t>
            </a:r>
          </a:p>
          <a:p>
            <a:pPr lvl="1"/>
            <a:r>
              <a:rPr lang="en-US" dirty="0"/>
              <a:t>After the policy is evaluated, a new policy is chosen (slow like a value iteration pass)</a:t>
            </a:r>
          </a:p>
          <a:p>
            <a:pPr lvl="1"/>
            <a:r>
              <a:rPr lang="en-US" dirty="0"/>
              <a:t>The new policy will be better (or we’re done)</a:t>
            </a:r>
          </a:p>
          <a:p>
            <a:pPr lvl="4"/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653221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Summary: MDP Algorithms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So you want to….</a:t>
            </a:r>
          </a:p>
          <a:p>
            <a:pPr lvl="1"/>
            <a:r>
              <a:rPr lang="en-US" sz="2400" dirty="0"/>
              <a:t>Compute optimal values: use value iteration or policy iteration</a:t>
            </a:r>
          </a:p>
          <a:p>
            <a:pPr lvl="1"/>
            <a:r>
              <a:rPr lang="en-US" sz="2400" dirty="0"/>
              <a:t>Compute values for a particular policy: use policy evaluation</a:t>
            </a:r>
          </a:p>
          <a:p>
            <a:pPr lvl="1"/>
            <a:r>
              <a:rPr lang="en-US" sz="2400" dirty="0"/>
              <a:t>Turn your values into a policy: use policy extraction (one-step </a:t>
            </a:r>
            <a:r>
              <a:rPr lang="en-US" sz="2400" dirty="0" err="1"/>
              <a:t>lookahead</a:t>
            </a:r>
            <a:r>
              <a:rPr lang="en-US" sz="2400" dirty="0"/>
              <a:t>)</a:t>
            </a:r>
          </a:p>
          <a:p>
            <a:pPr lvl="1"/>
            <a:endParaRPr lang="en-US" sz="2400" dirty="0"/>
          </a:p>
          <a:p>
            <a:r>
              <a:rPr lang="en-US" sz="2800" dirty="0"/>
              <a:t>These all look the same!</a:t>
            </a:r>
          </a:p>
          <a:p>
            <a:pPr lvl="1"/>
            <a:r>
              <a:rPr lang="en-US" sz="2400" dirty="0"/>
              <a:t>They basically are – they are all variations of Bellman updates</a:t>
            </a:r>
          </a:p>
          <a:p>
            <a:pPr lvl="1"/>
            <a:r>
              <a:rPr lang="en-US" sz="2400" dirty="0"/>
              <a:t>They all use one-step </a:t>
            </a:r>
            <a:r>
              <a:rPr lang="en-US" sz="2400" dirty="0" err="1"/>
              <a:t>lookahead</a:t>
            </a:r>
            <a:r>
              <a:rPr lang="en-US" sz="2400" dirty="0"/>
              <a:t> </a:t>
            </a:r>
            <a:r>
              <a:rPr lang="en-US" sz="2400" dirty="0" err="1"/>
              <a:t>expectimax</a:t>
            </a:r>
            <a:r>
              <a:rPr lang="en-US" sz="2400" dirty="0"/>
              <a:t> fragments</a:t>
            </a:r>
          </a:p>
          <a:p>
            <a:pPr lvl="1"/>
            <a:r>
              <a:rPr lang="en-US" sz="2400" dirty="0"/>
              <a:t>They differ only in whether we plug in a fixed policy or max over actions</a:t>
            </a:r>
          </a:p>
        </p:txBody>
      </p:sp>
    </p:spTree>
    <p:extLst>
      <p:ext uri="{BB962C8B-B14F-4D97-AF65-F5344CB8AC3E}">
        <p14:creationId xmlns:p14="http://schemas.microsoft.com/office/powerpoint/2010/main" val="1131696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FDD2CE-77A4-DB93-81C2-6010FEF3A0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Moving on…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729F52-9AA2-C687-1208-E8A3C3117B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 far: offline MDP solvers – assume known transition function</a:t>
            </a:r>
          </a:p>
          <a:p>
            <a:pPr lvl="1"/>
            <a:r>
              <a:rPr lang="en-US" dirty="0"/>
              <a:t>Is this assumption reasonable in real-world problems?</a:t>
            </a:r>
          </a:p>
          <a:p>
            <a:r>
              <a:rPr lang="en-US" dirty="0"/>
              <a:t>Next, we’ll drop this assumption</a:t>
            </a:r>
          </a:p>
          <a:p>
            <a:pPr lvl="1"/>
            <a:r>
              <a:rPr lang="en-US" dirty="0"/>
              <a:t>Can we use offline solvers?</a:t>
            </a:r>
          </a:p>
          <a:p>
            <a:r>
              <a:rPr lang="en-US" dirty="0"/>
              <a:t>Can we learn the transition function?</a:t>
            </a:r>
          </a:p>
          <a:p>
            <a:r>
              <a:rPr lang="en-US" dirty="0"/>
              <a:t>Do we need to learn the transition function?</a:t>
            </a:r>
          </a:p>
          <a:p>
            <a:r>
              <a:rPr lang="en-US" dirty="0"/>
              <a:t>Let’s start by examining these questions in a simplified setting</a:t>
            </a:r>
          </a:p>
          <a:p>
            <a:pPr lvl="1"/>
            <a:r>
              <a:rPr lang="en-US" dirty="0"/>
              <a:t>Stateless MDP</a:t>
            </a:r>
          </a:p>
        </p:txBody>
      </p:sp>
    </p:spTree>
    <p:extLst>
      <p:ext uri="{BB962C8B-B14F-4D97-AF65-F5344CB8AC3E}">
        <p14:creationId xmlns:p14="http://schemas.microsoft.com/office/powerpoint/2010/main" val="3481388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Multi-Armed Bandits (stateless MDPs)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95400" y="1636641"/>
            <a:ext cx="3048000" cy="3048000"/>
          </a:xfrm>
          <a:prstGeom prst="rect">
            <a:avLst/>
          </a:prstGeom>
          <a:noFill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77200" y="1560441"/>
            <a:ext cx="2743200" cy="3048000"/>
          </a:xfrm>
          <a:prstGeom prst="rect">
            <a:avLst/>
          </a:prstGeom>
          <a:noFill/>
        </p:spPr>
      </p:pic>
      <p:pic>
        <p:nvPicPr>
          <p:cNvPr id="4710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00600" y="3238734"/>
            <a:ext cx="2819400" cy="350141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3138052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Double-Bandit MDP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808921"/>
            <a:ext cx="11379200" cy="4729164"/>
          </a:xfrm>
        </p:spPr>
        <p:txBody>
          <a:bodyPr/>
          <a:lstStyle/>
          <a:p>
            <a:r>
              <a:rPr lang="en-US" sz="2400" dirty="0"/>
              <a:t>Actions: </a:t>
            </a:r>
            <a:r>
              <a:rPr lang="en-US" sz="2400" i="1" dirty="0">
                <a:solidFill>
                  <a:srgbClr val="3333FF"/>
                </a:solidFill>
              </a:rPr>
              <a:t>Blue</a:t>
            </a:r>
            <a:r>
              <a:rPr lang="en-US" sz="2400" i="1" dirty="0"/>
              <a:t>, </a:t>
            </a:r>
            <a:r>
              <a:rPr lang="en-US" sz="2400" i="1" dirty="0">
                <a:solidFill>
                  <a:srgbClr val="C00000"/>
                </a:solidFill>
              </a:rPr>
              <a:t>Red</a:t>
            </a:r>
          </a:p>
          <a:p>
            <a:r>
              <a:rPr lang="en-US" sz="2400" dirty="0"/>
              <a:t>States: </a:t>
            </a:r>
            <a:r>
              <a:rPr lang="en-US" sz="2400" dirty="0">
                <a:solidFill>
                  <a:srgbClr val="008000"/>
                </a:solidFill>
              </a:rPr>
              <a:t>1 state</a:t>
            </a:r>
            <a:endParaRPr lang="en-US" sz="2400" dirty="0">
              <a:solidFill>
                <a:schemeClr val="tx1"/>
              </a:solidFill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04491FD-FA36-68FC-A3E5-3129C35F017B}"/>
              </a:ext>
            </a:extLst>
          </p:cNvPr>
          <p:cNvGrpSpPr/>
          <p:nvPr/>
        </p:nvGrpSpPr>
        <p:grpSpPr>
          <a:xfrm>
            <a:off x="3320360" y="3348978"/>
            <a:ext cx="5295775" cy="2993059"/>
            <a:chOff x="1663575" y="2851038"/>
            <a:chExt cx="5295775" cy="2993059"/>
          </a:xfrm>
        </p:grpSpPr>
        <p:sp>
          <p:nvSpPr>
            <p:cNvPr id="5" name="Oval 4"/>
            <p:cNvSpPr/>
            <p:nvPr/>
          </p:nvSpPr>
          <p:spPr>
            <a:xfrm>
              <a:off x="3339975" y="3957969"/>
              <a:ext cx="685800" cy="68580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008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rgbClr val="008000"/>
                  </a:solidFill>
                  <a:latin typeface="Calibri" pitchFamily="34" charset="0"/>
                </a:rPr>
                <a:t>S</a:t>
              </a:r>
            </a:p>
          </p:txBody>
        </p:sp>
        <p:cxnSp>
          <p:nvCxnSpPr>
            <p:cNvPr id="8" name="Curved Connector 7"/>
            <p:cNvCxnSpPr>
              <a:cxnSpLocks/>
              <a:stCxn id="5" idx="7"/>
              <a:endCxn id="5" idx="1"/>
            </p:cNvCxnSpPr>
            <p:nvPr/>
          </p:nvCxnSpPr>
          <p:spPr>
            <a:xfrm rot="16200000" flipV="1">
              <a:off x="3682875" y="3815935"/>
              <a:ext cx="12700" cy="484934"/>
            </a:xfrm>
            <a:prstGeom prst="curvedConnector3">
              <a:avLst>
                <a:gd name="adj1" fmla="val 6226449"/>
              </a:avLst>
            </a:prstGeom>
            <a:ln w="5715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urved Connector 13"/>
            <p:cNvCxnSpPr>
              <a:cxnSpLocks/>
              <a:stCxn id="5" idx="7"/>
              <a:endCxn id="5" idx="5"/>
            </p:cNvCxnSpPr>
            <p:nvPr/>
          </p:nvCxnSpPr>
          <p:spPr>
            <a:xfrm rot="16200000" flipH="1">
              <a:off x="3682875" y="4300869"/>
              <a:ext cx="484934" cy="12700"/>
            </a:xfrm>
            <a:prstGeom prst="curvedConnector5">
              <a:avLst>
                <a:gd name="adj1" fmla="val -47140"/>
                <a:gd name="adj2" fmla="val 6409189"/>
                <a:gd name="adj3" fmla="val 147140"/>
              </a:avLst>
            </a:prstGeom>
            <a:ln w="5715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urved Connector 13"/>
            <p:cNvCxnSpPr>
              <a:stCxn id="5" idx="4"/>
              <a:endCxn id="5" idx="2"/>
            </p:cNvCxnSpPr>
            <p:nvPr/>
          </p:nvCxnSpPr>
          <p:spPr>
            <a:xfrm rot="5400000" flipH="1">
              <a:off x="3339975" y="4300869"/>
              <a:ext cx="342900" cy="342900"/>
            </a:xfrm>
            <a:prstGeom prst="curvedConnector4">
              <a:avLst>
                <a:gd name="adj1" fmla="val -376924"/>
                <a:gd name="adj2" fmla="val 415385"/>
              </a:avLst>
            </a:prstGeom>
            <a:ln w="57150">
              <a:solidFill>
                <a:srgbClr val="0070C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TextBox 77"/>
            <p:cNvSpPr txBox="1"/>
            <p:nvPr/>
          </p:nvSpPr>
          <p:spPr>
            <a:xfrm>
              <a:off x="1663575" y="4643768"/>
              <a:ext cx="6096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008000"/>
                  </a:solidFill>
                  <a:latin typeface="Calibri" pitchFamily="34" charset="0"/>
                </a:rPr>
                <a:t>$1</a:t>
              </a:r>
            </a:p>
            <a:p>
              <a:endParaRPr lang="en-US" sz="2400" dirty="0">
                <a:latin typeface="Calibri" pitchFamily="34" charset="0"/>
              </a:endParaRPr>
            </a:p>
            <a:p>
              <a:r>
                <a:rPr lang="en-US" sz="2400" dirty="0">
                  <a:latin typeface="Calibri" pitchFamily="34" charset="0"/>
                </a:rPr>
                <a:t>1.0</a:t>
              </a: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2958975" y="2851038"/>
              <a:ext cx="2133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Calibri" pitchFamily="34" charset="0"/>
                </a:rPr>
                <a:t>0.25 	</a:t>
              </a:r>
              <a:r>
                <a:rPr lang="en-US" sz="2400" dirty="0">
                  <a:solidFill>
                    <a:srgbClr val="008000"/>
                  </a:solidFill>
                  <a:latin typeface="Calibri" pitchFamily="34" charset="0"/>
                </a:rPr>
                <a:t>$0</a:t>
              </a:r>
              <a:endParaRPr lang="en-US" sz="2400" dirty="0">
                <a:latin typeface="Calibri" pitchFamily="34" charset="0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4825750" y="3891720"/>
              <a:ext cx="21336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Calibri" pitchFamily="34" charset="0"/>
                </a:rPr>
                <a:t>0.75 </a:t>
              </a:r>
            </a:p>
            <a:p>
              <a:r>
                <a:rPr lang="en-US" sz="2400" dirty="0">
                  <a:solidFill>
                    <a:srgbClr val="008000"/>
                  </a:solidFill>
                  <a:latin typeface="Calibri" pitchFamily="34" charset="0"/>
                </a:rPr>
                <a:t>$2</a:t>
              </a:r>
              <a:endParaRPr lang="en-US" sz="2400" dirty="0">
                <a:latin typeface="Calibri" pitchFamily="34" charset="0"/>
              </a:endParaRPr>
            </a:p>
          </p:txBody>
        </p:sp>
      </p:grpSp>
      <p:sp>
        <p:nvSpPr>
          <p:cNvPr id="84" name="Rounded Rectangle 83"/>
          <p:cNvSpPr/>
          <p:nvPr/>
        </p:nvSpPr>
        <p:spPr>
          <a:xfrm>
            <a:off x="9525000" y="1808921"/>
            <a:ext cx="2209800" cy="175260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i="1" dirty="0">
                <a:solidFill>
                  <a:schemeClr val="tx1"/>
                </a:solidFill>
                <a:latin typeface="Calibri" pitchFamily="34" charset="0"/>
              </a:rPr>
              <a:t>No discount</a:t>
            </a:r>
          </a:p>
          <a:p>
            <a:pPr algn="ctr"/>
            <a:endParaRPr lang="en-US" sz="400" i="1" dirty="0">
              <a:solidFill>
                <a:schemeClr val="tx1"/>
              </a:solidFill>
              <a:latin typeface="Calibri" pitchFamily="34" charset="0"/>
            </a:endParaRPr>
          </a:p>
          <a:p>
            <a:pPr algn="ctr"/>
            <a:r>
              <a:rPr lang="en-US" sz="2000" i="1" dirty="0">
                <a:solidFill>
                  <a:schemeClr val="tx1"/>
                </a:solidFill>
                <a:latin typeface="Calibri" pitchFamily="34" charset="0"/>
              </a:rPr>
              <a:t>100 time steps</a:t>
            </a:r>
            <a:endParaRPr lang="en-US" sz="800" i="1" dirty="0">
              <a:solidFill>
                <a:schemeClr val="tx1"/>
              </a:solidFill>
              <a:latin typeface="Calibri" pitchFamily="34" charset="0"/>
            </a:endParaRPr>
          </a:p>
          <a:p>
            <a:pPr algn="ctr"/>
            <a:endParaRPr lang="en-US" sz="400" i="1" dirty="0">
              <a:solidFill>
                <a:schemeClr val="tx1"/>
              </a:solidFill>
              <a:latin typeface="Calibri" pitchFamily="34" charset="0"/>
            </a:endParaRPr>
          </a:p>
          <a:p>
            <a:pPr algn="ctr"/>
            <a:r>
              <a:rPr lang="en-US" sz="2000" i="1" dirty="0">
                <a:solidFill>
                  <a:schemeClr val="tx1"/>
                </a:solidFill>
                <a:latin typeface="Calibri" pitchFamily="34" charset="0"/>
              </a:rPr>
              <a:t>Both states have the same value</a:t>
            </a:r>
          </a:p>
        </p:txBody>
      </p:sp>
    </p:spTree>
    <p:extLst>
      <p:ext uri="{BB962C8B-B14F-4D97-AF65-F5344CB8AC3E}">
        <p14:creationId xmlns:p14="http://schemas.microsoft.com/office/powerpoint/2010/main" val="89297619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Offline Planning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573694"/>
            <a:ext cx="11379200" cy="4729164"/>
          </a:xfrm>
        </p:spPr>
        <p:txBody>
          <a:bodyPr/>
          <a:lstStyle/>
          <a:p>
            <a:r>
              <a:rPr lang="en-US" sz="2800" dirty="0">
                <a:latin typeface="Calibri"/>
                <a:cs typeface="Calibri"/>
              </a:rPr>
              <a:t>So far: solving MDPs is offline planning</a:t>
            </a:r>
          </a:p>
          <a:p>
            <a:pPr lvl="1"/>
            <a:r>
              <a:rPr lang="en-US" sz="2400" dirty="0">
                <a:latin typeface="Calibri"/>
                <a:cs typeface="Calibri"/>
              </a:rPr>
              <a:t>You determine all quantities through computation</a:t>
            </a:r>
          </a:p>
          <a:p>
            <a:pPr lvl="1"/>
            <a:r>
              <a:rPr lang="en-US" sz="2400" dirty="0">
                <a:latin typeface="Calibri"/>
                <a:cs typeface="Calibri"/>
              </a:rPr>
              <a:t>You need to know the details of the MDP</a:t>
            </a:r>
          </a:p>
          <a:p>
            <a:pPr lvl="1"/>
            <a:r>
              <a:rPr lang="en-US" sz="2400" dirty="0">
                <a:latin typeface="Calibri"/>
                <a:cs typeface="Calibri"/>
              </a:rPr>
              <a:t>You do not actually play the game!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19200" y="4774094"/>
            <a:ext cx="2590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Play Red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19200" y="5698674"/>
            <a:ext cx="2590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  <a:latin typeface="Calibri"/>
                <a:cs typeface="Calibri"/>
              </a:rPr>
              <a:t>Play Blue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429000" y="3946074"/>
            <a:ext cx="487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Value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525000" y="1649894"/>
            <a:ext cx="2209800" cy="175260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i="1" dirty="0">
                <a:solidFill>
                  <a:schemeClr val="tx1"/>
                </a:solidFill>
                <a:latin typeface="Calibri"/>
                <a:cs typeface="Calibri"/>
              </a:rPr>
              <a:t>No discount</a:t>
            </a:r>
          </a:p>
          <a:p>
            <a:pPr algn="ctr"/>
            <a:endParaRPr lang="en-US" sz="400" i="1" dirty="0">
              <a:solidFill>
                <a:schemeClr val="tx1"/>
              </a:solidFill>
              <a:latin typeface="Calibri"/>
              <a:cs typeface="Calibri"/>
            </a:endParaRPr>
          </a:p>
          <a:p>
            <a:pPr algn="ctr"/>
            <a:r>
              <a:rPr lang="en-US" sz="2000" i="1" dirty="0">
                <a:solidFill>
                  <a:schemeClr val="tx1"/>
                </a:solidFill>
                <a:latin typeface="Calibri"/>
                <a:cs typeface="Calibri"/>
              </a:rPr>
              <a:t>100 time steps</a:t>
            </a:r>
            <a:endParaRPr lang="en-US" sz="800" i="1" dirty="0">
              <a:solidFill>
                <a:schemeClr val="tx1"/>
              </a:solidFill>
              <a:latin typeface="Calibri"/>
              <a:cs typeface="Calibri"/>
            </a:endParaRPr>
          </a:p>
          <a:p>
            <a:pPr algn="ctr"/>
            <a:endParaRPr lang="en-US" sz="400" i="1" dirty="0">
              <a:solidFill>
                <a:schemeClr val="tx1"/>
              </a:solidFill>
              <a:latin typeface="Calibri"/>
              <a:cs typeface="Calibri"/>
            </a:endParaRPr>
          </a:p>
          <a:p>
            <a:pPr algn="ctr"/>
            <a:r>
              <a:rPr lang="en-US" sz="2000" i="1" dirty="0">
                <a:solidFill>
                  <a:schemeClr val="tx1"/>
                </a:solidFill>
                <a:latin typeface="Calibri"/>
                <a:cs typeface="Calibri"/>
              </a:rPr>
              <a:t>Both states have the same value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352800" y="4784274"/>
            <a:ext cx="106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>
                <a:latin typeface="Calibri"/>
                <a:cs typeface="Calibri"/>
              </a:rPr>
              <a:t>150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52800" y="5698674"/>
            <a:ext cx="106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>
                <a:latin typeface="Calibri"/>
                <a:cs typeface="Calibri"/>
              </a:rPr>
              <a:t>100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62000" y="3707294"/>
            <a:ext cx="4191000" cy="28956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30A5B51-E2F9-4AEB-622D-8DA2E96EFE35}"/>
              </a:ext>
            </a:extLst>
          </p:cNvPr>
          <p:cNvGrpSpPr/>
          <p:nvPr/>
        </p:nvGrpSpPr>
        <p:grpSpPr>
          <a:xfrm>
            <a:off x="5867400" y="3455507"/>
            <a:ext cx="5295775" cy="2993059"/>
            <a:chOff x="1663575" y="2851038"/>
            <a:chExt cx="5295775" cy="2993059"/>
          </a:xfrm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A7F65142-97F7-CB35-6EC3-AFF706D2F453}"/>
                </a:ext>
              </a:extLst>
            </p:cNvPr>
            <p:cNvSpPr/>
            <p:nvPr/>
          </p:nvSpPr>
          <p:spPr>
            <a:xfrm>
              <a:off x="3339975" y="3957969"/>
              <a:ext cx="685800" cy="68580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008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rgbClr val="008000"/>
                  </a:solidFill>
                  <a:latin typeface="Calibri" pitchFamily="34" charset="0"/>
                </a:rPr>
                <a:t>S</a:t>
              </a:r>
            </a:p>
          </p:txBody>
        </p:sp>
        <p:cxnSp>
          <p:nvCxnSpPr>
            <p:cNvPr id="28" name="Curved Connector 27">
              <a:extLst>
                <a:ext uri="{FF2B5EF4-FFF2-40B4-BE49-F238E27FC236}">
                  <a16:creationId xmlns:a16="http://schemas.microsoft.com/office/drawing/2014/main" id="{179A0DB8-068F-691C-DD7F-817C3088C64A}"/>
                </a:ext>
              </a:extLst>
            </p:cNvPr>
            <p:cNvCxnSpPr>
              <a:cxnSpLocks/>
              <a:stCxn id="27" idx="7"/>
              <a:endCxn id="27" idx="1"/>
            </p:cNvCxnSpPr>
            <p:nvPr/>
          </p:nvCxnSpPr>
          <p:spPr>
            <a:xfrm rot="16200000" flipV="1">
              <a:off x="3682875" y="3815935"/>
              <a:ext cx="12700" cy="484934"/>
            </a:xfrm>
            <a:prstGeom prst="curvedConnector3">
              <a:avLst>
                <a:gd name="adj1" fmla="val 6226449"/>
              </a:avLst>
            </a:prstGeom>
            <a:ln w="5715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urved Connector 28">
              <a:extLst>
                <a:ext uri="{FF2B5EF4-FFF2-40B4-BE49-F238E27FC236}">
                  <a16:creationId xmlns:a16="http://schemas.microsoft.com/office/drawing/2014/main" id="{BE73CAFC-837C-C02F-B2F5-28AC1A072F74}"/>
                </a:ext>
              </a:extLst>
            </p:cNvPr>
            <p:cNvCxnSpPr>
              <a:cxnSpLocks/>
              <a:stCxn id="27" idx="7"/>
              <a:endCxn id="27" idx="5"/>
            </p:cNvCxnSpPr>
            <p:nvPr/>
          </p:nvCxnSpPr>
          <p:spPr>
            <a:xfrm rot="16200000" flipH="1">
              <a:off x="3682875" y="4300869"/>
              <a:ext cx="484934" cy="12700"/>
            </a:xfrm>
            <a:prstGeom prst="curvedConnector5">
              <a:avLst>
                <a:gd name="adj1" fmla="val -47140"/>
                <a:gd name="adj2" fmla="val 6409189"/>
                <a:gd name="adj3" fmla="val 147140"/>
              </a:avLst>
            </a:prstGeom>
            <a:ln w="5715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urved Connector 13">
              <a:extLst>
                <a:ext uri="{FF2B5EF4-FFF2-40B4-BE49-F238E27FC236}">
                  <a16:creationId xmlns:a16="http://schemas.microsoft.com/office/drawing/2014/main" id="{1E206880-1868-4D52-FB61-A9F6225EFEAA}"/>
                </a:ext>
              </a:extLst>
            </p:cNvPr>
            <p:cNvCxnSpPr>
              <a:stCxn id="27" idx="4"/>
              <a:endCxn id="27" idx="2"/>
            </p:cNvCxnSpPr>
            <p:nvPr/>
          </p:nvCxnSpPr>
          <p:spPr>
            <a:xfrm rot="5400000" flipH="1">
              <a:off x="3339975" y="4300869"/>
              <a:ext cx="342900" cy="342900"/>
            </a:xfrm>
            <a:prstGeom prst="curvedConnector4">
              <a:avLst>
                <a:gd name="adj1" fmla="val -376924"/>
                <a:gd name="adj2" fmla="val 415385"/>
              </a:avLst>
            </a:prstGeom>
            <a:ln w="57150">
              <a:solidFill>
                <a:srgbClr val="0070C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2D201C1-E1B3-A7F8-8E18-5684C8A466CD}"/>
                </a:ext>
              </a:extLst>
            </p:cNvPr>
            <p:cNvSpPr txBox="1"/>
            <p:nvPr/>
          </p:nvSpPr>
          <p:spPr>
            <a:xfrm>
              <a:off x="1663575" y="4643768"/>
              <a:ext cx="6096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008000"/>
                  </a:solidFill>
                  <a:latin typeface="Calibri" pitchFamily="34" charset="0"/>
                </a:rPr>
                <a:t>$1</a:t>
              </a:r>
            </a:p>
            <a:p>
              <a:endParaRPr lang="en-US" sz="2400" dirty="0">
                <a:latin typeface="Calibri" pitchFamily="34" charset="0"/>
              </a:endParaRPr>
            </a:p>
            <a:p>
              <a:r>
                <a:rPr lang="en-US" sz="2400" dirty="0">
                  <a:latin typeface="Calibri" pitchFamily="34" charset="0"/>
                </a:rPr>
                <a:t>1.0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9E546FE-2B63-1AAF-7F45-3479C2B8E82D}"/>
                </a:ext>
              </a:extLst>
            </p:cNvPr>
            <p:cNvSpPr txBox="1"/>
            <p:nvPr/>
          </p:nvSpPr>
          <p:spPr>
            <a:xfrm>
              <a:off x="2958975" y="2851038"/>
              <a:ext cx="2133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Calibri" pitchFamily="34" charset="0"/>
                </a:rPr>
                <a:t>0.25 	</a:t>
              </a:r>
              <a:r>
                <a:rPr lang="en-US" sz="2400" dirty="0">
                  <a:solidFill>
                    <a:srgbClr val="008000"/>
                  </a:solidFill>
                  <a:latin typeface="Calibri" pitchFamily="34" charset="0"/>
                </a:rPr>
                <a:t>$0</a:t>
              </a:r>
              <a:endParaRPr lang="en-US" sz="2400" dirty="0">
                <a:latin typeface="Calibri" pitchFamily="34" charset="0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CE36A58-8A65-9356-7ED1-132F46FE5B13}"/>
                </a:ext>
              </a:extLst>
            </p:cNvPr>
            <p:cNvSpPr txBox="1"/>
            <p:nvPr/>
          </p:nvSpPr>
          <p:spPr>
            <a:xfrm>
              <a:off x="4825750" y="3891720"/>
              <a:ext cx="21336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Calibri" pitchFamily="34" charset="0"/>
                </a:rPr>
                <a:t>0.75 </a:t>
              </a:r>
            </a:p>
            <a:p>
              <a:r>
                <a:rPr lang="en-US" sz="2400" dirty="0">
                  <a:solidFill>
                    <a:srgbClr val="008000"/>
                  </a:solidFill>
                  <a:latin typeface="Calibri" pitchFamily="34" charset="0"/>
                </a:rPr>
                <a:t>$2</a:t>
              </a:r>
              <a:endParaRPr lang="en-US" sz="2400" dirty="0">
                <a:latin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0782604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Play!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95400" y="2034209"/>
            <a:ext cx="3048000" cy="3048000"/>
          </a:xfrm>
          <a:prstGeom prst="rect">
            <a:avLst/>
          </a:prstGeom>
          <a:noFill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77200" y="1958009"/>
            <a:ext cx="2743200" cy="3048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8153400" y="5244789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$2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0" y="5234609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$2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220200" y="5234609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$0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753600" y="5234609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$2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287000" y="5234609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$2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53400" y="5778189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$2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0" y="5768009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$2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220200" y="5768009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$0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753600" y="5768009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$0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287000" y="5768009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$0</a:t>
            </a:r>
          </a:p>
        </p:txBody>
      </p:sp>
    </p:spTree>
    <p:extLst>
      <p:ext uri="{BB962C8B-B14F-4D97-AF65-F5344CB8AC3E}">
        <p14:creationId xmlns:p14="http://schemas.microsoft.com/office/powerpoint/2010/main" val="2545897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Online Planning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54223"/>
            <a:ext cx="10515600" cy="4351338"/>
          </a:xfrm>
        </p:spPr>
        <p:txBody>
          <a:bodyPr/>
          <a:lstStyle/>
          <a:p>
            <a:r>
              <a:rPr lang="en-US" sz="2800" dirty="0"/>
              <a:t>Rules changed!  Red’s win chance is different.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795B863-34E4-9C12-C9A0-E27B7ACC310B}"/>
              </a:ext>
            </a:extLst>
          </p:cNvPr>
          <p:cNvGrpSpPr/>
          <p:nvPr/>
        </p:nvGrpSpPr>
        <p:grpSpPr>
          <a:xfrm>
            <a:off x="4388669" y="3412502"/>
            <a:ext cx="5295775" cy="2993059"/>
            <a:chOff x="1663575" y="2851038"/>
            <a:chExt cx="5295775" cy="2993059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2B7E4A71-1908-B2C6-60D6-4DB1EC933F17}"/>
                </a:ext>
              </a:extLst>
            </p:cNvPr>
            <p:cNvSpPr/>
            <p:nvPr/>
          </p:nvSpPr>
          <p:spPr>
            <a:xfrm>
              <a:off x="3339975" y="3957969"/>
              <a:ext cx="685800" cy="68580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008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rgbClr val="008000"/>
                  </a:solidFill>
                  <a:latin typeface="Calibri" pitchFamily="34" charset="0"/>
                </a:rPr>
                <a:t>S</a:t>
              </a:r>
            </a:p>
          </p:txBody>
        </p:sp>
        <p:cxnSp>
          <p:nvCxnSpPr>
            <p:cNvPr id="20" name="Curved Connector 19">
              <a:extLst>
                <a:ext uri="{FF2B5EF4-FFF2-40B4-BE49-F238E27FC236}">
                  <a16:creationId xmlns:a16="http://schemas.microsoft.com/office/drawing/2014/main" id="{9B55722E-F5B9-3FAC-BE1D-A3B36667E377}"/>
                </a:ext>
              </a:extLst>
            </p:cNvPr>
            <p:cNvCxnSpPr>
              <a:cxnSpLocks/>
              <a:stCxn id="19" idx="7"/>
              <a:endCxn id="19" idx="1"/>
            </p:cNvCxnSpPr>
            <p:nvPr/>
          </p:nvCxnSpPr>
          <p:spPr>
            <a:xfrm rot="16200000" flipV="1">
              <a:off x="3682875" y="3815935"/>
              <a:ext cx="12700" cy="484934"/>
            </a:xfrm>
            <a:prstGeom prst="curvedConnector3">
              <a:avLst>
                <a:gd name="adj1" fmla="val 6226449"/>
              </a:avLst>
            </a:prstGeom>
            <a:ln w="5715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urved Connector 20">
              <a:extLst>
                <a:ext uri="{FF2B5EF4-FFF2-40B4-BE49-F238E27FC236}">
                  <a16:creationId xmlns:a16="http://schemas.microsoft.com/office/drawing/2014/main" id="{0096F796-304C-D48E-FBD0-9E0458E2E4E7}"/>
                </a:ext>
              </a:extLst>
            </p:cNvPr>
            <p:cNvCxnSpPr>
              <a:cxnSpLocks/>
              <a:stCxn id="19" idx="7"/>
              <a:endCxn id="19" idx="5"/>
            </p:cNvCxnSpPr>
            <p:nvPr/>
          </p:nvCxnSpPr>
          <p:spPr>
            <a:xfrm rot="16200000" flipH="1">
              <a:off x="3682875" y="4300869"/>
              <a:ext cx="484934" cy="12700"/>
            </a:xfrm>
            <a:prstGeom prst="curvedConnector5">
              <a:avLst>
                <a:gd name="adj1" fmla="val -47140"/>
                <a:gd name="adj2" fmla="val 6409189"/>
                <a:gd name="adj3" fmla="val 147140"/>
              </a:avLst>
            </a:prstGeom>
            <a:ln w="5715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urved Connector 13">
              <a:extLst>
                <a:ext uri="{FF2B5EF4-FFF2-40B4-BE49-F238E27FC236}">
                  <a16:creationId xmlns:a16="http://schemas.microsoft.com/office/drawing/2014/main" id="{3F0DBB6B-3FE3-649A-3DE0-433C0A9FE9D3}"/>
                </a:ext>
              </a:extLst>
            </p:cNvPr>
            <p:cNvCxnSpPr>
              <a:stCxn id="19" idx="4"/>
              <a:endCxn id="19" idx="2"/>
            </p:cNvCxnSpPr>
            <p:nvPr/>
          </p:nvCxnSpPr>
          <p:spPr>
            <a:xfrm rot="5400000" flipH="1">
              <a:off x="3339975" y="4300869"/>
              <a:ext cx="342900" cy="342900"/>
            </a:xfrm>
            <a:prstGeom prst="curvedConnector4">
              <a:avLst>
                <a:gd name="adj1" fmla="val -376924"/>
                <a:gd name="adj2" fmla="val 415385"/>
              </a:avLst>
            </a:prstGeom>
            <a:ln w="57150">
              <a:solidFill>
                <a:srgbClr val="0070C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64161B8-5196-D96C-8759-C5FBB8722DB0}"/>
                </a:ext>
              </a:extLst>
            </p:cNvPr>
            <p:cNvSpPr txBox="1"/>
            <p:nvPr/>
          </p:nvSpPr>
          <p:spPr>
            <a:xfrm>
              <a:off x="1663575" y="4643768"/>
              <a:ext cx="6096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008000"/>
                  </a:solidFill>
                  <a:latin typeface="Calibri" pitchFamily="34" charset="0"/>
                </a:rPr>
                <a:t>$1</a:t>
              </a:r>
            </a:p>
            <a:p>
              <a:endParaRPr lang="en-US" sz="2400" dirty="0">
                <a:latin typeface="Calibri" pitchFamily="34" charset="0"/>
              </a:endParaRPr>
            </a:p>
            <a:p>
              <a:r>
                <a:rPr lang="en-US" sz="2400" dirty="0">
                  <a:latin typeface="Calibri" pitchFamily="34" charset="0"/>
                </a:rPr>
                <a:t>1.0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A8C6B28-9E8F-839A-88A7-A7A510F50C5D}"/>
                </a:ext>
              </a:extLst>
            </p:cNvPr>
            <p:cNvSpPr txBox="1"/>
            <p:nvPr/>
          </p:nvSpPr>
          <p:spPr>
            <a:xfrm>
              <a:off x="2958975" y="2851038"/>
              <a:ext cx="2133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Calibri" pitchFamily="34" charset="0"/>
                </a:rPr>
                <a:t>? 	</a:t>
              </a:r>
              <a:r>
                <a:rPr lang="en-US" sz="2400" dirty="0">
                  <a:solidFill>
                    <a:srgbClr val="008000"/>
                  </a:solidFill>
                  <a:latin typeface="Calibri" pitchFamily="34" charset="0"/>
                </a:rPr>
                <a:t>$0</a:t>
              </a:r>
              <a:endParaRPr lang="en-US" sz="2400" dirty="0">
                <a:latin typeface="Calibri" pitchFamily="34" charset="0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FAED0E1-4E6C-6B48-1F39-71781253E818}"/>
                </a:ext>
              </a:extLst>
            </p:cNvPr>
            <p:cNvSpPr txBox="1"/>
            <p:nvPr/>
          </p:nvSpPr>
          <p:spPr>
            <a:xfrm>
              <a:off x="4825750" y="3891720"/>
              <a:ext cx="21336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Calibri" pitchFamily="34" charset="0"/>
                </a:rPr>
                <a:t>? </a:t>
              </a:r>
            </a:p>
            <a:p>
              <a:r>
                <a:rPr lang="en-US" sz="2400" dirty="0">
                  <a:solidFill>
                    <a:srgbClr val="008000"/>
                  </a:solidFill>
                  <a:latin typeface="Calibri" pitchFamily="34" charset="0"/>
                </a:rPr>
                <a:t>$2</a:t>
              </a:r>
              <a:endParaRPr lang="en-US" sz="2400" dirty="0">
                <a:latin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5324393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Play!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95400" y="1974574"/>
            <a:ext cx="3048000" cy="3048000"/>
          </a:xfrm>
          <a:prstGeom prst="rect">
            <a:avLst/>
          </a:prstGeom>
          <a:noFill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77200" y="1898374"/>
            <a:ext cx="2743200" cy="3048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8153400" y="5185154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$0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0" y="5174974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$0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220200" y="5174974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$0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753600" y="5174974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$2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287000" y="5174974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$0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53400" y="5718554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$2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0" y="5708374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$0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220200" y="5708374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$0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753600" y="5708374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$0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287000" y="5708374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$0</a:t>
            </a:r>
          </a:p>
        </p:txBody>
      </p:sp>
    </p:spTree>
    <p:extLst>
      <p:ext uri="{BB962C8B-B14F-4D97-AF65-F5344CB8AC3E}">
        <p14:creationId xmlns:p14="http://schemas.microsoft.com/office/powerpoint/2010/main" val="1265300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Just Happened?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824036"/>
            <a:ext cx="11379200" cy="4729164"/>
          </a:xfrm>
        </p:spPr>
        <p:txBody>
          <a:bodyPr>
            <a:normAutofit/>
          </a:bodyPr>
          <a:lstStyle/>
          <a:p>
            <a:r>
              <a:rPr lang="en-US" sz="2800" dirty="0"/>
              <a:t>That wasn’t planning, it was learning!</a:t>
            </a:r>
          </a:p>
          <a:p>
            <a:pPr lvl="1"/>
            <a:r>
              <a:rPr lang="en-US" sz="2400" dirty="0"/>
              <a:t>Specifically, reinforcement learning</a:t>
            </a:r>
          </a:p>
          <a:p>
            <a:pPr lvl="1"/>
            <a:r>
              <a:rPr lang="en-US" sz="2400" dirty="0"/>
              <a:t>There was an MDP, but you couldn’t solve it with just computation</a:t>
            </a:r>
          </a:p>
          <a:p>
            <a:pPr lvl="1"/>
            <a:r>
              <a:rPr lang="en-US" sz="2400" dirty="0"/>
              <a:t>You needed to actually act to figure it out</a:t>
            </a:r>
          </a:p>
          <a:p>
            <a:pPr lvl="1"/>
            <a:endParaRPr lang="en-US" sz="2400" dirty="0"/>
          </a:p>
          <a:p>
            <a:r>
              <a:rPr lang="en-US" sz="2800" dirty="0"/>
              <a:t>Important ideas in reinforcement learning that came up</a:t>
            </a:r>
          </a:p>
          <a:p>
            <a:pPr lvl="1"/>
            <a:r>
              <a:rPr lang="en-US" sz="2400" b="1" dirty="0"/>
              <a:t>Exploration</a:t>
            </a:r>
            <a:r>
              <a:rPr lang="en-US" sz="2400" dirty="0"/>
              <a:t>: you have to try unknown actions to get information</a:t>
            </a:r>
          </a:p>
          <a:p>
            <a:pPr lvl="1"/>
            <a:r>
              <a:rPr lang="en-US" sz="2400" b="1" dirty="0"/>
              <a:t>Exploitation</a:t>
            </a:r>
            <a:r>
              <a:rPr lang="en-US" sz="2400" dirty="0"/>
              <a:t>: eventually, you have to use what you know</a:t>
            </a:r>
          </a:p>
          <a:p>
            <a:pPr lvl="1"/>
            <a:r>
              <a:rPr lang="en-US" sz="2400" b="1" dirty="0"/>
              <a:t>Regret</a:t>
            </a:r>
            <a:r>
              <a:rPr lang="en-US" sz="2400" dirty="0"/>
              <a:t>: even if you learn intelligently, you make mistakes during learning</a:t>
            </a:r>
          </a:p>
          <a:p>
            <a:pPr lvl="1"/>
            <a:r>
              <a:rPr lang="en-US" sz="2400" b="1" dirty="0"/>
              <a:t>Sampling</a:t>
            </a:r>
            <a:r>
              <a:rPr lang="en-US" sz="2400" dirty="0"/>
              <a:t>: because of chance, you have to try things repeatedly</a:t>
            </a:r>
          </a:p>
          <a:p>
            <a:pPr lvl="1"/>
            <a:r>
              <a:rPr lang="en-US" sz="2400" b="1" dirty="0"/>
              <a:t>Difficulty</a:t>
            </a:r>
            <a:r>
              <a:rPr lang="en-US" sz="2400" dirty="0"/>
              <a:t>: learning can be much harder than solving a known MDP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03424" y="374028"/>
            <a:ext cx="1985376" cy="19853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80229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Interlude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26582" y="1295401"/>
            <a:ext cx="8572499" cy="57149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4649681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21FCE-E52E-9945-9D77-4809D51D8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did we learn?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8B5E69-5F5B-124D-AC7D-FAECEF73E3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889984"/>
            <a:ext cx="10972800" cy="4602891"/>
          </a:xfrm>
        </p:spPr>
        <p:txBody>
          <a:bodyPr>
            <a:normAutofit/>
          </a:bodyPr>
          <a:lstStyle/>
          <a:p>
            <a:r>
              <a:rPr lang="en-US" dirty="0"/>
              <a:t>Optimal state values imply optimal policy</a:t>
            </a:r>
          </a:p>
          <a:p>
            <a:r>
              <a:rPr lang="en-US" dirty="0"/>
              <a:t>Computing optimal state values is computationally intensive</a:t>
            </a:r>
          </a:p>
          <a:p>
            <a:r>
              <a:rPr lang="en-US" dirty="0"/>
              <a:t>Computing state values for a given policy is easy (linear programing)</a:t>
            </a:r>
          </a:p>
          <a:p>
            <a:r>
              <a:rPr lang="en-US" dirty="0"/>
              <a:t>Policy iteration: policy evaluation -&gt; policy extraction -&gt; repeat</a:t>
            </a:r>
          </a:p>
          <a:p>
            <a:r>
              <a:rPr lang="en-US" dirty="0"/>
              <a:t>Usually much faster than value iteration</a:t>
            </a:r>
          </a:p>
          <a:p>
            <a:r>
              <a:rPr lang="en-US" dirty="0"/>
              <a:t>Both PI and VI assume a known model</a:t>
            </a:r>
          </a:p>
          <a:p>
            <a:r>
              <a:rPr lang="en-US" dirty="0"/>
              <a:t>Next Time: Reinforcement Learning (unknown model)!</a:t>
            </a:r>
          </a:p>
        </p:txBody>
      </p:sp>
    </p:spTree>
    <p:extLst>
      <p:ext uri="{BB962C8B-B14F-4D97-AF65-F5344CB8AC3E}">
        <p14:creationId xmlns:p14="http://schemas.microsoft.com/office/powerpoint/2010/main" val="306465684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ue}{V^*(s) = \max_a Q^*(s,a)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205"/>
  <p:tag name="PICTUREFILESIZE" val="1926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^*(s) = \max_a \sum_{s'} T(s,a,s') \,\left[ R(s, a, s') + \gamma\, V^*(s')\right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63"/>
  <p:tag name="PICTUREFILESIZE" val="4639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OliveGreen}{Q^*(s,a) = \sum_{s'} T(s,a,s') \left[ R(s,a,s') + \gamma V^*(s') \right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31"/>
  <p:tag name="PICTUREFILESIZE" val="4323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_{k+1}(s) \leftarrow \max_a \sum_{s'} T(s,a,s') \,\left[ R(s, a, s') + \gamma\, V_k(s')\right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84"/>
  <p:tag name="PICTUREFILESIZE" val="4833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^*(s) = \max_a \sum_{s'} T(s,a,s') \,\left[ R(s, a, s') + \gamma\, V^*(s')\right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63"/>
  <p:tag name="PICTUREFILESIZE" val="4639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k(s)  template TPT1  env TPENV1  fore 0  back 16777215  eqnno 2"/>
  <p:tag name="FILENAME" val="TP_tmp"/>
  <p:tag name="ORIGWIDTH" val="22"/>
  <p:tag name="PICTUREFILESIZE" val="267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{k+1}(s)  template TPT1  env TPENV1  fore 0  back 16777215  eqnno 2"/>
  <p:tag name="FILENAME" val="TP_tmp"/>
  <p:tag name="ORIGWIDTH" val="32"/>
  <p:tag name="PICTUREFILESIZE" val="298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^\pi(s) = \sum_{s'} T(s, \pi(s), s') [R(s,\pi(s), s') + \gamma V^\pi(s')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71"/>
  <p:tag name="PICTUREFILESIZE" val="4400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_{k+1}^\pi(s) \leftarrow \sum_{s'} T(s, \pi(s), s') [R(s,\pi(s), s') + \gamma V_k^\pi(s')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94"/>
  <p:tag name="PICTUREFILESIZE" val="4729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_{0}^\pi(s) = 0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100"/>
  <p:tag name="PICTUREFILESIZE" val="882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\argmax_a \sum_{s'} T(s, a ,s') [ R(s,a,s') + \gamma V^*(s')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01"/>
  <p:tag name="PICTUREFILESIZE" val="4195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\pi^*(s) =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75"/>
  <p:tag name="PICTUREFILESIZE" val="6258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\argmax_a Q^*(s, a)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153"/>
  <p:tag name="PICTUREFILESIZE" val="17086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\pi^*(s) =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75"/>
  <p:tag name="PICTUREFILESIZE" val="6258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_{k+1}(s) \leftarrow \max_a \sum_{s'} T(s,a,s') \,\left[ R(s, a, s') + \gamma\, V_k(s')\right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84"/>
  <p:tag name="PICTUREFILESIZE" val="48339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^{\pi_i}_{k+1}(s) \leftarrow \sum_{s'} T(s,\pi_i(s),s') \,\left[ R(s, \pi_i(s), s') + \gamma\, V^{\pi_i}_k(s')\right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522"/>
  <p:tag name="PICTUREFILESIZE" val="51486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\pi_{i+1}(s) = \argmax_a \sum_{s'} T(s, a ,s') \left[ R(s,a,s') + \gamma V^{\pi_i}(s')\right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518"/>
  <p:tag name="PICTUREFILESIZE" val="51349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2322</Words>
  <Application>Microsoft Macintosh PowerPoint</Application>
  <PresentationFormat>Widescreen</PresentationFormat>
  <Paragraphs>463</Paragraphs>
  <Slides>54</Slides>
  <Notes>23</Notes>
  <HiddenSlides>2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62" baseType="lpstr">
      <vt:lpstr>ＭＳ Ｐゴシック</vt:lpstr>
      <vt:lpstr>Arial</vt:lpstr>
      <vt:lpstr>Calibri</vt:lpstr>
      <vt:lpstr>Calibri Light</vt:lpstr>
      <vt:lpstr>Cambria Math</vt:lpstr>
      <vt:lpstr>Symbol</vt:lpstr>
      <vt:lpstr>Wingdings</vt:lpstr>
      <vt:lpstr>Office Theme</vt:lpstr>
      <vt:lpstr>CSCE-420: Artificial Intelligence  Markov Decision Processes II</vt:lpstr>
      <vt:lpstr>Announcements </vt:lpstr>
      <vt:lpstr>Example: Grid World</vt:lpstr>
      <vt:lpstr>Recap: MDPs</vt:lpstr>
      <vt:lpstr>Optimal Quantities</vt:lpstr>
      <vt:lpstr>Gridworld Values V*</vt:lpstr>
      <vt:lpstr>Gridworld: Q*</vt:lpstr>
      <vt:lpstr>The Bellman Equations</vt:lpstr>
      <vt:lpstr>The Bellman Equations</vt:lpstr>
      <vt:lpstr>Value Iteration</vt:lpstr>
      <vt:lpstr>Convergence</vt:lpstr>
      <vt:lpstr>Asynchronous Value Iteration</vt:lpstr>
      <vt:lpstr>Policy Methods</vt:lpstr>
      <vt:lpstr>Policy Evaluation</vt:lpstr>
      <vt:lpstr>Fixed Policies</vt:lpstr>
      <vt:lpstr>Utilities for a Fixed Policy</vt:lpstr>
      <vt:lpstr>Example: Policy Evaluation</vt:lpstr>
      <vt:lpstr>Example: Policy Evaluation</vt:lpstr>
      <vt:lpstr>Policy Evaluation</vt:lpstr>
      <vt:lpstr>Policy value as Linear program </vt:lpstr>
      <vt:lpstr>Policy Extraction</vt:lpstr>
      <vt:lpstr>Computing Actions from Values</vt:lpstr>
      <vt:lpstr>Computing Actions from Q-Values</vt:lpstr>
      <vt:lpstr>Policy Iteration</vt:lpstr>
      <vt:lpstr>Problems with Value Iteration</vt:lpstr>
      <vt:lpstr>k=0</vt:lpstr>
      <vt:lpstr>k=1</vt:lpstr>
      <vt:lpstr>k=2</vt:lpstr>
      <vt:lpstr>k=3</vt:lpstr>
      <vt:lpstr>k=4</vt:lpstr>
      <vt:lpstr>k=5</vt:lpstr>
      <vt:lpstr>k=6</vt:lpstr>
      <vt:lpstr>k=7</vt:lpstr>
      <vt:lpstr>k=8</vt:lpstr>
      <vt:lpstr>k=9</vt:lpstr>
      <vt:lpstr>k=10</vt:lpstr>
      <vt:lpstr>k=11</vt:lpstr>
      <vt:lpstr>k=12</vt:lpstr>
      <vt:lpstr>k=100</vt:lpstr>
      <vt:lpstr>Policy Iteration</vt:lpstr>
      <vt:lpstr>Policy Iteration</vt:lpstr>
      <vt:lpstr>Policy iteration </vt:lpstr>
      <vt:lpstr>Comparison</vt:lpstr>
      <vt:lpstr>Summary: MDP Algorithms</vt:lpstr>
      <vt:lpstr>Moving on…</vt:lpstr>
      <vt:lpstr>Multi-Armed Bandits (stateless MDPs)</vt:lpstr>
      <vt:lpstr>Double-Bandit MDP</vt:lpstr>
      <vt:lpstr>Offline Planning</vt:lpstr>
      <vt:lpstr>Let’s Play!</vt:lpstr>
      <vt:lpstr>Online Planning</vt:lpstr>
      <vt:lpstr>Let’s Play!</vt:lpstr>
      <vt:lpstr>What Just Happened?</vt:lpstr>
      <vt:lpstr>Interlude</vt:lpstr>
      <vt:lpstr>What did we learn?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CSCE-625: Artificial Intelligence  Markov Decision Processes II</dc:title>
  <dc:creator>Guni Sharon</dc:creator>
  <cp:lastModifiedBy>Sharon, Guni</cp:lastModifiedBy>
  <cp:revision>17</cp:revision>
  <dcterms:created xsi:type="dcterms:W3CDTF">2020-07-06T19:53:59Z</dcterms:created>
  <dcterms:modified xsi:type="dcterms:W3CDTF">2025-02-27T16:03:29Z</dcterms:modified>
</cp:coreProperties>
</file>