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32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8"/>
  </p:notesMasterIdLst>
  <p:sldIdLst>
    <p:sldId id="259" r:id="rId2"/>
    <p:sldId id="797" r:id="rId3"/>
    <p:sldId id="820" r:id="rId4"/>
    <p:sldId id="929" r:id="rId5"/>
    <p:sldId id="859" r:id="rId6"/>
    <p:sldId id="823" r:id="rId7"/>
    <p:sldId id="969" r:id="rId8"/>
    <p:sldId id="825" r:id="rId9"/>
    <p:sldId id="826" r:id="rId10"/>
    <p:sldId id="931" r:id="rId11"/>
    <p:sldId id="894" r:id="rId12"/>
    <p:sldId id="896" r:id="rId13"/>
    <p:sldId id="968" r:id="rId14"/>
    <p:sldId id="897" r:id="rId15"/>
    <p:sldId id="898" r:id="rId16"/>
    <p:sldId id="899" r:id="rId17"/>
    <p:sldId id="864" r:id="rId18"/>
    <p:sldId id="862" r:id="rId19"/>
    <p:sldId id="970" r:id="rId20"/>
    <p:sldId id="863" r:id="rId21"/>
    <p:sldId id="834" r:id="rId22"/>
    <p:sldId id="900" r:id="rId23"/>
    <p:sldId id="917" r:id="rId24"/>
    <p:sldId id="946" r:id="rId25"/>
    <p:sldId id="947" r:id="rId26"/>
    <p:sldId id="948" r:id="rId27"/>
    <p:sldId id="949" r:id="rId28"/>
    <p:sldId id="950" r:id="rId29"/>
    <p:sldId id="951" r:id="rId30"/>
    <p:sldId id="952" r:id="rId31"/>
    <p:sldId id="953" r:id="rId32"/>
    <p:sldId id="901" r:id="rId33"/>
    <p:sldId id="944" r:id="rId34"/>
    <p:sldId id="919" r:id="rId35"/>
    <p:sldId id="921" r:id="rId36"/>
    <p:sldId id="904" r:id="rId37"/>
    <p:sldId id="954" r:id="rId38"/>
    <p:sldId id="955" r:id="rId39"/>
    <p:sldId id="956" r:id="rId40"/>
    <p:sldId id="957" r:id="rId41"/>
    <p:sldId id="958" r:id="rId42"/>
    <p:sldId id="959" r:id="rId43"/>
    <p:sldId id="960" r:id="rId44"/>
    <p:sldId id="961" r:id="rId45"/>
    <p:sldId id="962" r:id="rId46"/>
    <p:sldId id="963" r:id="rId47"/>
    <p:sldId id="964" r:id="rId48"/>
    <p:sldId id="965" r:id="rId49"/>
    <p:sldId id="966" r:id="rId50"/>
    <p:sldId id="967" r:id="rId51"/>
    <p:sldId id="905" r:id="rId52"/>
    <p:sldId id="906" r:id="rId53"/>
    <p:sldId id="923" r:id="rId54"/>
    <p:sldId id="926" r:id="rId55"/>
    <p:sldId id="928" r:id="rId56"/>
    <p:sldId id="489" r:id="rId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94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660517-1BFA-8046-A0A6-E394273DA584}" type="datetimeFigureOut">
              <a:rPr lang="en-US" smtClean="0"/>
              <a:t>2/25/25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2A47A7-3DF3-9E46-B8DC-74BFB4819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518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[cut demo of moving around in grid world program]</a:t>
            </a: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552C0BAA-F2C0-47C6-A20B-733CA31DCFFD}" type="slidenum">
              <a:rPr lang="en-US"/>
              <a:pPr defTabSz="988101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932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In search problems: did not talk about actions, but about successor functions --- now the information inside the successor function is unpacked into actions, transitions and reward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Write out S, A, example entry in T, entry in R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Reward function different from the book : R(</a:t>
            </a:r>
            <a:r>
              <a:rPr lang="en-US" dirty="0" err="1">
                <a:ea typeface="ＭＳ Ｐゴシック" pitchFamily="34" charset="-128"/>
              </a:rPr>
              <a:t>s,a,s</a:t>
            </a:r>
            <a:r>
              <a:rPr lang="ja-JP" altLang="en-US" dirty="0">
                <a:ea typeface="ＭＳ Ｐゴシック" pitchFamily="34" charset="-128"/>
              </a:rPr>
              <a:t>’</a:t>
            </a:r>
            <a:r>
              <a:rPr lang="en-US" altLang="ja-JP" dirty="0">
                <a:ea typeface="ＭＳ Ｐゴシック" pitchFamily="34" charset="-128"/>
              </a:rPr>
              <a:t>)</a:t>
            </a:r>
          </a:p>
          <a:p>
            <a:r>
              <a:rPr lang="en-US" dirty="0">
                <a:ea typeface="ＭＳ Ｐゴシック" pitchFamily="34" charset="-128"/>
              </a:rPr>
              <a:t>In book simpler for equations, but not useful for the projects.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Need to modify </a:t>
            </a:r>
            <a:r>
              <a:rPr lang="en-US" dirty="0" err="1">
                <a:ea typeface="ＭＳ Ｐゴシック" pitchFamily="34" charset="-128"/>
              </a:rPr>
              <a:t>expectimax</a:t>
            </a:r>
            <a:r>
              <a:rPr lang="en-US" dirty="0">
                <a:ea typeface="ＭＳ Ｐゴシック" pitchFamily="34" charset="-128"/>
              </a:rPr>
              <a:t> a tiny little bit to account for rewards along the way, but that</a:t>
            </a:r>
            <a:r>
              <a:rPr lang="en-US" altLang="en-US" dirty="0">
                <a:ea typeface="ＭＳ Ｐゴシック" pitchFamily="34" charset="-128"/>
              </a:rPr>
              <a:t>’</a:t>
            </a:r>
            <a:r>
              <a:rPr lang="en-US" dirty="0">
                <a:ea typeface="ＭＳ Ｐゴシック" pitchFamily="34" charset="-128"/>
              </a:rPr>
              <a:t>s something you should be able to do, and so you can already solve MDP</a:t>
            </a:r>
            <a:r>
              <a:rPr lang="en-US" altLang="en-US" dirty="0">
                <a:ea typeface="ＭＳ Ｐゴシック" pitchFamily="34" charset="-128"/>
              </a:rPr>
              <a:t>’</a:t>
            </a:r>
            <a:r>
              <a:rPr lang="en-US" dirty="0">
                <a:ea typeface="ＭＳ Ｐゴシック" pitchFamily="34" charset="-128"/>
              </a:rPr>
              <a:t>s  (not in most efficient way)</a:t>
            </a: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69A4D5-BA7F-4965-9F32-D31D11C0DA97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506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Like search: successor function only depended on current state</a:t>
            </a:r>
          </a:p>
          <a:p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Can make this happen by stuffing more into the state;  </a:t>
            </a:r>
          </a:p>
          <a:p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Very similar to search problems: when solving a maze with food pellets, we stored which food pellets were eaten </a:t>
            </a: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ACAB68C1-092D-468B-8690-7D27B27041C8}" type="slidenum">
              <a:rPr lang="en-US"/>
              <a:pPr defTabSz="988101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8876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Dan has a DEMO for this.</a:t>
            </a:r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1600E29C-1E14-41D6-ACAF-300C17152C85}" type="slidenum">
              <a:rPr lang="en-US"/>
              <a:pPr defTabSz="988101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1139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R(s) = the </a:t>
            </a:r>
            <a:r>
              <a:rPr lang="ja-JP" altLang="en-US">
                <a:ea typeface="ＭＳ Ｐゴシック" pitchFamily="34" charset="-128"/>
              </a:rPr>
              <a:t>“</a:t>
            </a:r>
            <a:r>
              <a:rPr lang="en-US" altLang="ja-JP">
                <a:ea typeface="ＭＳ Ｐゴシック" pitchFamily="34" charset="-128"/>
              </a:rPr>
              <a:t>living reward</a:t>
            </a:r>
            <a:r>
              <a:rPr lang="ja-JP" altLang="en-US">
                <a:ea typeface="ＭＳ Ｐゴシック" pitchFamily="34" charset="-128"/>
              </a:rPr>
              <a:t>”</a:t>
            </a:r>
            <a:endParaRPr lang="en-US" altLang="ja-JP">
              <a:ea typeface="ＭＳ Ｐゴシック" pitchFamily="34" charset="-128"/>
            </a:endParaRPr>
          </a:p>
          <a:p>
            <a:endParaRPr lang="en-US">
              <a:ea typeface="ＭＳ Ｐゴシック" pitchFamily="34" charset="-128"/>
            </a:endParaRP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FB0DC0F6-EF13-4C52-ACF2-48065D1392E1}" type="slidenum">
              <a:rPr lang="en-US"/>
              <a:pPr defTabSz="988101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239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In MDP chance node represents uncertainty about what might happen based on (s,a)  [as opposed to being a random adversary]</a:t>
            </a:r>
          </a:p>
          <a:p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Q-state (s,a) is when you were in a state and took an action </a:t>
            </a: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381D20B8-C290-4C94-8C7F-0277B9D2F6EE}" type="slidenum">
              <a:rPr lang="en-US"/>
              <a:pPr defTabSz="988101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0603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Rewards in the future (deeper in the tree) matter less</a:t>
            </a:r>
          </a:p>
          <a:p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Interesting: running expectimax, if having to truncate the search, then not losing much; e.g.,  less then \gamma^d / (1-\gamma)</a:t>
            </a: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8DDD6D-317B-4886-9A60-0B722A074D75}" type="slidenum">
              <a:rPr lang="en-US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992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[Note:</a:t>
            </a:r>
            <a:r>
              <a:rPr lang="en-US" baseline="0" dirty="0"/>
              <a:t> this demo doesn’t show anything in action, just pops up V and Q values.]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275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demo doesn’t show</a:t>
            </a:r>
            <a:r>
              <a:rPr lang="en-US" baseline="0" dirty="0"/>
              <a:t> anything in action, it just shows the V and Q values.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3533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demo doesn’t show</a:t>
            </a:r>
            <a:r>
              <a:rPr lang="en-US" baseline="0" dirty="0"/>
              <a:t> anything in action, it just shows the V and Q values.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3101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demo doesn’t show</a:t>
            </a:r>
            <a:r>
              <a:rPr lang="en-US" baseline="0" dirty="0"/>
              <a:t> anything in action, it just shows the V and Q values.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5485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demo doesn’t show</a:t>
            </a:r>
            <a:r>
              <a:rPr lang="en-US" baseline="0" dirty="0"/>
              <a:t> anything in action, it just shows the V and Q values.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9007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demo doesn’t show</a:t>
            </a:r>
            <a:r>
              <a:rPr lang="en-US" baseline="0" dirty="0"/>
              <a:t> anything in action, it just shows the V and Q values.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2404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demo doesn’t show</a:t>
            </a:r>
            <a:r>
              <a:rPr lang="en-US" baseline="0" dirty="0"/>
              <a:t> anything in action, it just shows the V and Q values.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5708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demo doesn’t show</a:t>
            </a:r>
            <a:r>
              <a:rPr lang="en-US" baseline="0" dirty="0"/>
              <a:t> anything in action, it just shows the V and Q values.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4034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demo doesn’t show</a:t>
            </a:r>
            <a:r>
              <a:rPr lang="en-US" baseline="0" dirty="0"/>
              <a:t> anything in action, it just shows the V and Q values.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0062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demo generates the time-limited</a:t>
            </a:r>
            <a:r>
              <a:rPr lang="en-US" baseline="0" dirty="0"/>
              <a:t> values for </a:t>
            </a:r>
            <a:r>
              <a:rPr lang="en-US" baseline="0" dirty="0" err="1"/>
              <a:t>gridworld</a:t>
            </a:r>
            <a:r>
              <a:rPr lang="en-US" baseline="0" dirty="0"/>
              <a:t> as snapshotted onto the next slides.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7954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1677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9305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5122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186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8642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4654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4326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4765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0120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7223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6950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5878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7750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667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Discuss computational complexity: S * A * S   times number of iterations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Note: updates not in place [if in place, it means something else and not even clear what it means]</a:t>
            </a: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AD2D01F0-63A4-49FC-8DAB-288B21321D7F}" type="slidenum">
              <a:rPr lang="en-US"/>
              <a:pPr defTabSz="988101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353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9B23C-4C1D-D742-AE4D-BF729D6B5E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4BD3ED-3F63-2F4D-B8EC-98513C0C45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2F3F5F-A445-1F4D-8E65-1E4215E92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69483-FB34-A740-A5B1-1AD0224E0CA2}" type="datetimeFigureOut">
              <a:rPr lang="en-US" smtClean="0"/>
              <a:t>2/25/25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33DA3-4BD6-1B4B-BE17-89F6C3407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91B886-41AE-2249-833A-5BD5FD0A4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83FDE-9419-6748-B66A-9D07FD3D5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766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64680-5FC4-7C4A-B757-F485270E3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A899FD-798E-0543-9B2F-4B7A9914B4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0F609-1DF9-A54E-9E83-49285C794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69483-FB34-A740-A5B1-1AD0224E0CA2}" type="datetimeFigureOut">
              <a:rPr lang="en-US" smtClean="0"/>
              <a:t>2/25/25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1112CE-30DE-2848-AFFA-B348B7069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9B8F01-BEEA-5848-A744-06AAEFBF6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83FDE-9419-6748-B66A-9D07FD3D5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831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3A84B-02CE-4E40-B81A-09B167815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DAE7BE-2C7E-C440-8DA2-EF5686A35A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663A11-FBC6-BB4A-B178-2335531C1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69483-FB34-A740-A5B1-1AD0224E0CA2}" type="datetimeFigureOut">
              <a:rPr lang="en-US" smtClean="0"/>
              <a:t>2/25/25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A6007-D406-024F-B420-DE8A6450C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740F-A822-E249-90A5-9F575ACC5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83FDE-9419-6748-B66A-9D07FD3D5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774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42F16-8EF7-A34B-A6DE-C31EF445F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C44D8-4FA9-4442-8F79-0E2B293CB7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C38662-4FD4-064B-8147-1729DDC182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27954D-87D6-AC46-864B-5C26A750F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69483-FB34-A740-A5B1-1AD0224E0CA2}" type="datetimeFigureOut">
              <a:rPr lang="en-US" smtClean="0"/>
              <a:t>2/25/25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01D63B-ADF5-6D43-86EA-5CEC9CEAA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D92D44-4710-374F-B472-C0DCB806C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83FDE-9419-6748-B66A-9D07FD3D5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608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5D0D1-C47F-334B-B72F-438939EC1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E9927D-5D94-6647-9DAA-522928E87E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CEBE83-A076-5D4D-9873-A7D441FCDB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EAC6BF-5E03-EB48-AA7D-B1EE261A15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F17DA4-02E1-504A-B01F-A2EACF251E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A97FCF-0C8A-0A45-A66E-25870CE99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69483-FB34-A740-A5B1-1AD0224E0CA2}" type="datetimeFigureOut">
              <a:rPr lang="en-US" smtClean="0"/>
              <a:t>2/25/25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112E05-A9B9-3740-AFBB-2B2396E03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898F58-3559-1B46-9367-1BC870426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83FDE-9419-6748-B66A-9D07FD3D5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314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4A834-2CC3-0B4E-B4FE-60FF30406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03DFF-6C4A-7D46-9589-CDE110024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69483-FB34-A740-A5B1-1AD0224E0CA2}" type="datetimeFigureOut">
              <a:rPr lang="en-US" smtClean="0"/>
              <a:t>2/25/25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AD72FF-940E-3D49-A7F8-0DDE07F86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93444D-42C0-604F-899A-730E51B47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83FDE-9419-6748-B66A-9D07FD3D5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354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459672-BF8C-664C-B271-D1C413355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69483-FB34-A740-A5B1-1AD0224E0CA2}" type="datetimeFigureOut">
              <a:rPr lang="en-US" smtClean="0"/>
              <a:t>2/25/25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7DD09E-076A-5146-A375-88662E88E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250180-F74B-7645-859B-FB5A2F5A6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83FDE-9419-6748-B66A-9D07FD3D5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694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64CC5-8584-F34A-8496-CE36C2396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D766C8-6891-1440-8AA5-A8757367A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D6A09-C379-634B-8439-077C51461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9F1F9F-C9F4-6F4E-9B90-10812D343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69483-FB34-A740-A5B1-1AD0224E0CA2}" type="datetimeFigureOut">
              <a:rPr lang="en-US" smtClean="0"/>
              <a:t>2/25/25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DB073-445D-4743-8BDA-1B7B2EBFD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1BEB9A-7ABA-5341-B21A-5D8849893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83FDE-9419-6748-B66A-9D07FD3D5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903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54AB0-4EEE-7544-BF83-42CA9545A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397155-2B57-1446-907D-5BADDF7F2C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1BE46B-7A97-2043-91C4-9AB808425D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9E999F-5C3C-9247-8BB9-5066C112A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69483-FB34-A740-A5B1-1AD0224E0CA2}" type="datetimeFigureOut">
              <a:rPr lang="en-US" smtClean="0"/>
              <a:t>2/25/25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476122-A93F-474D-A76A-0283A9CD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E09BBD-4649-BD4F-8F7F-99E8321C7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83FDE-9419-6748-B66A-9D07FD3D5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501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015F1-390A-AE42-B782-BD2843785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D5B0EA-E550-CF4E-8526-1079C44697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84510C-E615-E54C-AA8B-783EE23D5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69483-FB34-A740-A5B1-1AD0224E0CA2}" type="datetimeFigureOut">
              <a:rPr lang="en-US" smtClean="0"/>
              <a:t>2/25/25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34CE7-BA7C-844D-BBA4-579616B35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0835EB-68D5-6542-9443-A90B7DBFA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83FDE-9419-6748-B66A-9D07FD3D5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7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304761-AA07-A84D-8A88-B5EC04D7DE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BEA09B-6871-134B-BA86-3439DCABBA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C05CD-3F0B-214C-BD66-450C7BB9B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69483-FB34-A740-A5B1-1AD0224E0CA2}" type="datetimeFigureOut">
              <a:rPr lang="en-US" smtClean="0"/>
              <a:t>2/25/25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D231D-A3CF-9940-89C4-B303F2645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C15FD-3BAC-4C46-BA64-2F6CD62CD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83FDE-9419-6748-B66A-9D07FD3D5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07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A5429F-55DB-FF4D-81C0-FE33193A9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66540A-5E72-3C44-9990-0E8D14D33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7FCFEF-79F0-0543-9D9D-C59859DBE7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69483-FB34-A740-A5B1-1AD0224E0CA2}" type="datetimeFigureOut">
              <a:rPr lang="en-US" smtClean="0"/>
              <a:t>2/25/25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B4EE32-519A-4A4D-A17C-E9E51D8949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D49AD3-A9C2-6645-B9B4-8EE8827C67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83FDE-9419-6748-B66A-9D07FD3D5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77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wm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wm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tags" Target="../tags/tag3.xml"/><Relationship Id="rId7" Type="http://schemas.openxmlformats.org/officeDocument/2006/relationships/image" Target="../media/image13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tags" Target="../tags/tag6.xml"/><Relationship Id="rId7" Type="http://schemas.openxmlformats.org/officeDocument/2006/relationships/image" Target="../media/image37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36.png"/><Relationship Id="rId5" Type="http://schemas.openxmlformats.org/officeDocument/2006/relationships/image" Target="../media/image33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tags" Target="../tags/tag9.xml"/><Relationship Id="rId7" Type="http://schemas.openxmlformats.org/officeDocument/2006/relationships/image" Target="../media/image38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37.png"/><Relationship Id="rId5" Type="http://schemas.openxmlformats.org/officeDocument/2006/relationships/notesSlide" Target="../notesSlides/notesSlide7.xml"/><Relationship Id="rId10" Type="http://schemas.openxmlformats.org/officeDocument/2006/relationships/image" Target="../media/image40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tags" Target="../tags/tag12.xml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45.png"/><Relationship Id="rId5" Type="http://schemas.openxmlformats.org/officeDocument/2006/relationships/tags" Target="../tags/tag14.xml"/><Relationship Id="rId10" Type="http://schemas.openxmlformats.org/officeDocument/2006/relationships/image" Target="../media/image44.png"/><Relationship Id="rId4" Type="http://schemas.openxmlformats.org/officeDocument/2006/relationships/tags" Target="../tags/tag13.xml"/><Relationship Id="rId9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image" Target="../media/image61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6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13" Type="http://schemas.openxmlformats.org/officeDocument/2006/relationships/tags" Target="../tags/tag32.xml"/><Relationship Id="rId18" Type="http://schemas.openxmlformats.org/officeDocument/2006/relationships/image" Target="../media/image63.png"/><Relationship Id="rId26" Type="http://schemas.openxmlformats.org/officeDocument/2006/relationships/image" Target="../media/image70.png"/><Relationship Id="rId3" Type="http://schemas.openxmlformats.org/officeDocument/2006/relationships/tags" Target="../tags/tag22.xml"/><Relationship Id="rId21" Type="http://schemas.openxmlformats.org/officeDocument/2006/relationships/image" Target="../media/image85.png"/><Relationship Id="rId7" Type="http://schemas.openxmlformats.org/officeDocument/2006/relationships/tags" Target="../tags/tag26.xml"/><Relationship Id="rId12" Type="http://schemas.openxmlformats.org/officeDocument/2006/relationships/tags" Target="../tags/tag31.xml"/><Relationship Id="rId17" Type="http://schemas.openxmlformats.org/officeDocument/2006/relationships/image" Target="../media/image62.png"/><Relationship Id="rId25" Type="http://schemas.openxmlformats.org/officeDocument/2006/relationships/image" Target="../media/image86.png"/><Relationship Id="rId2" Type="http://schemas.openxmlformats.org/officeDocument/2006/relationships/tags" Target="../tags/tag21.xml"/><Relationship Id="rId16" Type="http://schemas.openxmlformats.org/officeDocument/2006/relationships/slideLayout" Target="../slideLayouts/slideLayout2.xml"/><Relationship Id="rId20" Type="http://schemas.openxmlformats.org/officeDocument/2006/relationships/image" Target="../media/image65.png"/><Relationship Id="rId29" Type="http://schemas.openxmlformats.org/officeDocument/2006/relationships/image" Target="../media/image89.png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tags" Target="../tags/tag30.xml"/><Relationship Id="rId24" Type="http://schemas.openxmlformats.org/officeDocument/2006/relationships/image" Target="../media/image68.png"/><Relationship Id="rId5" Type="http://schemas.openxmlformats.org/officeDocument/2006/relationships/tags" Target="../tags/tag24.xml"/><Relationship Id="rId15" Type="http://schemas.openxmlformats.org/officeDocument/2006/relationships/tags" Target="../tags/tag34.xml"/><Relationship Id="rId23" Type="http://schemas.openxmlformats.org/officeDocument/2006/relationships/image" Target="../media/image69.png"/><Relationship Id="rId28" Type="http://schemas.openxmlformats.org/officeDocument/2006/relationships/image" Target="../media/image88.png"/><Relationship Id="rId10" Type="http://schemas.openxmlformats.org/officeDocument/2006/relationships/tags" Target="../tags/tag29.xml"/><Relationship Id="rId19" Type="http://schemas.openxmlformats.org/officeDocument/2006/relationships/image" Target="../media/image64.png"/><Relationship Id="rId4" Type="http://schemas.openxmlformats.org/officeDocument/2006/relationships/tags" Target="../tags/tag23.xml"/><Relationship Id="rId9" Type="http://schemas.openxmlformats.org/officeDocument/2006/relationships/tags" Target="../tags/tag28.xml"/><Relationship Id="rId14" Type="http://schemas.openxmlformats.org/officeDocument/2006/relationships/tags" Target="../tags/tag33.xml"/><Relationship Id="rId22" Type="http://schemas.openxmlformats.org/officeDocument/2006/relationships/image" Target="../media/image67.png"/><Relationship Id="rId27" Type="http://schemas.openxmlformats.org/officeDocument/2006/relationships/image" Target="../media/image87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4" Type="http://schemas.openxmlformats.org/officeDocument/2006/relationships/image" Target="../media/image9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9.png"/><Relationship Id="rId3" Type="http://schemas.openxmlformats.org/officeDocument/2006/relationships/tags" Target="../tags/tag38.xml"/><Relationship Id="rId7" Type="http://schemas.openxmlformats.org/officeDocument/2006/relationships/image" Target="../media/image93.png"/><Relationship Id="rId12" Type="http://schemas.openxmlformats.org/officeDocument/2006/relationships/image" Target="../media/image98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92.png"/><Relationship Id="rId11" Type="http://schemas.openxmlformats.org/officeDocument/2006/relationships/image" Target="../media/image97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96.png"/><Relationship Id="rId4" Type="http://schemas.openxmlformats.org/officeDocument/2006/relationships/tags" Target="../tags/tag39.xml"/><Relationship Id="rId9" Type="http://schemas.openxmlformats.org/officeDocument/2006/relationships/image" Target="../media/image9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751155"/>
            <a:ext cx="10363200" cy="1470025"/>
          </a:xfrm>
        </p:spPr>
        <p:txBody>
          <a:bodyPr>
            <a:noAutofit/>
          </a:bodyPr>
          <a:lstStyle/>
          <a:p>
            <a:r>
              <a:rPr lang="en-US" sz="6000" dirty="0"/>
              <a:t>CSCE-420: Artificial Intelligence </a:t>
            </a:r>
            <a:br>
              <a:rPr lang="en-US" sz="6000" dirty="0"/>
            </a:br>
            <a:r>
              <a:rPr lang="en-US" sz="4800" dirty="0"/>
              <a:t>Markov Decision Processes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2068" y="5903843"/>
            <a:ext cx="8534400" cy="954157"/>
          </a:xfrm>
        </p:spPr>
        <p:txBody>
          <a:bodyPr>
            <a:normAutofit/>
          </a:bodyPr>
          <a:lstStyle/>
          <a:p>
            <a:r>
              <a:rPr lang="en-US" dirty="0"/>
              <a:t>Instructor: </a:t>
            </a:r>
            <a:r>
              <a:rPr lang="en-US" dirty="0" err="1"/>
              <a:t>Guni</a:t>
            </a:r>
            <a:r>
              <a:rPr lang="en-US" dirty="0"/>
              <a:t> Sharon</a:t>
            </a:r>
          </a:p>
          <a:p>
            <a:r>
              <a:rPr lang="en-US" sz="1800" dirty="0"/>
              <a:t>Based on slides by: </a:t>
            </a:r>
            <a:r>
              <a:rPr lang="nl" sz="1800" dirty="0"/>
              <a:t>Pieter Abbeel, Dan Klein</a:t>
            </a:r>
            <a:endParaRPr lang="en-US" sz="18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446FC035-23EE-1641-95F9-80E29A269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36509" y="2380592"/>
            <a:ext cx="6585517" cy="35232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64268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A4FD0-70BA-8247-A836-06A925261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E8552-6F35-3A45-A5D5-3856BC79E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Assignment 2: Multi-Player Games, due by Monday Feb. 24, </a:t>
            </a:r>
            <a:r>
              <a:rPr lang="en-US" dirty="0" err="1"/>
              <a:t>EoD</a:t>
            </a:r>
            <a:endParaRPr lang="en-US" dirty="0"/>
          </a:p>
          <a:p>
            <a:r>
              <a:rPr lang="en-US" dirty="0"/>
              <a:t>Midterm: March 25 during class (bring your ID) </a:t>
            </a:r>
          </a:p>
          <a:p>
            <a:r>
              <a:rPr lang="en-US" dirty="0"/>
              <a:t>Quiz5: Game Theory, due by Feb. 26, </a:t>
            </a:r>
            <a:r>
              <a:rPr lang="en-US" dirty="0" err="1"/>
              <a:t>EoD</a:t>
            </a:r>
            <a:endParaRPr lang="en-US" dirty="0"/>
          </a:p>
          <a:p>
            <a:r>
              <a:rPr lang="en-US" dirty="0"/>
              <a:t>Contest 2: Repeated Prisoner Dilemma, due Monday, March 10, </a:t>
            </a:r>
            <a:r>
              <a:rPr lang="en-US" dirty="0" err="1"/>
              <a:t>EoD</a:t>
            </a:r>
            <a:endParaRPr lang="en-US" dirty="0"/>
          </a:p>
          <a:p>
            <a:r>
              <a:rPr lang="en-US" dirty="0"/>
              <a:t>Quiz6: MDP, due by Mar. 3, </a:t>
            </a:r>
            <a:r>
              <a:rPr lang="en-US" dirty="0" err="1"/>
              <a:t>EoD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Updated office hours: Tuesday 14:00—15:00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218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Non-Deterministic planning</a:t>
            </a:r>
          </a:p>
        </p:txBody>
      </p:sp>
      <p:pic>
        <p:nvPicPr>
          <p:cNvPr id="1843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0735" y="3319668"/>
            <a:ext cx="4495800" cy="348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Rectangle 3"/>
          <p:cNvSpPr txBox="1">
            <a:spLocks noChangeArrowheads="1"/>
          </p:cNvSpPr>
          <p:nvPr/>
        </p:nvSpPr>
        <p:spPr bwMode="auto">
          <a:xfrm>
            <a:off x="228600" y="1493838"/>
            <a:ext cx="64770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 sz="2000" dirty="0">
                <a:latin typeface="Calibri" pitchFamily="34" charset="0"/>
              </a:rPr>
              <a:t>Example: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chemeClr val="accent2"/>
                </a:solidFill>
                <a:latin typeface="Calibri" pitchFamily="34" charset="0"/>
              </a:rPr>
              <a:t>A maze-like problem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The agent lives in a grid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Walls block the agent’</a:t>
            </a:r>
            <a:r>
              <a:rPr lang="en-US" altLang="ja-JP" dirty="0">
                <a:latin typeface="Calibri" pitchFamily="34" charset="0"/>
              </a:rPr>
              <a:t>s path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endParaRPr lang="en-US" altLang="ja-JP" sz="600" dirty="0"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chemeClr val="accent2"/>
                </a:solidFill>
                <a:latin typeface="Calibri" pitchFamily="34" charset="0"/>
              </a:rPr>
              <a:t>Noisy movement: </a:t>
            </a:r>
            <a:r>
              <a:rPr lang="en-US" altLang="ja-JP" sz="2000" dirty="0">
                <a:solidFill>
                  <a:schemeClr val="accent2"/>
                </a:solidFill>
                <a:latin typeface="Calibri" pitchFamily="34" charset="0"/>
              </a:rPr>
              <a:t>actions do not always go as planned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80% of the time, the action North takes the agent North </a:t>
            </a:r>
            <a:br>
              <a:rPr lang="en-US" dirty="0">
                <a:latin typeface="Calibri" pitchFamily="34" charset="0"/>
              </a:rPr>
            </a:br>
            <a:r>
              <a:rPr lang="en-US" dirty="0">
                <a:latin typeface="Calibri" pitchFamily="34" charset="0"/>
              </a:rPr>
              <a:t>(if there is no wall there)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10% of the time, North takes the agent West; 10% East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If there is a wall in the direction the agent would have been taken, the agent stays put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sz="600" dirty="0"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chemeClr val="accent2"/>
                </a:solidFill>
                <a:latin typeface="Calibri" pitchFamily="34" charset="0"/>
              </a:rPr>
              <a:t>The agent receives rewards each time step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Small </a:t>
            </a:r>
            <a:r>
              <a:rPr lang="en-US" altLang="ja-JP" dirty="0">
                <a:latin typeface="Calibri" pitchFamily="34" charset="0"/>
              </a:rPr>
              <a:t>“living” reward each step (can be negative)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Big rewards come at the end (good or bad)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endParaRPr lang="en-US" sz="600" dirty="0"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chemeClr val="accent2"/>
                </a:solidFill>
                <a:latin typeface="Calibri" pitchFamily="34" charset="0"/>
              </a:rPr>
              <a:t>Goal: maximize sum of rewards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3135" y="3321367"/>
            <a:ext cx="4439265" cy="3197001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210800" y="5844617"/>
            <a:ext cx="457200" cy="24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067801" y="5834268"/>
            <a:ext cx="509618" cy="218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677400" y="4843668"/>
            <a:ext cx="433322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Dan\Dropbox\Office\CS 188\Ketrina Art\MDPs\AgentTopDown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471422" y="5529468"/>
            <a:ext cx="815578" cy="762000"/>
          </a:xfrm>
          <a:prstGeom prst="rect">
            <a:avLst/>
          </a:prstGeom>
          <a:noFill/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827768A-BDFA-E5B8-1EEA-7885E38E1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92159" y="86340"/>
            <a:ext cx="3558526" cy="30826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0082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World Actions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6308" y="1728787"/>
            <a:ext cx="2067596" cy="3113557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50953" y="1805405"/>
            <a:ext cx="6607647" cy="4518777"/>
          </a:xfrm>
          <a:prstGeom prst="rect">
            <a:avLst/>
          </a:prstGeom>
          <a:noFill/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14400" y="1214735"/>
            <a:ext cx="3276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Deterministic Grid World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858000" y="1214735"/>
            <a:ext cx="3276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Stochastic Grid World</a:t>
            </a:r>
          </a:p>
        </p:txBody>
      </p:sp>
      <p:cxnSp>
        <p:nvCxnSpPr>
          <p:cNvPr id="8" name="Straight Connector 7"/>
          <p:cNvCxnSpPr/>
          <p:nvPr/>
        </p:nvCxnSpPr>
        <p:spPr>
          <a:xfrm rot="16200000" flipH="1">
            <a:off x="2171700" y="3924301"/>
            <a:ext cx="5181600" cy="7620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1600" y="4877716"/>
            <a:ext cx="2057400" cy="14426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59004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Markov Decision Processes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493838"/>
            <a:ext cx="6553200" cy="4525962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An MDP is defined by: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set of states s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  <a:sym typeface="Symbol" pitchFamily="18" charset="2"/>
              </a:rPr>
              <a:t>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set of actions 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  <a:sym typeface="Symbol" pitchFamily="18" charset="2"/>
              </a:rPr>
              <a:t> A</a:t>
            </a:r>
            <a:endParaRPr lang="en-US" sz="2000" dirty="0">
              <a:solidFill>
                <a:srgbClr val="CC0000"/>
              </a:solidFill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transition function T(s, a, s</a:t>
            </a:r>
            <a:r>
              <a:rPr lang="en-US" altLang="ja-JP" sz="2000" dirty="0">
                <a:solidFill>
                  <a:srgbClr val="CC0000"/>
                </a:solidFill>
                <a:ea typeface="ＭＳ Ｐゴシック" pitchFamily="34" charset="-128"/>
              </a:rPr>
              <a:t>’)</a:t>
            </a:r>
            <a:endParaRPr lang="en-US" altLang="ja-JP" sz="2000" dirty="0">
              <a:ea typeface="ＭＳ Ｐゴシック" pitchFamily="34" charset="-128"/>
            </a:endParaRPr>
          </a:p>
          <a:p>
            <a:pPr lvl="2">
              <a:lnSpc>
                <a:spcPct val="80000"/>
              </a:lnSpc>
            </a:pPr>
            <a:r>
              <a:rPr lang="en-US" sz="1800" dirty="0">
                <a:ea typeface="ＭＳ Ｐゴシック" pitchFamily="34" charset="-128"/>
              </a:rPr>
              <a:t>Probability that </a:t>
            </a:r>
            <a:r>
              <a:rPr lang="en-US" sz="1800" dirty="0">
                <a:solidFill>
                  <a:srgbClr val="FF0000"/>
                </a:solidFill>
                <a:ea typeface="ＭＳ Ｐゴシック" pitchFamily="34" charset="-128"/>
              </a:rPr>
              <a:t>a</a:t>
            </a:r>
            <a:r>
              <a:rPr lang="en-US" sz="1800" dirty="0">
                <a:ea typeface="ＭＳ Ｐゴシック" pitchFamily="34" charset="-128"/>
              </a:rPr>
              <a:t> from </a:t>
            </a:r>
            <a:r>
              <a:rPr lang="en-US" sz="1800" dirty="0">
                <a:solidFill>
                  <a:srgbClr val="FF0000"/>
                </a:solidFill>
                <a:ea typeface="ＭＳ Ｐゴシック" pitchFamily="34" charset="-128"/>
              </a:rPr>
              <a:t>s</a:t>
            </a:r>
            <a:r>
              <a:rPr lang="en-US" sz="1800" dirty="0">
                <a:ea typeface="ＭＳ Ｐゴシック" pitchFamily="34" charset="-128"/>
              </a:rPr>
              <a:t> leads to </a:t>
            </a:r>
            <a:r>
              <a:rPr lang="en-US" sz="1800" dirty="0">
                <a:solidFill>
                  <a:srgbClr val="FF0000"/>
                </a:solidFill>
                <a:ea typeface="ＭＳ Ｐゴシック" pitchFamily="34" charset="-128"/>
              </a:rPr>
              <a:t>s’</a:t>
            </a:r>
            <a:r>
              <a:rPr lang="en-US" sz="1800" dirty="0">
                <a:ea typeface="ＭＳ Ｐゴシック" pitchFamily="34" charset="-128"/>
              </a:rPr>
              <a:t>, i.e., P(s</a:t>
            </a:r>
            <a:r>
              <a:rPr lang="en-US" altLang="ja-JP" sz="1800" dirty="0">
                <a:ea typeface="ＭＳ Ｐゴシック" pitchFamily="34" charset="-128"/>
              </a:rPr>
              <a:t>’| s, a)</a:t>
            </a:r>
          </a:p>
          <a:p>
            <a:pPr lvl="2">
              <a:lnSpc>
                <a:spcPct val="80000"/>
              </a:lnSpc>
            </a:pPr>
            <a:r>
              <a:rPr lang="en-US" sz="1800" dirty="0">
                <a:ea typeface="ＭＳ Ｐゴシック" pitchFamily="34" charset="-128"/>
              </a:rPr>
              <a:t>Also called the model or the dynamics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reward function R(s, a, s</a:t>
            </a:r>
            <a:r>
              <a:rPr lang="en-US" altLang="ja-JP" sz="2000" dirty="0">
                <a:solidFill>
                  <a:srgbClr val="CC0000"/>
                </a:solidFill>
                <a:ea typeface="ＭＳ Ｐゴシック" pitchFamily="34" charset="-128"/>
              </a:rPr>
              <a:t>’) </a:t>
            </a:r>
          </a:p>
          <a:p>
            <a:pPr lvl="2">
              <a:lnSpc>
                <a:spcPct val="80000"/>
              </a:lnSpc>
            </a:pPr>
            <a:r>
              <a:rPr lang="en-US" sz="1800" dirty="0">
                <a:ea typeface="ＭＳ Ｐゴシック" pitchFamily="34" charset="-128"/>
              </a:rPr>
              <a:t>Sometimes just R(</a:t>
            </a:r>
            <a:r>
              <a:rPr lang="en-US" sz="1800" dirty="0" err="1">
                <a:ea typeface="ＭＳ Ｐゴシック" pitchFamily="34" charset="-128"/>
              </a:rPr>
              <a:t>s,a</a:t>
            </a:r>
            <a:r>
              <a:rPr lang="en-US" sz="1800" dirty="0">
                <a:ea typeface="ＭＳ Ｐゴシック" pitchFamily="34" charset="-128"/>
              </a:rPr>
              <a:t>) or R(s</a:t>
            </a:r>
            <a:r>
              <a:rPr lang="en-US" altLang="ja-JP" sz="1800" dirty="0">
                <a:ea typeface="ＭＳ Ｐゴシック" pitchFamily="34" charset="-128"/>
              </a:rPr>
              <a:t>)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start state</a:t>
            </a: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Maybe 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terminal state</a:t>
            </a:r>
          </a:p>
          <a:p>
            <a:pPr lvl="1">
              <a:lnSpc>
                <a:spcPct val="80000"/>
              </a:lnSpc>
            </a:pPr>
            <a:endParaRPr lang="en-US" sz="32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MDPs are non-deterministic search problems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One way to solve them is with </a:t>
            </a:r>
            <a:r>
              <a:rPr lang="en-US" sz="2000" dirty="0" err="1">
                <a:ea typeface="ＭＳ Ｐゴシック" pitchFamily="34" charset="-128"/>
              </a:rPr>
              <a:t>expectimax</a:t>
            </a:r>
            <a:r>
              <a:rPr lang="en-US" sz="2000" dirty="0">
                <a:ea typeface="ＭＳ Ｐゴシック" pitchFamily="34" charset="-128"/>
              </a:rPr>
              <a:t> search</a:t>
            </a:r>
          </a:p>
          <a:p>
            <a:pPr lvl="2">
              <a:lnSpc>
                <a:spcPct val="80000"/>
              </a:lnSpc>
            </a:pPr>
            <a:r>
              <a:rPr lang="en-US" sz="1600" dirty="0">
                <a:ea typeface="ＭＳ Ｐゴシック" pitchFamily="34" charset="-128"/>
              </a:rPr>
              <a:t>Intractable for anything but the simplest problems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We’</a:t>
            </a:r>
            <a:r>
              <a:rPr lang="en-US" altLang="ja-JP" sz="2000" dirty="0">
                <a:ea typeface="ＭＳ Ｐゴシック" pitchFamily="34" charset="-128"/>
              </a:rPr>
              <a:t>ll have a new tool soon</a:t>
            </a:r>
            <a:endParaRPr lang="en-US" sz="2000" dirty="0">
              <a:ea typeface="ＭＳ Ｐゴシック" pitchFamily="34" charset="-128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0735" y="1371600"/>
            <a:ext cx="4495800" cy="348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3135" y="1373299"/>
            <a:ext cx="4439265" cy="3197001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210800" y="3896549"/>
            <a:ext cx="457200" cy="24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067801" y="3886200"/>
            <a:ext cx="509618" cy="218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677400" y="2895600"/>
            <a:ext cx="433322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 descr="C:\Users\Dan\Dropbox\Office\CS 188\Ketrina Art\MDPs\AgentTopDown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471422" y="3581400"/>
            <a:ext cx="815578" cy="76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24036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The Markovian property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457200" y="1751251"/>
            <a:ext cx="8610600" cy="4525963"/>
          </a:xfrm>
        </p:spPr>
        <p:txBody>
          <a:bodyPr>
            <a:normAutofit lnSpcReduction="10000"/>
          </a:bodyPr>
          <a:lstStyle/>
          <a:p>
            <a:r>
              <a:rPr lang="en-US" altLang="ja-JP" sz="2400" dirty="0">
                <a:ea typeface="ＭＳ Ｐゴシック" pitchFamily="34" charset="-128"/>
              </a:rPr>
              <a:t>The Markovian property generally means that given the present state, the future and the past are independent</a:t>
            </a:r>
          </a:p>
          <a:p>
            <a:pPr lvl="2"/>
            <a:endParaRPr lang="en-US" sz="16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For Markov decision processes, </a:t>
            </a:r>
            <a:r>
              <a:rPr lang="en-US" altLang="ja-JP" sz="2400" dirty="0">
                <a:ea typeface="ＭＳ Ｐゴシック" pitchFamily="34" charset="-128"/>
              </a:rPr>
              <a:t>“Markov” means action outcomes depend only on the current state</a:t>
            </a:r>
          </a:p>
          <a:p>
            <a:endParaRPr lang="en-US" altLang="ja-JP" sz="2400" dirty="0">
              <a:ea typeface="ＭＳ Ｐゴシック" pitchFamily="34" charset="-128"/>
            </a:endParaRPr>
          </a:p>
          <a:p>
            <a:endParaRPr lang="en-US" altLang="ja-JP" sz="2400" dirty="0">
              <a:ea typeface="ＭＳ Ｐゴシック" pitchFamily="34" charset="-128"/>
            </a:endParaRPr>
          </a:p>
          <a:p>
            <a:endParaRPr lang="en-US" altLang="ja-JP" sz="2000" dirty="0">
              <a:ea typeface="ＭＳ Ｐゴシック" pitchFamily="34" charset="-128"/>
            </a:endParaRPr>
          </a:p>
          <a:p>
            <a:endParaRPr lang="en-US" altLang="ja-JP" sz="2000" dirty="0">
              <a:ea typeface="ＭＳ Ｐゴシック" pitchFamily="34" charset="-128"/>
            </a:endParaRPr>
          </a:p>
          <a:p>
            <a:endParaRPr lang="en-US" altLang="ja-JP" sz="2000" dirty="0">
              <a:ea typeface="ＭＳ Ｐゴシック" pitchFamily="34" charset="-128"/>
            </a:endParaRPr>
          </a:p>
          <a:p>
            <a:r>
              <a:rPr lang="en-US" altLang="ja-JP" sz="2400" dirty="0">
                <a:ea typeface="ＭＳ Ｐゴシック" pitchFamily="34" charset="-128"/>
              </a:rPr>
              <a:t>This is just like search, where the successor function could only depend on the current state (not the history)</a:t>
            </a:r>
          </a:p>
          <a:p>
            <a:pPr>
              <a:buFont typeface="Wingdings" pitchFamily="2" charset="2"/>
              <a:buNone/>
            </a:pPr>
            <a:endParaRPr lang="en-US" sz="2400" dirty="0">
              <a:ea typeface="ＭＳ Ｐゴシック" pitchFamily="34" charset="-128"/>
            </a:endParaRPr>
          </a:p>
        </p:txBody>
      </p:sp>
      <p:pic>
        <p:nvPicPr>
          <p:cNvPr id="24579" name="Picture 2" descr="\\.host\Shared Folders\Shared with PC\images\Markov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96400" y="1447800"/>
            <a:ext cx="2143125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11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68825" y="4312405"/>
            <a:ext cx="193675" cy="8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9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46981" y="3704153"/>
            <a:ext cx="71897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10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93243" y="4698407"/>
            <a:ext cx="34972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448800" y="433447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Calibri" pitchFamily="34" charset="0"/>
              </a:rPr>
              <a:t>Andrey</a:t>
            </a:r>
            <a:r>
              <a:rPr lang="en-US" dirty="0">
                <a:latin typeface="Calibri" pitchFamily="34" charset="0"/>
              </a:rPr>
              <a:t> Markov (1856-1922)</a:t>
            </a:r>
          </a:p>
          <a:p>
            <a:pPr algn="ctr"/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996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BFDB2-6A47-C9DD-65AD-381750024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The Markovian property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7FE61-C371-4005-5436-41378FCA4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6051567" cy="4351338"/>
          </a:xfrm>
        </p:spPr>
        <p:txBody>
          <a:bodyPr/>
          <a:lstStyle/>
          <a:p>
            <a:r>
              <a:rPr lang="en-US" dirty="0"/>
              <a:t>But sometimes history matters…</a:t>
            </a:r>
          </a:p>
          <a:p>
            <a:r>
              <a:rPr lang="en-US" dirty="0"/>
              <a:t>Can MDPs still be useful in such cases? </a:t>
            </a:r>
          </a:p>
          <a:p>
            <a:r>
              <a:rPr lang="en-US" dirty="0"/>
              <a:t>Yes, we can include relevant features as part of the state space in a way that preserves the Markovian property 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2E5570D-689C-EFEA-4833-A502401AB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90734" y="2305876"/>
            <a:ext cx="4495800" cy="348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BBADC37-E3C4-A309-7996-E157E24E2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3134" y="2307575"/>
            <a:ext cx="4439265" cy="3197001"/>
          </a:xfrm>
          <a:prstGeom prst="rect">
            <a:avLst/>
          </a:prstGeom>
          <a:noFill/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EB7F6755-B758-098A-77D7-93501AA57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210799" y="4830825"/>
            <a:ext cx="457200" cy="24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69373969-07E6-75B0-42BE-83A59CEEC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067800" y="4820476"/>
            <a:ext cx="509618" cy="218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B4F35F96-28B2-8840-D0F7-BE9FCAAF4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677399" y="3829876"/>
            <a:ext cx="433322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:\Users\Dan\Dropbox\Office\CS 188\Ketrina Art\MDPs\AgentTopDown.png">
            <a:extLst>
              <a:ext uri="{FF2B5EF4-FFF2-40B4-BE49-F238E27FC236}">
                <a16:creationId xmlns:a16="http://schemas.microsoft.com/office/drawing/2014/main" id="{255E5A6E-A265-0B3C-2433-616218AE4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471421" y="4515676"/>
            <a:ext cx="815578" cy="762000"/>
          </a:xfrm>
          <a:prstGeom prst="rect">
            <a:avLst/>
          </a:prstGeom>
          <a:noFill/>
        </p:spPr>
      </p:pic>
      <p:pic>
        <p:nvPicPr>
          <p:cNvPr id="1026" name="Picture 2" descr="Old Key Silhouette Clip Art Free PNG Image｜Illustoon">
            <a:extLst>
              <a:ext uri="{FF2B5EF4-FFF2-40B4-BE49-F238E27FC236}">
                <a16:creationId xmlns:a16="http://schemas.microsoft.com/office/drawing/2014/main" id="{81366D58-FA31-4793-8C6C-23B5FD80D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563" y="2519775"/>
            <a:ext cx="710443" cy="71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addle Lock Svg Paddle Lock Clipart Paddle Lock Clip Art Paddle Lock Png  Cut File Paddle Lock Silhouette Vector Paddle Lock Clipart Dxf png">
            <a:extLst>
              <a:ext uri="{FF2B5EF4-FFF2-40B4-BE49-F238E27FC236}">
                <a16:creationId xmlns:a16="http://schemas.microsoft.com/office/drawing/2014/main" id="{B0DC6012-ACD1-9A3F-D819-3CF8294F4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0567" y="2649021"/>
            <a:ext cx="602600" cy="45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1223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Policies</a:t>
            </a:r>
          </a:p>
        </p:txBody>
      </p:sp>
      <p:pic>
        <p:nvPicPr>
          <p:cNvPr id="2662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1524000"/>
            <a:ext cx="40132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Text Box 5"/>
          <p:cNvSpPr txBox="1">
            <a:spLocks noChangeArrowheads="1"/>
          </p:cNvSpPr>
          <p:nvPr/>
        </p:nvSpPr>
        <p:spPr bwMode="auto">
          <a:xfrm>
            <a:off x="8371544" y="4566336"/>
            <a:ext cx="298225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latin typeface="Calibri" pitchFamily="34" charset="0"/>
              </a:rPr>
              <a:t>Optimal policy when living reward </a:t>
            </a:r>
            <a:r>
              <a:rPr lang="en-US" altLang="ja-JP" dirty="0">
                <a:latin typeface="Calibri" pitchFamily="34" charset="0"/>
              </a:rPr>
              <a:t>= -0.4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16711" y="1524000"/>
            <a:ext cx="4675289" cy="2733339"/>
          </a:xfrm>
          <a:prstGeom prst="rect">
            <a:avLst/>
          </a:prstGeom>
          <a:noFill/>
        </p:spPr>
      </p:pic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366604" y="2303354"/>
            <a:ext cx="6907705" cy="4525963"/>
          </a:xfrm>
        </p:spPr>
        <p:txBody>
          <a:bodyPr>
            <a:normAutofit/>
          </a:bodyPr>
          <a:lstStyle/>
          <a:p>
            <a:r>
              <a:rPr lang="en-US" sz="2400" dirty="0">
                <a:ea typeface="ＭＳ Ｐゴシック" pitchFamily="34" charset="-128"/>
              </a:rPr>
              <a:t>In deterministic single-agent search problems, we wanted an optimal </a:t>
            </a:r>
            <a:r>
              <a:rPr lang="en-US" sz="2400" dirty="0">
                <a:solidFill>
                  <a:srgbClr val="CC0000"/>
                </a:solidFill>
                <a:ea typeface="ＭＳ Ｐゴシック" pitchFamily="34" charset="-128"/>
              </a:rPr>
              <a:t>plan</a:t>
            </a:r>
            <a:r>
              <a:rPr lang="en-US" sz="2400" dirty="0">
                <a:ea typeface="ＭＳ Ｐゴシック" pitchFamily="34" charset="-128"/>
              </a:rPr>
              <a:t>, or sequence of actions, from start to a goal</a:t>
            </a:r>
          </a:p>
          <a:p>
            <a:r>
              <a:rPr lang="en-US" sz="2400" dirty="0">
                <a:ea typeface="ＭＳ Ｐゴシック" pitchFamily="34" charset="-128"/>
              </a:rPr>
              <a:t>For MDPs, we want an optimal </a:t>
            </a:r>
            <a:r>
              <a:rPr lang="en-US" sz="2400" dirty="0">
                <a:solidFill>
                  <a:srgbClr val="CC0000"/>
                </a:solidFill>
                <a:ea typeface="ＭＳ Ｐゴシック" pitchFamily="34" charset="-128"/>
              </a:rPr>
              <a:t>policy </a:t>
            </a:r>
            <a:r>
              <a:rPr lang="en-US" sz="2400" dirty="0">
                <a:solidFill>
                  <a:srgbClr val="CC0000"/>
                </a:solidFill>
                <a:ea typeface="ＭＳ Ｐゴシック" pitchFamily="34" charset="-128"/>
                <a:sym typeface="Symbol" pitchFamily="18" charset="2"/>
              </a:rPr>
              <a:t>*: S → A</a:t>
            </a:r>
          </a:p>
          <a:p>
            <a:pPr lvl="1"/>
            <a:r>
              <a:rPr lang="en-US" sz="2000" dirty="0">
                <a:ea typeface="ＭＳ Ｐゴシック" pitchFamily="34" charset="-128"/>
                <a:sym typeface="Symbol" pitchFamily="18" charset="2"/>
              </a:rPr>
              <a:t>A policy </a:t>
            </a:r>
            <a:r>
              <a:rPr lang="en-US" sz="2000" dirty="0">
                <a:solidFill>
                  <a:srgbClr val="FF0000"/>
                </a:solidFill>
                <a:ea typeface="ＭＳ Ｐゴシック" pitchFamily="34" charset="-128"/>
                <a:sym typeface="Symbol" pitchFamily="18" charset="2"/>
              </a:rPr>
              <a:t></a:t>
            </a:r>
            <a:r>
              <a:rPr lang="en-US" sz="2000" dirty="0">
                <a:ea typeface="ＭＳ Ｐゴシック" pitchFamily="34" charset="-128"/>
                <a:sym typeface="Symbol" pitchFamily="18" charset="2"/>
              </a:rPr>
              <a:t> returns an action for each state</a:t>
            </a:r>
          </a:p>
          <a:p>
            <a:pPr lvl="1"/>
            <a:r>
              <a:rPr lang="en-US" sz="2000" dirty="0">
                <a:ea typeface="ＭＳ Ｐゴシック" pitchFamily="34" charset="-128"/>
                <a:sym typeface="Symbol" pitchFamily="18" charset="2"/>
              </a:rPr>
              <a:t>An optimal policy is one that maximizes the expected utility if followed</a:t>
            </a:r>
          </a:p>
        </p:txBody>
      </p:sp>
    </p:spTree>
    <p:extLst>
      <p:ext uri="{BB962C8B-B14F-4D97-AF65-F5344CB8AC3E}">
        <p14:creationId xmlns:p14="http://schemas.microsoft.com/office/powerpoint/2010/main" val="9132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  <a:sym typeface="Symbol" pitchFamily="18" charset="2"/>
              </a:rPr>
              <a:t>Optimal Policies</a:t>
            </a:r>
          </a:p>
        </p:txBody>
      </p:sp>
      <p:pic>
        <p:nvPicPr>
          <p:cNvPr id="1723396" name="Picture 4"/>
          <p:cNvPicPr>
            <a:picLocks noChangeAspect="1" noChangeArrowheads="1"/>
          </p:cNvPicPr>
          <p:nvPr/>
        </p:nvPicPr>
        <p:blipFill>
          <a:blip r:embed="rId3" cstate="print"/>
          <a:srcRect r="1050"/>
          <a:stretch>
            <a:fillRect/>
          </a:stretch>
        </p:blipFill>
        <p:spPr bwMode="auto">
          <a:xfrm>
            <a:off x="7239000" y="1508771"/>
            <a:ext cx="2766237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1508771"/>
            <a:ext cx="2795588" cy="210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23398" name="Picture 6"/>
          <p:cNvPicPr>
            <a:picLocks noChangeAspect="1" noChangeArrowheads="1"/>
          </p:cNvPicPr>
          <p:nvPr/>
        </p:nvPicPr>
        <p:blipFill>
          <a:blip r:embed="rId5" cstate="print"/>
          <a:srcRect r="1141"/>
          <a:stretch>
            <a:fillRect/>
          </a:stretch>
        </p:blipFill>
        <p:spPr bwMode="auto">
          <a:xfrm>
            <a:off x="2233613" y="4313883"/>
            <a:ext cx="2763689" cy="209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23399" name="Picture 7"/>
          <p:cNvPicPr>
            <a:picLocks noChangeAspect="1" noChangeArrowheads="1"/>
          </p:cNvPicPr>
          <p:nvPr/>
        </p:nvPicPr>
        <p:blipFill>
          <a:blip r:embed="rId6" cstate="print"/>
          <a:srcRect r="1521"/>
          <a:stretch>
            <a:fillRect/>
          </a:stretch>
        </p:blipFill>
        <p:spPr bwMode="auto">
          <a:xfrm>
            <a:off x="7262813" y="4313883"/>
            <a:ext cx="2753057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23400" name="Text Box 8"/>
          <p:cNvSpPr txBox="1">
            <a:spLocks noChangeArrowheads="1"/>
          </p:cNvSpPr>
          <p:nvPr/>
        </p:nvSpPr>
        <p:spPr bwMode="auto">
          <a:xfrm>
            <a:off x="8024813" y="6461771"/>
            <a:ext cx="1295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R(s) = -2.0</a:t>
            </a:r>
          </a:p>
        </p:txBody>
      </p:sp>
      <p:sp>
        <p:nvSpPr>
          <p:cNvPr id="1723401" name="Text Box 9"/>
          <p:cNvSpPr txBox="1">
            <a:spLocks noChangeArrowheads="1"/>
          </p:cNvSpPr>
          <p:nvPr/>
        </p:nvSpPr>
        <p:spPr bwMode="auto">
          <a:xfrm>
            <a:off x="3048000" y="6447483"/>
            <a:ext cx="13477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R(s) = -0.4</a:t>
            </a:r>
          </a:p>
        </p:txBody>
      </p:sp>
      <p:sp>
        <p:nvSpPr>
          <p:cNvPr id="1723402" name="Text Box 10"/>
          <p:cNvSpPr txBox="1">
            <a:spLocks noChangeArrowheads="1"/>
          </p:cNvSpPr>
          <p:nvPr/>
        </p:nvSpPr>
        <p:spPr bwMode="auto">
          <a:xfrm>
            <a:off x="7977188" y="3642371"/>
            <a:ext cx="1676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R(s) = -0.03</a:t>
            </a:r>
          </a:p>
        </p:txBody>
      </p:sp>
      <p:sp>
        <p:nvSpPr>
          <p:cNvPr id="28682" name="Text Box 11"/>
          <p:cNvSpPr txBox="1">
            <a:spLocks noChangeArrowheads="1"/>
          </p:cNvSpPr>
          <p:nvPr/>
        </p:nvSpPr>
        <p:spPr bwMode="auto">
          <a:xfrm>
            <a:off x="2947988" y="3642371"/>
            <a:ext cx="1447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R(s) = -0.01</a:t>
            </a:r>
          </a:p>
        </p:txBody>
      </p:sp>
    </p:spTree>
    <p:extLst>
      <p:ext uri="{BB962C8B-B14F-4D97-AF65-F5344CB8AC3E}">
        <p14:creationId xmlns:p14="http://schemas.microsoft.com/office/powerpoint/2010/main" val="3054451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3400" grpId="0"/>
      <p:bldP spid="1723401" grpId="0"/>
      <p:bldP spid="172340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Racing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6681" y="1353401"/>
            <a:ext cx="9418638" cy="50473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08802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Racing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48968"/>
            <a:ext cx="11379200" cy="4729164"/>
          </a:xfrm>
        </p:spPr>
        <p:txBody>
          <a:bodyPr>
            <a:normAutofit/>
          </a:bodyPr>
          <a:lstStyle/>
          <a:p>
            <a:pPr>
              <a:buClrTx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A robot car wants to travel far, quickly</a:t>
            </a:r>
          </a:p>
          <a:p>
            <a:pPr>
              <a:buClrTx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Three states: </a:t>
            </a:r>
            <a:r>
              <a:rPr lang="en-US" sz="2400" dirty="0">
                <a:solidFill>
                  <a:srgbClr val="00B0F0"/>
                </a:solidFill>
                <a:latin typeface="Calibri"/>
                <a:cs typeface="Calibri"/>
              </a:rPr>
              <a:t>Cool</a:t>
            </a: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2400" dirty="0">
                <a:solidFill>
                  <a:srgbClr val="7F2727"/>
                </a:solidFill>
                <a:latin typeface="Calibri"/>
                <a:cs typeface="Calibri"/>
              </a:rPr>
              <a:t>Warm</a:t>
            </a: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, Overheated</a:t>
            </a:r>
          </a:p>
          <a:p>
            <a:pPr>
              <a:buClrTx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Two actions: </a:t>
            </a:r>
            <a:r>
              <a:rPr lang="en-US" sz="2400" i="1" dirty="0">
                <a:latin typeface="Calibri"/>
                <a:cs typeface="Calibri"/>
              </a:rPr>
              <a:t>Slow</a:t>
            </a: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2400" i="1" dirty="0">
                <a:solidFill>
                  <a:srgbClr val="C00000"/>
                </a:solidFill>
                <a:latin typeface="Calibri"/>
                <a:cs typeface="Calibri"/>
              </a:rPr>
              <a:t>Fast</a:t>
            </a:r>
            <a:endParaRPr lang="en-US" sz="2400" i="1" dirty="0">
              <a:solidFill>
                <a:srgbClr val="0000FF"/>
              </a:solidFill>
              <a:latin typeface="Calibri"/>
              <a:cs typeface="Calibri"/>
            </a:endParaRPr>
          </a:p>
          <a:p>
            <a:pPr>
              <a:buClrTx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Going faster gets double reward</a:t>
            </a:r>
          </a:p>
          <a:p>
            <a:endParaRPr lang="en-US" sz="2400" dirty="0">
              <a:latin typeface="Calibri"/>
              <a:cs typeface="Calibri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159480" y="2743202"/>
            <a:ext cx="11044696" cy="3962400"/>
            <a:chOff x="838200" y="2286000"/>
            <a:chExt cx="11044696" cy="3962400"/>
          </a:xfrm>
        </p:grpSpPr>
        <p:pic>
          <p:nvPicPr>
            <p:cNvPr id="1433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983518" y="3950732"/>
              <a:ext cx="2433764" cy="1600200"/>
            </a:xfrm>
            <a:prstGeom prst="rect">
              <a:avLst/>
            </a:prstGeom>
            <a:noFill/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946913" y="2731532"/>
              <a:ext cx="2660373" cy="1676400"/>
            </a:xfrm>
            <a:prstGeom prst="rect">
              <a:avLst/>
            </a:prstGeom>
            <a:noFill/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300704" y="3798332"/>
              <a:ext cx="2582192" cy="1828800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2057400" y="5341442"/>
              <a:ext cx="228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00B0F0"/>
                  </a:solidFill>
                  <a:latin typeface="Calibri"/>
                  <a:cs typeface="Calibri"/>
                </a:rPr>
                <a:t>Cool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943600" y="4160222"/>
              <a:ext cx="228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7F2727"/>
                  </a:solidFill>
                  <a:latin typeface="Calibri"/>
                  <a:cs typeface="Calibri"/>
                </a:rPr>
                <a:t>Warm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296400" y="5455622"/>
              <a:ext cx="228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Calibri"/>
                  <a:cs typeface="Calibri"/>
                </a:rPr>
                <a:t>Overheated</a:t>
              </a:r>
            </a:p>
          </p:txBody>
        </p:sp>
        <p:cxnSp>
          <p:nvCxnSpPr>
            <p:cNvPr id="13" name="Curved Connector 12"/>
            <p:cNvCxnSpPr>
              <a:stCxn id="14338" idx="3"/>
              <a:endCxn id="8" idx="2"/>
            </p:cNvCxnSpPr>
            <p:nvPr/>
          </p:nvCxnSpPr>
          <p:spPr>
            <a:xfrm flipH="1">
              <a:off x="3200400" y="4750832"/>
              <a:ext cx="1219200" cy="990720"/>
            </a:xfrm>
            <a:prstGeom prst="curvedConnector4">
              <a:avLst>
                <a:gd name="adj1" fmla="val -18750"/>
                <a:gd name="adj2" fmla="val 153572"/>
              </a:avLst>
            </a:prstGeom>
            <a:ln w="7620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urved Connector 12"/>
            <p:cNvCxnSpPr>
              <a:stCxn id="14338" idx="3"/>
              <a:endCxn id="9" idx="2"/>
            </p:cNvCxnSpPr>
            <p:nvPr/>
          </p:nvCxnSpPr>
          <p:spPr>
            <a:xfrm flipV="1">
              <a:off x="4419600" y="4560332"/>
              <a:ext cx="2667000" cy="190500"/>
            </a:xfrm>
            <a:prstGeom prst="curvedConnector2">
              <a:avLst/>
            </a:prstGeom>
            <a:ln w="7620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4724400" y="4788932"/>
              <a:ext cx="914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rgbClr val="C00000"/>
                  </a:solidFill>
                  <a:latin typeface="Calibri"/>
                  <a:cs typeface="Calibri"/>
                </a:rPr>
                <a:t>Fast</a:t>
              </a:r>
            </a:p>
          </p:txBody>
        </p:sp>
        <p:cxnSp>
          <p:nvCxnSpPr>
            <p:cNvPr id="19" name="Curved Connector 12"/>
            <p:cNvCxnSpPr>
              <a:stCxn id="6" idx="0"/>
            </p:cNvCxnSpPr>
            <p:nvPr/>
          </p:nvCxnSpPr>
          <p:spPr>
            <a:xfrm rot="16200000" flipH="1">
              <a:off x="8096250" y="1912382"/>
              <a:ext cx="1447800" cy="3086100"/>
            </a:xfrm>
            <a:prstGeom prst="curvedConnector4">
              <a:avLst>
                <a:gd name="adj1" fmla="val -15789"/>
                <a:gd name="adj2" fmla="val 105099"/>
              </a:avLst>
            </a:prstGeom>
            <a:ln w="7620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9144000" y="2731532"/>
              <a:ext cx="914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rgbClr val="C00000"/>
                  </a:solidFill>
                  <a:latin typeface="Calibri"/>
                  <a:cs typeface="Calibri"/>
                </a:rPr>
                <a:t>Fast</a:t>
              </a:r>
            </a:p>
          </p:txBody>
        </p:sp>
        <p:cxnSp>
          <p:nvCxnSpPr>
            <p:cNvPr id="23" name="Curved Connector 12"/>
            <p:cNvCxnSpPr>
              <a:stCxn id="14338" idx="1"/>
            </p:cNvCxnSpPr>
            <p:nvPr/>
          </p:nvCxnSpPr>
          <p:spPr>
            <a:xfrm rot="10800000" flipH="1" flipV="1">
              <a:off x="1981200" y="4750832"/>
              <a:ext cx="152400" cy="190500"/>
            </a:xfrm>
            <a:prstGeom prst="curvedConnector4">
              <a:avLst>
                <a:gd name="adj1" fmla="val -635217"/>
                <a:gd name="adj2" fmla="val 482610"/>
              </a:avLst>
            </a:prstGeom>
            <a:ln w="76200"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urved Connector 12"/>
            <p:cNvCxnSpPr>
              <a:stCxn id="6" idx="1"/>
              <a:endCxn id="14338" idx="0"/>
            </p:cNvCxnSpPr>
            <p:nvPr/>
          </p:nvCxnSpPr>
          <p:spPr>
            <a:xfrm rot="10800000" flipV="1">
              <a:off x="3200400" y="3569732"/>
              <a:ext cx="2743200" cy="381000"/>
            </a:xfrm>
            <a:prstGeom prst="curvedConnector2">
              <a:avLst/>
            </a:prstGeom>
            <a:ln w="76200"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990600" y="4331732"/>
              <a:ext cx="914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chemeClr val="accent6"/>
                  </a:solidFill>
                  <a:latin typeface="Calibri"/>
                  <a:cs typeface="Calibri"/>
                </a:rPr>
                <a:t>Slow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495800" y="3112532"/>
              <a:ext cx="914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chemeClr val="accent6"/>
                  </a:solidFill>
                  <a:latin typeface="Calibri"/>
                  <a:cs typeface="Calibri"/>
                </a:rPr>
                <a:t>Slow</a:t>
              </a:r>
            </a:p>
          </p:txBody>
        </p:sp>
        <p:cxnSp>
          <p:nvCxnSpPr>
            <p:cNvPr id="60" name="Curved Connector 12"/>
            <p:cNvCxnSpPr/>
            <p:nvPr/>
          </p:nvCxnSpPr>
          <p:spPr>
            <a:xfrm rot="-5400000" flipH="1" flipV="1">
              <a:off x="5962650" y="3398282"/>
              <a:ext cx="152400" cy="190500"/>
            </a:xfrm>
            <a:prstGeom prst="curvedConnector4">
              <a:avLst>
                <a:gd name="adj1" fmla="val -635217"/>
                <a:gd name="adj2" fmla="val 482610"/>
              </a:avLst>
            </a:prstGeom>
            <a:ln w="76200">
              <a:solidFill>
                <a:schemeClr val="accent2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>
              <a:off x="4572000" y="3645932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6"/>
                  </a:solidFill>
                  <a:latin typeface="Calibri"/>
                  <a:cs typeface="Calibri"/>
                </a:rPr>
                <a:t>0.5 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4800600" y="22860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6"/>
                  </a:solidFill>
                  <a:latin typeface="Calibri"/>
                  <a:cs typeface="Calibri"/>
                </a:rPr>
                <a:t>0.5 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724400" y="53340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Calibri"/>
                  <a:cs typeface="Calibri"/>
                </a:rPr>
                <a:t>0.5 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867400" y="4788932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Calibri"/>
                  <a:cs typeface="Calibri"/>
                </a:rPr>
                <a:t>0.5 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38200" y="5627132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6"/>
                  </a:solidFill>
                  <a:latin typeface="Calibri"/>
                  <a:cs typeface="Calibri"/>
                </a:rPr>
                <a:t>1.0 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0210800" y="2579132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Calibri"/>
                  <a:cs typeface="Calibri"/>
                </a:rPr>
                <a:t>1.0 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905000" y="54864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alibri"/>
                  <a:cs typeface="Calibri"/>
                </a:rPr>
                <a:t>+1 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3581400" y="3288268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alibri"/>
                  <a:cs typeface="Calibri"/>
                </a:rPr>
                <a:t>+1 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5943600" y="22860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alibri"/>
                  <a:cs typeface="Calibri"/>
                </a:rPr>
                <a:t>+1 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4648200" y="5879068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alibri"/>
                  <a:cs typeface="Calibri"/>
                </a:rPr>
                <a:t>+2 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6477000" y="4788415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alibri"/>
                  <a:cs typeface="Calibri"/>
                </a:rPr>
                <a:t>+2 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10668000" y="31242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alibri"/>
                  <a:cs typeface="Calibri"/>
                </a:rPr>
                <a:t>-10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986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Racing </a:t>
            </a:r>
            <a:r>
              <a:rPr lang="en-US" dirty="0" err="1"/>
              <a:t>Expectimax</a:t>
            </a:r>
            <a:r>
              <a:rPr lang="en-US" dirty="0"/>
              <a:t> Search Tree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362" y="1888536"/>
            <a:ext cx="928190" cy="610285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54642" y="3717336"/>
            <a:ext cx="1014614" cy="639346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24561" y="5534468"/>
            <a:ext cx="984797" cy="697468"/>
          </a:xfrm>
          <a:prstGeom prst="rect">
            <a:avLst/>
          </a:prstGeom>
          <a:noFill/>
        </p:spPr>
      </p:pic>
      <p:sp>
        <p:nvSpPr>
          <p:cNvPr id="8" name="Oval 7"/>
          <p:cNvSpPr/>
          <p:nvPr/>
        </p:nvSpPr>
        <p:spPr>
          <a:xfrm>
            <a:off x="1770678" y="2802936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790478" y="2802936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5" idx="2"/>
            <a:endCxn id="9" idx="1"/>
          </p:cNvCxnSpPr>
          <p:nvPr/>
        </p:nvCxnSpPr>
        <p:spPr>
          <a:xfrm>
            <a:off x="5207457" y="2498821"/>
            <a:ext cx="2627658" cy="348752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5" idx="2"/>
            <a:endCxn id="8" idx="7"/>
          </p:cNvCxnSpPr>
          <p:nvPr/>
        </p:nvCxnSpPr>
        <p:spPr>
          <a:xfrm flipH="1">
            <a:off x="2030841" y="2498821"/>
            <a:ext cx="3176616" cy="348752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6004" y="3717336"/>
            <a:ext cx="928190" cy="610285"/>
          </a:xfrm>
          <a:prstGeom prst="rect">
            <a:avLst/>
          </a:prstGeom>
          <a:noFill/>
        </p:spPr>
      </p:pic>
      <p:cxnSp>
        <p:nvCxnSpPr>
          <p:cNvPr id="17" name="Straight Arrow Connector 16"/>
          <p:cNvCxnSpPr>
            <a:stCxn id="9" idx="4"/>
            <a:endCxn id="16" idx="0"/>
          </p:cNvCxnSpPr>
          <p:nvPr/>
        </p:nvCxnSpPr>
        <p:spPr>
          <a:xfrm flipH="1">
            <a:off x="6030099" y="3107736"/>
            <a:ext cx="1912779" cy="609600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4"/>
            <a:endCxn id="6" idx="0"/>
          </p:cNvCxnSpPr>
          <p:nvPr/>
        </p:nvCxnSpPr>
        <p:spPr>
          <a:xfrm>
            <a:off x="7942878" y="3107736"/>
            <a:ext cx="2219072" cy="609600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51204" y="3716651"/>
            <a:ext cx="928190" cy="610285"/>
          </a:xfrm>
          <a:prstGeom prst="rect">
            <a:avLst/>
          </a:prstGeom>
          <a:noFill/>
        </p:spPr>
      </p:pic>
      <p:cxnSp>
        <p:nvCxnSpPr>
          <p:cNvPr id="26" name="Straight Arrow Connector 25"/>
          <p:cNvCxnSpPr>
            <a:stCxn id="8" idx="4"/>
            <a:endCxn id="25" idx="0"/>
          </p:cNvCxnSpPr>
          <p:nvPr/>
        </p:nvCxnSpPr>
        <p:spPr>
          <a:xfrm flipH="1">
            <a:off x="1915299" y="3107736"/>
            <a:ext cx="7779" cy="60891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72842" y="5622336"/>
            <a:ext cx="1014614" cy="639346"/>
          </a:xfrm>
          <a:prstGeom prst="rect">
            <a:avLst/>
          </a:prstGeom>
          <a:noFill/>
        </p:spPr>
      </p:pic>
      <p:sp>
        <p:nvSpPr>
          <p:cNvPr id="30" name="Oval 29"/>
          <p:cNvSpPr/>
          <p:nvPr/>
        </p:nvSpPr>
        <p:spPr>
          <a:xfrm>
            <a:off x="764520" y="4707251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2780040" y="4707251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>
            <a:stCxn id="25" idx="2"/>
            <a:endCxn id="31" idx="1"/>
          </p:cNvCxnSpPr>
          <p:nvPr/>
        </p:nvCxnSpPr>
        <p:spPr>
          <a:xfrm>
            <a:off x="1915299" y="4326936"/>
            <a:ext cx="909378" cy="424952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5" idx="2"/>
            <a:endCxn id="30" idx="7"/>
          </p:cNvCxnSpPr>
          <p:nvPr/>
        </p:nvCxnSpPr>
        <p:spPr>
          <a:xfrm flipH="1">
            <a:off x="1024683" y="4326936"/>
            <a:ext cx="890616" cy="424952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60804" y="5622336"/>
            <a:ext cx="928190" cy="610285"/>
          </a:xfrm>
          <a:prstGeom prst="rect">
            <a:avLst/>
          </a:prstGeom>
          <a:noFill/>
        </p:spPr>
      </p:pic>
      <p:cxnSp>
        <p:nvCxnSpPr>
          <p:cNvPr id="35" name="Straight Arrow Connector 34"/>
          <p:cNvCxnSpPr>
            <a:stCxn id="31" idx="4"/>
            <a:endCxn id="34" idx="0"/>
          </p:cNvCxnSpPr>
          <p:nvPr/>
        </p:nvCxnSpPr>
        <p:spPr>
          <a:xfrm flipH="1">
            <a:off x="2524899" y="5012051"/>
            <a:ext cx="407541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31" idx="4"/>
            <a:endCxn id="29" idx="0"/>
          </p:cNvCxnSpPr>
          <p:nvPr/>
        </p:nvCxnSpPr>
        <p:spPr>
          <a:xfrm>
            <a:off x="2932440" y="5012051"/>
            <a:ext cx="447710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604" y="5620966"/>
            <a:ext cx="928190" cy="610285"/>
          </a:xfrm>
          <a:prstGeom prst="rect">
            <a:avLst/>
          </a:prstGeom>
          <a:noFill/>
        </p:spPr>
      </p:pic>
      <p:cxnSp>
        <p:nvCxnSpPr>
          <p:cNvPr id="38" name="Straight Arrow Connector 37"/>
          <p:cNvCxnSpPr>
            <a:stCxn id="30" idx="4"/>
            <a:endCxn id="37" idx="0"/>
          </p:cNvCxnSpPr>
          <p:nvPr/>
        </p:nvCxnSpPr>
        <p:spPr>
          <a:xfrm>
            <a:off x="916920" y="5012051"/>
            <a:ext cx="7779" cy="60891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/>
          <p:cNvSpPr/>
          <p:nvPr/>
        </p:nvSpPr>
        <p:spPr>
          <a:xfrm>
            <a:off x="4863762" y="4707251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Arrow Connector 55"/>
          <p:cNvCxnSpPr>
            <a:endCxn id="53" idx="7"/>
          </p:cNvCxnSpPr>
          <p:nvPr/>
        </p:nvCxnSpPr>
        <p:spPr>
          <a:xfrm flipH="1">
            <a:off x="5123925" y="4326936"/>
            <a:ext cx="890616" cy="424952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9846" y="5620966"/>
            <a:ext cx="928190" cy="610285"/>
          </a:xfrm>
          <a:prstGeom prst="rect">
            <a:avLst/>
          </a:prstGeom>
          <a:noFill/>
        </p:spPr>
      </p:pic>
      <p:cxnSp>
        <p:nvCxnSpPr>
          <p:cNvPr id="61" name="Straight Arrow Connector 60"/>
          <p:cNvCxnSpPr>
            <a:stCxn id="53" idx="4"/>
            <a:endCxn id="60" idx="0"/>
          </p:cNvCxnSpPr>
          <p:nvPr/>
        </p:nvCxnSpPr>
        <p:spPr>
          <a:xfrm>
            <a:off x="5016162" y="5012051"/>
            <a:ext cx="7779" cy="60891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87642" y="5622336"/>
            <a:ext cx="1014614" cy="639346"/>
          </a:xfrm>
          <a:prstGeom prst="rect">
            <a:avLst/>
          </a:prstGeom>
          <a:noFill/>
        </p:spPr>
      </p:pic>
      <p:sp>
        <p:nvSpPr>
          <p:cNvPr id="65" name="Oval 64"/>
          <p:cNvSpPr/>
          <p:nvPr/>
        </p:nvSpPr>
        <p:spPr>
          <a:xfrm>
            <a:off x="6894840" y="4707251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Arrow Connector 65"/>
          <p:cNvCxnSpPr>
            <a:stCxn id="16" idx="2"/>
            <a:endCxn id="65" idx="1"/>
          </p:cNvCxnSpPr>
          <p:nvPr/>
        </p:nvCxnSpPr>
        <p:spPr>
          <a:xfrm>
            <a:off x="6030099" y="4327621"/>
            <a:ext cx="909378" cy="424267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5604" y="5622336"/>
            <a:ext cx="928190" cy="610285"/>
          </a:xfrm>
          <a:prstGeom prst="rect">
            <a:avLst/>
          </a:prstGeom>
          <a:noFill/>
        </p:spPr>
      </p:pic>
      <p:cxnSp>
        <p:nvCxnSpPr>
          <p:cNvPr id="68" name="Straight Arrow Connector 67"/>
          <p:cNvCxnSpPr>
            <a:stCxn id="65" idx="4"/>
            <a:endCxn id="67" idx="0"/>
          </p:cNvCxnSpPr>
          <p:nvPr/>
        </p:nvCxnSpPr>
        <p:spPr>
          <a:xfrm flipH="1">
            <a:off x="6639699" y="5012051"/>
            <a:ext cx="407541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65" idx="4"/>
            <a:endCxn id="64" idx="0"/>
          </p:cNvCxnSpPr>
          <p:nvPr/>
        </p:nvCxnSpPr>
        <p:spPr>
          <a:xfrm>
            <a:off x="7047240" y="5012051"/>
            <a:ext cx="447710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45042" y="5621651"/>
            <a:ext cx="1014614" cy="639346"/>
          </a:xfrm>
          <a:prstGeom prst="rect">
            <a:avLst/>
          </a:prstGeom>
          <a:noFill/>
        </p:spPr>
      </p:pic>
      <p:sp>
        <p:nvSpPr>
          <p:cNvPr id="72" name="Oval 71"/>
          <p:cNvSpPr/>
          <p:nvPr/>
        </p:nvSpPr>
        <p:spPr>
          <a:xfrm>
            <a:off x="8952240" y="4706566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Arrow Connector 72"/>
          <p:cNvCxnSpPr>
            <a:stCxn id="6" idx="2"/>
            <a:endCxn id="72" idx="7"/>
          </p:cNvCxnSpPr>
          <p:nvPr/>
        </p:nvCxnSpPr>
        <p:spPr>
          <a:xfrm flipH="1">
            <a:off x="9212403" y="4356682"/>
            <a:ext cx="949547" cy="394521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33004" y="5621651"/>
            <a:ext cx="928190" cy="610285"/>
          </a:xfrm>
          <a:prstGeom prst="rect">
            <a:avLst/>
          </a:prstGeom>
          <a:noFill/>
        </p:spPr>
      </p:pic>
      <p:cxnSp>
        <p:nvCxnSpPr>
          <p:cNvPr id="75" name="Straight Arrow Connector 74"/>
          <p:cNvCxnSpPr>
            <a:stCxn id="72" idx="4"/>
            <a:endCxn id="74" idx="0"/>
          </p:cNvCxnSpPr>
          <p:nvPr/>
        </p:nvCxnSpPr>
        <p:spPr>
          <a:xfrm flipH="1">
            <a:off x="8697099" y="5011366"/>
            <a:ext cx="407541" cy="61028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72" idx="4"/>
            <a:endCxn id="71" idx="0"/>
          </p:cNvCxnSpPr>
          <p:nvPr/>
        </p:nvCxnSpPr>
        <p:spPr>
          <a:xfrm>
            <a:off x="9104640" y="5011366"/>
            <a:ext cx="447710" cy="61028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/>
          <p:cNvSpPr/>
          <p:nvPr/>
        </p:nvSpPr>
        <p:spPr>
          <a:xfrm>
            <a:off x="11119941" y="4707251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0" name="Straight Arrow Connector 79"/>
          <p:cNvCxnSpPr>
            <a:stCxn id="6" idx="2"/>
            <a:endCxn id="79" idx="1"/>
          </p:cNvCxnSpPr>
          <p:nvPr/>
        </p:nvCxnSpPr>
        <p:spPr>
          <a:xfrm>
            <a:off x="10161950" y="4356682"/>
            <a:ext cx="1002628" cy="395206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stCxn id="79" idx="4"/>
          </p:cNvCxnSpPr>
          <p:nvPr/>
        </p:nvCxnSpPr>
        <p:spPr>
          <a:xfrm>
            <a:off x="11272341" y="5012051"/>
            <a:ext cx="7779" cy="60891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181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30" grpId="0" animBg="1"/>
      <p:bldP spid="31" grpId="0" animBg="1"/>
      <p:bldP spid="53" grpId="0" animBg="1"/>
      <p:bldP spid="65" grpId="0" animBg="1"/>
      <p:bldP spid="72" grpId="0" animBg="1"/>
      <p:bldP spid="7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MDP Notation</a:t>
            </a:r>
          </a:p>
        </p:txBody>
      </p:sp>
      <p:sp>
        <p:nvSpPr>
          <p:cNvPr id="35842" name="Rectangle 3"/>
          <p:cNvSpPr>
            <a:spLocks noGrp="1" noChangeArrowheads="1"/>
          </p:cNvSpPr>
          <p:nvPr>
            <p:ph idx="1"/>
          </p:nvPr>
        </p:nvSpPr>
        <p:spPr>
          <a:xfrm>
            <a:off x="543699" y="1833649"/>
            <a:ext cx="11201400" cy="4525963"/>
          </a:xfrm>
        </p:spPr>
        <p:txBody>
          <a:bodyPr/>
          <a:lstStyle/>
          <a:p>
            <a:endParaRPr lang="en-US" sz="2400" dirty="0">
              <a:ea typeface="ＭＳ Ｐゴシック" pitchFamily="34" charset="-128"/>
            </a:endParaRPr>
          </a:p>
        </p:txBody>
      </p:sp>
      <p:sp>
        <p:nvSpPr>
          <p:cNvPr id="35843" name="AutoShape 4"/>
          <p:cNvSpPr>
            <a:spLocks noChangeArrowheads="1"/>
          </p:cNvSpPr>
          <p:nvPr/>
        </p:nvSpPr>
        <p:spPr bwMode="auto">
          <a:xfrm>
            <a:off x="5572899" y="2702012"/>
            <a:ext cx="457200" cy="365125"/>
          </a:xfrm>
          <a:prstGeom prst="triangle">
            <a:avLst>
              <a:gd name="adj" fmla="val 50000"/>
            </a:avLst>
          </a:prstGeom>
          <a:solidFill>
            <a:srgbClr val="8FAA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5844" name="AutoShape 5"/>
          <p:cNvSpPr>
            <a:spLocks noChangeArrowheads="1"/>
          </p:cNvSpPr>
          <p:nvPr/>
        </p:nvSpPr>
        <p:spPr bwMode="auto">
          <a:xfrm>
            <a:off x="5420499" y="5689687"/>
            <a:ext cx="457200" cy="365125"/>
          </a:xfrm>
          <a:prstGeom prst="triangle">
            <a:avLst>
              <a:gd name="adj" fmla="val 50000"/>
            </a:avLst>
          </a:prstGeom>
          <a:solidFill>
            <a:srgbClr val="8FAA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 rtl="1"/>
            <a:endParaRPr lang="en-US"/>
          </a:p>
        </p:txBody>
      </p:sp>
      <p:grpSp>
        <p:nvGrpSpPr>
          <p:cNvPr id="35845" name="Group 6"/>
          <p:cNvGrpSpPr>
            <a:grpSpLocks/>
          </p:cNvGrpSpPr>
          <p:nvPr/>
        </p:nvGrpSpPr>
        <p:grpSpPr bwMode="auto">
          <a:xfrm>
            <a:off x="3972699" y="3083012"/>
            <a:ext cx="3733800" cy="1066800"/>
            <a:chOff x="1584" y="1680"/>
            <a:chExt cx="2352" cy="336"/>
          </a:xfrm>
        </p:grpSpPr>
        <p:sp>
          <p:nvSpPr>
            <p:cNvPr id="35869" name="Line 7"/>
            <p:cNvSpPr>
              <a:spLocks noChangeShapeType="1"/>
            </p:cNvSpPr>
            <p:nvPr/>
          </p:nvSpPr>
          <p:spPr bwMode="auto">
            <a:xfrm flipH="1">
              <a:off x="1584" y="1680"/>
              <a:ext cx="1152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70" name="Line 8"/>
            <p:cNvSpPr>
              <a:spLocks noChangeShapeType="1"/>
            </p:cNvSpPr>
            <p:nvPr/>
          </p:nvSpPr>
          <p:spPr bwMode="auto">
            <a:xfrm>
              <a:off x="2736" y="1680"/>
              <a:ext cx="120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71" name="Line 9"/>
            <p:cNvSpPr>
              <a:spLocks noChangeShapeType="1"/>
            </p:cNvSpPr>
            <p:nvPr/>
          </p:nvSpPr>
          <p:spPr bwMode="auto">
            <a:xfrm flipH="1">
              <a:off x="2304" y="1680"/>
              <a:ext cx="432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72" name="Line 10"/>
            <p:cNvSpPr>
              <a:spLocks noChangeShapeType="1"/>
            </p:cNvSpPr>
            <p:nvPr/>
          </p:nvSpPr>
          <p:spPr bwMode="auto">
            <a:xfrm>
              <a:off x="2736" y="1680"/>
              <a:ext cx="432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846" name="Oval 11"/>
          <p:cNvSpPr>
            <a:spLocks noChangeArrowheads="1"/>
          </p:cNvSpPr>
          <p:nvPr/>
        </p:nvSpPr>
        <p:spPr bwMode="auto">
          <a:xfrm>
            <a:off x="4963299" y="4149812"/>
            <a:ext cx="381000" cy="381000"/>
          </a:xfrm>
          <a:prstGeom prst="ellipse">
            <a:avLst/>
          </a:prstGeom>
          <a:solidFill>
            <a:srgbClr val="B8EA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5847" name="Group 12"/>
          <p:cNvGrpSpPr>
            <a:grpSpLocks/>
          </p:cNvGrpSpPr>
          <p:nvPr/>
        </p:nvGrpSpPr>
        <p:grpSpPr bwMode="auto">
          <a:xfrm>
            <a:off x="3591699" y="4530812"/>
            <a:ext cx="3124200" cy="1143000"/>
            <a:chOff x="1536" y="2400"/>
            <a:chExt cx="1584" cy="624"/>
          </a:xfrm>
        </p:grpSpPr>
        <p:sp>
          <p:nvSpPr>
            <p:cNvPr id="35865" name="Line 13"/>
            <p:cNvSpPr>
              <a:spLocks noChangeShapeType="1"/>
            </p:cNvSpPr>
            <p:nvPr/>
          </p:nvSpPr>
          <p:spPr bwMode="auto">
            <a:xfrm flipH="1">
              <a:off x="1536" y="2400"/>
              <a:ext cx="776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66" name="Line 14"/>
            <p:cNvSpPr>
              <a:spLocks noChangeShapeType="1"/>
            </p:cNvSpPr>
            <p:nvPr/>
          </p:nvSpPr>
          <p:spPr bwMode="auto">
            <a:xfrm>
              <a:off x="2312" y="2400"/>
              <a:ext cx="808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67" name="Line 15"/>
            <p:cNvSpPr>
              <a:spLocks noChangeShapeType="1"/>
            </p:cNvSpPr>
            <p:nvPr/>
          </p:nvSpPr>
          <p:spPr bwMode="auto">
            <a:xfrm flipH="1">
              <a:off x="2021" y="2400"/>
              <a:ext cx="291" cy="6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68" name="Line 16"/>
            <p:cNvSpPr>
              <a:spLocks noChangeShapeType="1"/>
            </p:cNvSpPr>
            <p:nvPr/>
          </p:nvSpPr>
          <p:spPr bwMode="auto">
            <a:xfrm>
              <a:off x="2312" y="2400"/>
              <a:ext cx="280" cy="6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848" name="Text Box 17"/>
          <p:cNvSpPr txBox="1">
            <a:spLocks noChangeArrowheads="1"/>
          </p:cNvSpPr>
          <p:nvPr/>
        </p:nvSpPr>
        <p:spPr bwMode="auto">
          <a:xfrm>
            <a:off x="5496699" y="3402100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a</a:t>
            </a:r>
          </a:p>
        </p:txBody>
      </p:sp>
      <p:sp>
        <p:nvSpPr>
          <p:cNvPr id="35849" name="Text Box 18"/>
          <p:cNvSpPr txBox="1">
            <a:spLocks noChangeArrowheads="1"/>
          </p:cNvSpPr>
          <p:nvPr/>
        </p:nvSpPr>
        <p:spPr bwMode="auto">
          <a:xfrm>
            <a:off x="6030099" y="2702012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s</a:t>
            </a:r>
          </a:p>
        </p:txBody>
      </p:sp>
      <p:sp>
        <p:nvSpPr>
          <p:cNvPr id="35850" name="Text Box 19"/>
          <p:cNvSpPr txBox="1">
            <a:spLocks noChangeArrowheads="1"/>
          </p:cNvSpPr>
          <p:nvPr/>
        </p:nvSpPr>
        <p:spPr bwMode="auto">
          <a:xfrm>
            <a:off x="5877699" y="5673812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</a:rPr>
              <a:t>s</a:t>
            </a:r>
            <a:r>
              <a:rPr lang="ja-JP" altLang="en-US">
                <a:solidFill>
                  <a:schemeClr val="accent2"/>
                </a:solidFill>
              </a:rPr>
              <a:t>’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5851" name="Text Box 20"/>
          <p:cNvSpPr txBox="1">
            <a:spLocks noChangeArrowheads="1"/>
          </p:cNvSpPr>
          <p:nvPr/>
        </p:nvSpPr>
        <p:spPr bwMode="auto">
          <a:xfrm>
            <a:off x="5344299" y="4149812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8000"/>
                </a:solidFill>
              </a:rPr>
              <a:t>s, a</a:t>
            </a:r>
          </a:p>
        </p:txBody>
      </p:sp>
      <p:grpSp>
        <p:nvGrpSpPr>
          <p:cNvPr id="35852" name="Group 21"/>
          <p:cNvGrpSpPr>
            <a:grpSpLocks/>
          </p:cNvGrpSpPr>
          <p:nvPr/>
        </p:nvGrpSpPr>
        <p:grpSpPr bwMode="auto">
          <a:xfrm>
            <a:off x="3820299" y="6054812"/>
            <a:ext cx="3733800" cy="533400"/>
            <a:chOff x="1584" y="1680"/>
            <a:chExt cx="2352" cy="336"/>
          </a:xfrm>
        </p:grpSpPr>
        <p:sp>
          <p:nvSpPr>
            <p:cNvPr id="35861" name="Line 22"/>
            <p:cNvSpPr>
              <a:spLocks noChangeShapeType="1"/>
            </p:cNvSpPr>
            <p:nvPr/>
          </p:nvSpPr>
          <p:spPr bwMode="auto">
            <a:xfrm flipH="1">
              <a:off x="1584" y="1680"/>
              <a:ext cx="1152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62" name="Line 23"/>
            <p:cNvSpPr>
              <a:spLocks noChangeShapeType="1"/>
            </p:cNvSpPr>
            <p:nvPr/>
          </p:nvSpPr>
          <p:spPr bwMode="auto">
            <a:xfrm>
              <a:off x="2736" y="1680"/>
              <a:ext cx="120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63" name="Line 24"/>
            <p:cNvSpPr>
              <a:spLocks noChangeShapeType="1"/>
            </p:cNvSpPr>
            <p:nvPr/>
          </p:nvSpPr>
          <p:spPr bwMode="auto">
            <a:xfrm flipH="1">
              <a:off x="2304" y="1680"/>
              <a:ext cx="432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64" name="Line 25"/>
            <p:cNvSpPr>
              <a:spLocks noChangeShapeType="1"/>
            </p:cNvSpPr>
            <p:nvPr/>
          </p:nvSpPr>
          <p:spPr bwMode="auto">
            <a:xfrm>
              <a:off x="2736" y="1680"/>
              <a:ext cx="432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853" name="Freeform 26"/>
          <p:cNvSpPr>
            <a:spLocks/>
          </p:cNvSpPr>
          <p:nvPr/>
        </p:nvSpPr>
        <p:spPr bwMode="auto">
          <a:xfrm>
            <a:off x="5572899" y="4735600"/>
            <a:ext cx="2133600" cy="404812"/>
          </a:xfrm>
          <a:custGeom>
            <a:avLst/>
            <a:gdLst>
              <a:gd name="T0" fmla="*/ 0 w 1344"/>
              <a:gd name="T1" fmla="*/ 2147483647 h 255"/>
              <a:gd name="T2" fmla="*/ 2147483647 w 1344"/>
              <a:gd name="T3" fmla="*/ 2147483647 h 255"/>
              <a:gd name="T4" fmla="*/ 2147483647 w 1344"/>
              <a:gd name="T5" fmla="*/ 2147483647 h 255"/>
              <a:gd name="T6" fmla="*/ 0 60000 65536"/>
              <a:gd name="T7" fmla="*/ 0 60000 65536"/>
              <a:gd name="T8" fmla="*/ 0 60000 65536"/>
              <a:gd name="T9" fmla="*/ 0 w 1344"/>
              <a:gd name="T10" fmla="*/ 0 h 255"/>
              <a:gd name="T11" fmla="*/ 1344 w 1344"/>
              <a:gd name="T12" fmla="*/ 255 h 25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44" h="255">
                <a:moveTo>
                  <a:pt x="0" y="255"/>
                </a:moveTo>
                <a:cubicBezTo>
                  <a:pt x="79" y="219"/>
                  <a:pt x="251" y="80"/>
                  <a:pt x="475" y="40"/>
                </a:cubicBezTo>
                <a:cubicBezTo>
                  <a:pt x="699" y="0"/>
                  <a:pt x="1199" y="19"/>
                  <a:pt x="1344" y="15"/>
                </a:cubicBezTo>
              </a:path>
            </a:pathLst>
          </a:custGeom>
          <a:noFill/>
          <a:ln w="50800">
            <a:solidFill>
              <a:srgbClr val="C0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5854" name="Text Box 27"/>
          <p:cNvSpPr txBox="1">
            <a:spLocks noChangeArrowheads="1"/>
          </p:cNvSpPr>
          <p:nvPr/>
        </p:nvSpPr>
        <p:spPr bwMode="auto">
          <a:xfrm>
            <a:off x="7858899" y="4530812"/>
            <a:ext cx="2743200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C00000"/>
                </a:solidFill>
              </a:rPr>
              <a:t>(</a:t>
            </a:r>
            <a:r>
              <a:rPr lang="en-US" dirty="0" err="1">
                <a:solidFill>
                  <a:srgbClr val="C00000"/>
                </a:solidFill>
              </a:rPr>
              <a:t>s,a,s</a:t>
            </a:r>
            <a:r>
              <a:rPr lang="ja-JP" altLang="en-US">
                <a:solidFill>
                  <a:srgbClr val="C00000"/>
                </a:solidFill>
              </a:rPr>
              <a:t>’</a:t>
            </a:r>
            <a:r>
              <a:rPr lang="en-US" altLang="ja-JP" dirty="0">
                <a:solidFill>
                  <a:srgbClr val="C00000"/>
                </a:solidFill>
              </a:rPr>
              <a:t>) called a </a:t>
            </a:r>
            <a:r>
              <a:rPr lang="en-US" altLang="ja-JP" i="1" dirty="0">
                <a:solidFill>
                  <a:srgbClr val="C00000"/>
                </a:solidFill>
              </a:rPr>
              <a:t>transition</a:t>
            </a:r>
          </a:p>
          <a:p>
            <a:pPr>
              <a:spcBef>
                <a:spcPct val="50000"/>
              </a:spcBef>
            </a:pPr>
            <a:r>
              <a:rPr lang="en-US" dirty="0">
                <a:solidFill>
                  <a:srgbClr val="C00000"/>
                </a:solidFill>
              </a:rPr>
              <a:t>T(</a:t>
            </a:r>
            <a:r>
              <a:rPr lang="en-US" dirty="0" err="1">
                <a:solidFill>
                  <a:srgbClr val="C00000"/>
                </a:solidFill>
              </a:rPr>
              <a:t>s,a,s</a:t>
            </a:r>
            <a:r>
              <a:rPr lang="ja-JP" altLang="en-US">
                <a:solidFill>
                  <a:srgbClr val="C00000"/>
                </a:solidFill>
              </a:rPr>
              <a:t>’</a:t>
            </a:r>
            <a:r>
              <a:rPr lang="en-US" altLang="ja-JP" dirty="0">
                <a:solidFill>
                  <a:srgbClr val="C00000"/>
                </a:solidFill>
              </a:rPr>
              <a:t>) = P(s</a:t>
            </a:r>
            <a:r>
              <a:rPr lang="ja-JP" altLang="en-US">
                <a:solidFill>
                  <a:srgbClr val="C00000"/>
                </a:solidFill>
              </a:rPr>
              <a:t>’</a:t>
            </a:r>
            <a:r>
              <a:rPr lang="en-US" altLang="ja-JP" dirty="0">
                <a:solidFill>
                  <a:srgbClr val="C00000"/>
                </a:solidFill>
              </a:rPr>
              <a:t>|</a:t>
            </a:r>
            <a:r>
              <a:rPr lang="en-US" altLang="ja-JP" dirty="0" err="1">
                <a:solidFill>
                  <a:srgbClr val="C00000"/>
                </a:solidFill>
              </a:rPr>
              <a:t>s,a</a:t>
            </a:r>
            <a:r>
              <a:rPr lang="en-US" altLang="ja-JP" dirty="0">
                <a:solidFill>
                  <a:srgbClr val="C00000"/>
                </a:solidFill>
              </a:rPr>
              <a:t>)</a:t>
            </a:r>
          </a:p>
          <a:p>
            <a:pPr>
              <a:spcBef>
                <a:spcPct val="50000"/>
              </a:spcBef>
            </a:pPr>
            <a:r>
              <a:rPr lang="en-US" dirty="0">
                <a:solidFill>
                  <a:srgbClr val="C00000"/>
                </a:solidFill>
              </a:rPr>
              <a:t>R(</a:t>
            </a:r>
            <a:r>
              <a:rPr lang="en-US" dirty="0" err="1">
                <a:solidFill>
                  <a:srgbClr val="C00000"/>
                </a:solidFill>
              </a:rPr>
              <a:t>s,a,s</a:t>
            </a:r>
            <a:r>
              <a:rPr lang="ja-JP" altLang="en-US">
                <a:solidFill>
                  <a:srgbClr val="C00000"/>
                </a:solidFill>
              </a:rPr>
              <a:t>’</a:t>
            </a:r>
            <a:r>
              <a:rPr lang="en-US" altLang="ja-JP" dirty="0">
                <a:solidFill>
                  <a:srgbClr val="C00000"/>
                </a:solidFill>
              </a:rPr>
              <a:t>)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5855" name="Text Box 28"/>
          <p:cNvSpPr txBox="1">
            <a:spLocks noChangeArrowheads="1"/>
          </p:cNvSpPr>
          <p:nvPr/>
        </p:nvSpPr>
        <p:spPr bwMode="auto">
          <a:xfrm>
            <a:off x="4582299" y="4988012"/>
            <a:ext cx="106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s,a,s</a:t>
            </a:r>
            <a:r>
              <a:rPr lang="ja-JP" altLang="en-US"/>
              <a:t>’</a:t>
            </a:r>
            <a:endParaRPr lang="en-US"/>
          </a:p>
        </p:txBody>
      </p:sp>
      <p:sp>
        <p:nvSpPr>
          <p:cNvPr id="35856" name="Freeform 29"/>
          <p:cNvSpPr>
            <a:spLocks/>
          </p:cNvSpPr>
          <p:nvPr/>
        </p:nvSpPr>
        <p:spPr bwMode="auto">
          <a:xfrm>
            <a:off x="6419037" y="2870287"/>
            <a:ext cx="2201862" cy="60325"/>
          </a:xfrm>
          <a:custGeom>
            <a:avLst/>
            <a:gdLst>
              <a:gd name="T0" fmla="*/ 0 w 1387"/>
              <a:gd name="T1" fmla="*/ 2147483647 h 38"/>
              <a:gd name="T2" fmla="*/ 2147483647 w 1387"/>
              <a:gd name="T3" fmla="*/ 2147483647 h 38"/>
              <a:gd name="T4" fmla="*/ 2147483647 w 1387"/>
              <a:gd name="T5" fmla="*/ 0 h 38"/>
              <a:gd name="T6" fmla="*/ 0 60000 65536"/>
              <a:gd name="T7" fmla="*/ 0 60000 65536"/>
              <a:gd name="T8" fmla="*/ 0 60000 65536"/>
              <a:gd name="T9" fmla="*/ 0 w 1387"/>
              <a:gd name="T10" fmla="*/ 0 h 38"/>
              <a:gd name="T11" fmla="*/ 1387 w 1387"/>
              <a:gd name="T12" fmla="*/ 38 h 3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87" h="38">
                <a:moveTo>
                  <a:pt x="0" y="38"/>
                </a:moveTo>
                <a:cubicBezTo>
                  <a:pt x="86" y="36"/>
                  <a:pt x="287" y="31"/>
                  <a:pt x="518" y="25"/>
                </a:cubicBezTo>
                <a:cubicBezTo>
                  <a:pt x="749" y="19"/>
                  <a:pt x="1242" y="4"/>
                  <a:pt x="1387" y="0"/>
                </a:cubicBezTo>
              </a:path>
            </a:pathLst>
          </a:custGeom>
          <a:noFill/>
          <a:ln w="50800">
            <a:solidFill>
              <a:srgbClr val="0000FF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5857" name="Text Box 30"/>
          <p:cNvSpPr txBox="1">
            <a:spLocks noChangeArrowheads="1"/>
          </p:cNvSpPr>
          <p:nvPr/>
        </p:nvSpPr>
        <p:spPr bwMode="auto">
          <a:xfrm>
            <a:off x="8697099" y="2668674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s is a </a:t>
            </a:r>
            <a:r>
              <a:rPr lang="en-US" i="1" dirty="0">
                <a:solidFill>
                  <a:srgbClr val="0000FF"/>
                </a:solidFill>
              </a:rPr>
              <a:t>state</a:t>
            </a:r>
          </a:p>
        </p:txBody>
      </p:sp>
      <p:sp>
        <p:nvSpPr>
          <p:cNvPr id="35858" name="Freeform 31"/>
          <p:cNvSpPr>
            <a:spLocks/>
          </p:cNvSpPr>
          <p:nvPr/>
        </p:nvSpPr>
        <p:spPr bwMode="auto">
          <a:xfrm flipH="1">
            <a:off x="3134499" y="4302212"/>
            <a:ext cx="1676400" cy="76200"/>
          </a:xfrm>
          <a:custGeom>
            <a:avLst/>
            <a:gdLst>
              <a:gd name="T0" fmla="*/ 0 w 1387"/>
              <a:gd name="T1" fmla="*/ 2147483647 h 38"/>
              <a:gd name="T2" fmla="*/ 2147483647 w 1387"/>
              <a:gd name="T3" fmla="*/ 2147483647 h 38"/>
              <a:gd name="T4" fmla="*/ 2147483647 w 1387"/>
              <a:gd name="T5" fmla="*/ 0 h 38"/>
              <a:gd name="T6" fmla="*/ 0 60000 65536"/>
              <a:gd name="T7" fmla="*/ 0 60000 65536"/>
              <a:gd name="T8" fmla="*/ 0 60000 65536"/>
              <a:gd name="T9" fmla="*/ 0 w 1387"/>
              <a:gd name="T10" fmla="*/ 0 h 38"/>
              <a:gd name="T11" fmla="*/ 1387 w 1387"/>
              <a:gd name="T12" fmla="*/ 38 h 3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87" h="38">
                <a:moveTo>
                  <a:pt x="0" y="38"/>
                </a:moveTo>
                <a:cubicBezTo>
                  <a:pt x="86" y="36"/>
                  <a:pt x="287" y="31"/>
                  <a:pt x="518" y="25"/>
                </a:cubicBezTo>
                <a:cubicBezTo>
                  <a:pt x="749" y="19"/>
                  <a:pt x="1242" y="4"/>
                  <a:pt x="1387" y="0"/>
                </a:cubicBezTo>
              </a:path>
            </a:pathLst>
          </a:custGeom>
          <a:noFill/>
          <a:ln w="50800">
            <a:solidFill>
              <a:srgbClr val="008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5859" name="Text Box 32"/>
          <p:cNvSpPr txBox="1">
            <a:spLocks noChangeArrowheads="1"/>
          </p:cNvSpPr>
          <p:nvPr/>
        </p:nvSpPr>
        <p:spPr bwMode="auto">
          <a:xfrm>
            <a:off x="1839099" y="3997412"/>
            <a:ext cx="1371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8000"/>
                </a:solidFill>
              </a:rPr>
              <a:t>(s, a) is a </a:t>
            </a:r>
            <a:r>
              <a:rPr lang="en-US" i="1" dirty="0">
                <a:solidFill>
                  <a:srgbClr val="008000"/>
                </a:solidFill>
              </a:rPr>
              <a:t>q-state</a:t>
            </a:r>
          </a:p>
        </p:txBody>
      </p:sp>
      <p:pic>
        <p:nvPicPr>
          <p:cNvPr id="18434" name="Picture 2" descr="C:\Users\Dan\Dropbox\Office\CS 188\Ketrina Art\MDPs\QState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6499" y="3311612"/>
            <a:ext cx="3017838" cy="2260157"/>
          </a:xfrm>
          <a:prstGeom prst="rect">
            <a:avLst/>
          </a:prstGeom>
          <a:noFill/>
        </p:spPr>
      </p:pic>
      <p:pic>
        <p:nvPicPr>
          <p:cNvPr id="35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4" cstate="print"/>
          <a:srcRect l="73764" r="1569" b="67901"/>
          <a:stretch>
            <a:fillRect/>
          </a:stretch>
        </p:blipFill>
        <p:spPr bwMode="auto">
          <a:xfrm>
            <a:off x="10315572" y="4378412"/>
            <a:ext cx="1844538" cy="1600200"/>
          </a:xfrm>
          <a:prstGeom prst="rect">
            <a:avLst/>
          </a:prstGeom>
          <a:noFill/>
        </p:spPr>
      </p:pic>
      <p:pic>
        <p:nvPicPr>
          <p:cNvPr id="36" name="Picture 2" descr="C:\Users\Dan\Dropbox\Office\CS 188\Ketrina Art\MDPs\GridFutures3.png"/>
          <p:cNvPicPr>
            <a:picLocks noChangeAspect="1" noChangeArrowheads="1"/>
          </p:cNvPicPr>
          <p:nvPr/>
        </p:nvPicPr>
        <p:blipFill>
          <a:blip r:embed="rId5" cstate="print"/>
          <a:srcRect l="52636" t="68040" r="24411"/>
          <a:stretch>
            <a:fillRect/>
          </a:stretch>
        </p:blipFill>
        <p:spPr bwMode="auto">
          <a:xfrm>
            <a:off x="9992499" y="2016212"/>
            <a:ext cx="2057400" cy="14444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5779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 animBg="1"/>
      <p:bldP spid="35846" grpId="0" animBg="1"/>
      <p:bldP spid="35848" grpId="0"/>
      <p:bldP spid="35850" grpId="0"/>
      <p:bldP spid="35851" grpId="0"/>
      <p:bldP spid="35853" grpId="0" animBg="1"/>
      <p:bldP spid="35854" grpId="0"/>
      <p:bldP spid="35855" grpId="0"/>
      <p:bldP spid="35858" grpId="0" animBg="1"/>
      <p:bldP spid="3585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Utilities of Sequences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59012" y="1495416"/>
            <a:ext cx="7875588" cy="49996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13237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Utilities of Sequences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85119"/>
            <a:ext cx="10515600" cy="4351338"/>
          </a:xfrm>
        </p:spPr>
        <p:txBody>
          <a:bodyPr/>
          <a:lstStyle/>
          <a:p>
            <a:r>
              <a:rPr lang="en-US" sz="2800" dirty="0"/>
              <a:t>What preferences should an agent have over reward sequences?</a:t>
            </a:r>
          </a:p>
          <a:p>
            <a:endParaRPr lang="en-US" sz="2800" dirty="0"/>
          </a:p>
          <a:p>
            <a:r>
              <a:rPr lang="en-US" sz="2800" dirty="0"/>
              <a:t>More or less?</a:t>
            </a:r>
          </a:p>
          <a:p>
            <a:endParaRPr lang="en-US" sz="2800" dirty="0"/>
          </a:p>
          <a:p>
            <a:r>
              <a:rPr lang="en-US" sz="2800" dirty="0"/>
              <a:t>Now or later?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15200" y="3554265"/>
            <a:ext cx="4648200" cy="295079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480700" y="3055651"/>
            <a:ext cx="1297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[1, 2, 2]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13033" y="3064706"/>
            <a:ext cx="1297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[2, 3, 4]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29375" y="3064706"/>
            <a:ext cx="5806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 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10339" y="4078613"/>
            <a:ext cx="1297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[0, 0, 1]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13033" y="4078613"/>
            <a:ext cx="1297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[1, 0, 0]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29375" y="4070400"/>
            <a:ext cx="5806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 or</a:t>
            </a:r>
          </a:p>
        </p:txBody>
      </p:sp>
    </p:spTree>
    <p:extLst>
      <p:ext uri="{BB962C8B-B14F-4D97-AF65-F5344CB8AC3E}">
        <p14:creationId xmlns:p14="http://schemas.microsoft.com/office/powerpoint/2010/main" val="3013080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863815"/>
            <a:ext cx="11252200" cy="4729164"/>
          </a:xfrm>
        </p:spPr>
        <p:txBody>
          <a:bodyPr/>
          <a:lstStyle/>
          <a:p>
            <a:r>
              <a:rPr lang="en-US" sz="2800" dirty="0"/>
              <a:t>It’s reasonable to maximize the sum of rewards</a:t>
            </a:r>
          </a:p>
          <a:p>
            <a:r>
              <a:rPr lang="en-US" sz="2800" dirty="0"/>
              <a:t>It’s also reasonable to prefer rewards now to rewards later</a:t>
            </a:r>
          </a:p>
          <a:p>
            <a:r>
              <a:rPr lang="en-US" sz="2800" dirty="0"/>
              <a:t>One solution: values of rewards decay exponentially</a:t>
            </a:r>
          </a:p>
        </p:txBody>
      </p:sp>
      <p:pic>
        <p:nvPicPr>
          <p:cNvPr id="7171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5" cstate="print"/>
          <a:srcRect l="73764" t="76543" r="1569"/>
          <a:stretch>
            <a:fillRect/>
          </a:stretch>
        </p:blipFill>
        <p:spPr bwMode="auto">
          <a:xfrm>
            <a:off x="8003286" y="3845015"/>
            <a:ext cx="2283714" cy="14478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7800" y="3390558"/>
            <a:ext cx="2283714" cy="1975713"/>
          </a:xfrm>
          <a:prstGeom prst="rect">
            <a:avLst/>
          </a:prstGeom>
          <a:noFill/>
        </p:spPr>
      </p:pic>
      <p:pic>
        <p:nvPicPr>
          <p:cNvPr id="8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5" cstate="print"/>
          <a:srcRect l="73764" t="38272" r="1569" b="35802"/>
          <a:stretch>
            <a:fillRect/>
          </a:stretch>
        </p:blipFill>
        <p:spPr bwMode="auto">
          <a:xfrm>
            <a:off x="4802886" y="3616415"/>
            <a:ext cx="2283714" cy="16002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1447800" y="5978615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Worth Now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48200" y="5978615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Worth Next Step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0" y="5978615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Worth In Two Steps</a:t>
            </a:r>
          </a:p>
        </p:txBody>
      </p:sp>
      <p:pic>
        <p:nvPicPr>
          <p:cNvPr id="22" name="Picture 2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2362200" y="5321091"/>
            <a:ext cx="211138" cy="351897"/>
          </a:xfrm>
          <a:prstGeom prst="rect">
            <a:avLst/>
          </a:prstGeom>
          <a:noFill/>
          <a:ln/>
          <a:effectLst/>
        </p:spPr>
      </p:pic>
      <p:pic>
        <p:nvPicPr>
          <p:cNvPr id="23" name="Picture 22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5791200" y="5422131"/>
            <a:ext cx="280688" cy="327002"/>
          </a:xfrm>
          <a:prstGeom prst="rect">
            <a:avLst/>
          </a:prstGeom>
          <a:noFill/>
          <a:ln/>
          <a:effectLst/>
        </p:spPr>
      </p:pic>
      <p:pic>
        <p:nvPicPr>
          <p:cNvPr id="24" name="Picture 2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8915165" y="5216615"/>
            <a:ext cx="514651" cy="560927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3614852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Discounting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731110" y="1795850"/>
            <a:ext cx="4648200" cy="4525963"/>
          </a:xfrm>
        </p:spPr>
        <p:txBody>
          <a:bodyPr>
            <a:normAutofit/>
          </a:bodyPr>
          <a:lstStyle/>
          <a:p>
            <a:r>
              <a:rPr lang="en-US" sz="2400" dirty="0">
                <a:ea typeface="ＭＳ Ｐゴシック" pitchFamily="34" charset="-128"/>
              </a:rPr>
              <a:t>How to discount?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Each time we descend a level, we multiply in the discount once</a:t>
            </a:r>
          </a:p>
          <a:p>
            <a:pPr lvl="1"/>
            <a:endParaRPr lang="en-US" sz="20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Why discount?</a:t>
            </a:r>
            <a:endParaRPr lang="en-US" sz="2400" dirty="0">
              <a:ea typeface="ＭＳ Ｐゴシック" pitchFamily="34" charset="-128"/>
              <a:sym typeface="Symbol" pitchFamily="18" charset="2"/>
            </a:endParaRPr>
          </a:p>
          <a:p>
            <a:pPr lvl="1"/>
            <a:r>
              <a:rPr lang="en-US" sz="2000" dirty="0">
                <a:ea typeface="ＭＳ Ｐゴシック" pitchFamily="34" charset="-128"/>
                <a:sym typeface="Symbol" pitchFamily="18" charset="2"/>
              </a:rPr>
              <a:t>Sooner rewards probably do have higher utility than later rewards</a:t>
            </a:r>
          </a:p>
          <a:p>
            <a:pPr lvl="1"/>
            <a:r>
              <a:rPr lang="en-US" sz="2000" dirty="0">
                <a:ea typeface="ＭＳ Ｐゴシック" pitchFamily="34" charset="-128"/>
                <a:sym typeface="Symbol" pitchFamily="18" charset="2"/>
              </a:rPr>
              <a:t>Also helps our algorithms converge</a:t>
            </a:r>
          </a:p>
          <a:p>
            <a:pPr lvl="1"/>
            <a:endParaRPr lang="en-US" sz="2000" dirty="0">
              <a:ea typeface="ＭＳ Ｐゴシック" pitchFamily="34" charset="-128"/>
              <a:sym typeface="Symbol" pitchFamily="18" charset="2"/>
            </a:endParaRPr>
          </a:p>
          <a:p>
            <a:r>
              <a:rPr lang="en-US" sz="2400" dirty="0">
                <a:ea typeface="ＭＳ Ｐゴシック" pitchFamily="34" charset="-128"/>
                <a:sym typeface="Symbol" pitchFamily="18" charset="2"/>
              </a:rPr>
              <a:t>Example: discount of 0.5</a:t>
            </a:r>
          </a:p>
          <a:p>
            <a:pPr lvl="1"/>
            <a:r>
              <a:rPr lang="en-US" sz="2000" dirty="0">
                <a:ea typeface="ＭＳ Ｐゴシック" pitchFamily="34" charset="-128"/>
                <a:sym typeface="Symbol" pitchFamily="18" charset="2"/>
              </a:rPr>
              <a:t>U([1,2,3]) = 1*1 + 0.5*2 + 0.25*3</a:t>
            </a:r>
          </a:p>
          <a:p>
            <a:pPr lvl="1"/>
            <a:r>
              <a:rPr lang="en-US" sz="2000" dirty="0">
                <a:ea typeface="ＭＳ Ｐゴシック" pitchFamily="34" charset="-128"/>
                <a:sym typeface="Symbol" pitchFamily="18" charset="2"/>
              </a:rPr>
              <a:t>U([1,2,3]) &lt; U([3,2,1])</a:t>
            </a:r>
          </a:p>
        </p:txBody>
      </p:sp>
      <p:grpSp>
        <p:nvGrpSpPr>
          <p:cNvPr id="39939" name="Group 4"/>
          <p:cNvGrpSpPr>
            <a:grpSpLocks/>
          </p:cNvGrpSpPr>
          <p:nvPr/>
        </p:nvGrpSpPr>
        <p:grpSpPr bwMode="auto">
          <a:xfrm>
            <a:off x="8501923" y="1643450"/>
            <a:ext cx="2135187" cy="4875213"/>
            <a:chOff x="4085" y="960"/>
            <a:chExt cx="1345" cy="3071"/>
          </a:xfrm>
        </p:grpSpPr>
        <p:grpSp>
          <p:nvGrpSpPr>
            <p:cNvPr id="39947" name="Group 5"/>
            <p:cNvGrpSpPr>
              <a:grpSpLocks/>
            </p:cNvGrpSpPr>
            <p:nvPr/>
          </p:nvGrpSpPr>
          <p:grpSpPr bwMode="auto">
            <a:xfrm>
              <a:off x="4085" y="960"/>
              <a:ext cx="1291" cy="1202"/>
              <a:chOff x="2400" y="1401"/>
              <a:chExt cx="1392" cy="1296"/>
            </a:xfrm>
          </p:grpSpPr>
          <p:sp>
            <p:nvSpPr>
              <p:cNvPr id="39986" name="AutoShape 6"/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9987" name="Group 7"/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40000" name="Line 8"/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001" name="Line 9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002" name="Line 10"/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003" name="Line 11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88" name="Oval 12"/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9989" name="Group 13"/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39996" name="Line 14"/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97" name="Line 15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98" name="Line 16"/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99" name="Line 17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90" name="Text Box 18"/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91" name="Text Box 19"/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  <p:sp>
            <p:nvSpPr>
              <p:cNvPr id="39992" name="Text Box 20"/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3333FF"/>
                  </a:solidFill>
                </a:endParaRPr>
              </a:p>
            </p:txBody>
          </p:sp>
          <p:sp>
            <p:nvSpPr>
              <p:cNvPr id="39993" name="Text Box 21"/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94" name="AutoShape 22"/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 rtl="1"/>
                <a:endParaRPr lang="en-US"/>
              </a:p>
            </p:txBody>
          </p:sp>
          <p:sp>
            <p:nvSpPr>
              <p:cNvPr id="39995" name="Text Box 23"/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</p:grpSp>
        <p:grpSp>
          <p:nvGrpSpPr>
            <p:cNvPr id="39948" name="Group 24"/>
            <p:cNvGrpSpPr>
              <a:grpSpLocks/>
            </p:cNvGrpSpPr>
            <p:nvPr/>
          </p:nvGrpSpPr>
          <p:grpSpPr bwMode="auto">
            <a:xfrm flipH="1">
              <a:off x="4128" y="1895"/>
              <a:ext cx="1302" cy="1201"/>
              <a:chOff x="2400" y="1401"/>
              <a:chExt cx="1392" cy="1296"/>
            </a:xfrm>
          </p:grpSpPr>
          <p:sp>
            <p:nvSpPr>
              <p:cNvPr id="39968" name="AutoShape 25"/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9969" name="Group 26"/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39982" name="Line 27"/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3" name="Line 28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4" name="Line 29"/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5" name="Line 30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70" name="Oval 31"/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9971" name="Group 32"/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39978" name="Line 33"/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79" name="Line 34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0" name="Line 35"/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1" name="Line 36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72" name="Text Box 37"/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73" name="Text Box 38"/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  <p:sp>
            <p:nvSpPr>
              <p:cNvPr id="39974" name="Text Box 39"/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3333FF"/>
                  </a:solidFill>
                </a:endParaRPr>
              </a:p>
            </p:txBody>
          </p:sp>
          <p:sp>
            <p:nvSpPr>
              <p:cNvPr id="39975" name="Text Box 40"/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76" name="AutoShape 41"/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 rtl="1"/>
                <a:endParaRPr lang="en-US"/>
              </a:p>
            </p:txBody>
          </p:sp>
          <p:sp>
            <p:nvSpPr>
              <p:cNvPr id="39977" name="Text Box 42"/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</p:grpSp>
        <p:grpSp>
          <p:nvGrpSpPr>
            <p:cNvPr id="39949" name="Group 43"/>
            <p:cNvGrpSpPr>
              <a:grpSpLocks/>
            </p:cNvGrpSpPr>
            <p:nvPr/>
          </p:nvGrpSpPr>
          <p:grpSpPr bwMode="auto">
            <a:xfrm>
              <a:off x="4085" y="2829"/>
              <a:ext cx="1291" cy="1202"/>
              <a:chOff x="2400" y="1401"/>
              <a:chExt cx="1392" cy="1296"/>
            </a:xfrm>
          </p:grpSpPr>
          <p:sp>
            <p:nvSpPr>
              <p:cNvPr id="39950" name="AutoShape 44"/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9951" name="Group 45"/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39964" name="Line 46"/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5" name="Line 47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6" name="Line 48"/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7" name="Line 49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52" name="Oval 50"/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9953" name="Group 51"/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39960" name="Line 52"/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1" name="Line 53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2" name="Line 54"/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3" name="Line 55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54" name="Text Box 56"/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55" name="Text Box 57"/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  <p:sp>
            <p:nvSpPr>
              <p:cNvPr id="39956" name="Text Box 58"/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3333FF"/>
                  </a:solidFill>
                </a:endParaRPr>
              </a:p>
            </p:txBody>
          </p:sp>
          <p:sp>
            <p:nvSpPr>
              <p:cNvPr id="39957" name="Text Box 59"/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58" name="AutoShape 60"/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 rtl="1"/>
                <a:endParaRPr lang="en-US"/>
              </a:p>
            </p:txBody>
          </p:sp>
          <p:sp>
            <p:nvSpPr>
              <p:cNvPr id="39959" name="Text Box 61"/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</p:grpSp>
      </p:grpSp>
      <p:sp>
        <p:nvSpPr>
          <p:cNvPr id="39940" name="AutoShape 62"/>
          <p:cNvSpPr>
            <a:spLocks/>
          </p:cNvSpPr>
          <p:nvPr/>
        </p:nvSpPr>
        <p:spPr bwMode="auto">
          <a:xfrm>
            <a:off x="7970110" y="3777050"/>
            <a:ext cx="304800" cy="114300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1" name="AutoShape 63"/>
          <p:cNvSpPr>
            <a:spLocks/>
          </p:cNvSpPr>
          <p:nvPr/>
        </p:nvSpPr>
        <p:spPr bwMode="auto">
          <a:xfrm>
            <a:off x="7970110" y="2253050"/>
            <a:ext cx="304800" cy="114300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2" name="AutoShape 64"/>
          <p:cNvSpPr>
            <a:spLocks/>
          </p:cNvSpPr>
          <p:nvPr/>
        </p:nvSpPr>
        <p:spPr bwMode="auto">
          <a:xfrm>
            <a:off x="7970110" y="5301050"/>
            <a:ext cx="304800" cy="114300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72" name="Picture 7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7360510" y="2584540"/>
            <a:ext cx="211138" cy="351897"/>
          </a:xfrm>
          <a:prstGeom prst="rect">
            <a:avLst/>
          </a:prstGeom>
          <a:noFill/>
          <a:ln/>
          <a:effectLst/>
        </p:spPr>
      </p:pic>
      <p:pic>
        <p:nvPicPr>
          <p:cNvPr id="73" name="Picture 72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7335409" y="4128616"/>
            <a:ext cx="280688" cy="327002"/>
          </a:xfrm>
          <a:prstGeom prst="rect">
            <a:avLst/>
          </a:prstGeom>
          <a:noFill/>
          <a:ln/>
          <a:effectLst/>
        </p:spPr>
      </p:pic>
      <p:pic>
        <p:nvPicPr>
          <p:cNvPr id="74" name="Picture 7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7254082" y="5496910"/>
            <a:ext cx="514651" cy="560927"/>
          </a:xfrm>
          <a:prstGeom prst="rect">
            <a:avLst/>
          </a:prstGeom>
          <a:noFill/>
          <a:ln/>
          <a:effectLst/>
        </p:spPr>
      </p:pic>
      <p:pic>
        <p:nvPicPr>
          <p:cNvPr id="69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9" cstate="print"/>
          <a:srcRect l="73764" t="76543" r="1569"/>
          <a:stretch>
            <a:fillRect/>
          </a:stretch>
        </p:blipFill>
        <p:spPr bwMode="auto">
          <a:xfrm>
            <a:off x="5684110" y="5453450"/>
            <a:ext cx="1562540" cy="990600"/>
          </a:xfrm>
          <a:prstGeom prst="rect">
            <a:avLst/>
          </a:prstGeom>
          <a:noFill/>
        </p:spPr>
      </p:pic>
      <p:pic>
        <p:nvPicPr>
          <p:cNvPr id="70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60310" y="1948250"/>
            <a:ext cx="1761584" cy="1524000"/>
          </a:xfrm>
          <a:prstGeom prst="rect">
            <a:avLst/>
          </a:prstGeom>
          <a:noFill/>
        </p:spPr>
      </p:pic>
      <p:pic>
        <p:nvPicPr>
          <p:cNvPr id="71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9" cstate="print"/>
          <a:srcRect l="73764" t="38272" r="1569" b="35802"/>
          <a:stretch>
            <a:fillRect/>
          </a:stretch>
        </p:blipFill>
        <p:spPr bwMode="auto">
          <a:xfrm>
            <a:off x="5760310" y="3700850"/>
            <a:ext cx="1566128" cy="10973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15924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Stationary Preferences</a:t>
            </a:r>
          </a:p>
        </p:txBody>
      </p:sp>
      <p:sp>
        <p:nvSpPr>
          <p:cNvPr id="172441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71600"/>
            <a:ext cx="9296400" cy="45259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ea typeface="ＭＳ Ｐゴシック" pitchFamily="34" charset="-128"/>
              </a:rPr>
              <a:t>Theorem: if we assume </a:t>
            </a:r>
            <a:r>
              <a:rPr lang="en-US" sz="2800" dirty="0">
                <a:solidFill>
                  <a:srgbClr val="C00000"/>
                </a:solidFill>
                <a:ea typeface="ＭＳ Ｐゴシック" pitchFamily="34" charset="-128"/>
              </a:rPr>
              <a:t>stationary preferences</a:t>
            </a:r>
            <a:r>
              <a:rPr lang="en-US" sz="2800" dirty="0">
                <a:ea typeface="ＭＳ Ｐゴシック" pitchFamily="34" charset="-128"/>
              </a:rPr>
              <a:t>:</a:t>
            </a:r>
          </a:p>
          <a:p>
            <a:pPr>
              <a:lnSpc>
                <a:spcPct val="90000"/>
              </a:lnSpc>
            </a:pPr>
            <a:endParaRPr lang="en-US" sz="28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endParaRPr lang="en-US" sz="28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endParaRPr lang="en-US" sz="24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endParaRPr lang="en-US" sz="24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endParaRPr lang="en-US" sz="24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endParaRPr lang="en-US" sz="28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ea typeface="ＭＳ Ｐゴシック" pitchFamily="34" charset="-128"/>
              </a:rPr>
              <a:t>Then: there are only two ways to define utilities</a:t>
            </a:r>
          </a:p>
          <a:p>
            <a:pPr lvl="1">
              <a:lnSpc>
                <a:spcPct val="90000"/>
              </a:lnSpc>
            </a:pPr>
            <a:endParaRPr lang="en-US" sz="1100" dirty="0">
              <a:ea typeface="ＭＳ Ｐゴシック" pitchFamily="34" charset="-128"/>
            </a:endParaRPr>
          </a:p>
          <a:p>
            <a:pPr lvl="1"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Additive utility:</a:t>
            </a:r>
          </a:p>
          <a:p>
            <a:pPr lvl="1">
              <a:lnSpc>
                <a:spcPct val="90000"/>
              </a:lnSpc>
            </a:pPr>
            <a:endParaRPr lang="en-US" sz="1200" dirty="0">
              <a:ea typeface="ＭＳ Ｐゴシック" pitchFamily="34" charset="-128"/>
            </a:endParaRPr>
          </a:p>
          <a:p>
            <a:pPr lvl="1"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Discounted utility:</a:t>
            </a:r>
          </a:p>
        </p:txBody>
      </p:sp>
      <p:pic>
        <p:nvPicPr>
          <p:cNvPr id="1724420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/>
          <a:srcRect l="45437" t="34977" r="45475" b="36323"/>
          <a:stretch>
            <a:fillRect/>
          </a:stretch>
        </p:blipFill>
        <p:spPr bwMode="auto">
          <a:xfrm rot="5400000">
            <a:off x="4191000" y="2755900"/>
            <a:ext cx="5080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9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57600" y="4824076"/>
            <a:ext cx="5795912" cy="319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10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28288" y="5304342"/>
            <a:ext cx="5955524" cy="364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3432" y="1320800"/>
            <a:ext cx="3927056" cy="3276600"/>
          </a:xfrm>
          <a:prstGeom prst="rect">
            <a:avLst/>
          </a:prstGeom>
          <a:noFill/>
        </p:spPr>
      </p:pic>
      <p:pic>
        <p:nvPicPr>
          <p:cNvPr id="12" name="Picture 11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2514600" y="2184808"/>
            <a:ext cx="3733800" cy="405992"/>
          </a:xfrm>
          <a:prstGeom prst="rect">
            <a:avLst/>
          </a:prstGeom>
        </p:spPr>
      </p:pic>
      <p:pic>
        <p:nvPicPr>
          <p:cNvPr id="14" name="Picture 13" descr="TP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2209800" y="3327888"/>
            <a:ext cx="4398499" cy="405912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992185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4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4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44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44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Quiz: Discounting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808481"/>
            <a:ext cx="11480800" cy="4729164"/>
          </a:xfrm>
        </p:spPr>
        <p:txBody>
          <a:bodyPr/>
          <a:lstStyle/>
          <a:p>
            <a:r>
              <a:rPr lang="en-US" sz="2800" dirty="0"/>
              <a:t>Given grid world: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Actions: East, West, and Exit (‘Exit’ only available in terminal states: a, e)</a:t>
            </a:r>
          </a:p>
          <a:p>
            <a:pPr lvl="1"/>
            <a:r>
              <a:rPr lang="en-US" dirty="0"/>
              <a:t>Rewards are given only after an exit action</a:t>
            </a:r>
            <a:endParaRPr lang="en-US" sz="2400" dirty="0"/>
          </a:p>
          <a:p>
            <a:pPr lvl="1"/>
            <a:r>
              <a:rPr lang="en-US" sz="2400" dirty="0"/>
              <a:t>Transitions: deterministic</a:t>
            </a:r>
            <a:endParaRPr lang="en-US" sz="2800" dirty="0"/>
          </a:p>
          <a:p>
            <a:r>
              <a:rPr lang="en-US" sz="2800" dirty="0"/>
              <a:t>Quiz 1: For </a:t>
            </a:r>
            <a:r>
              <a:rPr lang="en-US" sz="2800" dirty="0">
                <a:sym typeface="Symbol" charset="0"/>
              </a:rPr>
              <a:t></a:t>
            </a:r>
            <a:r>
              <a:rPr lang="en-US" sz="2800" dirty="0"/>
              <a:t> = 1, what is the optimal policy?</a:t>
            </a:r>
          </a:p>
          <a:p>
            <a:pPr lvl="2"/>
            <a:endParaRPr lang="en-US" sz="2000" dirty="0"/>
          </a:p>
          <a:p>
            <a:r>
              <a:rPr lang="en-US" sz="2800" dirty="0"/>
              <a:t>Quiz 2: For </a:t>
            </a:r>
            <a:r>
              <a:rPr lang="en-US" sz="2800" dirty="0">
                <a:sym typeface="Symbol" charset="0"/>
              </a:rPr>
              <a:t></a:t>
            </a:r>
            <a:r>
              <a:rPr lang="en-US" sz="2800" dirty="0"/>
              <a:t> = 0.1, what is the optimal policy?</a:t>
            </a:r>
          </a:p>
          <a:p>
            <a:pPr lvl="2"/>
            <a:endParaRPr lang="en-US" sz="2000" dirty="0"/>
          </a:p>
          <a:p>
            <a:r>
              <a:rPr lang="en-US" sz="2800" dirty="0"/>
              <a:t>Quiz 3: For which </a:t>
            </a:r>
            <a:r>
              <a:rPr lang="en-US" sz="2800" dirty="0">
                <a:sym typeface="Symbol" charset="0"/>
              </a:rPr>
              <a:t></a:t>
            </a:r>
            <a:r>
              <a:rPr lang="en-US" sz="2800" dirty="0">
                <a:latin typeface="cmmi10"/>
                <a:ea typeface="cmmi10"/>
                <a:cs typeface="cmmi10"/>
              </a:rPr>
              <a:t> </a:t>
            </a:r>
            <a:r>
              <a:rPr lang="en-US" sz="2800" dirty="0"/>
              <a:t>are West and East equally good when in state d?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437614" y="1549400"/>
            <a:ext cx="3594100" cy="1168400"/>
            <a:chOff x="3352800" y="3505200"/>
            <a:chExt cx="3594100" cy="1168400"/>
          </a:xfrm>
        </p:grpSpPr>
        <p:pic>
          <p:nvPicPr>
            <p:cNvPr id="4" name="Picture 3" descr="discounting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2800" y="3505200"/>
              <a:ext cx="3594100" cy="11684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5486400" y="3733800"/>
              <a:ext cx="533400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9372600" y="1676400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8169966" y="3778711"/>
            <a:ext cx="3289300" cy="685800"/>
            <a:chOff x="7870815" y="3645405"/>
            <a:chExt cx="3289300" cy="685800"/>
          </a:xfrm>
        </p:grpSpPr>
        <p:pic>
          <p:nvPicPr>
            <p:cNvPr id="17" name="Picture 16" descr="discounting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0815" y="3645405"/>
              <a:ext cx="3289300" cy="6858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9886156" y="3760395"/>
              <a:ext cx="533400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169966" y="4634494"/>
            <a:ext cx="3289300" cy="685800"/>
            <a:chOff x="7870815" y="3645405"/>
            <a:chExt cx="3289300" cy="685800"/>
          </a:xfrm>
        </p:grpSpPr>
        <p:pic>
          <p:nvPicPr>
            <p:cNvPr id="21" name="Picture 20" descr="discounting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0815" y="3645405"/>
              <a:ext cx="3289300" cy="685800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9886156" y="3760395"/>
              <a:ext cx="533400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" name="Picture 2">
            <a:extLst>
              <a:ext uri="{FF2B5EF4-FFF2-40B4-BE49-F238E27FC236}">
                <a16:creationId xmlns:a16="http://schemas.microsoft.com/office/drawing/2014/main" id="{F66296BD-DE68-7743-8141-E9D516BFC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0488" y="448223"/>
            <a:ext cx="2749912" cy="2294432"/>
          </a:xfrm>
          <a:prstGeom prst="rect">
            <a:avLst/>
          </a:prstGeom>
          <a:noFill/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23274-916D-5E44-AC53-D0DD7993E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7402F-1908-0F43-B844-ECE5D9BD648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34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Infinite Utilities?!</a:t>
            </a:r>
          </a:p>
        </p:txBody>
      </p:sp>
      <p:sp>
        <p:nvSpPr>
          <p:cNvPr id="17254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10613136" cy="5105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>
            <a:normAutofit/>
          </a:bodyPr>
          <a:lstStyle/>
          <a:p>
            <a:pPr>
              <a:buFont typeface="Wingdings" charset="0"/>
              <a:buChar char="§"/>
              <a:defRPr/>
            </a:pPr>
            <a:r>
              <a:rPr lang="en-US" sz="2800" dirty="0"/>
              <a:t>Problem: What if the game lasts forever?  Do we get infinite rewards?</a:t>
            </a:r>
          </a:p>
          <a:p>
            <a:pPr lvl="3">
              <a:buFont typeface="Wingdings" charset="0"/>
              <a:buChar char="§"/>
              <a:defRPr/>
            </a:pPr>
            <a:endParaRPr lang="en-US" sz="1000" dirty="0"/>
          </a:p>
          <a:p>
            <a:pPr>
              <a:buFont typeface="Wingdings" charset="0"/>
              <a:buChar char="§"/>
              <a:defRPr/>
            </a:pPr>
            <a:r>
              <a:rPr lang="en-US" sz="2800" dirty="0"/>
              <a:t>Solutions:</a:t>
            </a:r>
          </a:p>
          <a:p>
            <a:pPr lvl="1">
              <a:buFont typeface="Wingdings" charset="0"/>
              <a:buChar char="§"/>
              <a:defRPr/>
            </a:pPr>
            <a:r>
              <a:rPr lang="en-US" sz="2400" dirty="0"/>
              <a:t>Finite horizon: (similar to depth-limited search)</a:t>
            </a:r>
          </a:p>
          <a:p>
            <a:pPr lvl="2">
              <a:buFont typeface="Wingdings" charset="0"/>
              <a:buChar char="§"/>
              <a:defRPr/>
            </a:pPr>
            <a:r>
              <a:rPr lang="en-US" sz="2000" dirty="0"/>
              <a:t>Terminate episodes after a fixed T steps (e.g. life)</a:t>
            </a:r>
          </a:p>
          <a:p>
            <a:pPr lvl="2">
              <a:buFont typeface="Wingdings" charset="0"/>
              <a:buChar char="§"/>
              <a:defRPr/>
            </a:pPr>
            <a:r>
              <a:rPr lang="en-US" sz="2000" dirty="0"/>
              <a:t>Gives </a:t>
            </a:r>
            <a:r>
              <a:rPr lang="en-US" sz="2000" dirty="0" err="1"/>
              <a:t>nonstationary</a:t>
            </a:r>
            <a:r>
              <a:rPr lang="en-US" sz="2000" dirty="0"/>
              <a:t> policies (</a:t>
            </a:r>
            <a:r>
              <a:rPr lang="en-US" sz="2000" dirty="0">
                <a:sym typeface="Symbol" charset="0"/>
              </a:rPr>
              <a:t> depends on time left)</a:t>
            </a:r>
          </a:p>
          <a:p>
            <a:pPr lvl="7">
              <a:defRPr/>
            </a:pPr>
            <a:endParaRPr lang="en-US" sz="800" dirty="0">
              <a:sym typeface="Symbol" charset="0"/>
            </a:endParaRPr>
          </a:p>
          <a:p>
            <a:pPr lvl="1">
              <a:buFont typeface="Wingdings" charset="0"/>
              <a:buChar char="§"/>
              <a:defRPr/>
            </a:pPr>
            <a:r>
              <a:rPr lang="en-US" sz="2400" dirty="0">
                <a:sym typeface="Symbol" charset="0"/>
              </a:rPr>
              <a:t>Discounting: use 0 &lt;  &lt; 1</a:t>
            </a:r>
          </a:p>
          <a:p>
            <a:pPr lvl="1">
              <a:buFont typeface="Wingdings" charset="0"/>
              <a:buChar char="§"/>
              <a:defRPr/>
            </a:pPr>
            <a:endParaRPr lang="en-US" sz="2400" dirty="0">
              <a:sym typeface="Symbol" charset="0"/>
            </a:endParaRPr>
          </a:p>
          <a:p>
            <a:pPr lvl="1">
              <a:buFont typeface="Wingdings" charset="0"/>
              <a:buChar char="§"/>
              <a:defRPr/>
            </a:pPr>
            <a:endParaRPr lang="en-US" sz="2400" dirty="0">
              <a:sym typeface="Symbol" charset="0"/>
            </a:endParaRPr>
          </a:p>
          <a:p>
            <a:pPr lvl="2">
              <a:buFont typeface="Wingdings" charset="0"/>
              <a:buChar char="§"/>
              <a:defRPr/>
            </a:pPr>
            <a:r>
              <a:rPr lang="en-US" sz="2000" dirty="0">
                <a:sym typeface="Symbol" charset="0"/>
              </a:rPr>
              <a:t>Smaller  means smaller </a:t>
            </a:r>
            <a:r>
              <a:rPr lang="ja-JP" altLang="en-US" sz="2000" dirty="0">
                <a:sym typeface="Symbol" charset="0"/>
              </a:rPr>
              <a:t>“</a:t>
            </a:r>
            <a:r>
              <a:rPr lang="en-US" altLang="ja-JP" sz="2000" dirty="0">
                <a:sym typeface="Symbol" charset="0"/>
              </a:rPr>
              <a:t>horizon</a:t>
            </a:r>
            <a:r>
              <a:rPr lang="ja-JP" altLang="en-US" sz="2000" dirty="0">
                <a:sym typeface="Symbol" charset="0"/>
              </a:rPr>
              <a:t>”</a:t>
            </a:r>
            <a:r>
              <a:rPr lang="en-US" altLang="ja-JP" sz="2000" dirty="0">
                <a:sym typeface="Symbol" charset="0"/>
              </a:rPr>
              <a:t> – shorter term focus</a:t>
            </a:r>
          </a:p>
          <a:p>
            <a:pPr lvl="8">
              <a:buClr>
                <a:srgbClr val="000000"/>
              </a:buClr>
              <a:defRPr/>
            </a:pPr>
            <a:endParaRPr lang="en-US" sz="800" dirty="0">
              <a:solidFill>
                <a:srgbClr val="000000"/>
              </a:solidFill>
              <a:sym typeface="Symbol" charset="0"/>
            </a:endParaRPr>
          </a:p>
          <a:p>
            <a:pPr lvl="1">
              <a:buClr>
                <a:srgbClr val="000000"/>
              </a:buClr>
              <a:buFont typeface="Wingdings" charset="0"/>
              <a:buChar char="§"/>
              <a:defRPr/>
            </a:pPr>
            <a:r>
              <a:rPr lang="en-US" sz="2400" dirty="0">
                <a:solidFill>
                  <a:srgbClr val="000000"/>
                </a:solidFill>
                <a:sym typeface="Symbol" charset="0"/>
              </a:rPr>
              <a:t>Absorbing Markov chain: guarantee that for every policy, a terminal state will eventually be reached</a:t>
            </a:r>
            <a:endParaRPr lang="en-US" sz="2400" dirty="0">
              <a:sym typeface="Symbol" charset="0"/>
            </a:endParaRPr>
          </a:p>
        </p:txBody>
      </p:sp>
      <p:pic>
        <p:nvPicPr>
          <p:cNvPr id="8" name="Picture 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934660" y="4395029"/>
            <a:ext cx="5222620" cy="714014"/>
          </a:xfrm>
          <a:prstGeom prst="rect">
            <a:avLst/>
          </a:prstGeom>
          <a:noFill/>
          <a:ln/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4215" y="2760151"/>
            <a:ext cx="3759585" cy="1752226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8D0C7C4-BAD2-3F42-9C49-D2A2877674FF}"/>
              </a:ext>
            </a:extLst>
          </p:cNvPr>
          <p:cNvSpPr txBox="1"/>
          <p:nvPr/>
        </p:nvSpPr>
        <p:spPr>
          <a:xfrm>
            <a:off x="7315200" y="4567370"/>
            <a:ext cx="2586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(infinite geometric series)</a:t>
            </a:r>
          </a:p>
        </p:txBody>
      </p:sp>
    </p:spTree>
    <p:extLst>
      <p:ext uri="{BB962C8B-B14F-4D97-AF65-F5344CB8AC3E}">
        <p14:creationId xmlns:p14="http://schemas.microsoft.com/office/powerpoint/2010/main" val="31260836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Recap: Defining MDPs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2011449"/>
            <a:ext cx="11379200" cy="472916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Markov decision processes: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Set of states </a:t>
            </a:r>
            <a:r>
              <a:rPr lang="en-US" dirty="0">
                <a:solidFill>
                  <a:srgbClr val="FF0000"/>
                </a:solidFill>
                <a:ea typeface="ＭＳ Ｐゴシック" pitchFamily="34" charset="-128"/>
              </a:rPr>
              <a:t>S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Start state </a:t>
            </a:r>
            <a:r>
              <a:rPr lang="en-US" dirty="0">
                <a:solidFill>
                  <a:srgbClr val="FF0000"/>
                </a:solidFill>
                <a:ea typeface="ＭＳ Ｐゴシック" pitchFamily="34" charset="-128"/>
              </a:rPr>
              <a:t>s</a:t>
            </a:r>
            <a:r>
              <a:rPr lang="en-US" baseline="-25000" dirty="0">
                <a:solidFill>
                  <a:srgbClr val="FF0000"/>
                </a:solidFill>
                <a:ea typeface="ＭＳ Ｐゴシック" pitchFamily="34" charset="-128"/>
              </a:rPr>
              <a:t>0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Set of actions </a:t>
            </a:r>
            <a:r>
              <a:rPr lang="en-US" dirty="0">
                <a:solidFill>
                  <a:srgbClr val="FF0000"/>
                </a:solidFill>
                <a:ea typeface="ＭＳ Ｐゴシック" pitchFamily="34" charset="-128"/>
              </a:rPr>
              <a:t>A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Transitions </a:t>
            </a:r>
            <a:r>
              <a:rPr lang="en-US" dirty="0">
                <a:solidFill>
                  <a:srgbClr val="FF0000"/>
                </a:solidFill>
                <a:ea typeface="ＭＳ Ｐゴシック" pitchFamily="34" charset="-128"/>
              </a:rPr>
              <a:t>P(</a:t>
            </a:r>
            <a:r>
              <a:rPr lang="en-US" dirty="0" err="1">
                <a:solidFill>
                  <a:srgbClr val="FF0000"/>
                </a:solidFill>
                <a:ea typeface="ＭＳ Ｐゴシック" pitchFamily="34" charset="-128"/>
              </a:rPr>
              <a:t>s’</a:t>
            </a:r>
            <a:r>
              <a:rPr lang="en-US" altLang="ja-JP" dirty="0" err="1">
                <a:solidFill>
                  <a:srgbClr val="FF0000"/>
                </a:solidFill>
                <a:ea typeface="ＭＳ Ｐゴシック" pitchFamily="34" charset="-128"/>
              </a:rPr>
              <a:t>|s,a</a:t>
            </a:r>
            <a:r>
              <a:rPr lang="en-US" altLang="ja-JP" dirty="0">
                <a:solidFill>
                  <a:srgbClr val="FF0000"/>
                </a:solidFill>
                <a:ea typeface="ＭＳ Ｐゴシック" pitchFamily="34" charset="-128"/>
              </a:rPr>
              <a:t>) </a:t>
            </a:r>
            <a:r>
              <a:rPr lang="en-US" altLang="ja-JP" dirty="0">
                <a:ea typeface="ＭＳ Ｐゴシック" pitchFamily="34" charset="-128"/>
              </a:rPr>
              <a:t>(or </a:t>
            </a:r>
            <a:r>
              <a:rPr lang="en-US" altLang="ja-JP" dirty="0">
                <a:solidFill>
                  <a:srgbClr val="FF0000"/>
                </a:solidFill>
                <a:ea typeface="ＭＳ Ｐゴシック" pitchFamily="34" charset="-128"/>
              </a:rPr>
              <a:t>T(</a:t>
            </a:r>
            <a:r>
              <a:rPr lang="en-US" altLang="ja-JP" dirty="0" err="1">
                <a:solidFill>
                  <a:srgbClr val="FF0000"/>
                </a:solidFill>
                <a:ea typeface="ＭＳ Ｐゴシック" pitchFamily="34" charset="-128"/>
              </a:rPr>
              <a:t>s,a,s</a:t>
            </a:r>
            <a:r>
              <a:rPr lang="en-US" altLang="ja-JP" dirty="0">
                <a:solidFill>
                  <a:srgbClr val="FF0000"/>
                </a:solidFill>
                <a:ea typeface="ＭＳ Ｐゴシック" pitchFamily="34" charset="-128"/>
              </a:rPr>
              <a:t>’)</a:t>
            </a:r>
            <a:r>
              <a:rPr lang="en-US" altLang="ja-JP" dirty="0">
                <a:ea typeface="ＭＳ Ｐゴシック" pitchFamily="34" charset="-128"/>
              </a:rPr>
              <a:t>)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Rewards </a:t>
            </a:r>
            <a:r>
              <a:rPr lang="en-US" dirty="0">
                <a:solidFill>
                  <a:srgbClr val="FF0000"/>
                </a:solidFill>
                <a:ea typeface="ＭＳ Ｐゴシック" pitchFamily="34" charset="-128"/>
              </a:rPr>
              <a:t>R(</a:t>
            </a:r>
            <a:r>
              <a:rPr lang="en-US" dirty="0" err="1">
                <a:solidFill>
                  <a:srgbClr val="FF0000"/>
                </a:solidFill>
                <a:ea typeface="ＭＳ Ｐゴシック" pitchFamily="34" charset="-128"/>
              </a:rPr>
              <a:t>s,a,s</a:t>
            </a:r>
            <a:r>
              <a:rPr lang="en-US" dirty="0">
                <a:solidFill>
                  <a:srgbClr val="FF0000"/>
                </a:solidFill>
                <a:ea typeface="ＭＳ Ｐゴシック" pitchFamily="34" charset="-128"/>
              </a:rPr>
              <a:t>’</a:t>
            </a:r>
            <a:r>
              <a:rPr lang="en-US" altLang="ja-JP" dirty="0">
                <a:solidFill>
                  <a:srgbClr val="FF0000"/>
                </a:solidFill>
                <a:ea typeface="ＭＳ Ｐゴシック" pitchFamily="34" charset="-128"/>
              </a:rPr>
              <a:t>) </a:t>
            </a:r>
            <a:r>
              <a:rPr lang="en-US" altLang="ja-JP" dirty="0">
                <a:ea typeface="ＭＳ Ｐゴシック" pitchFamily="34" charset="-128"/>
              </a:rPr>
              <a:t>(and discount </a:t>
            </a:r>
            <a:r>
              <a:rPr lang="en-US" altLang="ja-JP" dirty="0">
                <a:solidFill>
                  <a:srgbClr val="FF0000"/>
                </a:solidFill>
                <a:ea typeface="ＭＳ Ｐゴシック" pitchFamily="34" charset="-128"/>
                <a:sym typeface="Symbol" pitchFamily="18" charset="2"/>
              </a:rPr>
              <a:t></a:t>
            </a:r>
            <a:r>
              <a:rPr lang="en-US" altLang="ja-JP" dirty="0">
                <a:ea typeface="ＭＳ Ｐゴシック" pitchFamily="34" charset="-128"/>
              </a:rPr>
              <a:t>)</a:t>
            </a:r>
          </a:p>
          <a:p>
            <a:pPr lvl="1">
              <a:lnSpc>
                <a:spcPct val="80000"/>
              </a:lnSpc>
            </a:pPr>
            <a:endParaRPr lang="en-US" baseline="-25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baseline="-250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MDP quantities so far: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Policy = Choice of action for each state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Utility = sum of (discounted) rewards</a:t>
            </a:r>
          </a:p>
        </p:txBody>
      </p:sp>
      <p:grpSp>
        <p:nvGrpSpPr>
          <p:cNvPr id="41987" name="Group 4"/>
          <p:cNvGrpSpPr>
            <a:grpSpLocks/>
          </p:cNvGrpSpPr>
          <p:nvPr/>
        </p:nvGrpSpPr>
        <p:grpSpPr bwMode="auto">
          <a:xfrm>
            <a:off x="8001000" y="2193327"/>
            <a:ext cx="3048000" cy="2754586"/>
            <a:chOff x="2400" y="1401"/>
            <a:chExt cx="1392" cy="1258"/>
          </a:xfrm>
        </p:grpSpPr>
        <p:sp>
          <p:nvSpPr>
            <p:cNvPr id="41989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41990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2003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004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005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006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41991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41992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41999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000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001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002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41993" name="Text Box 17"/>
            <p:cNvSpPr txBox="1">
              <a:spLocks noChangeArrowheads="1"/>
            </p:cNvSpPr>
            <p:nvPr/>
          </p:nvSpPr>
          <p:spPr bwMode="auto">
            <a:xfrm>
              <a:off x="3071" y="1680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41994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41995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41996" name="Text Box 20"/>
            <p:cNvSpPr txBox="1">
              <a:spLocks noChangeArrowheads="1"/>
            </p:cNvSpPr>
            <p:nvPr/>
          </p:nvSpPr>
          <p:spPr bwMode="auto">
            <a:xfrm>
              <a:off x="2609" y="2261"/>
              <a:ext cx="50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>
                  <a:latin typeface="Calibri"/>
                  <a:cs typeface="Calibri"/>
                </a:rPr>
                <a:t>s,a,s</a:t>
              </a:r>
              <a:r>
                <a:rPr lang="ja-JP" altLang="en-US" sz="2400" dirty="0">
                  <a:latin typeface="Calibri"/>
                  <a:cs typeface="Calibri"/>
                </a:rPr>
                <a:t>’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41997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41998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4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4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0003078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MDPs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6187" y="1667339"/>
            <a:ext cx="7313613" cy="42757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32435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Quantities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295400"/>
            <a:ext cx="6705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value</a:t>
            </a:r>
            <a:r>
              <a:rPr kumimoji="0" lang="en-US" sz="2800" b="0" i="0" u="none" strike="noStrike" kern="0" cap="none" spc="0" normalizeH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(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utility) of a state s: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V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(s) = expected utility after starting in s and acting optimally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value (utility) of a q-state (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s,a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Q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(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s,a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) = expected utility starting out having taken action a from state s and (thereafter) acting optimally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Calibri" pitchFamily="34" charset="0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optimal policy: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sym typeface="Symbol" pitchFamily="18" charset="2"/>
              </a:rPr>
              <a:t>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(s) =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argmax</a:t>
            </a:r>
            <a:r>
              <a:rPr kumimoji="0" lang="en-US" sz="2800" b="0" i="0" u="none" strike="noStrike" kern="0" cap="none" spc="0" normalizeH="0" baseline="-25000" noProof="0" dirty="0" err="1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a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[Q*(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s,a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)]</a:t>
            </a:r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8732838" y="2209800"/>
            <a:ext cx="350837" cy="276225"/>
          </a:xfrm>
          <a:prstGeom prst="triangle">
            <a:avLst>
              <a:gd name="adj" fmla="val 50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8615363" y="4468813"/>
            <a:ext cx="350837" cy="276225"/>
          </a:xfrm>
          <a:prstGeom prst="triangle">
            <a:avLst>
              <a:gd name="adj" fmla="val 50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 rtl="1"/>
            <a:endParaRPr lang="en-US">
              <a:latin typeface="Calibri"/>
              <a:cs typeface="Calibri"/>
            </a:endParaRP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H="1">
            <a:off x="7504113" y="2498725"/>
            <a:ext cx="1403350" cy="8064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 flipH="1">
            <a:off x="8382000" y="2498725"/>
            <a:ext cx="525463" cy="806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>
            <a:off x="8907463" y="2498725"/>
            <a:ext cx="525462" cy="6905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0" name="Oval 11"/>
          <p:cNvSpPr>
            <a:spLocks noChangeArrowheads="1"/>
          </p:cNvSpPr>
          <p:nvPr/>
        </p:nvSpPr>
        <p:spPr bwMode="auto">
          <a:xfrm>
            <a:off x="8264525" y="3305175"/>
            <a:ext cx="292100" cy="287338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 flipH="1">
            <a:off x="7696200" y="3592513"/>
            <a:ext cx="690563" cy="4651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>
            <a:off x="8386763" y="3592513"/>
            <a:ext cx="757237" cy="3889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3" name="Line 15"/>
          <p:cNvSpPr>
            <a:spLocks noChangeShapeType="1"/>
          </p:cNvSpPr>
          <p:nvPr/>
        </p:nvSpPr>
        <p:spPr bwMode="auto">
          <a:xfrm flipH="1">
            <a:off x="7945438" y="3592513"/>
            <a:ext cx="441325" cy="863600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4" name="Line 16"/>
          <p:cNvSpPr>
            <a:spLocks noChangeShapeType="1"/>
          </p:cNvSpPr>
          <p:nvPr/>
        </p:nvSpPr>
        <p:spPr bwMode="auto">
          <a:xfrm>
            <a:off x="8386763" y="3592513"/>
            <a:ext cx="423862" cy="86360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8674100" y="2740025"/>
            <a:ext cx="292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a</a:t>
            </a:r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9083675" y="2209800"/>
            <a:ext cx="292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  <a:latin typeface="Calibri"/>
                <a:cs typeface="Calibri"/>
              </a:rPr>
              <a:t>s</a:t>
            </a:r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8991600" y="4456113"/>
            <a:ext cx="381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en-US">
                <a:solidFill>
                  <a:srgbClr val="0000FF"/>
                </a:solidFill>
                <a:latin typeface="Calibri"/>
                <a:cs typeface="Calibri"/>
              </a:rPr>
              <a:t>s’</a:t>
            </a:r>
          </a:p>
        </p:txBody>
      </p:sp>
      <p:sp>
        <p:nvSpPr>
          <p:cNvPr id="18" name="Text Box 20"/>
          <p:cNvSpPr txBox="1">
            <a:spLocks noChangeArrowheads="1"/>
          </p:cNvSpPr>
          <p:nvPr/>
        </p:nvSpPr>
        <p:spPr bwMode="auto">
          <a:xfrm>
            <a:off x="8556625" y="3305175"/>
            <a:ext cx="584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s, a</a:t>
            </a:r>
          </a:p>
        </p:txBody>
      </p:sp>
      <p:sp>
        <p:nvSpPr>
          <p:cNvPr id="19" name="Line 22"/>
          <p:cNvSpPr>
            <a:spLocks noChangeShapeType="1"/>
          </p:cNvSpPr>
          <p:nvPr/>
        </p:nvSpPr>
        <p:spPr bwMode="auto">
          <a:xfrm flipH="1">
            <a:off x="7388225" y="4745038"/>
            <a:ext cx="1401763" cy="4032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" name="Line 24"/>
          <p:cNvSpPr>
            <a:spLocks noChangeShapeType="1"/>
          </p:cNvSpPr>
          <p:nvPr/>
        </p:nvSpPr>
        <p:spPr bwMode="auto">
          <a:xfrm flipH="1">
            <a:off x="8264525" y="4745038"/>
            <a:ext cx="525463" cy="4032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1" name="Line 25"/>
          <p:cNvSpPr>
            <a:spLocks noChangeShapeType="1"/>
          </p:cNvSpPr>
          <p:nvPr/>
        </p:nvSpPr>
        <p:spPr bwMode="auto">
          <a:xfrm>
            <a:off x="8789988" y="4745038"/>
            <a:ext cx="527050" cy="3444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2" name="Text Box 27"/>
          <p:cNvSpPr txBox="1">
            <a:spLocks noChangeArrowheads="1"/>
          </p:cNvSpPr>
          <p:nvPr/>
        </p:nvSpPr>
        <p:spPr bwMode="auto">
          <a:xfrm>
            <a:off x="9723438" y="4016375"/>
            <a:ext cx="21637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C00000"/>
                </a:solidFill>
                <a:latin typeface="Calibri"/>
                <a:cs typeface="Calibri"/>
              </a:rPr>
              <a:t>(s,a,s’) is a </a:t>
            </a:r>
            <a:br>
              <a:rPr lang="en-US" sz="2000">
                <a:solidFill>
                  <a:srgbClr val="C00000"/>
                </a:solidFill>
                <a:latin typeface="Calibri"/>
                <a:cs typeface="Calibri"/>
              </a:rPr>
            </a:br>
            <a:r>
              <a:rPr lang="en-US" sz="2000" i="1">
                <a:solidFill>
                  <a:srgbClr val="C00000"/>
                </a:solidFill>
                <a:latin typeface="Calibri"/>
                <a:cs typeface="Calibri"/>
              </a:rPr>
              <a:t>transition</a:t>
            </a:r>
          </a:p>
        </p:txBody>
      </p:sp>
      <p:sp>
        <p:nvSpPr>
          <p:cNvPr id="23" name="Text Box 28"/>
          <p:cNvSpPr txBox="1">
            <a:spLocks noChangeArrowheads="1"/>
          </p:cNvSpPr>
          <p:nvPr/>
        </p:nvSpPr>
        <p:spPr bwMode="auto">
          <a:xfrm>
            <a:off x="7924800" y="4008438"/>
            <a:ext cx="819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s,a,s’</a:t>
            </a:r>
          </a:p>
        </p:txBody>
      </p:sp>
      <p:sp>
        <p:nvSpPr>
          <p:cNvPr id="24" name="Text Box 30"/>
          <p:cNvSpPr txBox="1">
            <a:spLocks noChangeArrowheads="1"/>
          </p:cNvSpPr>
          <p:nvPr/>
        </p:nvSpPr>
        <p:spPr bwMode="auto">
          <a:xfrm>
            <a:off x="9723438" y="2076450"/>
            <a:ext cx="10525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0000FF"/>
                </a:solidFill>
                <a:latin typeface="Calibri"/>
                <a:cs typeface="Calibri"/>
              </a:rPr>
              <a:t>s is a </a:t>
            </a:r>
            <a:r>
              <a:rPr lang="en-US" sz="2000" i="1">
                <a:solidFill>
                  <a:srgbClr val="0000FF"/>
                </a:solidFill>
                <a:latin typeface="Calibri"/>
                <a:cs typeface="Calibri"/>
              </a:rPr>
              <a:t>state</a:t>
            </a:r>
          </a:p>
        </p:txBody>
      </p:sp>
      <p:sp>
        <p:nvSpPr>
          <p:cNvPr id="25" name="Text Box 32"/>
          <p:cNvSpPr txBox="1">
            <a:spLocks noChangeArrowheads="1"/>
          </p:cNvSpPr>
          <p:nvPr/>
        </p:nvSpPr>
        <p:spPr bwMode="auto">
          <a:xfrm>
            <a:off x="9723438" y="3048000"/>
            <a:ext cx="1295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8000"/>
                </a:solidFill>
                <a:latin typeface="Calibri"/>
                <a:cs typeface="Calibri"/>
              </a:rPr>
              <a:t>(s, a) is a </a:t>
            </a:r>
            <a:r>
              <a:rPr lang="en-US" sz="2000" i="1" dirty="0">
                <a:solidFill>
                  <a:srgbClr val="008000"/>
                </a:solidFill>
                <a:latin typeface="Calibri"/>
                <a:cs typeface="Calibri"/>
              </a:rPr>
              <a:t>q-state</a:t>
            </a:r>
          </a:p>
        </p:txBody>
      </p:sp>
    </p:spTree>
    <p:extLst>
      <p:ext uri="{BB962C8B-B14F-4D97-AF65-F5344CB8AC3E}">
        <p14:creationId xmlns:p14="http://schemas.microsoft.com/office/powerpoint/2010/main" val="33776204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Snapshot of Demo – </a:t>
            </a:r>
            <a:r>
              <a:rPr lang="en-US" dirty="0" err="1"/>
              <a:t>Gridworld</a:t>
            </a:r>
            <a:r>
              <a:rPr lang="en-US" dirty="0"/>
              <a:t> V Values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25585" y="342900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</a:t>
            </a:r>
          </a:p>
          <a:p>
            <a:r>
              <a:rPr lang="en-US" dirty="0">
                <a:latin typeface="Calibri"/>
                <a:cs typeface="Calibri"/>
              </a:rPr>
              <a:t>Discount = 1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6" name="Picture 5" descr="Screen Shot 2014-08-10 at 7.36.1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161" y="1463040"/>
            <a:ext cx="5841677" cy="539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4383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Snapshot of Demo – </a:t>
            </a:r>
            <a:r>
              <a:rPr lang="en-US" dirty="0" err="1"/>
              <a:t>Gridworld</a:t>
            </a:r>
            <a:r>
              <a:rPr lang="en-US" dirty="0"/>
              <a:t> Q Values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9697" y="342900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</a:t>
            </a:r>
          </a:p>
          <a:p>
            <a:r>
              <a:rPr lang="en-US" dirty="0">
                <a:latin typeface="Calibri"/>
                <a:cs typeface="Calibri"/>
              </a:rPr>
              <a:t>Discount = 1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7" name="Picture 6" descr="Screen Shot 2014-08-10 at 7.37.3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094" y="1463040"/>
            <a:ext cx="5823811" cy="539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0528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Snapshot of Demo – </a:t>
            </a:r>
            <a:r>
              <a:rPr lang="en-US" dirty="0" err="1"/>
              <a:t>Gridworld</a:t>
            </a:r>
            <a:r>
              <a:rPr lang="en-US" dirty="0"/>
              <a:t> V Values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71889" y="342900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1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39.1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805" y="1463040"/>
            <a:ext cx="5832389" cy="539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3802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Snapshot of Demo – </a:t>
            </a:r>
            <a:r>
              <a:rPr lang="en-US" dirty="0" err="1"/>
              <a:t>Gridworld</a:t>
            </a:r>
            <a:r>
              <a:rPr lang="en-US" dirty="0"/>
              <a:t> Q Values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08465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1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39.2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589" y="1463040"/>
            <a:ext cx="5848821" cy="539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3734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Snapshot of Demo – </a:t>
            </a:r>
            <a:r>
              <a:rPr lang="en-US" dirty="0" err="1"/>
              <a:t>Gridworld</a:t>
            </a:r>
            <a:r>
              <a:rPr lang="en-US" dirty="0"/>
              <a:t> V Values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84081" y="3534667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0.5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571" y="1463040"/>
            <a:ext cx="5858857" cy="539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7135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Snapshot of Demo – </a:t>
            </a:r>
            <a:r>
              <a:rPr lang="en-US" dirty="0" err="1"/>
              <a:t>Gridworld</a:t>
            </a:r>
            <a:r>
              <a:rPr lang="en-US" dirty="0"/>
              <a:t> Q Values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0" y="342900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0.5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275" y="1463040"/>
            <a:ext cx="5867450" cy="539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6682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Snapshot of Demo – </a:t>
            </a:r>
            <a:r>
              <a:rPr lang="en-US" dirty="0" err="1"/>
              <a:t>Gridworld</a:t>
            </a:r>
            <a:r>
              <a:rPr lang="en-US" dirty="0"/>
              <a:t> V Values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0" y="342900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-0.1</a:t>
            </a:r>
          </a:p>
        </p:txBody>
      </p:sp>
      <p:pic>
        <p:nvPicPr>
          <p:cNvPr id="3" name="Picture 2" descr="Screen Shot 2014-08-10 at 7.42.4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182" y="1143000"/>
            <a:ext cx="620563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7395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Snapshot of Demo – </a:t>
            </a:r>
            <a:r>
              <a:rPr lang="en-US" dirty="0" err="1"/>
              <a:t>Gridworld</a:t>
            </a:r>
            <a:r>
              <a:rPr lang="en-US" dirty="0"/>
              <a:t> Q Values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35313" y="3555151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-0.1</a:t>
            </a:r>
          </a:p>
        </p:txBody>
      </p:sp>
      <p:pic>
        <p:nvPicPr>
          <p:cNvPr id="3" name="Picture 2" descr="Screen Shot 2014-08-10 at 7.42.5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416" y="1175632"/>
            <a:ext cx="6161168" cy="568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6787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Values of States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Fundamental operation: compute the (</a:t>
            </a:r>
            <a:r>
              <a:rPr lang="en-US" sz="2800" dirty="0" err="1"/>
              <a:t>expectimax</a:t>
            </a:r>
            <a:r>
              <a:rPr lang="en-US" sz="2800" dirty="0"/>
              <a:t>) value of a state</a:t>
            </a:r>
          </a:p>
          <a:p>
            <a:pPr lvl="1"/>
            <a:r>
              <a:rPr lang="en-US" sz="2400" dirty="0"/>
              <a:t>Expected utility under optimal action</a:t>
            </a:r>
          </a:p>
          <a:p>
            <a:pPr lvl="1"/>
            <a:r>
              <a:rPr lang="en-US" sz="2400" dirty="0"/>
              <a:t>Average sum of (discounted) rewards</a:t>
            </a:r>
          </a:p>
          <a:p>
            <a:pPr lvl="1"/>
            <a:r>
              <a:rPr lang="en-US" sz="2400" dirty="0"/>
              <a:t>This is just what </a:t>
            </a:r>
            <a:r>
              <a:rPr lang="en-US" sz="2400" dirty="0" err="1"/>
              <a:t>expectimax</a:t>
            </a:r>
            <a:r>
              <a:rPr lang="en-US" sz="2400" dirty="0"/>
              <a:t> computed!</a:t>
            </a:r>
          </a:p>
          <a:p>
            <a:pPr lvl="1"/>
            <a:endParaRPr lang="en-US" sz="2400" dirty="0"/>
          </a:p>
          <a:p>
            <a:r>
              <a:rPr lang="en-US" sz="2800" dirty="0"/>
              <a:t>Recursive definition of value:</a:t>
            </a:r>
          </a:p>
        </p:txBody>
      </p:sp>
      <p:pic>
        <p:nvPicPr>
          <p:cNvPr id="52" name="Picture 5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378073" y="4601089"/>
            <a:ext cx="3078105" cy="405370"/>
          </a:xfrm>
          <a:prstGeom prst="rect">
            <a:avLst/>
          </a:prstGeom>
          <a:noFill/>
          <a:ln/>
          <a:effectLst/>
        </p:spPr>
      </p:pic>
      <p:pic>
        <p:nvPicPr>
          <p:cNvPr id="48" name="Picture 47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378073" y="5843053"/>
            <a:ext cx="6950388" cy="690805"/>
          </a:xfrm>
          <a:prstGeom prst="rect">
            <a:avLst/>
          </a:prstGeom>
          <a:noFill/>
          <a:ln/>
          <a:effectLst/>
        </p:spPr>
      </p:pic>
      <p:pic>
        <p:nvPicPr>
          <p:cNvPr id="47" name="Picture 46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1378073" y="5204261"/>
            <a:ext cx="5556003" cy="593269"/>
          </a:xfrm>
          <a:prstGeom prst="rect">
            <a:avLst/>
          </a:prstGeom>
          <a:noFill/>
          <a:ln/>
          <a:effectLst/>
        </p:spPr>
      </p:pic>
      <p:grpSp>
        <p:nvGrpSpPr>
          <p:cNvPr id="27" name="Group 4"/>
          <p:cNvGrpSpPr>
            <a:grpSpLocks/>
          </p:cNvGrpSpPr>
          <p:nvPr/>
        </p:nvGrpSpPr>
        <p:grpSpPr bwMode="auto">
          <a:xfrm>
            <a:off x="8587946" y="2746309"/>
            <a:ext cx="3048000" cy="2754586"/>
            <a:chOff x="2400" y="1401"/>
            <a:chExt cx="1392" cy="1258"/>
          </a:xfrm>
        </p:grpSpPr>
        <p:sp>
          <p:nvSpPr>
            <p:cNvPr id="28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grpSp>
          <p:nvGrpSpPr>
            <p:cNvPr id="29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2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43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44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45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/>
              </a:p>
            </p:txBody>
          </p:sp>
        </p:grpSp>
        <p:sp>
          <p:nvSpPr>
            <p:cNvPr id="30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/>
            </a:p>
          </p:txBody>
        </p:sp>
        <p:grpSp>
          <p:nvGrpSpPr>
            <p:cNvPr id="31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38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39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40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41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/>
              </a:p>
            </p:txBody>
          </p:sp>
        </p:grpSp>
        <p:sp>
          <p:nvSpPr>
            <p:cNvPr id="32" name="Text Box 17"/>
            <p:cNvSpPr txBox="1">
              <a:spLocks noChangeArrowheads="1"/>
            </p:cNvSpPr>
            <p:nvPr/>
          </p:nvSpPr>
          <p:spPr bwMode="auto">
            <a:xfrm>
              <a:off x="3071" y="1680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/>
                <a:t>a</a:t>
              </a:r>
            </a:p>
          </p:txBody>
        </p:sp>
        <p:sp>
          <p:nvSpPr>
            <p:cNvPr id="33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</a:rPr>
                <a:t>s</a:t>
              </a:r>
            </a:p>
          </p:txBody>
        </p:sp>
        <p:sp>
          <p:nvSpPr>
            <p:cNvPr id="34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</a:rPr>
                <a:t>s, a</a:t>
              </a:r>
            </a:p>
          </p:txBody>
        </p:sp>
        <p:sp>
          <p:nvSpPr>
            <p:cNvPr id="35" name="Text Box 20"/>
            <p:cNvSpPr txBox="1">
              <a:spLocks noChangeArrowheads="1"/>
            </p:cNvSpPr>
            <p:nvPr/>
          </p:nvSpPr>
          <p:spPr bwMode="auto">
            <a:xfrm>
              <a:off x="2609" y="2261"/>
              <a:ext cx="50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/>
                <a:t>s,a,s</a:t>
              </a:r>
              <a:r>
                <a:rPr lang="ja-JP" altLang="en-US" sz="2400"/>
                <a:t>’</a:t>
              </a:r>
              <a:endParaRPr lang="en-US" sz="2400" dirty="0"/>
            </a:p>
          </p:txBody>
        </p:sp>
        <p:sp>
          <p:nvSpPr>
            <p:cNvPr id="36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/>
            </a:p>
          </p:txBody>
        </p:sp>
        <p:sp>
          <p:nvSpPr>
            <p:cNvPr id="37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</a:rPr>
                <a:t>s</a:t>
              </a:r>
              <a:r>
                <a:rPr lang="ja-JP" altLang="en-US" sz="2400">
                  <a:solidFill>
                    <a:srgbClr val="0000FF"/>
                  </a:solidFill>
                </a:rPr>
                <a:t>’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0985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Racing </a:t>
            </a:r>
            <a:r>
              <a:rPr lang="en-US" dirty="0" err="1"/>
              <a:t>Expectimax</a:t>
            </a:r>
            <a:r>
              <a:rPr lang="en-US" dirty="0"/>
              <a:t> Search Tree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5146" y="1690688"/>
            <a:ext cx="928190" cy="610285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426" y="3519488"/>
            <a:ext cx="1014614" cy="639346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86345" y="5336620"/>
            <a:ext cx="984797" cy="697468"/>
          </a:xfrm>
          <a:prstGeom prst="rect">
            <a:avLst/>
          </a:prstGeom>
          <a:noFill/>
        </p:spPr>
      </p:pic>
      <p:sp>
        <p:nvSpPr>
          <p:cNvPr id="8" name="Oval 7"/>
          <p:cNvSpPr/>
          <p:nvPr/>
        </p:nvSpPr>
        <p:spPr>
          <a:xfrm>
            <a:off x="1832462" y="2605088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852262" y="2605088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5" idx="2"/>
            <a:endCxn id="9" idx="1"/>
          </p:cNvCxnSpPr>
          <p:nvPr/>
        </p:nvCxnSpPr>
        <p:spPr>
          <a:xfrm>
            <a:off x="5269241" y="2300973"/>
            <a:ext cx="2627658" cy="348752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5" idx="2"/>
            <a:endCxn id="8" idx="7"/>
          </p:cNvCxnSpPr>
          <p:nvPr/>
        </p:nvCxnSpPr>
        <p:spPr>
          <a:xfrm flipH="1">
            <a:off x="2092625" y="2300973"/>
            <a:ext cx="3176616" cy="348752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27788" y="3519488"/>
            <a:ext cx="928190" cy="610285"/>
          </a:xfrm>
          <a:prstGeom prst="rect">
            <a:avLst/>
          </a:prstGeom>
          <a:noFill/>
        </p:spPr>
      </p:pic>
      <p:cxnSp>
        <p:nvCxnSpPr>
          <p:cNvPr id="17" name="Straight Arrow Connector 16"/>
          <p:cNvCxnSpPr>
            <a:stCxn id="9" idx="4"/>
            <a:endCxn id="16" idx="0"/>
          </p:cNvCxnSpPr>
          <p:nvPr/>
        </p:nvCxnSpPr>
        <p:spPr>
          <a:xfrm flipH="1">
            <a:off x="6091883" y="2909888"/>
            <a:ext cx="1912779" cy="609600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4"/>
            <a:endCxn id="6" idx="0"/>
          </p:cNvCxnSpPr>
          <p:nvPr/>
        </p:nvCxnSpPr>
        <p:spPr>
          <a:xfrm>
            <a:off x="8004662" y="2909888"/>
            <a:ext cx="2219072" cy="609600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2988" y="3518803"/>
            <a:ext cx="928190" cy="610285"/>
          </a:xfrm>
          <a:prstGeom prst="rect">
            <a:avLst/>
          </a:prstGeom>
          <a:noFill/>
        </p:spPr>
      </p:pic>
      <p:cxnSp>
        <p:nvCxnSpPr>
          <p:cNvPr id="26" name="Straight Arrow Connector 25"/>
          <p:cNvCxnSpPr>
            <a:stCxn id="8" idx="4"/>
            <a:endCxn id="25" idx="0"/>
          </p:cNvCxnSpPr>
          <p:nvPr/>
        </p:nvCxnSpPr>
        <p:spPr>
          <a:xfrm flipH="1">
            <a:off x="1977083" y="2909888"/>
            <a:ext cx="7779" cy="60891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34626" y="5424488"/>
            <a:ext cx="1014614" cy="639346"/>
          </a:xfrm>
          <a:prstGeom prst="rect">
            <a:avLst/>
          </a:prstGeom>
          <a:noFill/>
        </p:spPr>
      </p:pic>
      <p:sp>
        <p:nvSpPr>
          <p:cNvPr id="30" name="Oval 29"/>
          <p:cNvSpPr/>
          <p:nvPr/>
        </p:nvSpPr>
        <p:spPr>
          <a:xfrm>
            <a:off x="826304" y="4509403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2841824" y="4509403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>
            <a:stCxn id="25" idx="2"/>
            <a:endCxn id="31" idx="1"/>
          </p:cNvCxnSpPr>
          <p:nvPr/>
        </p:nvCxnSpPr>
        <p:spPr>
          <a:xfrm>
            <a:off x="1977083" y="4129088"/>
            <a:ext cx="909378" cy="424952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5" idx="2"/>
            <a:endCxn id="30" idx="7"/>
          </p:cNvCxnSpPr>
          <p:nvPr/>
        </p:nvCxnSpPr>
        <p:spPr>
          <a:xfrm flipH="1">
            <a:off x="1086467" y="4129088"/>
            <a:ext cx="890616" cy="424952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2588" y="5424488"/>
            <a:ext cx="928190" cy="610285"/>
          </a:xfrm>
          <a:prstGeom prst="rect">
            <a:avLst/>
          </a:prstGeom>
          <a:noFill/>
        </p:spPr>
      </p:pic>
      <p:cxnSp>
        <p:nvCxnSpPr>
          <p:cNvPr id="35" name="Straight Arrow Connector 34"/>
          <p:cNvCxnSpPr>
            <a:stCxn id="31" idx="4"/>
            <a:endCxn id="34" idx="0"/>
          </p:cNvCxnSpPr>
          <p:nvPr/>
        </p:nvCxnSpPr>
        <p:spPr>
          <a:xfrm flipH="1">
            <a:off x="2586683" y="4814203"/>
            <a:ext cx="407541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31" idx="4"/>
            <a:endCxn id="29" idx="0"/>
          </p:cNvCxnSpPr>
          <p:nvPr/>
        </p:nvCxnSpPr>
        <p:spPr>
          <a:xfrm>
            <a:off x="2994224" y="4814203"/>
            <a:ext cx="447710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2388" y="5423118"/>
            <a:ext cx="928190" cy="610285"/>
          </a:xfrm>
          <a:prstGeom prst="rect">
            <a:avLst/>
          </a:prstGeom>
          <a:noFill/>
        </p:spPr>
      </p:pic>
      <p:cxnSp>
        <p:nvCxnSpPr>
          <p:cNvPr id="38" name="Straight Arrow Connector 37"/>
          <p:cNvCxnSpPr>
            <a:stCxn id="30" idx="4"/>
            <a:endCxn id="37" idx="0"/>
          </p:cNvCxnSpPr>
          <p:nvPr/>
        </p:nvCxnSpPr>
        <p:spPr>
          <a:xfrm>
            <a:off x="978704" y="4814203"/>
            <a:ext cx="7779" cy="60891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/>
          <p:cNvSpPr/>
          <p:nvPr/>
        </p:nvSpPr>
        <p:spPr>
          <a:xfrm>
            <a:off x="4925546" y="4509403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Arrow Connector 55"/>
          <p:cNvCxnSpPr>
            <a:endCxn id="53" idx="7"/>
          </p:cNvCxnSpPr>
          <p:nvPr/>
        </p:nvCxnSpPr>
        <p:spPr>
          <a:xfrm flipH="1">
            <a:off x="5185709" y="4129088"/>
            <a:ext cx="890616" cy="424952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21630" y="5423118"/>
            <a:ext cx="928190" cy="610285"/>
          </a:xfrm>
          <a:prstGeom prst="rect">
            <a:avLst/>
          </a:prstGeom>
          <a:noFill/>
        </p:spPr>
      </p:pic>
      <p:cxnSp>
        <p:nvCxnSpPr>
          <p:cNvPr id="61" name="Straight Arrow Connector 60"/>
          <p:cNvCxnSpPr>
            <a:stCxn id="53" idx="4"/>
            <a:endCxn id="60" idx="0"/>
          </p:cNvCxnSpPr>
          <p:nvPr/>
        </p:nvCxnSpPr>
        <p:spPr>
          <a:xfrm>
            <a:off x="5077946" y="4814203"/>
            <a:ext cx="7779" cy="60891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49426" y="5424488"/>
            <a:ext cx="1014614" cy="639346"/>
          </a:xfrm>
          <a:prstGeom prst="rect">
            <a:avLst/>
          </a:prstGeom>
          <a:noFill/>
        </p:spPr>
      </p:pic>
      <p:sp>
        <p:nvSpPr>
          <p:cNvPr id="65" name="Oval 64"/>
          <p:cNvSpPr/>
          <p:nvPr/>
        </p:nvSpPr>
        <p:spPr>
          <a:xfrm>
            <a:off x="6956624" y="4509403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Arrow Connector 65"/>
          <p:cNvCxnSpPr>
            <a:stCxn id="16" idx="2"/>
            <a:endCxn id="65" idx="1"/>
          </p:cNvCxnSpPr>
          <p:nvPr/>
        </p:nvCxnSpPr>
        <p:spPr>
          <a:xfrm>
            <a:off x="6091883" y="4129773"/>
            <a:ext cx="909378" cy="424267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37388" y="5424488"/>
            <a:ext cx="928190" cy="610285"/>
          </a:xfrm>
          <a:prstGeom prst="rect">
            <a:avLst/>
          </a:prstGeom>
          <a:noFill/>
        </p:spPr>
      </p:pic>
      <p:cxnSp>
        <p:nvCxnSpPr>
          <p:cNvPr id="68" name="Straight Arrow Connector 67"/>
          <p:cNvCxnSpPr>
            <a:stCxn id="65" idx="4"/>
            <a:endCxn id="67" idx="0"/>
          </p:cNvCxnSpPr>
          <p:nvPr/>
        </p:nvCxnSpPr>
        <p:spPr>
          <a:xfrm flipH="1">
            <a:off x="6701483" y="4814203"/>
            <a:ext cx="407541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65" idx="4"/>
            <a:endCxn id="64" idx="0"/>
          </p:cNvCxnSpPr>
          <p:nvPr/>
        </p:nvCxnSpPr>
        <p:spPr>
          <a:xfrm>
            <a:off x="7109024" y="4814203"/>
            <a:ext cx="447710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06826" y="5423803"/>
            <a:ext cx="1014614" cy="639346"/>
          </a:xfrm>
          <a:prstGeom prst="rect">
            <a:avLst/>
          </a:prstGeom>
          <a:noFill/>
        </p:spPr>
      </p:pic>
      <p:sp>
        <p:nvSpPr>
          <p:cNvPr id="72" name="Oval 71"/>
          <p:cNvSpPr/>
          <p:nvPr/>
        </p:nvSpPr>
        <p:spPr>
          <a:xfrm>
            <a:off x="9014024" y="4508718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Arrow Connector 72"/>
          <p:cNvCxnSpPr>
            <a:stCxn id="6" idx="2"/>
            <a:endCxn id="72" idx="7"/>
          </p:cNvCxnSpPr>
          <p:nvPr/>
        </p:nvCxnSpPr>
        <p:spPr>
          <a:xfrm flipH="1">
            <a:off x="9274187" y="4158834"/>
            <a:ext cx="949547" cy="394521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94788" y="5423803"/>
            <a:ext cx="928190" cy="610285"/>
          </a:xfrm>
          <a:prstGeom prst="rect">
            <a:avLst/>
          </a:prstGeom>
          <a:noFill/>
        </p:spPr>
      </p:pic>
      <p:cxnSp>
        <p:nvCxnSpPr>
          <p:cNvPr id="75" name="Straight Arrow Connector 74"/>
          <p:cNvCxnSpPr>
            <a:stCxn id="72" idx="4"/>
            <a:endCxn id="74" idx="0"/>
          </p:cNvCxnSpPr>
          <p:nvPr/>
        </p:nvCxnSpPr>
        <p:spPr>
          <a:xfrm flipH="1">
            <a:off x="8758883" y="4813518"/>
            <a:ext cx="407541" cy="61028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72" idx="4"/>
            <a:endCxn id="71" idx="0"/>
          </p:cNvCxnSpPr>
          <p:nvPr/>
        </p:nvCxnSpPr>
        <p:spPr>
          <a:xfrm>
            <a:off x="9166424" y="4813518"/>
            <a:ext cx="447710" cy="61028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/>
          <p:cNvSpPr/>
          <p:nvPr/>
        </p:nvSpPr>
        <p:spPr>
          <a:xfrm>
            <a:off x="11181725" y="4509403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0" name="Straight Arrow Connector 79"/>
          <p:cNvCxnSpPr>
            <a:stCxn id="6" idx="2"/>
            <a:endCxn id="79" idx="1"/>
          </p:cNvCxnSpPr>
          <p:nvPr/>
        </p:nvCxnSpPr>
        <p:spPr>
          <a:xfrm>
            <a:off x="10223734" y="4158834"/>
            <a:ext cx="1002628" cy="395206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stCxn id="79" idx="4"/>
          </p:cNvCxnSpPr>
          <p:nvPr/>
        </p:nvCxnSpPr>
        <p:spPr>
          <a:xfrm>
            <a:off x="11334125" y="4814203"/>
            <a:ext cx="7779" cy="60891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6928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Racing Search Tree</a:t>
            </a:r>
          </a:p>
        </p:txBody>
      </p:sp>
      <p:pic>
        <p:nvPicPr>
          <p:cNvPr id="45" name="Picture 44" descr="RacingSubTre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3352800"/>
            <a:ext cx="5803005" cy="2822260"/>
          </a:xfrm>
          <a:prstGeom prst="rect">
            <a:avLst/>
          </a:prstGeom>
        </p:spPr>
      </p:pic>
      <p:grpSp>
        <p:nvGrpSpPr>
          <p:cNvPr id="44" name="Group 43"/>
          <p:cNvGrpSpPr/>
          <p:nvPr/>
        </p:nvGrpSpPr>
        <p:grpSpPr>
          <a:xfrm>
            <a:off x="2982141" y="1447800"/>
            <a:ext cx="6237200" cy="2286000"/>
            <a:chOff x="460604" y="1295400"/>
            <a:chExt cx="11931837" cy="4373146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43363" y="1295400"/>
              <a:ext cx="928189" cy="610285"/>
            </a:xfrm>
            <a:prstGeom prst="rect">
              <a:avLst/>
            </a:prstGeom>
            <a:noFill/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212034" y="3124200"/>
              <a:ext cx="1014614" cy="639346"/>
            </a:xfrm>
            <a:prstGeom prst="rect">
              <a:avLst/>
            </a:prstGeom>
            <a:noFill/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407647" y="4941332"/>
              <a:ext cx="984794" cy="697467"/>
            </a:xfrm>
            <a:prstGeom prst="rect">
              <a:avLst/>
            </a:prstGeom>
            <a:noFill/>
          </p:spPr>
        </p:pic>
        <p:sp>
          <p:nvSpPr>
            <p:cNvPr id="8" name="Oval 7"/>
            <p:cNvSpPr/>
            <p:nvPr/>
          </p:nvSpPr>
          <p:spPr>
            <a:xfrm>
              <a:off x="1770678" y="220980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8153453" y="2209801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Arrow Connector 10"/>
            <p:cNvCxnSpPr>
              <a:stCxn id="5" idx="2"/>
              <a:endCxn id="9" idx="1"/>
            </p:cNvCxnSpPr>
            <p:nvPr/>
          </p:nvCxnSpPr>
          <p:spPr>
            <a:xfrm>
              <a:off x="5207456" y="1905685"/>
              <a:ext cx="2990634" cy="348752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5" idx="2"/>
              <a:endCxn id="8" idx="7"/>
            </p:cNvCxnSpPr>
            <p:nvPr/>
          </p:nvCxnSpPr>
          <p:spPr>
            <a:xfrm flipH="1">
              <a:off x="2030841" y="1905685"/>
              <a:ext cx="3176616" cy="3487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566004" y="312420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17" name="Straight Arrow Connector 16"/>
            <p:cNvCxnSpPr>
              <a:stCxn id="9" idx="4"/>
              <a:endCxn id="16" idx="0"/>
            </p:cNvCxnSpPr>
            <p:nvPr/>
          </p:nvCxnSpPr>
          <p:spPr>
            <a:xfrm flipH="1">
              <a:off x="6030098" y="2514601"/>
              <a:ext cx="2275755" cy="609599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9" idx="4"/>
              <a:endCxn id="6" idx="0"/>
            </p:cNvCxnSpPr>
            <p:nvPr/>
          </p:nvCxnSpPr>
          <p:spPr>
            <a:xfrm>
              <a:off x="8305854" y="2514601"/>
              <a:ext cx="2413488" cy="609599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51204" y="3123515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26" name="Straight Arrow Connector 25"/>
            <p:cNvCxnSpPr>
              <a:stCxn id="8" idx="4"/>
              <a:endCxn id="25" idx="0"/>
            </p:cNvCxnSpPr>
            <p:nvPr/>
          </p:nvCxnSpPr>
          <p:spPr>
            <a:xfrm flipH="1">
              <a:off x="1915299" y="2514600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088129" y="5029200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30" name="Oval 29"/>
            <p:cNvSpPr/>
            <p:nvPr/>
          </p:nvSpPr>
          <p:spPr>
            <a:xfrm>
              <a:off x="76452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2778807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Arrow Connector 31"/>
            <p:cNvCxnSpPr>
              <a:stCxn id="25" idx="2"/>
              <a:endCxn id="31" idx="1"/>
            </p:cNvCxnSpPr>
            <p:nvPr/>
          </p:nvCxnSpPr>
          <p:spPr>
            <a:xfrm>
              <a:off x="1915298" y="3733800"/>
              <a:ext cx="908145" cy="424951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25" idx="2"/>
              <a:endCxn id="30" idx="7"/>
            </p:cNvCxnSpPr>
            <p:nvPr/>
          </p:nvCxnSpPr>
          <p:spPr>
            <a:xfrm flipH="1">
              <a:off x="1024683" y="3733800"/>
              <a:ext cx="890616" cy="4249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72547" y="502920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35" name="Straight Arrow Connector 34"/>
            <p:cNvCxnSpPr>
              <a:stCxn id="31" idx="4"/>
              <a:endCxn id="34" idx="0"/>
            </p:cNvCxnSpPr>
            <p:nvPr/>
          </p:nvCxnSpPr>
          <p:spPr>
            <a:xfrm flipH="1">
              <a:off x="2236642" y="4418915"/>
              <a:ext cx="694565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>
              <a:stCxn id="31" idx="4"/>
              <a:endCxn id="29" idx="0"/>
            </p:cNvCxnSpPr>
            <p:nvPr/>
          </p:nvCxnSpPr>
          <p:spPr>
            <a:xfrm>
              <a:off x="2931207" y="4418915"/>
              <a:ext cx="66423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0604" y="502783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38" name="Straight Arrow Connector 37"/>
            <p:cNvCxnSpPr>
              <a:stCxn id="30" idx="4"/>
              <a:endCxn id="37" idx="0"/>
            </p:cNvCxnSpPr>
            <p:nvPr/>
          </p:nvCxnSpPr>
          <p:spPr>
            <a:xfrm>
              <a:off x="916920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Oval 52"/>
            <p:cNvSpPr/>
            <p:nvPr/>
          </p:nvSpPr>
          <p:spPr>
            <a:xfrm>
              <a:off x="4863762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Arrow Connector 55"/>
            <p:cNvCxnSpPr>
              <a:endCxn id="53" idx="7"/>
            </p:cNvCxnSpPr>
            <p:nvPr/>
          </p:nvCxnSpPr>
          <p:spPr>
            <a:xfrm flipH="1">
              <a:off x="5123925" y="3733800"/>
              <a:ext cx="890616" cy="4249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59846" y="502783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61" name="Straight Arrow Connector 60"/>
            <p:cNvCxnSpPr>
              <a:stCxn id="53" idx="4"/>
              <a:endCxn id="60" idx="0"/>
            </p:cNvCxnSpPr>
            <p:nvPr/>
          </p:nvCxnSpPr>
          <p:spPr>
            <a:xfrm>
              <a:off x="5016162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4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169733" y="5029200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65" name="Oval 64"/>
            <p:cNvSpPr/>
            <p:nvPr/>
          </p:nvSpPr>
          <p:spPr>
            <a:xfrm>
              <a:off x="689484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6" name="Straight Arrow Connector 65"/>
            <p:cNvCxnSpPr>
              <a:stCxn id="16" idx="2"/>
              <a:endCxn id="65" idx="1"/>
            </p:cNvCxnSpPr>
            <p:nvPr/>
          </p:nvCxnSpPr>
          <p:spPr>
            <a:xfrm>
              <a:off x="6030099" y="3734485"/>
              <a:ext cx="909378" cy="424267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999923" y="502920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68" name="Straight Arrow Connector 67"/>
            <p:cNvCxnSpPr>
              <a:stCxn id="65" idx="4"/>
              <a:endCxn id="67" idx="0"/>
            </p:cNvCxnSpPr>
            <p:nvPr/>
          </p:nvCxnSpPr>
          <p:spPr>
            <a:xfrm flipH="1">
              <a:off x="6464016" y="4418915"/>
              <a:ext cx="583224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>
              <a:stCxn id="65" idx="4"/>
              <a:endCxn id="64" idx="0"/>
            </p:cNvCxnSpPr>
            <p:nvPr/>
          </p:nvCxnSpPr>
          <p:spPr>
            <a:xfrm>
              <a:off x="7047240" y="4418915"/>
              <a:ext cx="62980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1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920493" y="5028515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72" name="Oval 71"/>
            <p:cNvSpPr/>
            <p:nvPr/>
          </p:nvSpPr>
          <p:spPr>
            <a:xfrm>
              <a:off x="9478656" y="411343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3" name="Straight Arrow Connector 72"/>
            <p:cNvCxnSpPr>
              <a:stCxn id="6" idx="2"/>
              <a:endCxn id="72" idx="7"/>
            </p:cNvCxnSpPr>
            <p:nvPr/>
          </p:nvCxnSpPr>
          <p:spPr>
            <a:xfrm flipH="1">
              <a:off x="9738818" y="3763545"/>
              <a:ext cx="980524" cy="394521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549581" y="5028515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75" name="Straight Arrow Connector 74"/>
            <p:cNvCxnSpPr>
              <a:stCxn id="72" idx="4"/>
              <a:endCxn id="74" idx="0"/>
            </p:cNvCxnSpPr>
            <p:nvPr/>
          </p:nvCxnSpPr>
          <p:spPr>
            <a:xfrm flipH="1">
              <a:off x="9013677" y="4418230"/>
              <a:ext cx="617379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>
              <a:stCxn id="72" idx="4"/>
              <a:endCxn id="71" idx="0"/>
            </p:cNvCxnSpPr>
            <p:nvPr/>
          </p:nvCxnSpPr>
          <p:spPr>
            <a:xfrm>
              <a:off x="9631056" y="4418230"/>
              <a:ext cx="796745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/>
            <p:cNvSpPr/>
            <p:nvPr/>
          </p:nvSpPr>
          <p:spPr>
            <a:xfrm>
              <a:off x="11651969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" name="Straight Arrow Connector 79"/>
            <p:cNvCxnSpPr>
              <a:stCxn id="6" idx="2"/>
              <a:endCxn id="79" idx="1"/>
            </p:cNvCxnSpPr>
            <p:nvPr/>
          </p:nvCxnSpPr>
          <p:spPr>
            <a:xfrm>
              <a:off x="10719342" y="3763545"/>
              <a:ext cx="977264" cy="39520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>
              <a:stCxn id="79" idx="4"/>
            </p:cNvCxnSpPr>
            <p:nvPr/>
          </p:nvCxnSpPr>
          <p:spPr>
            <a:xfrm>
              <a:off x="11804369" y="4418915"/>
              <a:ext cx="7778" cy="608916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333089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Racing </a:t>
            </a:r>
            <a:r>
              <a:rPr lang="en-US" dirty="0" err="1"/>
              <a:t>Expectimax</a:t>
            </a:r>
            <a:r>
              <a:rPr lang="en-US" dirty="0"/>
              <a:t> Search Tree</a:t>
            </a:r>
          </a:p>
        </p:txBody>
      </p:sp>
      <p:sp>
        <p:nvSpPr>
          <p:cNvPr id="358" name="Content Placeholder 357"/>
          <p:cNvSpPr>
            <a:spLocks noGrp="1"/>
          </p:cNvSpPr>
          <p:nvPr>
            <p:ph idx="1"/>
          </p:nvPr>
        </p:nvSpPr>
        <p:spPr>
          <a:xfrm>
            <a:off x="625123" y="1822176"/>
            <a:ext cx="4470400" cy="4729164"/>
          </a:xfrm>
        </p:spPr>
        <p:txBody>
          <a:bodyPr>
            <a:normAutofit/>
          </a:bodyPr>
          <a:lstStyle/>
          <a:p>
            <a:r>
              <a:rPr lang="en-US" sz="2400" dirty="0"/>
              <a:t>We’re doing way too much work with </a:t>
            </a:r>
            <a:r>
              <a:rPr lang="en-US" sz="2400" dirty="0" err="1"/>
              <a:t>expectimax</a:t>
            </a:r>
            <a:r>
              <a:rPr lang="en-US" sz="2400" dirty="0"/>
              <a:t>!</a:t>
            </a:r>
          </a:p>
          <a:p>
            <a:pPr lvl="1"/>
            <a:endParaRPr lang="en-US" sz="2000" dirty="0"/>
          </a:p>
          <a:p>
            <a:r>
              <a:rPr lang="en-US" sz="2400" dirty="0"/>
              <a:t>Problem: States are repeated </a:t>
            </a:r>
          </a:p>
          <a:p>
            <a:pPr lvl="1"/>
            <a:r>
              <a:rPr lang="en-US" sz="2000" dirty="0"/>
              <a:t>Idea: Only compute needed quantities once</a:t>
            </a:r>
          </a:p>
          <a:p>
            <a:pPr lvl="1"/>
            <a:endParaRPr lang="en-US" sz="2000" dirty="0"/>
          </a:p>
          <a:p>
            <a:r>
              <a:rPr lang="en-US" sz="2400" dirty="0"/>
              <a:t>Problem: Tree goes on forever</a:t>
            </a:r>
          </a:p>
          <a:p>
            <a:pPr lvl="1"/>
            <a:r>
              <a:rPr lang="en-US" sz="2000" dirty="0"/>
              <a:t>Idea: Do a depth-limited computation, but with increasing depths until change is small</a:t>
            </a:r>
          </a:p>
          <a:p>
            <a:pPr lvl="1"/>
            <a:r>
              <a:rPr lang="en-US" sz="2000" dirty="0"/>
              <a:t>Note: deep parts of the tree eventually don’t matter if </a:t>
            </a:r>
            <a:r>
              <a:rPr lang="el-GR" sz="2000" dirty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en-US" sz="2000" dirty="0"/>
              <a:t> &lt; 1</a:t>
            </a:r>
          </a:p>
        </p:txBody>
      </p:sp>
      <p:pic>
        <p:nvPicPr>
          <p:cNvPr id="41" name="Picture 40" descr="RacingSubTre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429" y="3686434"/>
            <a:ext cx="5803005" cy="2822260"/>
          </a:xfrm>
          <a:prstGeom prst="rect">
            <a:avLst/>
          </a:prstGeom>
        </p:spPr>
      </p:pic>
      <p:grpSp>
        <p:nvGrpSpPr>
          <p:cNvPr id="22" name="Group 43"/>
          <p:cNvGrpSpPr/>
          <p:nvPr/>
        </p:nvGrpSpPr>
        <p:grpSpPr>
          <a:xfrm>
            <a:off x="5622370" y="1781434"/>
            <a:ext cx="6237200" cy="2286000"/>
            <a:chOff x="460604" y="1295400"/>
            <a:chExt cx="11931837" cy="4373146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43363" y="1295400"/>
              <a:ext cx="928189" cy="610285"/>
            </a:xfrm>
            <a:prstGeom prst="rect">
              <a:avLst/>
            </a:prstGeom>
            <a:noFill/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212034" y="3124200"/>
              <a:ext cx="1014614" cy="639346"/>
            </a:xfrm>
            <a:prstGeom prst="rect">
              <a:avLst/>
            </a:prstGeom>
            <a:noFill/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407647" y="4941332"/>
              <a:ext cx="984794" cy="697467"/>
            </a:xfrm>
            <a:prstGeom prst="rect">
              <a:avLst/>
            </a:prstGeom>
            <a:noFill/>
          </p:spPr>
        </p:pic>
        <p:sp>
          <p:nvSpPr>
            <p:cNvPr id="8" name="Oval 7"/>
            <p:cNvSpPr/>
            <p:nvPr/>
          </p:nvSpPr>
          <p:spPr>
            <a:xfrm>
              <a:off x="1770678" y="220980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8153453" y="2209801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Arrow Connector 10"/>
            <p:cNvCxnSpPr>
              <a:stCxn id="5" idx="2"/>
              <a:endCxn id="9" idx="1"/>
            </p:cNvCxnSpPr>
            <p:nvPr/>
          </p:nvCxnSpPr>
          <p:spPr>
            <a:xfrm>
              <a:off x="5207456" y="1905685"/>
              <a:ext cx="2990634" cy="348752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5" idx="2"/>
              <a:endCxn id="8" idx="7"/>
            </p:cNvCxnSpPr>
            <p:nvPr/>
          </p:nvCxnSpPr>
          <p:spPr>
            <a:xfrm flipH="1">
              <a:off x="2030841" y="1905685"/>
              <a:ext cx="3176616" cy="3487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566004" y="312420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17" name="Straight Arrow Connector 16"/>
            <p:cNvCxnSpPr>
              <a:stCxn id="9" idx="4"/>
              <a:endCxn id="16" idx="0"/>
            </p:cNvCxnSpPr>
            <p:nvPr/>
          </p:nvCxnSpPr>
          <p:spPr>
            <a:xfrm flipH="1">
              <a:off x="6030098" y="2514601"/>
              <a:ext cx="2275755" cy="609599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9" idx="4"/>
              <a:endCxn id="6" idx="0"/>
            </p:cNvCxnSpPr>
            <p:nvPr/>
          </p:nvCxnSpPr>
          <p:spPr>
            <a:xfrm>
              <a:off x="8305854" y="2514601"/>
              <a:ext cx="2413488" cy="609599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51203" y="3123515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26" name="Straight Arrow Connector 25"/>
            <p:cNvCxnSpPr>
              <a:stCxn id="8" idx="4"/>
              <a:endCxn id="25" idx="0"/>
            </p:cNvCxnSpPr>
            <p:nvPr/>
          </p:nvCxnSpPr>
          <p:spPr>
            <a:xfrm flipH="1">
              <a:off x="1915299" y="2514600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088129" y="5029200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30" name="Oval 29"/>
            <p:cNvSpPr/>
            <p:nvPr/>
          </p:nvSpPr>
          <p:spPr>
            <a:xfrm>
              <a:off x="76452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2778807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Arrow Connector 31"/>
            <p:cNvCxnSpPr>
              <a:stCxn id="25" idx="2"/>
              <a:endCxn id="31" idx="1"/>
            </p:cNvCxnSpPr>
            <p:nvPr/>
          </p:nvCxnSpPr>
          <p:spPr>
            <a:xfrm>
              <a:off x="1915298" y="3733800"/>
              <a:ext cx="908145" cy="424951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25" idx="2"/>
              <a:endCxn id="30" idx="7"/>
            </p:cNvCxnSpPr>
            <p:nvPr/>
          </p:nvCxnSpPr>
          <p:spPr>
            <a:xfrm flipH="1">
              <a:off x="1024683" y="3733800"/>
              <a:ext cx="890616" cy="4249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72547" y="502920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35" name="Straight Arrow Connector 34"/>
            <p:cNvCxnSpPr>
              <a:stCxn id="31" idx="4"/>
              <a:endCxn id="34" idx="0"/>
            </p:cNvCxnSpPr>
            <p:nvPr/>
          </p:nvCxnSpPr>
          <p:spPr>
            <a:xfrm flipH="1">
              <a:off x="2236642" y="4418915"/>
              <a:ext cx="694565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>
              <a:stCxn id="31" idx="4"/>
              <a:endCxn id="29" idx="0"/>
            </p:cNvCxnSpPr>
            <p:nvPr/>
          </p:nvCxnSpPr>
          <p:spPr>
            <a:xfrm>
              <a:off x="2931207" y="4418915"/>
              <a:ext cx="66423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0604" y="502783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38" name="Straight Arrow Connector 37"/>
            <p:cNvCxnSpPr>
              <a:stCxn id="30" idx="4"/>
              <a:endCxn id="37" idx="0"/>
            </p:cNvCxnSpPr>
            <p:nvPr/>
          </p:nvCxnSpPr>
          <p:spPr>
            <a:xfrm>
              <a:off x="916920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Oval 52"/>
            <p:cNvSpPr/>
            <p:nvPr/>
          </p:nvSpPr>
          <p:spPr>
            <a:xfrm>
              <a:off x="4863762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Arrow Connector 55"/>
            <p:cNvCxnSpPr>
              <a:endCxn id="53" idx="7"/>
            </p:cNvCxnSpPr>
            <p:nvPr/>
          </p:nvCxnSpPr>
          <p:spPr>
            <a:xfrm flipH="1">
              <a:off x="5123925" y="3733800"/>
              <a:ext cx="890616" cy="4249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59846" y="502783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61" name="Straight Arrow Connector 60"/>
            <p:cNvCxnSpPr>
              <a:stCxn id="53" idx="4"/>
              <a:endCxn id="60" idx="0"/>
            </p:cNvCxnSpPr>
            <p:nvPr/>
          </p:nvCxnSpPr>
          <p:spPr>
            <a:xfrm>
              <a:off x="5016162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4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169733" y="5029200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65" name="Oval 64"/>
            <p:cNvSpPr/>
            <p:nvPr/>
          </p:nvSpPr>
          <p:spPr>
            <a:xfrm>
              <a:off x="689484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6" name="Straight Arrow Connector 65"/>
            <p:cNvCxnSpPr>
              <a:stCxn id="16" idx="2"/>
              <a:endCxn id="65" idx="1"/>
            </p:cNvCxnSpPr>
            <p:nvPr/>
          </p:nvCxnSpPr>
          <p:spPr>
            <a:xfrm>
              <a:off x="6030099" y="3734485"/>
              <a:ext cx="909378" cy="424267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999923" y="502920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68" name="Straight Arrow Connector 67"/>
            <p:cNvCxnSpPr>
              <a:stCxn id="65" idx="4"/>
              <a:endCxn id="67" idx="0"/>
            </p:cNvCxnSpPr>
            <p:nvPr/>
          </p:nvCxnSpPr>
          <p:spPr>
            <a:xfrm flipH="1">
              <a:off x="6464016" y="4418915"/>
              <a:ext cx="583224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>
              <a:stCxn id="65" idx="4"/>
              <a:endCxn id="64" idx="0"/>
            </p:cNvCxnSpPr>
            <p:nvPr/>
          </p:nvCxnSpPr>
          <p:spPr>
            <a:xfrm>
              <a:off x="7047240" y="4418915"/>
              <a:ext cx="62980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1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920493" y="5028515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72" name="Oval 71"/>
            <p:cNvSpPr/>
            <p:nvPr/>
          </p:nvSpPr>
          <p:spPr>
            <a:xfrm>
              <a:off x="9478656" y="411343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3" name="Straight Arrow Connector 72"/>
            <p:cNvCxnSpPr>
              <a:stCxn id="6" idx="2"/>
              <a:endCxn id="72" idx="7"/>
            </p:cNvCxnSpPr>
            <p:nvPr/>
          </p:nvCxnSpPr>
          <p:spPr>
            <a:xfrm flipH="1">
              <a:off x="9738818" y="3763545"/>
              <a:ext cx="980524" cy="394521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549581" y="5028515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75" name="Straight Arrow Connector 74"/>
            <p:cNvCxnSpPr>
              <a:stCxn id="72" idx="4"/>
              <a:endCxn id="74" idx="0"/>
            </p:cNvCxnSpPr>
            <p:nvPr/>
          </p:nvCxnSpPr>
          <p:spPr>
            <a:xfrm flipH="1">
              <a:off x="9013677" y="4418230"/>
              <a:ext cx="617379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>
              <a:stCxn id="72" idx="4"/>
              <a:endCxn id="71" idx="0"/>
            </p:cNvCxnSpPr>
            <p:nvPr/>
          </p:nvCxnSpPr>
          <p:spPr>
            <a:xfrm>
              <a:off x="9631056" y="4418230"/>
              <a:ext cx="796745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/>
            <p:cNvSpPr/>
            <p:nvPr/>
          </p:nvSpPr>
          <p:spPr>
            <a:xfrm>
              <a:off x="11651969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" name="Straight Arrow Connector 79"/>
            <p:cNvCxnSpPr>
              <a:stCxn id="6" idx="2"/>
              <a:endCxn id="79" idx="1"/>
            </p:cNvCxnSpPr>
            <p:nvPr/>
          </p:nvCxnSpPr>
          <p:spPr>
            <a:xfrm>
              <a:off x="10719342" y="3763545"/>
              <a:ext cx="977264" cy="39520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>
              <a:stCxn id="79" idx="4"/>
            </p:cNvCxnSpPr>
            <p:nvPr/>
          </p:nvCxnSpPr>
          <p:spPr>
            <a:xfrm>
              <a:off x="11804369" y="4418915"/>
              <a:ext cx="7778" cy="608916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21633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Time-Limited 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399" y="2009733"/>
            <a:ext cx="8051799" cy="4729164"/>
          </a:xfrm>
        </p:spPr>
        <p:txBody>
          <a:bodyPr/>
          <a:lstStyle/>
          <a:p>
            <a:r>
              <a:rPr lang="en-US" sz="2400" dirty="0"/>
              <a:t>Key idea: time-limited values</a:t>
            </a:r>
          </a:p>
          <a:p>
            <a:pPr lvl="4"/>
            <a:endParaRPr lang="en-US" sz="1200" dirty="0"/>
          </a:p>
          <a:p>
            <a:r>
              <a:rPr lang="en-US" sz="2400" dirty="0"/>
              <a:t>Define </a:t>
            </a:r>
            <a:r>
              <a:rPr lang="en-US" sz="2400" dirty="0" err="1"/>
              <a:t>V</a:t>
            </a:r>
            <a:r>
              <a:rPr lang="en-US" sz="2400" baseline="-25000" dirty="0" err="1"/>
              <a:t>k</a:t>
            </a:r>
            <a:r>
              <a:rPr lang="en-US" sz="2400" dirty="0"/>
              <a:t>(s) to be the optimal value of s if the game ends in k more time steps</a:t>
            </a:r>
          </a:p>
          <a:p>
            <a:pPr lvl="1"/>
            <a:r>
              <a:rPr lang="en-US" sz="2000" dirty="0"/>
              <a:t>Equivalently, it’s what a depth-k </a:t>
            </a:r>
            <a:r>
              <a:rPr lang="en-US" sz="2000" dirty="0" err="1"/>
              <a:t>expectimax</a:t>
            </a:r>
            <a:r>
              <a:rPr lang="en-US" sz="2000" dirty="0"/>
              <a:t> would give from s</a:t>
            </a:r>
          </a:p>
          <a:p>
            <a:endParaRPr lang="en-US" sz="2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29020" y="1264178"/>
            <a:ext cx="2248579" cy="2164822"/>
          </a:xfrm>
          <a:prstGeom prst="rect">
            <a:avLst/>
          </a:prstGeom>
          <a:noFill/>
        </p:spPr>
      </p:pic>
      <p:grpSp>
        <p:nvGrpSpPr>
          <p:cNvPr id="7" name="Group 6"/>
          <p:cNvGrpSpPr/>
          <p:nvPr/>
        </p:nvGrpSpPr>
        <p:grpSpPr>
          <a:xfrm>
            <a:off x="1524350" y="4530813"/>
            <a:ext cx="4492280" cy="1731062"/>
            <a:chOff x="460604" y="1295400"/>
            <a:chExt cx="11348754" cy="4373146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43362" y="1295400"/>
              <a:ext cx="928190" cy="610286"/>
            </a:xfrm>
            <a:prstGeom prst="rect">
              <a:avLst/>
            </a:prstGeom>
            <a:noFill/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654641" y="3124199"/>
              <a:ext cx="1014612" cy="639346"/>
            </a:xfrm>
            <a:prstGeom prst="rect">
              <a:avLst/>
            </a:prstGeom>
            <a:noFill/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824561" y="4941331"/>
              <a:ext cx="984797" cy="697468"/>
            </a:xfrm>
            <a:prstGeom prst="rect">
              <a:avLst/>
            </a:prstGeom>
            <a:noFill/>
          </p:spPr>
        </p:pic>
        <p:sp>
          <p:nvSpPr>
            <p:cNvPr id="11" name="Oval 10"/>
            <p:cNvSpPr/>
            <p:nvPr/>
          </p:nvSpPr>
          <p:spPr>
            <a:xfrm>
              <a:off x="1770678" y="220980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7790478" y="220980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/>
            <p:cNvCxnSpPr>
              <a:stCxn id="8" idx="2"/>
              <a:endCxn id="12" idx="1"/>
            </p:cNvCxnSpPr>
            <p:nvPr/>
          </p:nvCxnSpPr>
          <p:spPr>
            <a:xfrm>
              <a:off x="5207457" y="1905685"/>
              <a:ext cx="2627658" cy="348752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8" idx="2"/>
              <a:endCxn id="11" idx="7"/>
            </p:cNvCxnSpPr>
            <p:nvPr/>
          </p:nvCxnSpPr>
          <p:spPr>
            <a:xfrm flipH="1">
              <a:off x="2030841" y="1905685"/>
              <a:ext cx="3176616" cy="3487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566005" y="3124199"/>
              <a:ext cx="928190" cy="610286"/>
            </a:xfrm>
            <a:prstGeom prst="rect">
              <a:avLst/>
            </a:prstGeom>
            <a:noFill/>
          </p:spPr>
        </p:pic>
        <p:cxnSp>
          <p:nvCxnSpPr>
            <p:cNvPr id="16" name="Straight Arrow Connector 15"/>
            <p:cNvCxnSpPr>
              <a:stCxn id="12" idx="4"/>
              <a:endCxn id="15" idx="0"/>
            </p:cNvCxnSpPr>
            <p:nvPr/>
          </p:nvCxnSpPr>
          <p:spPr>
            <a:xfrm flipH="1">
              <a:off x="6030099" y="2514600"/>
              <a:ext cx="1912779" cy="609600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2" idx="4"/>
              <a:endCxn id="9" idx="0"/>
            </p:cNvCxnSpPr>
            <p:nvPr/>
          </p:nvCxnSpPr>
          <p:spPr>
            <a:xfrm>
              <a:off x="7942878" y="2514600"/>
              <a:ext cx="2219072" cy="609600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51204" y="3123514"/>
              <a:ext cx="928190" cy="610286"/>
            </a:xfrm>
            <a:prstGeom prst="rect">
              <a:avLst/>
            </a:prstGeom>
            <a:noFill/>
          </p:spPr>
        </p:pic>
        <p:cxnSp>
          <p:nvCxnSpPr>
            <p:cNvPr id="19" name="Straight Arrow Connector 18"/>
            <p:cNvCxnSpPr>
              <a:stCxn id="11" idx="4"/>
              <a:endCxn id="18" idx="0"/>
            </p:cNvCxnSpPr>
            <p:nvPr/>
          </p:nvCxnSpPr>
          <p:spPr>
            <a:xfrm flipH="1">
              <a:off x="1915299" y="2514600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872842" y="5029200"/>
              <a:ext cx="1014612" cy="639346"/>
            </a:xfrm>
            <a:prstGeom prst="rect">
              <a:avLst/>
            </a:prstGeom>
            <a:noFill/>
          </p:spPr>
        </p:pic>
        <p:sp>
          <p:nvSpPr>
            <p:cNvPr id="21" name="Oval 20"/>
            <p:cNvSpPr/>
            <p:nvPr/>
          </p:nvSpPr>
          <p:spPr>
            <a:xfrm>
              <a:off x="76452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278004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Arrow Connector 22"/>
            <p:cNvCxnSpPr>
              <a:stCxn id="18" idx="2"/>
              <a:endCxn id="22" idx="1"/>
            </p:cNvCxnSpPr>
            <p:nvPr/>
          </p:nvCxnSpPr>
          <p:spPr>
            <a:xfrm>
              <a:off x="1915299" y="3733800"/>
              <a:ext cx="909378" cy="424952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8" idx="2"/>
              <a:endCxn id="21" idx="7"/>
            </p:cNvCxnSpPr>
            <p:nvPr/>
          </p:nvCxnSpPr>
          <p:spPr>
            <a:xfrm flipH="1">
              <a:off x="1024683" y="3733800"/>
              <a:ext cx="890616" cy="4249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060805" y="5029200"/>
              <a:ext cx="928190" cy="610286"/>
            </a:xfrm>
            <a:prstGeom prst="rect">
              <a:avLst/>
            </a:prstGeom>
            <a:noFill/>
          </p:spPr>
        </p:pic>
        <p:cxnSp>
          <p:nvCxnSpPr>
            <p:cNvPr id="26" name="Straight Arrow Connector 25"/>
            <p:cNvCxnSpPr>
              <a:stCxn id="22" idx="4"/>
              <a:endCxn id="25" idx="0"/>
            </p:cNvCxnSpPr>
            <p:nvPr/>
          </p:nvCxnSpPr>
          <p:spPr>
            <a:xfrm flipH="1">
              <a:off x="2524899" y="4418915"/>
              <a:ext cx="407541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22" idx="4"/>
              <a:endCxn id="20" idx="0"/>
            </p:cNvCxnSpPr>
            <p:nvPr/>
          </p:nvCxnSpPr>
          <p:spPr>
            <a:xfrm>
              <a:off x="2932440" y="4418915"/>
              <a:ext cx="44771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0604" y="5027831"/>
              <a:ext cx="928190" cy="610286"/>
            </a:xfrm>
            <a:prstGeom prst="rect">
              <a:avLst/>
            </a:prstGeom>
            <a:noFill/>
          </p:spPr>
        </p:pic>
        <p:cxnSp>
          <p:nvCxnSpPr>
            <p:cNvPr id="29" name="Straight Arrow Connector 28"/>
            <p:cNvCxnSpPr>
              <a:stCxn id="21" idx="4"/>
              <a:endCxn id="28" idx="0"/>
            </p:cNvCxnSpPr>
            <p:nvPr/>
          </p:nvCxnSpPr>
          <p:spPr>
            <a:xfrm>
              <a:off x="916920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/>
            <p:cNvSpPr/>
            <p:nvPr/>
          </p:nvSpPr>
          <p:spPr>
            <a:xfrm>
              <a:off x="4863762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Arrow Connector 30"/>
            <p:cNvCxnSpPr>
              <a:endCxn id="30" idx="7"/>
            </p:cNvCxnSpPr>
            <p:nvPr/>
          </p:nvCxnSpPr>
          <p:spPr>
            <a:xfrm flipH="1">
              <a:off x="5123925" y="3733800"/>
              <a:ext cx="890616" cy="4249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59846" y="5027831"/>
              <a:ext cx="928190" cy="610286"/>
            </a:xfrm>
            <a:prstGeom prst="rect">
              <a:avLst/>
            </a:prstGeom>
            <a:noFill/>
          </p:spPr>
        </p:pic>
        <p:cxnSp>
          <p:nvCxnSpPr>
            <p:cNvPr id="33" name="Straight Arrow Connector 32"/>
            <p:cNvCxnSpPr>
              <a:stCxn id="30" idx="4"/>
              <a:endCxn id="32" idx="0"/>
            </p:cNvCxnSpPr>
            <p:nvPr/>
          </p:nvCxnSpPr>
          <p:spPr>
            <a:xfrm>
              <a:off x="5016162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987643" y="5029200"/>
              <a:ext cx="1014612" cy="639346"/>
            </a:xfrm>
            <a:prstGeom prst="rect">
              <a:avLst/>
            </a:prstGeom>
            <a:noFill/>
          </p:spPr>
        </p:pic>
        <p:sp>
          <p:nvSpPr>
            <p:cNvPr id="35" name="Oval 34"/>
            <p:cNvSpPr/>
            <p:nvPr/>
          </p:nvSpPr>
          <p:spPr>
            <a:xfrm>
              <a:off x="689484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Arrow Connector 35"/>
            <p:cNvCxnSpPr>
              <a:stCxn id="15" idx="2"/>
              <a:endCxn id="35" idx="1"/>
            </p:cNvCxnSpPr>
            <p:nvPr/>
          </p:nvCxnSpPr>
          <p:spPr>
            <a:xfrm>
              <a:off x="6030099" y="3734485"/>
              <a:ext cx="909378" cy="424267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7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175604" y="5029200"/>
              <a:ext cx="928190" cy="610286"/>
            </a:xfrm>
            <a:prstGeom prst="rect">
              <a:avLst/>
            </a:prstGeom>
            <a:noFill/>
          </p:spPr>
        </p:pic>
        <p:cxnSp>
          <p:nvCxnSpPr>
            <p:cNvPr id="38" name="Straight Arrow Connector 37"/>
            <p:cNvCxnSpPr>
              <a:stCxn id="35" idx="4"/>
              <a:endCxn id="37" idx="0"/>
            </p:cNvCxnSpPr>
            <p:nvPr/>
          </p:nvCxnSpPr>
          <p:spPr>
            <a:xfrm flipH="1">
              <a:off x="6639699" y="4418915"/>
              <a:ext cx="407541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>
              <a:stCxn id="35" idx="4"/>
              <a:endCxn id="34" idx="0"/>
            </p:cNvCxnSpPr>
            <p:nvPr/>
          </p:nvCxnSpPr>
          <p:spPr>
            <a:xfrm>
              <a:off x="7047240" y="4418915"/>
              <a:ext cx="44771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045042" y="5028516"/>
              <a:ext cx="1014612" cy="639346"/>
            </a:xfrm>
            <a:prstGeom prst="rect">
              <a:avLst/>
            </a:prstGeom>
            <a:noFill/>
          </p:spPr>
        </p:pic>
        <p:sp>
          <p:nvSpPr>
            <p:cNvPr id="41" name="Oval 40"/>
            <p:cNvSpPr/>
            <p:nvPr/>
          </p:nvSpPr>
          <p:spPr>
            <a:xfrm>
              <a:off x="8952240" y="411343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Arrow Connector 41"/>
            <p:cNvCxnSpPr>
              <a:stCxn id="9" idx="2"/>
              <a:endCxn id="41" idx="7"/>
            </p:cNvCxnSpPr>
            <p:nvPr/>
          </p:nvCxnSpPr>
          <p:spPr>
            <a:xfrm flipH="1">
              <a:off x="9212403" y="3763546"/>
              <a:ext cx="949547" cy="394521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3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233005" y="5028516"/>
              <a:ext cx="928190" cy="610286"/>
            </a:xfrm>
            <a:prstGeom prst="rect">
              <a:avLst/>
            </a:prstGeom>
            <a:noFill/>
          </p:spPr>
        </p:pic>
        <p:cxnSp>
          <p:nvCxnSpPr>
            <p:cNvPr id="44" name="Straight Arrow Connector 43"/>
            <p:cNvCxnSpPr>
              <a:stCxn id="41" idx="4"/>
              <a:endCxn id="43" idx="0"/>
            </p:cNvCxnSpPr>
            <p:nvPr/>
          </p:nvCxnSpPr>
          <p:spPr>
            <a:xfrm flipH="1">
              <a:off x="8697099" y="4418230"/>
              <a:ext cx="407541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>
              <a:stCxn id="41" idx="4"/>
              <a:endCxn id="40" idx="0"/>
            </p:cNvCxnSpPr>
            <p:nvPr/>
          </p:nvCxnSpPr>
          <p:spPr>
            <a:xfrm>
              <a:off x="9104640" y="4418230"/>
              <a:ext cx="447710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45"/>
            <p:cNvSpPr/>
            <p:nvPr/>
          </p:nvSpPr>
          <p:spPr>
            <a:xfrm>
              <a:off x="11119941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Arrow Connector 46"/>
            <p:cNvCxnSpPr>
              <a:stCxn id="9" idx="2"/>
              <a:endCxn id="46" idx="1"/>
            </p:cNvCxnSpPr>
            <p:nvPr/>
          </p:nvCxnSpPr>
          <p:spPr>
            <a:xfrm>
              <a:off x="10161950" y="3763546"/>
              <a:ext cx="1002628" cy="395206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>
              <a:stCxn id="46" idx="4"/>
            </p:cNvCxnSpPr>
            <p:nvPr/>
          </p:nvCxnSpPr>
          <p:spPr>
            <a:xfrm>
              <a:off x="11272341" y="4418915"/>
              <a:ext cx="7779" cy="60891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Right Arrow 48"/>
          <p:cNvSpPr/>
          <p:nvPr/>
        </p:nvSpPr>
        <p:spPr>
          <a:xfrm>
            <a:off x="6629400" y="4911813"/>
            <a:ext cx="990600" cy="91440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Isosceles Triangle 49"/>
          <p:cNvSpPr/>
          <p:nvPr/>
        </p:nvSpPr>
        <p:spPr>
          <a:xfrm>
            <a:off x="8229600" y="4835613"/>
            <a:ext cx="2057400" cy="1447800"/>
          </a:xfrm>
          <a:prstGeom prst="triangle">
            <a:avLst/>
          </a:prstGeom>
          <a:solidFill>
            <a:srgbClr val="8FAA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2" name="Picture 51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8763000" y="4530813"/>
            <a:ext cx="864110" cy="278892"/>
          </a:xfrm>
          <a:prstGeom prst="rect">
            <a:avLst/>
          </a:prstGeom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4350" y="4530813"/>
            <a:ext cx="367414" cy="2415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24509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0" y="3214489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4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791" y="1143000"/>
            <a:ext cx="6206418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0758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74225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5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545" y="1143000"/>
            <a:ext cx="617691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5063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37649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5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400" y="1143000"/>
            <a:ext cx="620720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6503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0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179" y="1143000"/>
            <a:ext cx="6177643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8296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98609" y="3545883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57098"/>
            <a:ext cx="6172200" cy="570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0611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0" y="3538834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644" y="1143000"/>
            <a:ext cx="6186713" cy="571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9614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9841" y="3553917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1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972" y="1173166"/>
            <a:ext cx="6154057" cy="568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2570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0" y="3541351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1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48034"/>
            <a:ext cx="6172200" cy="570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3658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0" y="3554946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2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75224"/>
            <a:ext cx="6172200" cy="568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01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76689" y="3545947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2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198" y="1157224"/>
            <a:ext cx="6179605" cy="570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0533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37649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3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725" y="1143000"/>
            <a:ext cx="61965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0010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74225" y="3536487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3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38306"/>
            <a:ext cx="6172200" cy="571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0806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0" y="3538835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4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725" y="1143000"/>
            <a:ext cx="61965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9735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96273" y="3532543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9.2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746" y="1130418"/>
            <a:ext cx="6190508" cy="572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90706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acingSubTree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880026"/>
            <a:ext cx="5803005" cy="2822260"/>
          </a:xfrm>
          <a:prstGeom prst="rect">
            <a:avLst/>
          </a:prstGeom>
        </p:spPr>
      </p:pic>
      <p:cxnSp>
        <p:nvCxnSpPr>
          <p:cNvPr id="951" name="Straight Arrow Connector 10"/>
          <p:cNvCxnSpPr>
            <a:stCxn id="309" idx="2"/>
            <a:endCxn id="313" idx="1"/>
          </p:cNvCxnSpPr>
          <p:nvPr/>
        </p:nvCxnSpPr>
        <p:spPr>
          <a:xfrm>
            <a:off x="7749492" y="2065444"/>
            <a:ext cx="1563311" cy="41090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Time-Limited Values</a:t>
            </a:r>
          </a:p>
        </p:txBody>
      </p:sp>
      <p:grpSp>
        <p:nvGrpSpPr>
          <p:cNvPr id="308" name="Group 43"/>
          <p:cNvGrpSpPr/>
          <p:nvPr/>
        </p:nvGrpSpPr>
        <p:grpSpPr>
          <a:xfrm>
            <a:off x="5268141" y="1746426"/>
            <a:ext cx="6237200" cy="2514600"/>
            <a:chOff x="460604" y="858084"/>
            <a:chExt cx="11931837" cy="4810462"/>
          </a:xfrm>
        </p:grpSpPr>
        <p:pic>
          <p:nvPicPr>
            <p:cNvPr id="309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43363" y="858084"/>
              <a:ext cx="928189" cy="610286"/>
            </a:xfrm>
            <a:prstGeom prst="rect">
              <a:avLst/>
            </a:prstGeom>
            <a:noFill/>
          </p:spPr>
        </p:pic>
        <p:pic>
          <p:nvPicPr>
            <p:cNvPr id="310" name="Picture 2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212034" y="3044658"/>
              <a:ext cx="1014614" cy="639346"/>
            </a:xfrm>
            <a:prstGeom prst="rect">
              <a:avLst/>
            </a:prstGeom>
            <a:noFill/>
          </p:spPr>
        </p:pic>
        <p:pic>
          <p:nvPicPr>
            <p:cNvPr id="311" name="Picture 2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407647" y="4941331"/>
              <a:ext cx="984794" cy="697467"/>
            </a:xfrm>
            <a:prstGeom prst="rect">
              <a:avLst/>
            </a:prstGeom>
            <a:noFill/>
          </p:spPr>
        </p:pic>
        <p:sp>
          <p:nvSpPr>
            <p:cNvPr id="312" name="Oval 7"/>
            <p:cNvSpPr/>
            <p:nvPr/>
          </p:nvSpPr>
          <p:spPr>
            <a:xfrm>
              <a:off x="1770678" y="220980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3" name="Oval 8"/>
            <p:cNvSpPr/>
            <p:nvPr/>
          </p:nvSpPr>
          <p:spPr>
            <a:xfrm>
              <a:off x="8153453" y="2209801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5" name="Straight Arrow Connector 12"/>
            <p:cNvCxnSpPr>
              <a:stCxn id="309" idx="2"/>
            </p:cNvCxnSpPr>
            <p:nvPr/>
          </p:nvCxnSpPr>
          <p:spPr>
            <a:xfrm flipH="1">
              <a:off x="2030842" y="1468370"/>
              <a:ext cx="3176615" cy="786067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6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566004" y="3044658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17" name="Straight Arrow Connector 16"/>
            <p:cNvCxnSpPr/>
            <p:nvPr/>
          </p:nvCxnSpPr>
          <p:spPr>
            <a:xfrm flipH="1">
              <a:off x="6030098" y="2514601"/>
              <a:ext cx="2275755" cy="609599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Arrow Connector 17"/>
            <p:cNvCxnSpPr/>
            <p:nvPr/>
          </p:nvCxnSpPr>
          <p:spPr>
            <a:xfrm>
              <a:off x="8305854" y="2514601"/>
              <a:ext cx="2413488" cy="609599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9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51203" y="3044658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20" name="Straight Arrow Connector 319"/>
            <p:cNvCxnSpPr>
              <a:endCxn id="319" idx="0"/>
            </p:cNvCxnSpPr>
            <p:nvPr/>
          </p:nvCxnSpPr>
          <p:spPr>
            <a:xfrm flipH="1">
              <a:off x="1915298" y="2435743"/>
              <a:ext cx="7778" cy="608916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1" name="Picture 2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088129" y="5029200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322" name="Oval 321"/>
            <p:cNvSpPr/>
            <p:nvPr/>
          </p:nvSpPr>
          <p:spPr>
            <a:xfrm>
              <a:off x="76452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" name="Oval 322"/>
            <p:cNvSpPr/>
            <p:nvPr/>
          </p:nvSpPr>
          <p:spPr>
            <a:xfrm>
              <a:off x="2778807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4" name="Straight Arrow Connector 323"/>
            <p:cNvCxnSpPr>
              <a:stCxn id="319" idx="2"/>
              <a:endCxn id="323" idx="1"/>
            </p:cNvCxnSpPr>
            <p:nvPr/>
          </p:nvCxnSpPr>
          <p:spPr>
            <a:xfrm>
              <a:off x="1915298" y="3654944"/>
              <a:ext cx="908145" cy="503807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Arrow Connector 324"/>
            <p:cNvCxnSpPr>
              <a:stCxn id="319" idx="2"/>
              <a:endCxn id="322" idx="7"/>
            </p:cNvCxnSpPr>
            <p:nvPr/>
          </p:nvCxnSpPr>
          <p:spPr>
            <a:xfrm flipH="1">
              <a:off x="1024684" y="3654944"/>
              <a:ext cx="890614" cy="503807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6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72547" y="5029200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27" name="Straight Arrow Connector 326"/>
            <p:cNvCxnSpPr>
              <a:stCxn id="323" idx="4"/>
              <a:endCxn id="326" idx="0"/>
            </p:cNvCxnSpPr>
            <p:nvPr/>
          </p:nvCxnSpPr>
          <p:spPr>
            <a:xfrm flipH="1">
              <a:off x="2236642" y="4418915"/>
              <a:ext cx="694565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Arrow Connector 327"/>
            <p:cNvCxnSpPr>
              <a:stCxn id="323" idx="4"/>
              <a:endCxn id="321" idx="0"/>
            </p:cNvCxnSpPr>
            <p:nvPr/>
          </p:nvCxnSpPr>
          <p:spPr>
            <a:xfrm>
              <a:off x="2931207" y="4418915"/>
              <a:ext cx="66423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9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0604" y="5027830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30" name="Straight Arrow Connector 329"/>
            <p:cNvCxnSpPr>
              <a:stCxn id="322" idx="4"/>
              <a:endCxn id="329" idx="0"/>
            </p:cNvCxnSpPr>
            <p:nvPr/>
          </p:nvCxnSpPr>
          <p:spPr>
            <a:xfrm>
              <a:off x="916920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1" name="Oval 330"/>
            <p:cNvSpPr/>
            <p:nvPr/>
          </p:nvSpPr>
          <p:spPr>
            <a:xfrm>
              <a:off x="4863762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2" name="Straight Arrow Connector 331"/>
            <p:cNvCxnSpPr>
              <a:stCxn id="316" idx="2"/>
              <a:endCxn id="331" idx="7"/>
            </p:cNvCxnSpPr>
            <p:nvPr/>
          </p:nvCxnSpPr>
          <p:spPr>
            <a:xfrm flipH="1">
              <a:off x="5123926" y="3654944"/>
              <a:ext cx="906173" cy="503807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3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59846" y="5027830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34" name="Straight Arrow Connector 333"/>
            <p:cNvCxnSpPr>
              <a:stCxn id="331" idx="4"/>
              <a:endCxn id="333" idx="0"/>
            </p:cNvCxnSpPr>
            <p:nvPr/>
          </p:nvCxnSpPr>
          <p:spPr>
            <a:xfrm>
              <a:off x="5016162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5" name="Picture 2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169733" y="5029200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336" name="Oval 335"/>
            <p:cNvSpPr/>
            <p:nvPr/>
          </p:nvSpPr>
          <p:spPr>
            <a:xfrm>
              <a:off x="689484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7" name="Straight Arrow Connector 336"/>
            <p:cNvCxnSpPr>
              <a:stCxn id="316" idx="2"/>
              <a:endCxn id="336" idx="1"/>
            </p:cNvCxnSpPr>
            <p:nvPr/>
          </p:nvCxnSpPr>
          <p:spPr>
            <a:xfrm>
              <a:off x="6030098" y="3654944"/>
              <a:ext cx="909379" cy="503807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8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999923" y="5029200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39" name="Straight Arrow Connector 338"/>
            <p:cNvCxnSpPr>
              <a:stCxn id="336" idx="4"/>
              <a:endCxn id="338" idx="0"/>
            </p:cNvCxnSpPr>
            <p:nvPr/>
          </p:nvCxnSpPr>
          <p:spPr>
            <a:xfrm flipH="1">
              <a:off x="6464016" y="4418915"/>
              <a:ext cx="583224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Arrow Connector 339"/>
            <p:cNvCxnSpPr>
              <a:stCxn id="336" idx="4"/>
              <a:endCxn id="335" idx="0"/>
            </p:cNvCxnSpPr>
            <p:nvPr/>
          </p:nvCxnSpPr>
          <p:spPr>
            <a:xfrm>
              <a:off x="7047240" y="4418915"/>
              <a:ext cx="62980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1" name="Picture 2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920493" y="5028515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342" name="Oval 341"/>
            <p:cNvSpPr/>
            <p:nvPr/>
          </p:nvSpPr>
          <p:spPr>
            <a:xfrm>
              <a:off x="9478656" y="411343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3" name="Straight Arrow Connector 342"/>
            <p:cNvCxnSpPr>
              <a:stCxn id="310" idx="2"/>
              <a:endCxn id="342" idx="7"/>
            </p:cNvCxnSpPr>
            <p:nvPr/>
          </p:nvCxnSpPr>
          <p:spPr>
            <a:xfrm flipH="1">
              <a:off x="9738820" y="3684004"/>
              <a:ext cx="980522" cy="47406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4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549581" y="5028515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45" name="Straight Arrow Connector 344"/>
            <p:cNvCxnSpPr>
              <a:stCxn id="342" idx="4"/>
              <a:endCxn id="344" idx="0"/>
            </p:cNvCxnSpPr>
            <p:nvPr/>
          </p:nvCxnSpPr>
          <p:spPr>
            <a:xfrm flipH="1">
              <a:off x="9013677" y="4418230"/>
              <a:ext cx="617379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Arrow Connector 345"/>
            <p:cNvCxnSpPr>
              <a:stCxn id="342" idx="4"/>
              <a:endCxn id="341" idx="0"/>
            </p:cNvCxnSpPr>
            <p:nvPr/>
          </p:nvCxnSpPr>
          <p:spPr>
            <a:xfrm>
              <a:off x="9631056" y="4418230"/>
              <a:ext cx="796745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7" name="Oval 346"/>
            <p:cNvSpPr/>
            <p:nvPr/>
          </p:nvSpPr>
          <p:spPr>
            <a:xfrm>
              <a:off x="11651969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8" name="Straight Arrow Connector 347"/>
            <p:cNvCxnSpPr>
              <a:stCxn id="310" idx="2"/>
              <a:endCxn id="347" idx="1"/>
            </p:cNvCxnSpPr>
            <p:nvPr/>
          </p:nvCxnSpPr>
          <p:spPr>
            <a:xfrm>
              <a:off x="10719342" y="3684004"/>
              <a:ext cx="977264" cy="474747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Arrow Connector 348"/>
            <p:cNvCxnSpPr>
              <a:stCxn id="347" idx="4"/>
            </p:cNvCxnSpPr>
            <p:nvPr/>
          </p:nvCxnSpPr>
          <p:spPr>
            <a:xfrm>
              <a:off x="11804369" y="4418915"/>
              <a:ext cx="7778" cy="608916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0" name="Rounded Rectangle 349"/>
          <p:cNvSpPr/>
          <p:nvPr/>
        </p:nvSpPr>
        <p:spPr>
          <a:xfrm>
            <a:off x="4953000" y="6089826"/>
            <a:ext cx="67818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1" name="Right Arrow 350"/>
          <p:cNvSpPr/>
          <p:nvPr/>
        </p:nvSpPr>
        <p:spPr>
          <a:xfrm flipH="1">
            <a:off x="4038600" y="6248088"/>
            <a:ext cx="685800" cy="42203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4" name="Picture 35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533400" y="6318426"/>
            <a:ext cx="864620" cy="279057"/>
          </a:xfrm>
          <a:prstGeom prst="rect">
            <a:avLst/>
          </a:prstGeom>
          <a:noFill/>
          <a:ln/>
          <a:effectLst/>
        </p:spPr>
      </p:pic>
      <p:pic>
        <p:nvPicPr>
          <p:cNvPr id="353" name="Picture 2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006" y="6318426"/>
            <a:ext cx="367414" cy="241575"/>
          </a:xfrm>
          <a:prstGeom prst="rect">
            <a:avLst/>
          </a:prstGeom>
          <a:noFill/>
        </p:spPr>
      </p:pic>
      <p:pic>
        <p:nvPicPr>
          <p:cNvPr id="355" name="Picture 354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1649980" y="6318426"/>
            <a:ext cx="864620" cy="279057"/>
          </a:xfrm>
          <a:prstGeom prst="rect">
            <a:avLst/>
          </a:prstGeom>
          <a:noFill/>
          <a:ln/>
          <a:effectLst/>
        </p:spPr>
      </p:pic>
      <p:pic>
        <p:nvPicPr>
          <p:cNvPr id="357" name="Picture 356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2792980" y="6318426"/>
            <a:ext cx="864620" cy="279057"/>
          </a:xfrm>
          <a:prstGeom prst="rect">
            <a:avLst/>
          </a:prstGeom>
          <a:noFill/>
          <a:ln/>
          <a:effectLst/>
        </p:spPr>
      </p:pic>
      <p:pic>
        <p:nvPicPr>
          <p:cNvPr id="359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027" y="6274030"/>
            <a:ext cx="389821" cy="276085"/>
          </a:xfrm>
          <a:prstGeom prst="rect">
            <a:avLst/>
          </a:prstGeom>
          <a:noFill/>
        </p:spPr>
      </p:pic>
      <p:pic>
        <p:nvPicPr>
          <p:cNvPr id="360" name="Picture 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998" y="6309850"/>
            <a:ext cx="401623" cy="253078"/>
          </a:xfrm>
          <a:prstGeom prst="rect">
            <a:avLst/>
          </a:prstGeom>
          <a:noFill/>
        </p:spPr>
      </p:pic>
      <p:sp>
        <p:nvSpPr>
          <p:cNvPr id="361" name="Rounded Rectangle 360"/>
          <p:cNvSpPr/>
          <p:nvPr/>
        </p:nvSpPr>
        <p:spPr>
          <a:xfrm>
            <a:off x="381000" y="6089826"/>
            <a:ext cx="34290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2" name="Rounded Rectangle 361"/>
          <p:cNvSpPr/>
          <p:nvPr/>
        </p:nvSpPr>
        <p:spPr>
          <a:xfrm>
            <a:off x="4953000" y="4946826"/>
            <a:ext cx="67818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3" name="Right Arrow 362"/>
          <p:cNvSpPr/>
          <p:nvPr/>
        </p:nvSpPr>
        <p:spPr>
          <a:xfrm flipH="1">
            <a:off x="4038600" y="5105088"/>
            <a:ext cx="685800" cy="42203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1" name="Picture 370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533144" y="5175426"/>
            <a:ext cx="865130" cy="279221"/>
          </a:xfrm>
          <a:prstGeom prst="rect">
            <a:avLst/>
          </a:prstGeom>
          <a:noFill/>
          <a:ln/>
          <a:effectLst/>
        </p:spPr>
      </p:pic>
      <p:pic>
        <p:nvPicPr>
          <p:cNvPr id="365" name="Picture 2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006" y="5175426"/>
            <a:ext cx="367414" cy="241575"/>
          </a:xfrm>
          <a:prstGeom prst="rect">
            <a:avLst/>
          </a:prstGeom>
          <a:noFill/>
        </p:spPr>
      </p:pic>
      <p:pic>
        <p:nvPicPr>
          <p:cNvPr id="372" name="Picture 371" descr="TP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1649724" y="5175426"/>
            <a:ext cx="865130" cy="279221"/>
          </a:xfrm>
          <a:prstGeom prst="rect">
            <a:avLst/>
          </a:prstGeom>
          <a:noFill/>
          <a:ln/>
          <a:effectLst/>
        </p:spPr>
      </p:pic>
      <p:pic>
        <p:nvPicPr>
          <p:cNvPr id="373" name="Picture 372" descr="TP_tmp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2792724" y="5175426"/>
            <a:ext cx="865130" cy="279221"/>
          </a:xfrm>
          <a:prstGeom prst="rect">
            <a:avLst/>
          </a:prstGeom>
          <a:noFill/>
          <a:ln/>
          <a:effectLst/>
        </p:spPr>
      </p:pic>
      <p:pic>
        <p:nvPicPr>
          <p:cNvPr id="368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027" y="5131030"/>
            <a:ext cx="389821" cy="276085"/>
          </a:xfrm>
          <a:prstGeom prst="rect">
            <a:avLst/>
          </a:prstGeom>
          <a:noFill/>
        </p:spPr>
      </p:pic>
      <p:pic>
        <p:nvPicPr>
          <p:cNvPr id="369" name="Picture 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998" y="5166850"/>
            <a:ext cx="401623" cy="253078"/>
          </a:xfrm>
          <a:prstGeom prst="rect">
            <a:avLst/>
          </a:prstGeom>
          <a:noFill/>
        </p:spPr>
      </p:pic>
      <p:sp>
        <p:nvSpPr>
          <p:cNvPr id="370" name="Rounded Rectangle 369"/>
          <p:cNvSpPr/>
          <p:nvPr/>
        </p:nvSpPr>
        <p:spPr>
          <a:xfrm>
            <a:off x="381000" y="4946826"/>
            <a:ext cx="34290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4" name="Rounded Rectangle 373"/>
          <p:cNvSpPr/>
          <p:nvPr/>
        </p:nvSpPr>
        <p:spPr>
          <a:xfrm>
            <a:off x="4953000" y="3819728"/>
            <a:ext cx="67818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5" name="Right Arrow 374"/>
          <p:cNvSpPr/>
          <p:nvPr/>
        </p:nvSpPr>
        <p:spPr>
          <a:xfrm flipH="1">
            <a:off x="4038600" y="3977990"/>
            <a:ext cx="685800" cy="42203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3" name="Picture 382" descr="TP_tmp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532889" y="4048328"/>
            <a:ext cx="865640" cy="279386"/>
          </a:xfrm>
          <a:prstGeom prst="rect">
            <a:avLst/>
          </a:prstGeom>
          <a:noFill/>
          <a:ln/>
          <a:effectLst/>
        </p:spPr>
      </p:pic>
      <p:pic>
        <p:nvPicPr>
          <p:cNvPr id="377" name="Picture 2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006" y="4048328"/>
            <a:ext cx="367414" cy="241575"/>
          </a:xfrm>
          <a:prstGeom prst="rect">
            <a:avLst/>
          </a:prstGeom>
          <a:noFill/>
        </p:spPr>
      </p:pic>
      <p:pic>
        <p:nvPicPr>
          <p:cNvPr id="384" name="Picture 383" descr="TP_tmp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1649469" y="4048328"/>
            <a:ext cx="865640" cy="279386"/>
          </a:xfrm>
          <a:prstGeom prst="rect">
            <a:avLst/>
          </a:prstGeom>
          <a:noFill/>
          <a:ln/>
          <a:effectLst/>
        </p:spPr>
      </p:pic>
      <p:pic>
        <p:nvPicPr>
          <p:cNvPr id="385" name="Picture 384" descr="TP_tmp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2792468" y="4048328"/>
            <a:ext cx="865640" cy="279386"/>
          </a:xfrm>
          <a:prstGeom prst="rect">
            <a:avLst/>
          </a:prstGeom>
          <a:noFill/>
          <a:ln/>
          <a:effectLst/>
        </p:spPr>
      </p:pic>
      <p:pic>
        <p:nvPicPr>
          <p:cNvPr id="380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027" y="4003932"/>
            <a:ext cx="389821" cy="276085"/>
          </a:xfrm>
          <a:prstGeom prst="rect">
            <a:avLst/>
          </a:prstGeom>
          <a:noFill/>
        </p:spPr>
      </p:pic>
      <p:pic>
        <p:nvPicPr>
          <p:cNvPr id="381" name="Picture 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998" y="4039752"/>
            <a:ext cx="401623" cy="253078"/>
          </a:xfrm>
          <a:prstGeom prst="rect">
            <a:avLst/>
          </a:prstGeom>
          <a:noFill/>
        </p:spPr>
      </p:pic>
      <p:sp>
        <p:nvSpPr>
          <p:cNvPr id="382" name="Rounded Rectangle 381"/>
          <p:cNvSpPr/>
          <p:nvPr/>
        </p:nvSpPr>
        <p:spPr>
          <a:xfrm>
            <a:off x="381000" y="3819728"/>
            <a:ext cx="34290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6" name="Rounded Rectangle 385"/>
          <p:cNvSpPr/>
          <p:nvPr/>
        </p:nvSpPr>
        <p:spPr>
          <a:xfrm>
            <a:off x="4953000" y="2697271"/>
            <a:ext cx="67818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7" name="Right Arrow 386"/>
          <p:cNvSpPr/>
          <p:nvPr/>
        </p:nvSpPr>
        <p:spPr>
          <a:xfrm flipH="1">
            <a:off x="4038600" y="2855533"/>
            <a:ext cx="685800" cy="42203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9" name="Picture 398" descr="TP_tmp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532633" y="2925871"/>
            <a:ext cx="866151" cy="279551"/>
          </a:xfrm>
          <a:prstGeom prst="rect">
            <a:avLst/>
          </a:prstGeom>
          <a:noFill/>
          <a:ln/>
          <a:effectLst/>
        </p:spPr>
      </p:pic>
      <p:pic>
        <p:nvPicPr>
          <p:cNvPr id="389" name="Picture 2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006" y="2925871"/>
            <a:ext cx="367414" cy="241575"/>
          </a:xfrm>
          <a:prstGeom prst="rect">
            <a:avLst/>
          </a:prstGeom>
          <a:noFill/>
        </p:spPr>
      </p:pic>
      <p:pic>
        <p:nvPicPr>
          <p:cNvPr id="400" name="Picture 399" descr="TP_tmp.png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1649213" y="2925871"/>
            <a:ext cx="866151" cy="279551"/>
          </a:xfrm>
          <a:prstGeom prst="rect">
            <a:avLst/>
          </a:prstGeom>
          <a:noFill/>
          <a:ln/>
          <a:effectLst/>
        </p:spPr>
      </p:pic>
      <p:pic>
        <p:nvPicPr>
          <p:cNvPr id="401" name="Picture 400" descr="TP_tmp.png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2792212" y="2925871"/>
            <a:ext cx="866151" cy="279551"/>
          </a:xfrm>
          <a:prstGeom prst="rect">
            <a:avLst/>
          </a:prstGeom>
          <a:noFill/>
          <a:ln/>
          <a:effectLst/>
        </p:spPr>
      </p:pic>
      <p:pic>
        <p:nvPicPr>
          <p:cNvPr id="392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027" y="2881475"/>
            <a:ext cx="389821" cy="276085"/>
          </a:xfrm>
          <a:prstGeom prst="rect">
            <a:avLst/>
          </a:prstGeom>
          <a:noFill/>
        </p:spPr>
      </p:pic>
      <p:pic>
        <p:nvPicPr>
          <p:cNvPr id="393" name="Picture 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998" y="2917295"/>
            <a:ext cx="401623" cy="253078"/>
          </a:xfrm>
          <a:prstGeom prst="rect">
            <a:avLst/>
          </a:prstGeom>
          <a:noFill/>
        </p:spPr>
      </p:pic>
      <p:sp>
        <p:nvSpPr>
          <p:cNvPr id="394" name="Rounded Rectangle 393"/>
          <p:cNvSpPr/>
          <p:nvPr/>
        </p:nvSpPr>
        <p:spPr>
          <a:xfrm>
            <a:off x="381000" y="2697271"/>
            <a:ext cx="34290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2" name="Rounded Rectangle 401"/>
          <p:cNvSpPr/>
          <p:nvPr/>
        </p:nvSpPr>
        <p:spPr>
          <a:xfrm>
            <a:off x="4953000" y="1594026"/>
            <a:ext cx="67818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3" name="Right Arrow 402"/>
          <p:cNvSpPr/>
          <p:nvPr/>
        </p:nvSpPr>
        <p:spPr>
          <a:xfrm flipH="1">
            <a:off x="4038600" y="1752288"/>
            <a:ext cx="685800" cy="42203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54" name="Picture 953" descr="TP_tmp.png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8" cstate="print"/>
          <a:stretch>
            <a:fillRect/>
          </a:stretch>
        </p:blipFill>
        <p:spPr bwMode="auto">
          <a:xfrm>
            <a:off x="532377" y="1822626"/>
            <a:ext cx="866662" cy="279716"/>
          </a:xfrm>
          <a:prstGeom prst="rect">
            <a:avLst/>
          </a:prstGeom>
          <a:noFill/>
          <a:ln/>
          <a:effectLst/>
        </p:spPr>
      </p:pic>
      <p:pic>
        <p:nvPicPr>
          <p:cNvPr id="405" name="Picture 2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006" y="1822626"/>
            <a:ext cx="367414" cy="241575"/>
          </a:xfrm>
          <a:prstGeom prst="rect">
            <a:avLst/>
          </a:prstGeom>
          <a:noFill/>
        </p:spPr>
      </p:pic>
      <p:pic>
        <p:nvPicPr>
          <p:cNvPr id="955" name="Picture 954" descr="TP_tmp.png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8" cstate="print"/>
          <a:stretch>
            <a:fillRect/>
          </a:stretch>
        </p:blipFill>
        <p:spPr bwMode="auto">
          <a:xfrm>
            <a:off x="1648957" y="1822626"/>
            <a:ext cx="866662" cy="279716"/>
          </a:xfrm>
          <a:prstGeom prst="rect">
            <a:avLst/>
          </a:prstGeom>
          <a:noFill/>
          <a:ln/>
          <a:effectLst/>
        </p:spPr>
      </p:pic>
      <p:pic>
        <p:nvPicPr>
          <p:cNvPr id="956" name="Picture 955" descr="TP_tmp.png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 cstate="print"/>
          <a:stretch>
            <a:fillRect/>
          </a:stretch>
        </p:blipFill>
        <p:spPr bwMode="auto">
          <a:xfrm>
            <a:off x="2791956" y="1822626"/>
            <a:ext cx="866662" cy="279716"/>
          </a:xfrm>
          <a:prstGeom prst="rect">
            <a:avLst/>
          </a:prstGeom>
          <a:noFill/>
          <a:ln/>
          <a:effectLst/>
        </p:spPr>
      </p:pic>
      <p:pic>
        <p:nvPicPr>
          <p:cNvPr id="408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027" y="1778230"/>
            <a:ext cx="389821" cy="276085"/>
          </a:xfrm>
          <a:prstGeom prst="rect">
            <a:avLst/>
          </a:prstGeom>
          <a:noFill/>
        </p:spPr>
      </p:pic>
      <p:pic>
        <p:nvPicPr>
          <p:cNvPr id="409" name="Picture 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998" y="1814050"/>
            <a:ext cx="401623" cy="253078"/>
          </a:xfrm>
          <a:prstGeom prst="rect">
            <a:avLst/>
          </a:prstGeom>
          <a:noFill/>
        </p:spPr>
      </p:pic>
      <p:sp>
        <p:nvSpPr>
          <p:cNvPr id="410" name="Rounded Rectangle 409"/>
          <p:cNvSpPr/>
          <p:nvPr/>
        </p:nvSpPr>
        <p:spPr>
          <a:xfrm>
            <a:off x="381000" y="1594026"/>
            <a:ext cx="34290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56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0" grpId="0" animBg="1"/>
      <p:bldP spid="351" grpId="0" animBg="1"/>
      <p:bldP spid="361" grpId="0" animBg="1"/>
      <p:bldP spid="362" grpId="0" animBg="1"/>
      <p:bldP spid="363" grpId="0" animBg="1"/>
      <p:bldP spid="370" grpId="0" animBg="1"/>
      <p:bldP spid="374" grpId="0" animBg="1"/>
      <p:bldP spid="375" grpId="0" animBg="1"/>
      <p:bldP spid="382" grpId="0" animBg="1"/>
      <p:bldP spid="386" grpId="0" animBg="1"/>
      <p:bldP spid="387" grpId="0" animBg="1"/>
      <p:bldP spid="394" grpId="0" animBg="1"/>
      <p:bldP spid="402" grpId="0" animBg="1"/>
      <p:bldP spid="403" grpId="0" animBg="1"/>
      <p:bldP spid="410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Iteration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400" y="1600200"/>
            <a:ext cx="6067425" cy="42005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35403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  <a:sym typeface="Symbol" pitchFamily="18" charset="2"/>
              </a:rPr>
              <a:t>Value Iteration</a:t>
            </a:r>
          </a:p>
        </p:txBody>
      </p:sp>
      <p:sp>
        <p:nvSpPr>
          <p:cNvPr id="17571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32010"/>
            <a:ext cx="11277600" cy="48006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Start with V</a:t>
            </a:r>
            <a:r>
              <a:rPr lang="en-US" sz="2400" baseline="-25000" dirty="0">
                <a:ea typeface="ＭＳ Ｐゴシック" pitchFamily="34" charset="-128"/>
              </a:rPr>
              <a:t>0</a:t>
            </a:r>
            <a:r>
              <a:rPr lang="en-US" sz="2400" dirty="0">
                <a:ea typeface="ＭＳ Ｐゴシック" pitchFamily="34" charset="-128"/>
              </a:rPr>
              <a:t>(s) = 0: no time steps left means an expected reward sum of zero</a:t>
            </a:r>
          </a:p>
          <a:p>
            <a:pPr lvl="2">
              <a:lnSpc>
                <a:spcPct val="80000"/>
              </a:lnSpc>
            </a:pPr>
            <a:endParaRPr lang="en-US" sz="16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Given vector of </a:t>
            </a:r>
            <a:r>
              <a:rPr lang="en-US" sz="2400" dirty="0" err="1">
                <a:ea typeface="ＭＳ Ｐゴシック" pitchFamily="34" charset="-128"/>
              </a:rPr>
              <a:t>V</a:t>
            </a:r>
            <a:r>
              <a:rPr lang="en-US" sz="2400" baseline="-25000" dirty="0" err="1">
                <a:ea typeface="ＭＳ Ｐゴシック" pitchFamily="34" charset="-128"/>
              </a:rPr>
              <a:t>k</a:t>
            </a:r>
            <a:r>
              <a:rPr lang="en-US" sz="2400" dirty="0">
                <a:ea typeface="ＭＳ Ｐゴシック" pitchFamily="34" charset="-128"/>
              </a:rPr>
              <a:t>(s) values, do one ply of </a:t>
            </a:r>
            <a:r>
              <a:rPr lang="en-US" sz="2400" dirty="0" err="1">
                <a:ea typeface="ＭＳ Ｐゴシック" pitchFamily="34" charset="-128"/>
              </a:rPr>
              <a:t>expectimax</a:t>
            </a:r>
            <a:r>
              <a:rPr lang="en-US" sz="2400" dirty="0">
                <a:ea typeface="ＭＳ Ｐゴシック" pitchFamily="34" charset="-128"/>
              </a:rPr>
              <a:t> from each state:</a:t>
            </a: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Repeat until convergence</a:t>
            </a: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Complexity of each iteration: O(S</a:t>
            </a:r>
            <a:r>
              <a:rPr lang="en-US" sz="2400" baseline="30000" dirty="0">
                <a:ea typeface="ＭＳ Ｐゴシック" pitchFamily="34" charset="-128"/>
              </a:rPr>
              <a:t>2</a:t>
            </a:r>
            <a:r>
              <a:rPr lang="en-US" sz="2400" dirty="0">
                <a:ea typeface="ＭＳ Ｐゴシック" pitchFamily="34" charset="-128"/>
              </a:rPr>
              <a:t>A)</a:t>
            </a: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Theorem: will converge to unique optimal values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Basic idea: approximations get refined towards optimal values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Policy may converge long before values do</a:t>
            </a:r>
          </a:p>
        </p:txBody>
      </p:sp>
      <p:pic>
        <p:nvPicPr>
          <p:cNvPr id="29" name="Picture 2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142684" y="2914137"/>
            <a:ext cx="7266933" cy="690930"/>
          </a:xfrm>
          <a:prstGeom prst="rect">
            <a:avLst/>
          </a:prstGeom>
          <a:noFill/>
          <a:ln/>
          <a:effectLst/>
        </p:spPr>
      </p:pic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9220200" y="2570207"/>
            <a:ext cx="2286000" cy="2122488"/>
            <a:chOff x="2400" y="1401"/>
            <a:chExt cx="1440" cy="1337"/>
          </a:xfrm>
        </p:grpSpPr>
        <p:sp>
          <p:nvSpPr>
            <p:cNvPr id="9" name="AutoShape 11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10" name="Group 12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23" name="Line 13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4" name="Line 14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5" name="Line 15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6" name="Line 16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11" name="Oval 17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12" name="Group 18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19" name="Line 19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0" name="Line 20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1" name="Line 21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2" name="Line 22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13" name="Text Box 23"/>
            <p:cNvSpPr txBox="1">
              <a:spLocks noChangeArrowheads="1"/>
            </p:cNvSpPr>
            <p:nvPr/>
          </p:nvSpPr>
          <p:spPr bwMode="auto">
            <a:xfrm>
              <a:off x="3024" y="1680"/>
              <a:ext cx="12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14" name="Text Box 24"/>
            <p:cNvSpPr txBox="1">
              <a:spLocks noChangeArrowheads="1"/>
            </p:cNvSpPr>
            <p:nvPr/>
          </p:nvSpPr>
          <p:spPr bwMode="auto">
            <a:xfrm>
              <a:off x="3216" y="1401"/>
              <a:ext cx="62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rgbClr val="0000FF"/>
                  </a:solidFill>
                  <a:latin typeface="Calibri"/>
                  <a:cs typeface="Calibri"/>
                </a:rPr>
                <a:t>V</a:t>
              </a:r>
              <a:r>
                <a:rPr lang="en-US" baseline="-25000" dirty="0">
                  <a:solidFill>
                    <a:srgbClr val="0000FF"/>
                  </a:solidFill>
                  <a:latin typeface="Calibri"/>
                  <a:cs typeface="Calibri"/>
                </a:rPr>
                <a:t>k+1</a:t>
              </a:r>
              <a:r>
                <a:rPr lang="en-US" dirty="0">
                  <a:solidFill>
                    <a:srgbClr val="0000FF"/>
                  </a:solidFill>
                  <a:latin typeface="Calibri"/>
                  <a:cs typeface="Calibri"/>
                </a:rPr>
                <a:t>(s)</a:t>
              </a:r>
            </a:p>
          </p:txBody>
        </p:sp>
        <p:sp>
          <p:nvSpPr>
            <p:cNvPr id="15" name="Text Box 25"/>
            <p:cNvSpPr txBox="1">
              <a:spLocks noChangeArrowheads="1"/>
            </p:cNvSpPr>
            <p:nvPr/>
          </p:nvSpPr>
          <p:spPr bwMode="auto">
            <a:xfrm>
              <a:off x="2976" y="1920"/>
              <a:ext cx="55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16" name="Text Box 26"/>
            <p:cNvSpPr txBox="1">
              <a:spLocks noChangeArrowheads="1"/>
            </p:cNvSpPr>
            <p:nvPr/>
          </p:nvSpPr>
          <p:spPr bwMode="auto">
            <a:xfrm>
              <a:off x="2592" y="2265"/>
              <a:ext cx="5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 err="1">
                  <a:latin typeface="Calibri"/>
                  <a:cs typeface="Calibri"/>
                </a:rPr>
                <a:t>s,a,s</a:t>
              </a:r>
              <a:r>
                <a:rPr lang="ja-JP" altLang="en-US">
                  <a:latin typeface="Calibri"/>
                  <a:cs typeface="Calibri"/>
                </a:rPr>
                <a:t>’</a:t>
              </a:r>
              <a:endParaRPr lang="en-US" dirty="0">
                <a:latin typeface="Calibri"/>
                <a:cs typeface="Calibri"/>
              </a:endParaRPr>
            </a:p>
          </p:txBody>
        </p:sp>
        <p:sp>
          <p:nvSpPr>
            <p:cNvPr id="18" name="Text Box 28"/>
            <p:cNvSpPr txBox="1">
              <a:spLocks noChangeArrowheads="1"/>
            </p:cNvSpPr>
            <p:nvPr/>
          </p:nvSpPr>
          <p:spPr bwMode="auto">
            <a:xfrm>
              <a:off x="2789" y="2505"/>
              <a:ext cx="66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dirty="0" err="1">
                  <a:solidFill>
                    <a:srgbClr val="0000FF"/>
                  </a:solidFill>
                  <a:latin typeface="Calibri"/>
                  <a:cs typeface="Calibri"/>
                </a:rPr>
                <a:t>V</a:t>
              </a:r>
              <a:r>
                <a:rPr lang="en-US" baseline="-25000" dirty="0" err="1">
                  <a:solidFill>
                    <a:srgbClr val="0000FF"/>
                  </a:solidFill>
                  <a:latin typeface="Calibri"/>
                  <a:cs typeface="Calibri"/>
                </a:rPr>
                <a:t>k</a:t>
              </a:r>
              <a:r>
                <a:rPr lang="en-US" dirty="0">
                  <a:solidFill>
                    <a:srgbClr val="0000FF"/>
                  </a:solidFill>
                  <a:latin typeface="Calibri"/>
                  <a:cs typeface="Calibri"/>
                </a:rPr>
                <a:t>(s’</a:t>
              </a:r>
              <a:r>
                <a:rPr lang="en-US" altLang="ja-JP" dirty="0">
                  <a:solidFill>
                    <a:srgbClr val="0000FF"/>
                  </a:solidFill>
                  <a:latin typeface="Calibri"/>
                  <a:cs typeface="Calibri"/>
                </a:rPr>
                <a:t>)</a:t>
              </a:r>
              <a:endParaRPr lang="en-US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27" name="Isosceles Triangle 26"/>
          <p:cNvSpPr/>
          <p:nvPr/>
        </p:nvSpPr>
        <p:spPr>
          <a:xfrm>
            <a:off x="9601200" y="4780007"/>
            <a:ext cx="1600200" cy="1752600"/>
          </a:xfrm>
          <a:prstGeom prst="triangle">
            <a:avLst/>
          </a:prstGeom>
          <a:solidFill>
            <a:srgbClr val="8FAA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798374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Value Iteration</a:t>
            </a:r>
          </a:p>
        </p:txBody>
      </p:sp>
      <p:pic>
        <p:nvPicPr>
          <p:cNvPr id="39" name="Content Placeholder 38" descr="TP_tmp.png"/>
          <p:cNvPicPr>
            <a:picLocks noGrp="1" noChangeAspect="1"/>
          </p:cNvPicPr>
          <p:nvPr>
            <p:ph idx="1"/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685800" y="5676437"/>
            <a:ext cx="254808" cy="254808"/>
          </a:xfrm>
          <a:noFill/>
          <a:ln>
            <a:noFill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88191" y="2089441"/>
            <a:ext cx="668678" cy="439656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77315" y="2045045"/>
            <a:ext cx="709457" cy="502463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36907" y="2080864"/>
            <a:ext cx="730937" cy="460591"/>
          </a:xfrm>
          <a:prstGeom prst="rect">
            <a:avLst/>
          </a:prstGeom>
          <a:noFill/>
        </p:spPr>
      </p:pic>
      <p:sp>
        <p:nvSpPr>
          <p:cNvPr id="10" name="Rounded Rectangle 9"/>
          <p:cNvSpPr/>
          <p:nvPr/>
        </p:nvSpPr>
        <p:spPr>
          <a:xfrm>
            <a:off x="1219200" y="5381943"/>
            <a:ext cx="3657600" cy="85410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219200" y="4010343"/>
            <a:ext cx="3657600" cy="85410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1219200" y="2654645"/>
            <a:ext cx="3657600" cy="8382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pic>
        <p:nvPicPr>
          <p:cNvPr id="41" name="Picture 40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698540" y="4320740"/>
            <a:ext cx="229327" cy="255317"/>
          </a:xfrm>
          <a:prstGeom prst="rect">
            <a:avLst/>
          </a:prstGeom>
          <a:noFill/>
          <a:ln/>
          <a:effectLst/>
        </p:spPr>
      </p:pic>
      <p:pic>
        <p:nvPicPr>
          <p:cNvPr id="43" name="Picture 42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672805" y="2949140"/>
            <a:ext cx="255317" cy="255317"/>
          </a:xfrm>
          <a:prstGeom prst="rect">
            <a:avLst/>
          </a:prstGeom>
          <a:noFill/>
          <a:ln/>
          <a:effectLst/>
        </p:spPr>
      </p:pic>
      <p:sp>
        <p:nvSpPr>
          <p:cNvPr id="76" name="TextBox 75"/>
          <p:cNvSpPr txBox="1"/>
          <p:nvPr/>
        </p:nvSpPr>
        <p:spPr>
          <a:xfrm>
            <a:off x="1447800" y="5550245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  0             0             0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447800" y="4178645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  2             1             0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447800" y="2807045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  3.5          2.5          0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7162800" y="5016845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latin typeface="Calibri"/>
                <a:cs typeface="Calibri"/>
              </a:rPr>
              <a:t>Assume no discount!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8981" y="2321016"/>
            <a:ext cx="6428219" cy="234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5715000" y="5778845"/>
            <a:ext cx="5971533" cy="567765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062929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/>
      <p:bldP spid="7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Convergence*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681208"/>
            <a:ext cx="6375400" cy="4729164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Calibri"/>
                <a:cs typeface="Calibri"/>
              </a:rPr>
              <a:t>How do we know the </a:t>
            </a:r>
            <a:r>
              <a:rPr lang="en-US" sz="2000" dirty="0" err="1">
                <a:latin typeface="Calibri"/>
                <a:cs typeface="Calibri"/>
              </a:rPr>
              <a:t>V</a:t>
            </a:r>
            <a:r>
              <a:rPr lang="en-US" sz="2000" baseline="-25000" dirty="0" err="1">
                <a:latin typeface="Calibri"/>
                <a:cs typeface="Calibri"/>
              </a:rPr>
              <a:t>k</a:t>
            </a:r>
            <a:r>
              <a:rPr lang="en-US" sz="2000" dirty="0">
                <a:latin typeface="Calibri"/>
                <a:cs typeface="Calibri"/>
              </a:rPr>
              <a:t> vectors are going to converge?</a:t>
            </a:r>
          </a:p>
          <a:p>
            <a:pPr lvl="1"/>
            <a:endParaRPr lang="en-US" sz="1600" dirty="0">
              <a:latin typeface="Calibri"/>
              <a:cs typeface="Calibri"/>
            </a:endParaRPr>
          </a:p>
          <a:p>
            <a:r>
              <a:rPr lang="en-US" sz="2000" dirty="0">
                <a:latin typeface="Calibri"/>
                <a:cs typeface="Calibri"/>
              </a:rPr>
              <a:t>Case 1: If the tree has maximum depth M, then V</a:t>
            </a:r>
            <a:r>
              <a:rPr lang="en-US" sz="2000" baseline="-25000" dirty="0">
                <a:latin typeface="Calibri"/>
                <a:cs typeface="Calibri"/>
              </a:rPr>
              <a:t>M</a:t>
            </a:r>
            <a:r>
              <a:rPr lang="en-US" sz="2000" dirty="0">
                <a:latin typeface="Calibri"/>
                <a:cs typeface="Calibri"/>
              </a:rPr>
              <a:t> holds the actual </a:t>
            </a:r>
            <a:r>
              <a:rPr lang="en-US" sz="2000" dirty="0" err="1">
                <a:latin typeface="Calibri"/>
                <a:cs typeface="Calibri"/>
              </a:rPr>
              <a:t>untruncated</a:t>
            </a:r>
            <a:r>
              <a:rPr lang="en-US" sz="2000" dirty="0">
                <a:latin typeface="Calibri"/>
                <a:cs typeface="Calibri"/>
              </a:rPr>
              <a:t> values</a:t>
            </a:r>
          </a:p>
          <a:p>
            <a:pPr lvl="1"/>
            <a:endParaRPr lang="en-US" sz="1600" dirty="0">
              <a:latin typeface="Calibri"/>
              <a:cs typeface="Calibri"/>
            </a:endParaRPr>
          </a:p>
          <a:p>
            <a:r>
              <a:rPr lang="en-US" sz="2000" dirty="0">
                <a:latin typeface="Calibri"/>
                <a:cs typeface="Calibri"/>
              </a:rPr>
              <a:t>Case 2: If the discount is less than 1</a:t>
            </a:r>
          </a:p>
          <a:p>
            <a:pPr lvl="1"/>
            <a:r>
              <a:rPr lang="en-US" sz="1800" dirty="0">
                <a:latin typeface="Calibri"/>
                <a:cs typeface="Calibri"/>
              </a:rPr>
              <a:t>Sketch: For any state </a:t>
            </a:r>
            <a:r>
              <a:rPr lang="en-US" sz="1800" dirty="0" err="1">
                <a:latin typeface="Calibri"/>
                <a:cs typeface="Calibri"/>
              </a:rPr>
              <a:t>V</a:t>
            </a:r>
            <a:r>
              <a:rPr lang="en-US" sz="1800" baseline="-25000" dirty="0" err="1">
                <a:latin typeface="Calibri"/>
                <a:cs typeface="Calibri"/>
              </a:rPr>
              <a:t>k</a:t>
            </a:r>
            <a:r>
              <a:rPr lang="en-US" sz="1800" dirty="0">
                <a:latin typeface="Calibri"/>
                <a:cs typeface="Calibri"/>
              </a:rPr>
              <a:t> and V</a:t>
            </a:r>
            <a:r>
              <a:rPr lang="en-US" sz="1800" baseline="-25000" dirty="0">
                <a:latin typeface="Calibri"/>
                <a:cs typeface="Calibri"/>
              </a:rPr>
              <a:t>k+1</a:t>
            </a:r>
            <a:r>
              <a:rPr lang="en-US" sz="1800" dirty="0">
                <a:latin typeface="Calibri"/>
                <a:cs typeface="Calibri"/>
              </a:rPr>
              <a:t> can be viewed as depth k+1 </a:t>
            </a:r>
            <a:r>
              <a:rPr lang="en-US" sz="1800" dirty="0" err="1">
                <a:latin typeface="Calibri"/>
                <a:cs typeface="Calibri"/>
              </a:rPr>
              <a:t>expectimax</a:t>
            </a:r>
            <a:r>
              <a:rPr lang="en-US" sz="1800" dirty="0">
                <a:latin typeface="Calibri"/>
                <a:cs typeface="Calibri"/>
              </a:rPr>
              <a:t> results in nearly identical search trees</a:t>
            </a:r>
          </a:p>
          <a:p>
            <a:pPr lvl="1"/>
            <a:r>
              <a:rPr lang="en-US" sz="1800" dirty="0">
                <a:latin typeface="Calibri"/>
                <a:cs typeface="Calibri"/>
              </a:rPr>
              <a:t>The difference is that on the bottom layer, V</a:t>
            </a:r>
            <a:r>
              <a:rPr lang="en-US" sz="1800" baseline="-25000" dirty="0">
                <a:latin typeface="Calibri"/>
                <a:cs typeface="Calibri"/>
              </a:rPr>
              <a:t>k+1</a:t>
            </a:r>
            <a:r>
              <a:rPr lang="en-US" sz="1800" dirty="0">
                <a:latin typeface="Calibri"/>
                <a:cs typeface="Calibri"/>
              </a:rPr>
              <a:t> has actual rewards while </a:t>
            </a:r>
            <a:r>
              <a:rPr lang="en-US" sz="1800" dirty="0" err="1">
                <a:latin typeface="Calibri"/>
                <a:cs typeface="Calibri"/>
              </a:rPr>
              <a:t>V</a:t>
            </a:r>
            <a:r>
              <a:rPr lang="en-US" sz="1800" baseline="-25000" dirty="0" err="1">
                <a:latin typeface="Calibri"/>
                <a:cs typeface="Calibri"/>
              </a:rPr>
              <a:t>k</a:t>
            </a:r>
            <a:r>
              <a:rPr lang="en-US" sz="1800" dirty="0">
                <a:latin typeface="Calibri"/>
                <a:cs typeface="Calibri"/>
              </a:rPr>
              <a:t> has zeros</a:t>
            </a:r>
          </a:p>
          <a:p>
            <a:pPr lvl="1"/>
            <a:r>
              <a:rPr lang="en-US" sz="1800" dirty="0">
                <a:latin typeface="Calibri"/>
                <a:cs typeface="Calibri"/>
              </a:rPr>
              <a:t>That last layer is at best all R</a:t>
            </a:r>
            <a:r>
              <a:rPr lang="en-US" sz="1800" baseline="-25000" dirty="0">
                <a:latin typeface="Calibri"/>
                <a:cs typeface="Calibri"/>
              </a:rPr>
              <a:t>MAX</a:t>
            </a:r>
            <a:r>
              <a:rPr lang="en-US" sz="1800" dirty="0">
                <a:latin typeface="Calibri"/>
                <a:cs typeface="Calibri"/>
              </a:rPr>
              <a:t> </a:t>
            </a:r>
          </a:p>
          <a:p>
            <a:pPr lvl="1"/>
            <a:r>
              <a:rPr lang="en-US" sz="1800" dirty="0">
                <a:latin typeface="Calibri"/>
                <a:cs typeface="Calibri"/>
              </a:rPr>
              <a:t>It is at worst R</a:t>
            </a:r>
            <a:r>
              <a:rPr lang="en-US" sz="1800" baseline="-25000" dirty="0">
                <a:latin typeface="Calibri"/>
                <a:cs typeface="Calibri"/>
              </a:rPr>
              <a:t>MIN</a:t>
            </a:r>
            <a:r>
              <a:rPr lang="en-US" sz="1800" dirty="0">
                <a:latin typeface="Calibri"/>
                <a:cs typeface="Calibri"/>
              </a:rPr>
              <a:t> </a:t>
            </a:r>
          </a:p>
          <a:p>
            <a:pPr lvl="1"/>
            <a:r>
              <a:rPr lang="en-US" sz="1800" dirty="0">
                <a:latin typeface="Calibri"/>
                <a:cs typeface="Calibri"/>
              </a:rPr>
              <a:t>But everything is discounted by </a:t>
            </a:r>
            <a:r>
              <a:rPr lang="el-GR" sz="1800" dirty="0">
                <a:latin typeface="Calibri"/>
                <a:cs typeface="Calibri"/>
              </a:rPr>
              <a:t>γ</a:t>
            </a:r>
            <a:r>
              <a:rPr lang="en-US" sz="1800" baseline="30000" dirty="0">
                <a:latin typeface="Calibri"/>
                <a:cs typeface="Calibri"/>
              </a:rPr>
              <a:t>k</a:t>
            </a:r>
            <a:r>
              <a:rPr lang="en-US" sz="1800" dirty="0">
                <a:latin typeface="Calibri"/>
                <a:cs typeface="Calibri"/>
              </a:rPr>
              <a:t> that far out</a:t>
            </a:r>
          </a:p>
          <a:p>
            <a:pPr lvl="1"/>
            <a:r>
              <a:rPr lang="en-US" sz="1800" dirty="0">
                <a:latin typeface="Calibri"/>
                <a:cs typeface="Calibri"/>
              </a:rPr>
              <a:t>So </a:t>
            </a:r>
            <a:r>
              <a:rPr lang="en-US" sz="1800" dirty="0" err="1">
                <a:latin typeface="Calibri"/>
                <a:cs typeface="Calibri"/>
              </a:rPr>
              <a:t>V</a:t>
            </a:r>
            <a:r>
              <a:rPr lang="en-US" sz="1800" baseline="-25000" dirty="0" err="1">
                <a:latin typeface="Calibri"/>
                <a:cs typeface="Calibri"/>
              </a:rPr>
              <a:t>k</a:t>
            </a:r>
            <a:r>
              <a:rPr lang="en-US" sz="1800" dirty="0">
                <a:latin typeface="Calibri"/>
                <a:cs typeface="Calibri"/>
              </a:rPr>
              <a:t> and V</a:t>
            </a:r>
            <a:r>
              <a:rPr lang="en-US" sz="1800" baseline="-25000" dirty="0">
                <a:latin typeface="Calibri"/>
                <a:cs typeface="Calibri"/>
              </a:rPr>
              <a:t>k+1</a:t>
            </a:r>
            <a:r>
              <a:rPr lang="en-US" sz="1800" dirty="0">
                <a:latin typeface="Calibri"/>
                <a:cs typeface="Calibri"/>
              </a:rPr>
              <a:t> are at most </a:t>
            </a:r>
            <a:r>
              <a:rPr lang="el-GR" sz="1800" dirty="0">
                <a:latin typeface="Calibri"/>
                <a:cs typeface="Calibri"/>
              </a:rPr>
              <a:t>γ</a:t>
            </a:r>
            <a:r>
              <a:rPr lang="en-US" sz="1800" baseline="30000" dirty="0">
                <a:latin typeface="Calibri"/>
                <a:cs typeface="Calibri"/>
              </a:rPr>
              <a:t>k</a:t>
            </a:r>
            <a:r>
              <a:rPr lang="en-US" sz="1800" dirty="0">
                <a:latin typeface="Calibri"/>
                <a:cs typeface="Calibri"/>
              </a:rPr>
              <a:t> </a:t>
            </a:r>
            <a:r>
              <a:rPr lang="en-US" sz="1800" dirty="0" err="1">
                <a:latin typeface="Calibri"/>
                <a:cs typeface="Calibri"/>
              </a:rPr>
              <a:t>max|R</a:t>
            </a:r>
            <a:r>
              <a:rPr lang="en-US" sz="1800" dirty="0">
                <a:latin typeface="Calibri"/>
                <a:cs typeface="Calibri"/>
              </a:rPr>
              <a:t>| different</a:t>
            </a:r>
          </a:p>
          <a:p>
            <a:pPr lvl="1"/>
            <a:r>
              <a:rPr lang="en-US" sz="1800" dirty="0">
                <a:latin typeface="Calibri"/>
                <a:cs typeface="Calibri"/>
              </a:rPr>
              <a:t>So as k increases, the values converge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7239000" y="2873104"/>
            <a:ext cx="2135038" cy="3105509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4" name="Isosceles Triangle 3"/>
          <p:cNvSpPr/>
          <p:nvPr/>
        </p:nvSpPr>
        <p:spPr>
          <a:xfrm>
            <a:off x="7368396" y="2873104"/>
            <a:ext cx="1876245" cy="2717321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9697528" y="2873104"/>
            <a:ext cx="2135038" cy="3105509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7" name="Isosceles Triangle 6"/>
          <p:cNvSpPr/>
          <p:nvPr/>
        </p:nvSpPr>
        <p:spPr>
          <a:xfrm>
            <a:off x="9826925" y="2873104"/>
            <a:ext cx="1876245" cy="2717321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pic>
        <p:nvPicPr>
          <p:cNvPr id="9" name="Picture 8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7931118" y="2397352"/>
            <a:ext cx="780241" cy="389057"/>
          </a:xfrm>
          <a:prstGeom prst="rect">
            <a:avLst/>
          </a:prstGeom>
        </p:spPr>
      </p:pic>
      <p:pic>
        <p:nvPicPr>
          <p:cNvPr id="11" name="Picture 10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0219613" y="2397213"/>
            <a:ext cx="1134187" cy="389411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05360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 animBg="1"/>
      <p:bldP spid="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21FCE-E52E-9945-9D77-4809D51D8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8B5E69-5F5B-124D-AC7D-FAECEF73E3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MDPs represent a fully observable environment with non-deterministic actions</a:t>
                </a:r>
              </a:p>
              <a:p>
                <a:r>
                  <a:rPr lang="en-US" dirty="0"/>
                  <a:t>The Bellman equation represents a 1 step </a:t>
                </a:r>
                <a:r>
                  <a:rPr lang="en-US" dirty="0" err="1"/>
                  <a:t>expectimax</a:t>
                </a:r>
                <a:r>
                  <a:rPr lang="en-US" dirty="0"/>
                  <a:t> update</a:t>
                </a:r>
              </a:p>
              <a:p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0&lt;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en-US" dirty="0"/>
                  <a:t> (the Bellman equation is a Contraction mapping) guarantees convergence </a:t>
                </a:r>
              </a:p>
              <a:p>
                <a:r>
                  <a:rPr lang="en-US"/>
                  <a:t>Next topic: </a:t>
                </a:r>
                <a:r>
                  <a:rPr lang="en-US" dirty="0"/>
                  <a:t>Policy-Based Methods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8B5E69-5F5B-124D-AC7D-FAECEF73E3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85502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=  template TPT1  env TPENV1  fore 0  back 16777215  eqnno 1"/>
  <p:tag name="FILENAME" val="TP_tmp"/>
  <p:tag name="ORIGWIDTH" val="7"/>
  <p:tag name="PICTUREFILESIZE" val="16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P(S_{t+1} = s' | S_t = s_t, A_t = a_t, S_{t-1}=s_{t-1},A_{t-1}, \ldots S_0 = s_0)  template TPT1  env TPENV1  fore 0  back 16777215  eqnno 1"/>
  <p:tag name="FILENAME" val="TP_tmp"/>
  <p:tag name="ORIGWIDTH" val="259"/>
  <p:tag name="PICTUREFILESIZE" val="824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P(S_{t+1} = s' | S_t = s_t, A_t = a_t)  template TPT1  env TPENV1  fore 0  back 16777215  eqnno 1"/>
  <p:tag name="FILENAME" val="TP_tmp"/>
  <p:tag name="ORIGWIDTH" val="126"/>
  <p:tag name="PICTUREFILESIZE" val="472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1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9"/>
  <p:tag name="PICTUREFILESIZE" val="98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2"/>
  <p:tag name="PICTUREFILESIZE" val="170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^2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2"/>
  <p:tag name="PICTUREFILESIZE" val="320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1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9"/>
  <p:tag name="PICTUREFILESIZE" val="98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2"/>
  <p:tag name="PICTUREFILESIZE" val="170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^2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2"/>
  <p:tag name="PICTUREFILESIZE" val="320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argmax{\mathop{\rm arg\,max}}&#10;\def\pref{\succ}&#10;\def\lequiv{\Leftrightarrow}&#10;\begin{document}&#10;\centering&#10;$[r,r_0,r_1,r_2,\ldots]\pref [r,r'_0,r'_1,r'_2,\ldots]$\\&#10;$\lequiv$\\&#10;$[r_0,r_1,r_2,\ldots]\pref [r'_0,r'_1,r'_2,\ldots]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620"/>
  <p:tag name="BOXHEIGHT" val="374"/>
  <p:tag name="BOXFONT" val="10"/>
  <p:tag name="BOXWRAP" val="False"/>
  <p:tag name="WORKAROUNDTRANSPARENCYBUG" val="False"/>
  <p:tag name="ALLOWFONTSUBSTITUTION" val="False"/>
  <p:tag name="BITMAPFORMAT" val="png16m"/>
  <p:tag name="ORIGWIDTH" val="316"/>
  <p:tag name="PICTUREFILESIZE" val="4786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def\pref{\succ}&#10;\def\lequiv{\Leftrightarrow}&#10;\begin{document}&#10;$U([r_0,r_1,r_2,\ldots]) = r_0 + r_1 + r_2 + \cdots $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64"/>
  <p:tag name="PICTUREFILESIZE" val="1819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def\pref{\succ}&#10;\def\lequiv{\Leftrightarrow}&#10;\begin{document}&#10;$U([r_0,r_1,r_2,\ldots]) = r_0 + \gamma r_1 + \gamma^2 r_2 \cdots $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74"/>
  <p:tag name="PICTUREFILESIZE" val="2177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[a_1, a_2, \ldots] \succ [b_1, b_2, \ldots]  template TPT1  env TPENV1  fore 0  back 16777215  eqnno 3"/>
  <p:tag name="FILENAME" val="TP_tmp"/>
  <p:tag name="ORIGWIDTH" val="101"/>
  <p:tag name="PICTUREFILESIZE" val="467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[r, a_1, a_2, \ldots] \succ [r, b_1, b_2, \ldots]  template TPT1  env TPENV1  fore 0  back 16777215  eqnno 3"/>
  <p:tag name="FILENAME" val="TP_tmp"/>
  <p:tag name="ORIGWIDTH" val="119"/>
  <p:tag name="PICTUREFILESIZE" val="550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U([r_0,\ldots r_{\infty}]) = \sum_{t=0}^{\infty} \gamma^t r_t \leq R_{{\rm max}}/(1-\gamm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95"/>
  <p:tag name="PICTUREFILESIZE" val="4373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V^*(s) = \max_a Q^*(s,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05"/>
  <p:tag name="PICTUREFILESIZE" val="1926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V^*(s) = \max_a \sum_{s'} T(s,a,s') \,\left[ R(s, a, s') + \gamma\, V^*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63"/>
  <p:tag name="PICTUREFILESIZE" val="4639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Q^*(s,a) = \sum_{s'} T(s,a,s') \left[ R(s,a,s') + \gamma V^*(s') 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31"/>
  <p:tag name="PICTUREFILESIZE" val="4323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2(\phantom{xxx})  template TPT1  env TPENV1  fore 0  back 16777215  eqnno 1"/>
  <p:tag name="FILENAME" val="TP_tmp"/>
  <p:tag name="ORIGWIDTH" val="34"/>
  <p:tag name="PICTUREFILESIZE" val="236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0(\phantom{xxx})  template TPT1  env TPENV1  fore 0  back 16777215  eqnno 1"/>
  <p:tag name="FILENAME" val="TP_tmp"/>
  <p:tag name="ORIGWIDTH" val="34"/>
  <p:tag name="PICTUREFILESIZE" val="227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0(\phantom{xxx})  template TPT1  env TPENV1  fore 0  back 16777215  eqnno 1"/>
  <p:tag name="FILENAME" val="TP_tmp"/>
  <p:tag name="ORIGWIDTH" val="34"/>
  <p:tag name="PICTUREFILESIZE" val="227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0(\phantom{xxx})  template TPT1  env TPENV1  fore 0  back 16777215  eqnno 1"/>
  <p:tag name="FILENAME" val="TP_tmp"/>
  <p:tag name="ORIGWIDTH" val="34"/>
  <p:tag name="PICTUREFILESIZE" val="227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1(\phantom{xxx})  template TPT1  env TPENV1  fore 0  back 16777215  eqnno 1"/>
  <p:tag name="FILENAME" val="TP_tmp"/>
  <p:tag name="ORIGWIDTH" val="34"/>
  <p:tag name="PICTUREFILESIZE" val="208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1(\phantom{xxx})  template TPT1  env TPENV1  fore 0  back 16777215  eqnno 1"/>
  <p:tag name="FILENAME" val="TP_tmp"/>
  <p:tag name="ORIGWIDTH" val="34"/>
  <p:tag name="PICTUREFILESIZE" val="208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1(\phantom{xxx})  template TPT1  env TPENV1  fore 0  back 16777215  eqnno 1"/>
  <p:tag name="FILENAME" val="TP_tmp"/>
  <p:tag name="ORIGWIDTH" val="34"/>
  <p:tag name="PICTUREFILESIZE" val="208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2(\phantom{xxx})  template TPT1  env TPENV1  fore 0  back 16777215  eqnno 1"/>
  <p:tag name="FILENAME" val="TP_tmp"/>
  <p:tag name="ORIGWIDTH" val="34"/>
  <p:tag name="PICTUREFILESIZE" val="236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2(\phantom{xxx})  template TPT1  env TPENV1  fore 0  back 16777215  eqnno 1"/>
  <p:tag name="FILENAME" val="TP_tmp"/>
  <p:tag name="ORIGWIDTH" val="34"/>
  <p:tag name="PICTUREFILESIZE" val="236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2(\phantom{xxx})  template TPT1  env TPENV1  fore 0  back 16777215  eqnno 1"/>
  <p:tag name="FILENAME" val="TP_tmp"/>
  <p:tag name="ORIGWIDTH" val="34"/>
  <p:tag name="PICTUREFILESIZE" val="236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3(\phantom{xxx})  template TPT1  env TPENV1  fore 0  back 16777215  eqnno 1"/>
  <p:tag name="FILENAME" val="TP_tmp"/>
  <p:tag name="ORIGWIDTH" val="34"/>
  <p:tag name="PICTUREFILESIZE" val="241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3(\phantom{xxx})  template TPT1  env TPENV1  fore 0  back 16777215  eqnno 1"/>
  <p:tag name="FILENAME" val="TP_tmp"/>
  <p:tag name="ORIGWIDTH" val="34"/>
  <p:tag name="PICTUREFILESIZE" val="241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3(\phantom{xxx})  template TPT1  env TPENV1  fore 0  back 16777215  eqnno 1"/>
  <p:tag name="FILENAME" val="TP_tmp"/>
  <p:tag name="ORIGWIDTH" val="34"/>
  <p:tag name="PICTUREFILESIZE" val="241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4(\phantom{xxx})  template TPT1  env TPENV1  fore 0  back 16777215  eqnno 1"/>
  <p:tag name="FILENAME" val="TP_tmp"/>
  <p:tag name="ORIGWIDTH" val="34"/>
  <p:tag name="PICTUREFILESIZE" val="2228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4(\phantom{xxx})  template TPT1  env TPENV1  fore 0  back 16777215  eqnno 1"/>
  <p:tag name="FILENAME" val="TP_tmp"/>
  <p:tag name="ORIGWIDTH" val="34"/>
  <p:tag name="PICTUREFILESIZE" val="222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4(\phantom{xxx})  template TPT1  env TPENV1  fore 0  back 16777215  eqnno 1"/>
  <p:tag name="FILENAME" val="TP_tmp"/>
  <p:tag name="ORIGWIDTH" val="34"/>
  <p:tag name="PICTUREFILESIZE" val="222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0  template TPT1  env TPENV1  fore 0  back 16777215  eqnno 1"/>
  <p:tag name="FILENAME" val="TP_tmp"/>
  <p:tag name="ORIGWIDTH" val="10"/>
  <p:tag name="PICTUREFILESIZE" val="134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1  template TPT1  env TPENV1  fore 0  back 16777215  eqnno 1"/>
  <p:tag name="FILENAME" val="TP_tmp"/>
  <p:tag name="ORIGWIDTH" val="9"/>
  <p:tag name="PICTUREFILESIZE" val="115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2  template TPT1  env TPENV1  fore 0  back 16777215  eqnno 1"/>
  <p:tag name="FILENAME" val="TP_tmp"/>
  <p:tag name="ORIGWIDTH" val="10"/>
  <p:tag name="PICTUREFILESIZE" val="139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k(s)  template TPT1  env TPENV1  fore 0  back 16777215  eqnno 2"/>
  <p:tag name="FILENAME" val="TP_tmp"/>
  <p:tag name="ORIGWIDTH" val="22"/>
  <p:tag name="PICTUREFILESIZE" val="267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{k+1}(s)  template TPT1  env TPENV1  fore 0  back 16777215  eqnno 2"/>
  <p:tag name="FILENAME" val="TP_tmp"/>
  <p:tag name="ORIGWIDTH" val="32"/>
  <p:tag name="PICTUREFILESIZE" val="298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2569</Words>
  <Application>Microsoft Macintosh PowerPoint</Application>
  <PresentationFormat>Widescreen</PresentationFormat>
  <Paragraphs>461</Paragraphs>
  <Slides>56</Slides>
  <Notes>32</Notes>
  <HiddenSlides>4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6" baseType="lpstr">
      <vt:lpstr>ＭＳ Ｐゴシック</vt:lpstr>
      <vt:lpstr>Arial</vt:lpstr>
      <vt:lpstr>Calibri</vt:lpstr>
      <vt:lpstr>Calibri Light</vt:lpstr>
      <vt:lpstr>Cambria Math</vt:lpstr>
      <vt:lpstr>cmmi10</vt:lpstr>
      <vt:lpstr>Symbol</vt:lpstr>
      <vt:lpstr>Times New Roman</vt:lpstr>
      <vt:lpstr>Wingdings</vt:lpstr>
      <vt:lpstr>Office Theme</vt:lpstr>
      <vt:lpstr>CSCE-420: Artificial Intelligence  Markov Decision Processes</vt:lpstr>
      <vt:lpstr>Announcements </vt:lpstr>
      <vt:lpstr>Non-Deterministic planning</vt:lpstr>
      <vt:lpstr>Grid World Actions</vt:lpstr>
      <vt:lpstr>Markov Decision Processes</vt:lpstr>
      <vt:lpstr>The Markovian property</vt:lpstr>
      <vt:lpstr>The Markovian property</vt:lpstr>
      <vt:lpstr>Policies</vt:lpstr>
      <vt:lpstr>Optimal Policies</vt:lpstr>
      <vt:lpstr>Example: Racing</vt:lpstr>
      <vt:lpstr>Example: Racing</vt:lpstr>
      <vt:lpstr>Racing Expectimax Search Tree</vt:lpstr>
      <vt:lpstr>MDP Notation</vt:lpstr>
      <vt:lpstr>Utilities of Sequences</vt:lpstr>
      <vt:lpstr>Utilities of Sequences</vt:lpstr>
      <vt:lpstr>Discounting</vt:lpstr>
      <vt:lpstr>Discounting</vt:lpstr>
      <vt:lpstr>Stationary Preferences</vt:lpstr>
      <vt:lpstr>Quiz: Discounting</vt:lpstr>
      <vt:lpstr>Infinite Utilities?!</vt:lpstr>
      <vt:lpstr>Recap: Defining MDPs</vt:lpstr>
      <vt:lpstr>Solving MDPs</vt:lpstr>
      <vt:lpstr>Optimal Quantities</vt:lpstr>
      <vt:lpstr>Snapshot of Demo – Gridworld V Values</vt:lpstr>
      <vt:lpstr>Snapshot of Demo – Gridworld Q Values</vt:lpstr>
      <vt:lpstr>Snapshot of Demo – Gridworld V Values</vt:lpstr>
      <vt:lpstr>Snapshot of Demo – Gridworld Q Values</vt:lpstr>
      <vt:lpstr>Snapshot of Demo – Gridworld V Values</vt:lpstr>
      <vt:lpstr>Snapshot of Demo – Gridworld Q Values</vt:lpstr>
      <vt:lpstr>Snapshot of Demo – Gridworld V Values</vt:lpstr>
      <vt:lpstr>Snapshot of Demo – Gridworld Q Values</vt:lpstr>
      <vt:lpstr>Values of States</vt:lpstr>
      <vt:lpstr>Racing Expectimax Search Tree</vt:lpstr>
      <vt:lpstr>Racing Search Tree</vt:lpstr>
      <vt:lpstr>Racing Expectimax Search Tree</vt:lpstr>
      <vt:lpstr>Time-Limited Values</vt:lpstr>
      <vt:lpstr>k=0</vt:lpstr>
      <vt:lpstr>k=1</vt:lpstr>
      <vt:lpstr>k=2</vt:lpstr>
      <vt:lpstr>k=3</vt:lpstr>
      <vt:lpstr>k=4</vt:lpstr>
      <vt:lpstr>k=5</vt:lpstr>
      <vt:lpstr>k=6</vt:lpstr>
      <vt:lpstr>k=7</vt:lpstr>
      <vt:lpstr>k=8</vt:lpstr>
      <vt:lpstr>k=9</vt:lpstr>
      <vt:lpstr>k=10</vt:lpstr>
      <vt:lpstr>k=11</vt:lpstr>
      <vt:lpstr>k=12</vt:lpstr>
      <vt:lpstr>k=100</vt:lpstr>
      <vt:lpstr>Computing Time-Limited Values</vt:lpstr>
      <vt:lpstr>Value Iteration</vt:lpstr>
      <vt:lpstr>Value Iteration</vt:lpstr>
      <vt:lpstr>Example: Value Iteration</vt:lpstr>
      <vt:lpstr>Convergence*</vt:lpstr>
      <vt:lpstr>What did we learn?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CSCE-625: Artificial Intelligence  Markov Decision Processes</dc:title>
  <dc:creator>Guni Sharon</dc:creator>
  <cp:lastModifiedBy>Sharon, Guni</cp:lastModifiedBy>
  <cp:revision>15</cp:revision>
  <dcterms:created xsi:type="dcterms:W3CDTF">2020-07-06T19:53:20Z</dcterms:created>
  <dcterms:modified xsi:type="dcterms:W3CDTF">2025-02-25T16:44:58Z</dcterms:modified>
</cp:coreProperties>
</file>